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34" r:id="rId1"/>
  </p:sldMasterIdLst>
  <p:sldIdLst>
    <p:sldId id="256" r:id="rId2"/>
    <p:sldId id="267" r:id="rId3"/>
    <p:sldId id="321" r:id="rId4"/>
    <p:sldId id="365" r:id="rId5"/>
    <p:sldId id="375" r:id="rId6"/>
    <p:sldId id="376" r:id="rId7"/>
    <p:sldId id="366" r:id="rId8"/>
    <p:sldId id="343" r:id="rId9"/>
    <p:sldId id="344" r:id="rId10"/>
    <p:sldId id="345" r:id="rId11"/>
    <p:sldId id="346" r:id="rId12"/>
    <p:sldId id="362" r:id="rId13"/>
    <p:sldId id="363" r:id="rId14"/>
    <p:sldId id="361" r:id="rId15"/>
    <p:sldId id="348" r:id="rId16"/>
    <p:sldId id="355" r:id="rId17"/>
    <p:sldId id="377" r:id="rId18"/>
    <p:sldId id="380" r:id="rId19"/>
    <p:sldId id="382" r:id="rId20"/>
    <p:sldId id="383" r:id="rId21"/>
    <p:sldId id="369" r:id="rId22"/>
    <p:sldId id="379" r:id="rId23"/>
    <p:sldId id="378" r:id="rId24"/>
    <p:sldId id="359" r:id="rId25"/>
    <p:sldId id="364" r:id="rId26"/>
    <p:sldId id="358" r:id="rId27"/>
    <p:sldId id="356" r:id="rId28"/>
    <p:sldId id="367" r:id="rId29"/>
    <p:sldId id="357" r:id="rId30"/>
    <p:sldId id="370" r:id="rId31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6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31/01/2020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801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31/01/2020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09277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31/01/2020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24033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31/01/2020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4021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31/01/2020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80834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31/01/2020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9384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31/01/2020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31990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31/01/2020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61201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31/01/2020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7643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31/01/2020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4324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31/01/2020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5349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31/01/2020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20475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31/01/2020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88614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65B05F3-249C-4B2F-9B74-589515308C93}" type="datetimeFigureOut">
              <a:rPr lang="es-PE" smtClean="0"/>
              <a:t>31/01/2020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67276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65B05F3-249C-4B2F-9B74-589515308C93}" type="datetimeFigureOut">
              <a:rPr lang="es-PE" smtClean="0"/>
              <a:t>31/01/2020</a:t>
            </a:fld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58990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35" r:id="rId1"/>
    <p:sldLayoutId id="2147484836" r:id="rId2"/>
    <p:sldLayoutId id="2147484837" r:id="rId3"/>
    <p:sldLayoutId id="2147484838" r:id="rId4"/>
    <p:sldLayoutId id="2147484839" r:id="rId5"/>
    <p:sldLayoutId id="2147484840" r:id="rId6"/>
    <p:sldLayoutId id="2147484841" r:id="rId7"/>
    <p:sldLayoutId id="2147484842" r:id="rId8"/>
    <p:sldLayoutId id="2147484843" r:id="rId9"/>
    <p:sldLayoutId id="2147484844" r:id="rId10"/>
    <p:sldLayoutId id="2147484845" r:id="rId11"/>
    <p:sldLayoutId id="2147484846" r:id="rId12"/>
    <p:sldLayoutId id="2147484847" r:id="rId13"/>
    <p:sldLayoutId id="2147484848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pic>
        <p:nvPicPr>
          <p:cNvPr id="2052" name="Picture 4" descr="Resultado de imagen para python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456" r="31102">
                        <a14:foregroundMark x1="10693" y1="51163" x2="10693" y2="51163"/>
                        <a14:foregroundMark x1="14526" y1="49922" x2="14526" y2="49922"/>
                        <a14:foregroundMark x1="20444" y1="59690" x2="20444" y2="59690"/>
                        <a14:foregroundMark x1="28043" y1="52403" x2="28043" y2="52403"/>
                        <a14:foregroundMark x1="24815" y1="40930" x2="24815" y2="40930"/>
                        <a14:foregroundMark x1="21856" y1="31783" x2="21856" y2="31783"/>
                        <a14:foregroundMark x1="20175" y1="28217" x2="20175" y2="28217"/>
                        <a14:foregroundMark x1="20175" y1="28217" x2="20175" y2="28217"/>
                        <a14:foregroundMark x1="25219" y1="25736" x2="25219" y2="25736"/>
                        <a14:foregroundMark x1="17619" y1="41550" x2="17619" y2="41550"/>
                        <a14:foregroundMark x1="17619" y1="41550" x2="17619" y2="41550"/>
                        <a14:foregroundMark x1="21991" y1="55969" x2="21991" y2="55969"/>
                        <a14:foregroundMark x1="12239" y1="41550" x2="12239" y2="41550"/>
                        <a14:foregroundMark x1="24882" y1="65581" x2="24882" y2="655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99" t="12993" r="68570" b="18669"/>
          <a:stretch/>
        </p:blipFill>
        <p:spPr bwMode="auto">
          <a:xfrm>
            <a:off x="4280288" y="2923104"/>
            <a:ext cx="2556491" cy="250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36869" y="202535"/>
            <a:ext cx="2708379" cy="1787310"/>
          </a:xfrm>
          <a:prstGeom prst="rect">
            <a:avLst/>
          </a:prstGeom>
        </p:spPr>
      </p:pic>
      <p:sp>
        <p:nvSpPr>
          <p:cNvPr id="7" name="Rectángulo redondeado 6"/>
          <p:cNvSpPr/>
          <p:nvPr/>
        </p:nvSpPr>
        <p:spPr>
          <a:xfrm>
            <a:off x="109016" y="80352"/>
            <a:ext cx="3044726" cy="17618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smtClean="0">
                <a:solidFill>
                  <a:schemeClr val="tx1"/>
                </a:solidFill>
              </a:rPr>
              <a:t>CURSO DE </a:t>
            </a:r>
          </a:p>
          <a:p>
            <a:pPr algn="ctr"/>
            <a:r>
              <a:rPr lang="es-PE" sz="3200" b="1" dirty="0" smtClean="0">
                <a:solidFill>
                  <a:schemeClr val="tx1"/>
                </a:solidFill>
              </a:rPr>
              <a:t>MASTER EN PYTHON</a:t>
            </a:r>
            <a:endParaRPr lang="es-PE" sz="3200" b="1" dirty="0">
              <a:solidFill>
                <a:schemeClr val="tx1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7180742" y="124128"/>
            <a:ext cx="4624251" cy="17618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4400" b="1" dirty="0" smtClean="0">
                <a:solidFill>
                  <a:schemeClr val="tx1"/>
                </a:solidFill>
              </a:rPr>
              <a:t>UMAKER</a:t>
            </a:r>
            <a:endParaRPr lang="es-PE" sz="4400" b="1" dirty="0">
              <a:solidFill>
                <a:schemeClr val="tx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3785305" y="2118299"/>
            <a:ext cx="4020670" cy="8875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smtClean="0">
                <a:solidFill>
                  <a:srgbClr val="0070C0"/>
                </a:solidFill>
              </a:rPr>
              <a:t>CLASE 3</a:t>
            </a:r>
            <a:endParaRPr lang="es-PE" sz="3200" b="1" dirty="0">
              <a:solidFill>
                <a:srgbClr val="0070C0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3785305" y="5334596"/>
            <a:ext cx="4020670" cy="8875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smtClean="0">
                <a:solidFill>
                  <a:srgbClr val="0070C0"/>
                </a:solidFill>
              </a:rPr>
              <a:t>PYTHON</a:t>
            </a:r>
            <a:endParaRPr lang="es-PE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89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3943" y="99052"/>
            <a:ext cx="10515600" cy="1325563"/>
          </a:xfrm>
        </p:spPr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CREACIÓN DE UN DICCIONARIO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96874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5" name="Rectángulo 4"/>
          <p:cNvSpPr/>
          <p:nvPr/>
        </p:nvSpPr>
        <p:spPr>
          <a:xfrm>
            <a:off x="838200" y="2870939"/>
            <a:ext cx="3119846" cy="5561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rgbClr val="FFC000"/>
                </a:solidFill>
              </a:rPr>
              <a:t>PROGRAMA</a:t>
            </a:r>
            <a:endParaRPr lang="es-PE" sz="2400" b="1" dirty="0">
              <a:solidFill>
                <a:srgbClr val="FFC000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7077892" y="2870938"/>
            <a:ext cx="4021183" cy="5561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rgbClr val="FFC000"/>
                </a:solidFill>
              </a:rPr>
              <a:t>RESULTADO</a:t>
            </a:r>
            <a:endParaRPr lang="es-PE" sz="2400" b="1" dirty="0">
              <a:solidFill>
                <a:srgbClr val="FFC000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47167"/>
            <a:ext cx="2708379" cy="178731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t="4178"/>
          <a:stretch/>
        </p:blipFill>
        <p:spPr>
          <a:xfrm>
            <a:off x="517629" y="3821294"/>
            <a:ext cx="4381500" cy="254644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5303" y="4585063"/>
            <a:ext cx="4593772" cy="101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36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METODOS</a:t>
            </a:r>
            <a:r>
              <a:rPr lang="es-PE" b="1" dirty="0" smtClean="0">
                <a:solidFill>
                  <a:srgbClr val="00B0F0"/>
                </a:solidFill>
              </a:rPr>
              <a:t> </a:t>
            </a:r>
            <a:endParaRPr lang="es-PE" b="1" dirty="0">
              <a:solidFill>
                <a:srgbClr val="00B0F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48640" y="2222287"/>
            <a:ext cx="10824646" cy="4231909"/>
          </a:xfrm>
        </p:spPr>
        <p:txBody>
          <a:bodyPr>
            <a:normAutofit/>
          </a:bodyPr>
          <a:lstStyle/>
          <a:p>
            <a:r>
              <a:rPr lang="es-PE" sz="2000" dirty="0" smtClean="0"/>
              <a:t>RETORNAR UNA COPIA DE UN DICCIONARIO</a:t>
            </a:r>
          </a:p>
          <a:p>
            <a:endParaRPr lang="es-PE" sz="2400" dirty="0"/>
          </a:p>
          <a:p>
            <a:endParaRPr lang="es-PE" sz="2400" dirty="0" smtClean="0"/>
          </a:p>
          <a:p>
            <a:endParaRPr lang="es-PE" sz="2400" dirty="0"/>
          </a:p>
          <a:p>
            <a:r>
              <a:rPr lang="es-PE" sz="2000" dirty="0" smtClean="0"/>
              <a:t>DEVUELVE UN ELEMENTO DENOMINADO (</a:t>
            </a:r>
            <a:r>
              <a:rPr lang="es-PE" sz="2000" dirty="0" err="1" smtClean="0"/>
              <a:t>dict_keys</a:t>
            </a:r>
            <a:r>
              <a:rPr lang="es-PE" sz="2000" dirty="0" smtClean="0"/>
              <a:t>) QUE CONTIENE LOS KEYS DE UN DICCIONARIO Y REFLEJAN ALGUN CAMBIO QUE SE HAYA REALIZADO SOBRE LOS KEYS EN EL DICCIONARIO</a:t>
            </a:r>
          </a:p>
          <a:p>
            <a:pPr marL="0" indent="0">
              <a:buNone/>
            </a:pPr>
            <a:endParaRPr lang="es-PE" sz="2400" dirty="0"/>
          </a:p>
        </p:txBody>
      </p:sp>
      <p:sp>
        <p:nvSpPr>
          <p:cNvPr id="4" name="Rectángulo redondeado 3"/>
          <p:cNvSpPr/>
          <p:nvPr/>
        </p:nvSpPr>
        <p:spPr>
          <a:xfrm>
            <a:off x="5503814" y="3230645"/>
            <a:ext cx="3653247" cy="8360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b="1" dirty="0" err="1" smtClean="0">
                <a:solidFill>
                  <a:srgbClr val="92D050"/>
                </a:solidFill>
              </a:rPr>
              <a:t>diccionario</a:t>
            </a:r>
            <a:r>
              <a:rPr lang="es-PE" sz="2800" b="1" dirty="0" err="1" smtClean="0">
                <a:solidFill>
                  <a:srgbClr val="FFC000"/>
                </a:solidFill>
              </a:rPr>
              <a:t>.</a:t>
            </a:r>
            <a:r>
              <a:rPr lang="es-PE" sz="2800" b="1" dirty="0" err="1" smtClean="0">
                <a:solidFill>
                  <a:srgbClr val="00B0F0"/>
                </a:solidFill>
              </a:rPr>
              <a:t>copy</a:t>
            </a:r>
            <a:r>
              <a:rPr lang="es-PE" sz="2800" b="1" dirty="0" smtClean="0">
                <a:solidFill>
                  <a:srgbClr val="00B0F0"/>
                </a:solidFill>
              </a:rPr>
              <a:t>()</a:t>
            </a:r>
            <a:endParaRPr lang="es-PE" b="1" dirty="0">
              <a:solidFill>
                <a:srgbClr val="00B0F0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5503814" y="5487544"/>
            <a:ext cx="3182984" cy="8360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rgbClr val="92D050"/>
                </a:solidFill>
              </a:rPr>
              <a:t>diccionario</a:t>
            </a:r>
            <a:r>
              <a:rPr lang="es-PE" sz="2400" b="1" dirty="0" err="1" smtClean="0">
                <a:solidFill>
                  <a:srgbClr val="FFC000"/>
                </a:solidFill>
              </a:rPr>
              <a:t>.</a:t>
            </a:r>
            <a:r>
              <a:rPr lang="es-PE" sz="2400" b="1" dirty="0" err="1" smtClean="0">
                <a:solidFill>
                  <a:srgbClr val="00B0F0"/>
                </a:solidFill>
              </a:rPr>
              <a:t>keys</a:t>
            </a:r>
            <a:r>
              <a:rPr lang="es-PE" sz="2400" b="1" dirty="0" smtClean="0">
                <a:solidFill>
                  <a:srgbClr val="00B0F0"/>
                </a:solidFill>
              </a:rPr>
              <a:t>()</a:t>
            </a:r>
            <a:endParaRPr lang="es-PE" sz="1600" b="1" dirty="0">
              <a:solidFill>
                <a:srgbClr val="00B0F0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47167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11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CLASE </a:t>
            </a:r>
            <a:r>
              <a:rPr lang="es-PE" dirty="0" err="1" smtClean="0">
                <a:solidFill>
                  <a:srgbClr val="FFFF00"/>
                </a:solidFill>
              </a:rPr>
              <a:t>dict_keys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3290" y="1946367"/>
            <a:ext cx="11164280" cy="3912432"/>
          </a:xfrm>
        </p:spPr>
        <p:txBody>
          <a:bodyPr/>
          <a:lstStyle/>
          <a:p>
            <a:r>
              <a:rPr lang="es-PE" dirty="0" smtClean="0"/>
              <a:t>Las variables que son del tipo </a:t>
            </a:r>
            <a:r>
              <a:rPr lang="es-PE" b="1" dirty="0" err="1" smtClean="0">
                <a:solidFill>
                  <a:srgbClr val="0070C0"/>
                </a:solidFill>
              </a:rPr>
              <a:t>dict_keys</a:t>
            </a:r>
            <a:r>
              <a:rPr lang="es-PE" dirty="0" smtClean="0"/>
              <a:t> reflejan en sus valores  los cambios sucedidos en los diccionarios .</a:t>
            </a:r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11" y="3383280"/>
            <a:ext cx="5956663" cy="300424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637" y="3902583"/>
            <a:ext cx="4715691" cy="868788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810000" y="2854551"/>
            <a:ext cx="3119846" cy="3703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FFC000"/>
                </a:solidFill>
              </a:rPr>
              <a:t>PROGRAMA</a:t>
            </a:r>
            <a:endParaRPr lang="es-PE" sz="2400" b="1" dirty="0">
              <a:solidFill>
                <a:srgbClr val="FFC000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7077892" y="2870938"/>
            <a:ext cx="4021183" cy="5561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FFC000"/>
                </a:solidFill>
              </a:rPr>
              <a:t>RESULTADO</a:t>
            </a:r>
            <a:endParaRPr lang="es-PE" sz="2400" b="1" dirty="0">
              <a:solidFill>
                <a:srgbClr val="FFC000"/>
              </a:solidFill>
            </a:endParaRPr>
          </a:p>
        </p:txBody>
      </p:sp>
      <p:cxnSp>
        <p:nvCxnSpPr>
          <p:cNvPr id="9" name="Conector recto de flecha 8"/>
          <p:cNvCxnSpPr/>
          <p:nvPr/>
        </p:nvCxnSpPr>
        <p:spPr>
          <a:xfrm flipV="1">
            <a:off x="4572000" y="4193177"/>
            <a:ext cx="2505892" cy="15283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V="1">
            <a:off x="4492484" y="4679930"/>
            <a:ext cx="2505892" cy="15283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379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DICCIONARIOS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Con el fin de tratar a los </a:t>
            </a:r>
            <a:r>
              <a:rPr lang="es-PE" b="1" dirty="0" err="1" smtClean="0">
                <a:solidFill>
                  <a:srgbClr val="002060"/>
                </a:solidFill>
              </a:rPr>
              <a:t>dict_keys</a:t>
            </a:r>
            <a:r>
              <a:rPr lang="es-PE" dirty="0" smtClean="0"/>
              <a:t> como listas se deberá hacer uso de un conversión del tipo de datos </a:t>
            </a:r>
            <a:r>
              <a:rPr lang="es-PE" b="1" dirty="0" err="1" smtClean="0">
                <a:solidFill>
                  <a:srgbClr val="002060"/>
                </a:solidFill>
              </a:rPr>
              <a:t>dict_keys</a:t>
            </a:r>
            <a:r>
              <a:rPr lang="es-PE" dirty="0" smtClean="0"/>
              <a:t> al tipo </a:t>
            </a:r>
            <a:r>
              <a:rPr lang="es-PE" b="1" dirty="0" err="1" smtClean="0">
                <a:solidFill>
                  <a:srgbClr val="002060"/>
                </a:solidFill>
              </a:rPr>
              <a:t>list</a:t>
            </a:r>
            <a:r>
              <a:rPr lang="es-PE" b="1" dirty="0" smtClean="0">
                <a:solidFill>
                  <a:srgbClr val="002060"/>
                </a:solidFill>
              </a:rPr>
              <a:t>.</a:t>
            </a:r>
          </a:p>
          <a:p>
            <a:pPr marL="0" indent="0">
              <a:buNone/>
            </a:pPr>
            <a:endParaRPr lang="es-PE" b="1" dirty="0" smtClean="0">
              <a:solidFill>
                <a:srgbClr val="002060"/>
              </a:solidFill>
            </a:endParaRPr>
          </a:p>
          <a:p>
            <a:endParaRPr lang="es-PE" b="1" dirty="0">
              <a:solidFill>
                <a:srgbClr val="002060"/>
              </a:solidFill>
            </a:endParaRPr>
          </a:p>
          <a:p>
            <a:endParaRPr lang="es-PE" b="1" dirty="0" smtClean="0">
              <a:solidFill>
                <a:srgbClr val="002060"/>
              </a:solidFill>
            </a:endParaRPr>
          </a:p>
          <a:p>
            <a:endParaRPr lang="es-PE" b="1" dirty="0">
              <a:solidFill>
                <a:srgbClr val="002060"/>
              </a:solidFill>
            </a:endParaRPr>
          </a:p>
          <a:p>
            <a:endParaRPr lang="es-PE" b="1" dirty="0" smtClean="0">
              <a:solidFill>
                <a:srgbClr val="002060"/>
              </a:solidFill>
            </a:endParaRPr>
          </a:p>
          <a:p>
            <a:endParaRPr lang="es-PE" b="1" dirty="0">
              <a:solidFill>
                <a:srgbClr val="00206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72" y="4142855"/>
            <a:ext cx="4532709" cy="231019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5455" t="836" r="2872" b="-836"/>
          <a:stretch/>
        </p:blipFill>
        <p:spPr>
          <a:xfrm>
            <a:off x="5969726" y="4269158"/>
            <a:ext cx="5547252" cy="1739756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2090057" y="3548602"/>
            <a:ext cx="2264336" cy="4258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dirty="0" smtClean="0">
                <a:solidFill>
                  <a:srgbClr val="92D050"/>
                </a:solidFill>
              </a:rPr>
              <a:t>programa</a:t>
            </a:r>
            <a:endParaRPr lang="es-PE" dirty="0">
              <a:solidFill>
                <a:srgbClr val="00B0F0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7033532" y="3470840"/>
            <a:ext cx="2188845" cy="4024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dirty="0" smtClean="0">
                <a:solidFill>
                  <a:srgbClr val="92D050"/>
                </a:solidFill>
              </a:rPr>
              <a:t>resultado</a:t>
            </a:r>
            <a:endParaRPr lang="es-PE" dirty="0">
              <a:solidFill>
                <a:srgbClr val="00B0F0"/>
              </a:solidFill>
            </a:endParaRPr>
          </a:p>
        </p:txBody>
      </p:sp>
      <p:cxnSp>
        <p:nvCxnSpPr>
          <p:cNvPr id="9" name="Conector recto de flecha 8"/>
          <p:cNvCxnSpPr/>
          <p:nvPr/>
        </p:nvCxnSpPr>
        <p:spPr>
          <a:xfrm flipV="1">
            <a:off x="2886891" y="4577471"/>
            <a:ext cx="4389120" cy="359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 flipV="1">
            <a:off x="2886891" y="5206393"/>
            <a:ext cx="3997235" cy="3845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898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DICCIONARIOS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3108960"/>
            <a:ext cx="5058319" cy="3409646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676275" y="2031140"/>
            <a:ext cx="3653247" cy="8360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 smtClean="0">
                <a:solidFill>
                  <a:srgbClr val="92D050"/>
                </a:solidFill>
              </a:rPr>
              <a:t>programa</a:t>
            </a:r>
            <a:endParaRPr lang="es-PE" dirty="0">
              <a:solidFill>
                <a:srgbClr val="00B0F0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7438481" y="2098056"/>
            <a:ext cx="3653247" cy="8360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 smtClean="0">
                <a:solidFill>
                  <a:srgbClr val="92D050"/>
                </a:solidFill>
              </a:rPr>
              <a:t>resultado</a:t>
            </a:r>
            <a:endParaRPr lang="es-PE" dirty="0">
              <a:solidFill>
                <a:srgbClr val="00B0F0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391" y="4725323"/>
            <a:ext cx="5305425" cy="1133475"/>
          </a:xfrm>
          <a:prstGeom prst="rect">
            <a:avLst/>
          </a:prstGeom>
        </p:spPr>
      </p:pic>
      <p:cxnSp>
        <p:nvCxnSpPr>
          <p:cNvPr id="9" name="Conector recto de flecha 8"/>
          <p:cNvCxnSpPr/>
          <p:nvPr/>
        </p:nvCxnSpPr>
        <p:spPr>
          <a:xfrm flipV="1">
            <a:off x="4232366" y="5185954"/>
            <a:ext cx="2782388" cy="8621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4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1802" y="460251"/>
            <a:ext cx="10571998" cy="970450"/>
          </a:xfrm>
        </p:spPr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DICCIONARIOS CON LISTAS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0263" y="1828799"/>
            <a:ext cx="10883537" cy="4348163"/>
          </a:xfrm>
        </p:spPr>
        <p:txBody>
          <a:bodyPr/>
          <a:lstStyle/>
          <a:p>
            <a:r>
              <a:rPr lang="es-PE" dirty="0" smtClean="0">
                <a:solidFill>
                  <a:srgbClr val="00B0F0"/>
                </a:solidFill>
              </a:rPr>
              <a:t>MEDIANTE EL USO DE LISTAS Y DICCIONARIO SE CREARA LA SIGUIENTE TABLA</a:t>
            </a:r>
            <a:endParaRPr lang="es-PE" dirty="0">
              <a:solidFill>
                <a:srgbClr val="00B0F0"/>
              </a:solidFill>
            </a:endParaRPr>
          </a:p>
        </p:txBody>
      </p:sp>
      <p:graphicFrame>
        <p:nvGraphicFramePr>
          <p:cNvPr id="4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6013528"/>
              </p:ext>
            </p:extLst>
          </p:nvPr>
        </p:nvGraphicFramePr>
        <p:xfrm>
          <a:off x="470263" y="3393170"/>
          <a:ext cx="10513422" cy="2597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4474">
                  <a:extLst>
                    <a:ext uri="{9D8B030D-6E8A-4147-A177-3AD203B41FA5}">
                      <a16:colId xmlns:a16="http://schemas.microsoft.com/office/drawing/2014/main" val="2926074222"/>
                    </a:ext>
                  </a:extLst>
                </a:gridCol>
                <a:gridCol w="3504474">
                  <a:extLst>
                    <a:ext uri="{9D8B030D-6E8A-4147-A177-3AD203B41FA5}">
                      <a16:colId xmlns:a16="http://schemas.microsoft.com/office/drawing/2014/main" val="3604948539"/>
                    </a:ext>
                  </a:extLst>
                </a:gridCol>
                <a:gridCol w="3504474">
                  <a:extLst>
                    <a:ext uri="{9D8B030D-6E8A-4147-A177-3AD203B41FA5}">
                      <a16:colId xmlns:a16="http://schemas.microsoft.com/office/drawing/2014/main" val="185994854"/>
                    </a:ext>
                  </a:extLst>
                </a:gridCol>
              </a:tblGrid>
              <a:tr h="371055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TEMPERATURA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HUMEDAD RELATIVA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LUGAR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222366"/>
                  </a:ext>
                </a:extLst>
              </a:tr>
              <a:tr h="371055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80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Salaverry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042435"/>
                  </a:ext>
                </a:extLst>
              </a:tr>
              <a:tr h="371055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81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Salaverry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341554"/>
                  </a:ext>
                </a:extLst>
              </a:tr>
              <a:tr h="371055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25.2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82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Lince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351581"/>
                  </a:ext>
                </a:extLst>
              </a:tr>
              <a:tr h="371055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26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80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Lince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698362"/>
                  </a:ext>
                </a:extLst>
              </a:tr>
              <a:tr h="371055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621106"/>
                  </a:ext>
                </a:extLst>
              </a:tr>
              <a:tr h="371055"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152760"/>
                  </a:ext>
                </a:extLst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390901" y="1643410"/>
            <a:ext cx="11353800" cy="14378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dirty="0" smtClean="0">
                <a:solidFill>
                  <a:schemeClr val="tx1"/>
                </a:solidFill>
              </a:rPr>
              <a:t>Diccionario={</a:t>
            </a:r>
            <a:r>
              <a:rPr lang="es-PE" sz="2000" b="1" dirty="0" smtClean="0">
                <a:solidFill>
                  <a:schemeClr val="tx1"/>
                </a:solidFill>
              </a:rPr>
              <a:t>“TEMPERATURA”</a:t>
            </a:r>
            <a:r>
              <a:rPr lang="es-PE" sz="2000" dirty="0" smtClean="0">
                <a:solidFill>
                  <a:schemeClr val="tx1"/>
                </a:solidFill>
              </a:rPr>
              <a:t>: </a:t>
            </a:r>
            <a:r>
              <a:rPr lang="es-PE" sz="2000" dirty="0" err="1" smtClean="0">
                <a:solidFill>
                  <a:schemeClr val="tx1"/>
                </a:solidFill>
              </a:rPr>
              <a:t>list</a:t>
            </a:r>
            <a:r>
              <a:rPr lang="es-PE" sz="2000" dirty="0" smtClean="0">
                <a:solidFill>
                  <a:schemeClr val="tx1"/>
                </a:solidFill>
              </a:rPr>
              <a:t>() , “</a:t>
            </a:r>
            <a:r>
              <a:rPr lang="es-PE" sz="2000" b="1" dirty="0" smtClean="0">
                <a:solidFill>
                  <a:schemeClr val="tx1"/>
                </a:solidFill>
              </a:rPr>
              <a:t>HUMEDAD RELATIVA</a:t>
            </a:r>
            <a:r>
              <a:rPr lang="es-PE" sz="2000" dirty="0" smtClean="0">
                <a:solidFill>
                  <a:schemeClr val="tx1"/>
                </a:solidFill>
              </a:rPr>
              <a:t>” : </a:t>
            </a:r>
            <a:r>
              <a:rPr lang="es-PE" sz="2000" dirty="0" err="1" smtClean="0">
                <a:solidFill>
                  <a:schemeClr val="tx1"/>
                </a:solidFill>
              </a:rPr>
              <a:t>list</a:t>
            </a:r>
            <a:r>
              <a:rPr lang="es-PE" sz="2000" dirty="0" smtClean="0">
                <a:solidFill>
                  <a:schemeClr val="tx1"/>
                </a:solidFill>
              </a:rPr>
              <a:t>(), “</a:t>
            </a:r>
            <a:r>
              <a:rPr lang="es-PE" sz="2000" b="1" dirty="0" smtClean="0">
                <a:solidFill>
                  <a:schemeClr val="tx1"/>
                </a:solidFill>
              </a:rPr>
              <a:t>LUGAR</a:t>
            </a:r>
            <a:r>
              <a:rPr lang="es-PE" sz="2000" dirty="0" smtClean="0">
                <a:solidFill>
                  <a:schemeClr val="tx1"/>
                </a:solidFill>
              </a:rPr>
              <a:t>” :  </a:t>
            </a:r>
            <a:r>
              <a:rPr lang="es-PE" sz="2000" dirty="0" err="1" smtClean="0">
                <a:solidFill>
                  <a:schemeClr val="tx1"/>
                </a:solidFill>
              </a:rPr>
              <a:t>list</a:t>
            </a:r>
            <a:r>
              <a:rPr lang="es-PE" sz="2000" dirty="0" smtClean="0">
                <a:solidFill>
                  <a:schemeClr val="tx1"/>
                </a:solidFill>
              </a:rPr>
              <a:t>()}</a:t>
            </a:r>
            <a:endParaRPr lang="es-PE" sz="2000" dirty="0">
              <a:solidFill>
                <a:schemeClr val="tx1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47167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98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PROGRAMACIÓN FUNCIONAL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Las funciones permiten encapsular un conjunto de instrucciones que realizaran alguna tarea en especifica , de acuerdo a la aplicación se crearan funciones que reciban uno o mas argumentos , que retornen uno o mas valores o que simplemente no reciban argumento ni retornen algún valor en especifico .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47167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33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FUNCIONES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En Python es posible pasarle varios argumentos a una función y también retornar múltiples salidas .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4023360" y="3553097"/>
            <a:ext cx="2599509" cy="12932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FUNCIÓN</a:t>
            </a:r>
            <a:endParaRPr lang="es-PE" b="1" dirty="0"/>
          </a:p>
        </p:txBody>
      </p:sp>
      <p:sp>
        <p:nvSpPr>
          <p:cNvPr id="6" name="Rectángulo redondeado 5"/>
          <p:cNvSpPr/>
          <p:nvPr/>
        </p:nvSpPr>
        <p:spPr>
          <a:xfrm>
            <a:off x="951464" y="3853542"/>
            <a:ext cx="2599509" cy="692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ARGUMENTOS</a:t>
            </a:r>
            <a:endParaRPr lang="es-PE" b="1" dirty="0"/>
          </a:p>
        </p:txBody>
      </p:sp>
      <p:sp>
        <p:nvSpPr>
          <p:cNvPr id="7" name="Rectángulo redondeado 6"/>
          <p:cNvSpPr/>
          <p:nvPr/>
        </p:nvSpPr>
        <p:spPr>
          <a:xfrm>
            <a:off x="7698323" y="3853541"/>
            <a:ext cx="2599509" cy="692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SALIDAS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1808353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FUNCIÓN SIN ARGUMENTOS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Las funciones sin argumentos se define mediante la siguiente sintaxis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300446" y="3367912"/>
            <a:ext cx="4219302" cy="2547257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800" b="1" dirty="0" err="1">
                <a:solidFill>
                  <a:srgbClr val="0070C0"/>
                </a:solidFill>
              </a:rPr>
              <a:t>d</a:t>
            </a:r>
            <a:r>
              <a:rPr lang="es-PE" sz="2800" b="1" dirty="0" err="1" smtClean="0">
                <a:solidFill>
                  <a:srgbClr val="0070C0"/>
                </a:solidFill>
              </a:rPr>
              <a:t>ef</a:t>
            </a:r>
            <a:r>
              <a:rPr lang="es-PE" sz="2800" dirty="0" smtClean="0"/>
              <a:t> </a:t>
            </a:r>
            <a:r>
              <a:rPr lang="es-PE" sz="2800" b="1" dirty="0" smtClean="0">
                <a:solidFill>
                  <a:srgbClr val="7030A0"/>
                </a:solidFill>
              </a:rPr>
              <a:t>función()</a:t>
            </a:r>
            <a:r>
              <a:rPr lang="es-PE" sz="2800" dirty="0" smtClean="0"/>
              <a:t>:</a:t>
            </a:r>
          </a:p>
          <a:p>
            <a:pPr algn="ctr"/>
            <a:r>
              <a:rPr lang="es-PE" sz="2800" dirty="0" smtClean="0"/>
              <a:t>   codigo1</a:t>
            </a:r>
          </a:p>
          <a:p>
            <a:pPr algn="ctr"/>
            <a:r>
              <a:rPr lang="es-PE" sz="2800" dirty="0" smtClean="0"/>
              <a:t>    </a:t>
            </a:r>
            <a:r>
              <a:rPr lang="es-PE" sz="2800" dirty="0" err="1"/>
              <a:t>c</a:t>
            </a:r>
            <a:r>
              <a:rPr lang="es-PE" sz="2800" dirty="0" err="1" smtClean="0"/>
              <a:t>odigo</a:t>
            </a:r>
            <a:r>
              <a:rPr lang="es-PE" sz="2800" dirty="0" smtClean="0"/>
              <a:t> 2</a:t>
            </a:r>
          </a:p>
          <a:p>
            <a:pPr algn="ctr"/>
            <a:r>
              <a:rPr lang="es-PE" sz="2800" dirty="0" smtClean="0"/>
              <a:t>    </a:t>
            </a:r>
            <a:r>
              <a:rPr lang="es-PE" sz="2800" dirty="0" err="1"/>
              <a:t>c</a:t>
            </a:r>
            <a:r>
              <a:rPr lang="es-PE" sz="2800" dirty="0" err="1" smtClean="0"/>
              <a:t>odigo</a:t>
            </a:r>
            <a:r>
              <a:rPr lang="es-PE" sz="2800" dirty="0" smtClean="0"/>
              <a:t> 3 </a:t>
            </a:r>
          </a:p>
          <a:p>
            <a:pPr algn="ctr"/>
            <a:r>
              <a:rPr lang="es-PE" sz="2800" dirty="0" smtClean="0"/>
              <a:t>    </a:t>
            </a:r>
            <a:r>
              <a:rPr lang="es-PE" sz="2800" dirty="0" err="1"/>
              <a:t>c</a:t>
            </a:r>
            <a:r>
              <a:rPr lang="es-PE" sz="2800" dirty="0" err="1" smtClean="0"/>
              <a:t>odigo</a:t>
            </a:r>
            <a:r>
              <a:rPr lang="es-PE" sz="2800" dirty="0" smtClean="0"/>
              <a:t> 4</a:t>
            </a:r>
            <a:endParaRPr lang="es-PE" sz="2800" dirty="0"/>
          </a:p>
        </p:txBody>
      </p:sp>
      <p:sp>
        <p:nvSpPr>
          <p:cNvPr id="5" name="Rectángulo redondeado 4"/>
          <p:cNvSpPr/>
          <p:nvPr/>
        </p:nvSpPr>
        <p:spPr>
          <a:xfrm>
            <a:off x="6844936" y="3622531"/>
            <a:ext cx="1711235" cy="8360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err="1" smtClean="0"/>
              <a:t>Funcion</a:t>
            </a:r>
            <a:r>
              <a:rPr lang="es-PE" b="1" dirty="0" smtClean="0"/>
              <a:t>()</a:t>
            </a:r>
            <a:endParaRPr lang="es-PE" b="1" dirty="0"/>
          </a:p>
        </p:txBody>
      </p:sp>
      <p:sp>
        <p:nvSpPr>
          <p:cNvPr id="6" name="Rectángulo redondeado 5"/>
          <p:cNvSpPr/>
          <p:nvPr/>
        </p:nvSpPr>
        <p:spPr>
          <a:xfrm>
            <a:off x="5865222" y="4845191"/>
            <a:ext cx="4846321" cy="8360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Su uso se da cuando solo se requiere hacer una tarea en especifica sin recibir ni devolver nada</a:t>
            </a:r>
            <a:endParaRPr lang="es-PE" b="1" dirty="0"/>
          </a:p>
        </p:txBody>
      </p:sp>
      <p:sp>
        <p:nvSpPr>
          <p:cNvPr id="7" name="Rectángulo redondeado 6"/>
          <p:cNvSpPr/>
          <p:nvPr/>
        </p:nvSpPr>
        <p:spPr>
          <a:xfrm>
            <a:off x="9849394" y="261257"/>
            <a:ext cx="2076995" cy="14107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600" b="1" dirty="0" smtClean="0">
                <a:solidFill>
                  <a:schemeClr val="tx1"/>
                </a:solidFill>
              </a:rPr>
              <a:t>SIN RETURN</a:t>
            </a:r>
            <a:endParaRPr lang="es-PE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17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FUNCIÓN CON ARGUMENTOS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Las funciones sin argumentos se define mediante la siguiente sintaxis</a:t>
            </a:r>
          </a:p>
          <a:p>
            <a:r>
              <a:rPr lang="es-PE" dirty="0" err="1" smtClean="0"/>
              <a:t>Funcion</a:t>
            </a:r>
            <a:r>
              <a:rPr lang="es-PE" dirty="0" smtClean="0"/>
              <a:t> que recibe argumentos pero no retorna nada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300445" y="3367912"/>
            <a:ext cx="4903033" cy="2547257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800" b="1" dirty="0" err="1">
                <a:solidFill>
                  <a:srgbClr val="0070C0"/>
                </a:solidFill>
              </a:rPr>
              <a:t>d</a:t>
            </a:r>
            <a:r>
              <a:rPr lang="es-PE" sz="2800" b="1" dirty="0" err="1" smtClean="0">
                <a:solidFill>
                  <a:srgbClr val="0070C0"/>
                </a:solidFill>
              </a:rPr>
              <a:t>ef</a:t>
            </a:r>
            <a:r>
              <a:rPr lang="es-PE" sz="2800" dirty="0" smtClean="0"/>
              <a:t> </a:t>
            </a:r>
            <a:r>
              <a:rPr lang="es-PE" sz="2800" b="1" dirty="0" smtClean="0">
                <a:solidFill>
                  <a:srgbClr val="7030A0"/>
                </a:solidFill>
              </a:rPr>
              <a:t>función(argumento)</a:t>
            </a:r>
            <a:r>
              <a:rPr lang="es-PE" sz="2800" dirty="0" smtClean="0"/>
              <a:t>:</a:t>
            </a:r>
          </a:p>
          <a:p>
            <a:pPr algn="ctr"/>
            <a:r>
              <a:rPr lang="es-PE" sz="2800" dirty="0" smtClean="0"/>
              <a:t>   codigo1</a:t>
            </a:r>
          </a:p>
          <a:p>
            <a:pPr algn="ctr"/>
            <a:r>
              <a:rPr lang="es-PE" sz="2800" dirty="0" smtClean="0"/>
              <a:t>    </a:t>
            </a:r>
            <a:r>
              <a:rPr lang="es-PE" sz="2800" dirty="0" err="1"/>
              <a:t>c</a:t>
            </a:r>
            <a:r>
              <a:rPr lang="es-PE" sz="2800" dirty="0" err="1" smtClean="0"/>
              <a:t>odigo</a:t>
            </a:r>
            <a:r>
              <a:rPr lang="es-PE" sz="2800" dirty="0" smtClean="0"/>
              <a:t> 2</a:t>
            </a:r>
          </a:p>
          <a:p>
            <a:pPr algn="ctr"/>
            <a:r>
              <a:rPr lang="es-PE" sz="2800" dirty="0" smtClean="0"/>
              <a:t>    </a:t>
            </a:r>
            <a:r>
              <a:rPr lang="es-PE" sz="2800" dirty="0" err="1"/>
              <a:t>c</a:t>
            </a:r>
            <a:r>
              <a:rPr lang="es-PE" sz="2800" dirty="0" err="1" smtClean="0"/>
              <a:t>odigo</a:t>
            </a:r>
            <a:r>
              <a:rPr lang="es-PE" sz="2800" dirty="0" smtClean="0"/>
              <a:t> 3 </a:t>
            </a:r>
          </a:p>
          <a:p>
            <a:pPr algn="ctr"/>
            <a:r>
              <a:rPr lang="es-PE" sz="2800" dirty="0" smtClean="0"/>
              <a:t>    </a:t>
            </a:r>
            <a:r>
              <a:rPr lang="es-PE" sz="2800" dirty="0" err="1"/>
              <a:t>c</a:t>
            </a:r>
            <a:r>
              <a:rPr lang="es-PE" sz="2800" dirty="0" err="1" smtClean="0"/>
              <a:t>odigo</a:t>
            </a:r>
            <a:r>
              <a:rPr lang="es-PE" sz="2800" dirty="0" smtClean="0"/>
              <a:t> 4</a:t>
            </a:r>
            <a:endParaRPr lang="es-PE" sz="2800" dirty="0"/>
          </a:p>
        </p:txBody>
      </p:sp>
      <p:sp>
        <p:nvSpPr>
          <p:cNvPr id="5" name="Rectángulo redondeado 4"/>
          <p:cNvSpPr/>
          <p:nvPr/>
        </p:nvSpPr>
        <p:spPr>
          <a:xfrm>
            <a:off x="7567691" y="3815850"/>
            <a:ext cx="1711235" cy="8360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función()</a:t>
            </a:r>
            <a:endParaRPr lang="es-PE" b="1" dirty="0"/>
          </a:p>
        </p:txBody>
      </p:sp>
      <p:sp>
        <p:nvSpPr>
          <p:cNvPr id="6" name="Rectángulo redondeado 5"/>
          <p:cNvSpPr/>
          <p:nvPr/>
        </p:nvSpPr>
        <p:spPr>
          <a:xfrm>
            <a:off x="5865222" y="4845191"/>
            <a:ext cx="4846321" cy="8360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Su uso se da cuando se requiera hacer una tarea en especifica en base a uno o mas argumentos</a:t>
            </a:r>
            <a:endParaRPr lang="es-PE" b="1" dirty="0"/>
          </a:p>
        </p:txBody>
      </p:sp>
      <p:sp>
        <p:nvSpPr>
          <p:cNvPr id="7" name="Rectángulo redondeado 6"/>
          <p:cNvSpPr/>
          <p:nvPr/>
        </p:nvSpPr>
        <p:spPr>
          <a:xfrm>
            <a:off x="5473331" y="4040542"/>
            <a:ext cx="1456517" cy="4180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argumento</a:t>
            </a:r>
            <a:endParaRPr lang="es-PE" b="1" dirty="0"/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7012522" y="4233861"/>
            <a:ext cx="4724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redondeado 9"/>
          <p:cNvSpPr/>
          <p:nvPr/>
        </p:nvSpPr>
        <p:spPr>
          <a:xfrm>
            <a:off x="9849394" y="261257"/>
            <a:ext cx="2076995" cy="14107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600" b="1" dirty="0" smtClean="0">
                <a:solidFill>
                  <a:schemeClr val="tx1"/>
                </a:solidFill>
              </a:rPr>
              <a:t>SIN RETURN</a:t>
            </a:r>
            <a:endParaRPr lang="es-PE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349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PYTHON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6754" y="1417638"/>
            <a:ext cx="11225244" cy="4976737"/>
          </a:xfrm>
        </p:spPr>
        <p:txBody>
          <a:bodyPr>
            <a:normAutofit/>
          </a:bodyPr>
          <a:lstStyle/>
          <a:p>
            <a:endParaRPr lang="es-PE" dirty="0"/>
          </a:p>
          <a:p>
            <a:r>
              <a:rPr lang="es-PE" sz="3600" b="1" dirty="0" smtClean="0"/>
              <a:t>Características: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2400" b="1" dirty="0" smtClean="0">
                <a:solidFill>
                  <a:srgbClr val="0070C0"/>
                </a:solidFill>
              </a:rPr>
              <a:t>Multiplataforma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2400" b="1" dirty="0" smtClean="0">
                <a:solidFill>
                  <a:srgbClr val="0070C0"/>
                </a:solidFill>
              </a:rPr>
              <a:t>Orientado a objetos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2400" b="1" dirty="0" smtClean="0">
                <a:solidFill>
                  <a:srgbClr val="0070C0"/>
                </a:solidFill>
              </a:rPr>
              <a:t>Interpretado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2400" b="1" dirty="0" err="1" smtClean="0">
                <a:solidFill>
                  <a:srgbClr val="0070C0"/>
                </a:solidFill>
              </a:rPr>
              <a:t>Tipado</a:t>
            </a:r>
            <a:r>
              <a:rPr lang="es-PE" sz="2400" b="1" dirty="0" smtClean="0">
                <a:solidFill>
                  <a:srgbClr val="0070C0"/>
                </a:solidFill>
              </a:rPr>
              <a:t> dinámico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2400" b="1" dirty="0" smtClean="0">
                <a:solidFill>
                  <a:srgbClr val="0070C0"/>
                </a:solidFill>
              </a:rPr>
              <a:t>Fuertemente </a:t>
            </a:r>
            <a:r>
              <a:rPr lang="es-PE" sz="2400" b="1" dirty="0" err="1" smtClean="0">
                <a:solidFill>
                  <a:srgbClr val="0070C0"/>
                </a:solidFill>
              </a:rPr>
              <a:t>tipado</a:t>
            </a:r>
            <a:endParaRPr lang="es-PE" sz="2400" b="1" dirty="0">
              <a:solidFill>
                <a:srgbClr val="0070C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4872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90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FUNCIÓN CON ARGUMENTOS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Las funciones sin argumentos se define mediante la siguiente sintaxis</a:t>
            </a:r>
          </a:p>
          <a:p>
            <a:r>
              <a:rPr lang="es-PE" dirty="0" smtClean="0"/>
              <a:t>Función que recibe argumentos y que retorna un valor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118689" y="3571562"/>
            <a:ext cx="5427611" cy="2547257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800" b="1" dirty="0" err="1">
                <a:solidFill>
                  <a:srgbClr val="0070C0"/>
                </a:solidFill>
              </a:rPr>
              <a:t>d</a:t>
            </a:r>
            <a:r>
              <a:rPr lang="es-PE" sz="2800" b="1" dirty="0" err="1" smtClean="0">
                <a:solidFill>
                  <a:srgbClr val="0070C0"/>
                </a:solidFill>
              </a:rPr>
              <a:t>ef</a:t>
            </a:r>
            <a:r>
              <a:rPr lang="es-PE" sz="2800" dirty="0" smtClean="0"/>
              <a:t> </a:t>
            </a:r>
            <a:r>
              <a:rPr lang="es-PE" sz="2800" b="1" dirty="0" smtClean="0">
                <a:solidFill>
                  <a:srgbClr val="7030A0"/>
                </a:solidFill>
              </a:rPr>
              <a:t>función(argumento)</a:t>
            </a:r>
            <a:r>
              <a:rPr lang="es-PE" sz="2800" dirty="0" smtClean="0"/>
              <a:t>:</a:t>
            </a:r>
          </a:p>
          <a:p>
            <a:pPr algn="ctr"/>
            <a:r>
              <a:rPr lang="es-PE" sz="2800" dirty="0" smtClean="0"/>
              <a:t>   codigo1</a:t>
            </a:r>
          </a:p>
          <a:p>
            <a:pPr algn="ctr"/>
            <a:r>
              <a:rPr lang="es-PE" sz="2800" dirty="0" smtClean="0"/>
              <a:t>    </a:t>
            </a:r>
            <a:r>
              <a:rPr lang="es-PE" sz="2800" dirty="0" err="1"/>
              <a:t>c</a:t>
            </a:r>
            <a:r>
              <a:rPr lang="es-PE" sz="2800" dirty="0" err="1" smtClean="0"/>
              <a:t>odigo</a:t>
            </a:r>
            <a:r>
              <a:rPr lang="es-PE" sz="2800" dirty="0" smtClean="0"/>
              <a:t> 2</a:t>
            </a:r>
          </a:p>
          <a:p>
            <a:pPr algn="ctr"/>
            <a:r>
              <a:rPr lang="es-PE" sz="2800" dirty="0" smtClean="0"/>
              <a:t>    </a:t>
            </a:r>
            <a:r>
              <a:rPr lang="es-PE" sz="2800" dirty="0" err="1"/>
              <a:t>c</a:t>
            </a:r>
            <a:r>
              <a:rPr lang="es-PE" sz="2800" dirty="0" err="1" smtClean="0"/>
              <a:t>odigo</a:t>
            </a:r>
            <a:r>
              <a:rPr lang="es-PE" sz="2800" dirty="0" smtClean="0"/>
              <a:t> 3 </a:t>
            </a:r>
          </a:p>
          <a:p>
            <a:pPr algn="ctr"/>
            <a:r>
              <a:rPr lang="es-PE" sz="2800" dirty="0" smtClean="0"/>
              <a:t>    </a:t>
            </a:r>
            <a:r>
              <a:rPr lang="es-PE" sz="2800" dirty="0" err="1"/>
              <a:t>c</a:t>
            </a:r>
            <a:r>
              <a:rPr lang="es-PE" sz="2800" dirty="0" err="1" smtClean="0"/>
              <a:t>odigo</a:t>
            </a:r>
            <a:r>
              <a:rPr lang="es-PE" sz="2800" dirty="0" smtClean="0"/>
              <a:t> 4</a:t>
            </a:r>
          </a:p>
          <a:p>
            <a:pPr algn="ctr"/>
            <a:r>
              <a:rPr lang="es-PE" sz="2800" b="1" dirty="0" err="1">
                <a:solidFill>
                  <a:srgbClr val="7030A0"/>
                </a:solidFill>
              </a:rPr>
              <a:t>r</a:t>
            </a:r>
            <a:r>
              <a:rPr lang="es-PE" sz="2800" b="1" dirty="0" err="1" smtClean="0">
                <a:solidFill>
                  <a:srgbClr val="7030A0"/>
                </a:solidFill>
              </a:rPr>
              <a:t>eturn</a:t>
            </a:r>
            <a:r>
              <a:rPr lang="es-PE" sz="2800" dirty="0" smtClean="0"/>
              <a:t> valor</a:t>
            </a:r>
            <a:endParaRPr lang="es-PE" sz="2800" dirty="0"/>
          </a:p>
        </p:txBody>
      </p:sp>
      <p:sp>
        <p:nvSpPr>
          <p:cNvPr id="5" name="Rectángulo redondeado 4"/>
          <p:cNvSpPr/>
          <p:nvPr/>
        </p:nvSpPr>
        <p:spPr>
          <a:xfrm>
            <a:off x="7567691" y="3815850"/>
            <a:ext cx="1711235" cy="8360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función()</a:t>
            </a:r>
            <a:endParaRPr lang="es-PE" b="1" dirty="0"/>
          </a:p>
        </p:txBody>
      </p:sp>
      <p:sp>
        <p:nvSpPr>
          <p:cNvPr id="6" name="Rectángulo redondeado 5"/>
          <p:cNvSpPr/>
          <p:nvPr/>
        </p:nvSpPr>
        <p:spPr>
          <a:xfrm>
            <a:off x="5865222" y="4845190"/>
            <a:ext cx="4846321" cy="101360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Su uso se da cuando se requiera hacer una tarea en especifica en base a uno o mas argumentos y retornar nuevos valores</a:t>
            </a:r>
            <a:endParaRPr lang="es-PE" b="1" dirty="0"/>
          </a:p>
        </p:txBody>
      </p:sp>
      <p:sp>
        <p:nvSpPr>
          <p:cNvPr id="7" name="Rectángulo redondeado 6"/>
          <p:cNvSpPr/>
          <p:nvPr/>
        </p:nvSpPr>
        <p:spPr>
          <a:xfrm>
            <a:off x="6061169" y="4040542"/>
            <a:ext cx="868679" cy="4180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err="1" smtClean="0"/>
              <a:t>arg</a:t>
            </a:r>
            <a:endParaRPr lang="es-PE" b="1" dirty="0"/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7012522" y="4233861"/>
            <a:ext cx="4724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redondeado 9"/>
          <p:cNvSpPr/>
          <p:nvPr/>
        </p:nvSpPr>
        <p:spPr>
          <a:xfrm>
            <a:off x="9977791" y="4040542"/>
            <a:ext cx="868679" cy="4180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valor</a:t>
            </a:r>
            <a:endParaRPr lang="es-PE" b="1" dirty="0"/>
          </a:p>
        </p:txBody>
      </p:sp>
      <p:cxnSp>
        <p:nvCxnSpPr>
          <p:cNvPr id="11" name="Conector recto de flecha 10"/>
          <p:cNvCxnSpPr/>
          <p:nvPr/>
        </p:nvCxnSpPr>
        <p:spPr>
          <a:xfrm>
            <a:off x="9416091" y="4233860"/>
            <a:ext cx="4724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redondeado 11"/>
          <p:cNvSpPr/>
          <p:nvPr/>
        </p:nvSpPr>
        <p:spPr>
          <a:xfrm>
            <a:off x="9849394" y="261257"/>
            <a:ext cx="2076995" cy="14107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600" b="1" dirty="0" smtClean="0">
                <a:solidFill>
                  <a:schemeClr val="tx1"/>
                </a:solidFill>
              </a:rPr>
              <a:t>CON RETURN</a:t>
            </a:r>
            <a:endParaRPr lang="es-PE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34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FUNCIÓN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/>
              <a:t>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91" y="3432538"/>
            <a:ext cx="5324475" cy="298132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532719" y="2317962"/>
            <a:ext cx="1693810" cy="7968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rgbClr val="002060"/>
                </a:solidFill>
              </a:rPr>
              <a:t>CODIGO</a:t>
            </a:r>
            <a:endParaRPr lang="es-PE" b="1" dirty="0">
              <a:solidFill>
                <a:srgbClr val="00B050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490868" y="2273801"/>
            <a:ext cx="1693810" cy="7968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rgbClr val="002060"/>
                </a:solidFill>
              </a:rPr>
              <a:t>RESULTADO</a:t>
            </a:r>
            <a:endParaRPr lang="es-PE" b="1" dirty="0">
              <a:solidFill>
                <a:srgbClr val="00B050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232" y="3873787"/>
            <a:ext cx="494347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644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¿ DONDE SE LAS UTILIZA ?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2896" y="101925"/>
            <a:ext cx="2159618" cy="1718037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-169816" y="448653"/>
            <a:ext cx="3291840" cy="10319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smtClean="0">
                <a:solidFill>
                  <a:schemeClr val="tx1"/>
                </a:solidFill>
              </a:rPr>
              <a:t>INTERFAZ GRAFICA</a:t>
            </a:r>
            <a:endParaRPr lang="es-PE" sz="3200" b="1" dirty="0">
              <a:solidFill>
                <a:schemeClr val="tx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729634"/>
            <a:ext cx="4021862" cy="2233370"/>
          </a:xfrm>
          <a:prstGeom prst="rect">
            <a:avLst/>
          </a:prstGeom>
        </p:spPr>
      </p:pic>
      <p:sp>
        <p:nvSpPr>
          <p:cNvPr id="7" name="Rectángulo redondeado 6"/>
          <p:cNvSpPr/>
          <p:nvPr/>
        </p:nvSpPr>
        <p:spPr>
          <a:xfrm>
            <a:off x="557349" y="2409002"/>
            <a:ext cx="3291840" cy="10319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smtClean="0">
                <a:solidFill>
                  <a:schemeClr val="tx1"/>
                </a:solidFill>
              </a:rPr>
              <a:t>TKINTER</a:t>
            </a:r>
            <a:endParaRPr lang="es-PE" sz="3200" b="1" dirty="0">
              <a:solidFill>
                <a:schemeClr val="tx1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8290" y="2409002"/>
            <a:ext cx="6894224" cy="4034556"/>
          </a:xfrm>
          <a:prstGeom prst="rect">
            <a:avLst/>
          </a:prstGeom>
        </p:spPr>
      </p:pic>
      <p:cxnSp>
        <p:nvCxnSpPr>
          <p:cNvPr id="10" name="Conector recto de flecha 9"/>
          <p:cNvCxnSpPr/>
          <p:nvPr/>
        </p:nvCxnSpPr>
        <p:spPr>
          <a:xfrm flipV="1">
            <a:off x="1345474" y="3827417"/>
            <a:ext cx="4750525" cy="10189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 flipV="1">
            <a:off x="2679735" y="4426281"/>
            <a:ext cx="3133236" cy="6198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510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Variables globales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4B82E9-3C8B-40CF-9385-AD6488F74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643236"/>
            <a:ext cx="10554574" cy="2794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600" b="1" dirty="0"/>
              <a:t/>
            </a:r>
            <a:br>
              <a:rPr lang="es-PE" sz="3600" b="1" dirty="0"/>
            </a:br>
            <a:r>
              <a:rPr lang="es-PE" sz="2400" b="1" dirty="0"/>
              <a:t>El </a:t>
            </a:r>
            <a:r>
              <a:rPr lang="es-PE" sz="2400" b="1" dirty="0" err="1"/>
              <a:t>keyword</a:t>
            </a:r>
            <a:r>
              <a:rPr lang="es-PE" sz="2400" b="1" dirty="0"/>
              <a:t> </a:t>
            </a:r>
            <a:r>
              <a:rPr lang="es-PE" sz="2400" b="1" dirty="0">
                <a:solidFill>
                  <a:srgbClr val="FFC000"/>
                </a:solidFill>
              </a:rPr>
              <a:t>global </a:t>
            </a:r>
            <a:r>
              <a:rPr lang="es-PE" sz="2400" b="1" dirty="0"/>
              <a:t>permite al usuario poder modificar una variable fuera del alcance actual.</a:t>
            </a:r>
          </a:p>
          <a:p>
            <a:endParaRPr lang="es-PE" sz="2400" b="1" dirty="0"/>
          </a:p>
          <a:p>
            <a:r>
              <a:rPr lang="es-PE" sz="2400" b="1" dirty="0"/>
              <a:t>Dentro de un función se la utiliza con el funde poder asignar o realizar un cambio sobre una variable</a:t>
            </a:r>
          </a:p>
        </p:txBody>
      </p:sp>
    </p:spTree>
    <p:extLst>
      <p:ext uri="{BB962C8B-B14F-4D97-AF65-F5344CB8AC3E}">
        <p14:creationId xmlns:p14="http://schemas.microsoft.com/office/powerpoint/2010/main" val="2362207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FUNCIÓN LAMBDA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Definición:</a:t>
            </a:r>
          </a:p>
          <a:p>
            <a:pPr marL="0" indent="0">
              <a:buNone/>
            </a:pPr>
            <a:r>
              <a:rPr lang="es-PE" dirty="0" smtClean="0"/>
              <a:t>Conocida como función anónima en la cual puede recibir muchos argumentos pero solo una expresión se evalúa.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47167"/>
            <a:ext cx="2708379" cy="178731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5495115" y="4468522"/>
            <a:ext cx="3749040" cy="7968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rgbClr val="002060"/>
                </a:solidFill>
              </a:rPr>
              <a:t>lambda</a:t>
            </a:r>
            <a:r>
              <a:rPr lang="es-PE" dirty="0" smtClean="0"/>
              <a:t> </a:t>
            </a:r>
            <a:r>
              <a:rPr lang="es-PE" b="1" dirty="0" smtClean="0">
                <a:solidFill>
                  <a:srgbClr val="7030A0"/>
                </a:solidFill>
              </a:rPr>
              <a:t>argumentos</a:t>
            </a:r>
            <a:r>
              <a:rPr lang="es-PE" dirty="0" smtClean="0"/>
              <a:t> : </a:t>
            </a:r>
            <a:r>
              <a:rPr lang="es-PE" b="1" dirty="0" smtClean="0">
                <a:solidFill>
                  <a:srgbClr val="00B050"/>
                </a:solidFill>
              </a:rPr>
              <a:t>expresión</a:t>
            </a:r>
            <a:endParaRPr lang="es-PE" b="1" dirty="0">
              <a:solidFill>
                <a:srgbClr val="00B050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6627233" y="3086954"/>
            <a:ext cx="1693810" cy="7968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err="1" smtClean="0">
                <a:solidFill>
                  <a:srgbClr val="002060"/>
                </a:solidFill>
              </a:rPr>
              <a:t>syntaxis</a:t>
            </a:r>
            <a:endParaRPr lang="es-PE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2667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FUNCIÓN LAMBDA</a:t>
            </a:r>
            <a:endParaRPr lang="es-PE" dirty="0">
              <a:solidFill>
                <a:srgbClr val="FFFF0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000" y="3580380"/>
            <a:ext cx="5407920" cy="26193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441" y="4550909"/>
            <a:ext cx="5067300" cy="1152525"/>
          </a:xfrm>
          <a:prstGeom prst="rect">
            <a:avLst/>
          </a:prstGeom>
        </p:spPr>
      </p:pic>
      <p:sp>
        <p:nvSpPr>
          <p:cNvPr id="7" name="Rectángulo redondeado 6"/>
          <p:cNvSpPr/>
          <p:nvPr/>
        </p:nvSpPr>
        <p:spPr>
          <a:xfrm>
            <a:off x="7307853" y="2744357"/>
            <a:ext cx="3653247" cy="8360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 smtClean="0">
                <a:solidFill>
                  <a:srgbClr val="92D050"/>
                </a:solidFill>
              </a:rPr>
              <a:t>resultado</a:t>
            </a:r>
            <a:endParaRPr lang="es-PE" dirty="0">
              <a:solidFill>
                <a:srgbClr val="00B0F0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1399087" y="2519953"/>
            <a:ext cx="3653247" cy="8360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 smtClean="0">
                <a:solidFill>
                  <a:srgbClr val="92D050"/>
                </a:solidFill>
              </a:rPr>
              <a:t>código</a:t>
            </a:r>
            <a:endParaRPr lang="es-PE" dirty="0">
              <a:solidFill>
                <a:srgbClr val="00B0F0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47167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701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FUNCIONES ESPECIALES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2800" b="1" dirty="0" smtClean="0"/>
              <a:t>MAP</a:t>
            </a:r>
          </a:p>
          <a:p>
            <a:r>
              <a:rPr lang="es-PE" sz="2800" b="1" dirty="0" smtClean="0"/>
              <a:t>FILTER</a:t>
            </a:r>
          </a:p>
          <a:p>
            <a:r>
              <a:rPr lang="es-PE" sz="2800" b="1" dirty="0" smtClean="0"/>
              <a:t>REDUCE</a:t>
            </a:r>
            <a:endParaRPr lang="es-PE" sz="2800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47167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5567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sz="4800" b="1" dirty="0" smtClean="0">
                <a:solidFill>
                  <a:srgbClr val="FFFF00"/>
                </a:solidFill>
              </a:rPr>
              <a:t>MAP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 smtClean="0"/>
          </a:p>
          <a:p>
            <a:endParaRPr lang="es-PE" dirty="0"/>
          </a:p>
          <a:p>
            <a:r>
              <a:rPr lang="es-PE" dirty="0" smtClean="0"/>
              <a:t>La función </a:t>
            </a:r>
            <a:r>
              <a:rPr lang="es-PE" b="1" dirty="0" err="1" smtClean="0">
                <a:solidFill>
                  <a:srgbClr val="0070C0"/>
                </a:solidFill>
              </a:rPr>
              <a:t>map</a:t>
            </a:r>
            <a:r>
              <a:rPr lang="es-PE" dirty="0" smtClean="0"/>
              <a:t> permite que alguna otra función pueda evaluar cada valor de un elemento iterable.</a:t>
            </a:r>
          </a:p>
          <a:p>
            <a:r>
              <a:rPr lang="es-PE" dirty="0" smtClean="0"/>
              <a:t>El elemento iterable puede ser un </a:t>
            </a:r>
            <a:r>
              <a:rPr lang="es-PE" dirty="0" err="1" smtClean="0"/>
              <a:t>string</a:t>
            </a:r>
            <a:r>
              <a:rPr lang="es-PE" dirty="0" smtClean="0"/>
              <a:t> , lista, diccionario etc.</a:t>
            </a:r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</p:txBody>
      </p:sp>
      <p:sp>
        <p:nvSpPr>
          <p:cNvPr id="4" name="Rectángulo 3"/>
          <p:cNvSpPr/>
          <p:nvPr/>
        </p:nvSpPr>
        <p:spPr>
          <a:xfrm>
            <a:off x="1018904" y="5007194"/>
            <a:ext cx="4763030" cy="664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rgbClr val="002060"/>
                </a:solidFill>
              </a:rPr>
              <a:t>map</a:t>
            </a:r>
            <a:r>
              <a:rPr lang="es-PE" sz="2400" b="1" dirty="0" smtClean="0">
                <a:solidFill>
                  <a:srgbClr val="002060"/>
                </a:solidFill>
              </a:rPr>
              <a:t>( función , iterable </a:t>
            </a:r>
            <a:r>
              <a:rPr lang="es-PE" b="1" dirty="0" smtClean="0">
                <a:solidFill>
                  <a:srgbClr val="002060"/>
                </a:solidFill>
              </a:rPr>
              <a:t>)</a:t>
            </a:r>
            <a:endParaRPr lang="es-PE" sz="1600" b="1" dirty="0">
              <a:solidFill>
                <a:srgbClr val="00206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47167"/>
            <a:ext cx="2708379" cy="178731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2211699" y="4252317"/>
            <a:ext cx="2377439" cy="664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rgbClr val="002060"/>
                </a:solidFill>
              </a:rPr>
              <a:t>syntaxis</a:t>
            </a:r>
            <a:endParaRPr lang="es-PE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89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>
                <a:solidFill>
                  <a:srgbClr val="FFFF00"/>
                </a:solidFill>
              </a:rPr>
              <a:t>MAP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 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r="37828"/>
          <a:stretch/>
        </p:blipFill>
        <p:spPr>
          <a:xfrm>
            <a:off x="357187" y="3058310"/>
            <a:ext cx="5847669" cy="3343275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676275" y="2031140"/>
            <a:ext cx="3653247" cy="8360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 smtClean="0">
                <a:solidFill>
                  <a:srgbClr val="92D050"/>
                </a:solidFill>
              </a:rPr>
              <a:t>programa</a:t>
            </a:r>
            <a:endParaRPr lang="es-PE" dirty="0">
              <a:solidFill>
                <a:srgbClr val="00B0F0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267" y="4238342"/>
            <a:ext cx="4800600" cy="1819275"/>
          </a:xfrm>
          <a:prstGeom prst="rect">
            <a:avLst/>
          </a:prstGeom>
        </p:spPr>
      </p:pic>
      <p:sp>
        <p:nvSpPr>
          <p:cNvPr id="7" name="Rectángulo redondeado 6"/>
          <p:cNvSpPr/>
          <p:nvPr/>
        </p:nvSpPr>
        <p:spPr>
          <a:xfrm>
            <a:off x="7411944" y="2111118"/>
            <a:ext cx="3653247" cy="8360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 smtClean="0">
                <a:solidFill>
                  <a:srgbClr val="92D050"/>
                </a:solidFill>
              </a:rPr>
              <a:t>resultado</a:t>
            </a:r>
            <a:endParaRPr lang="es-PE" dirty="0">
              <a:solidFill>
                <a:srgbClr val="00B0F0"/>
              </a:solidFill>
            </a:endParaRPr>
          </a:p>
        </p:txBody>
      </p:sp>
      <p:cxnSp>
        <p:nvCxnSpPr>
          <p:cNvPr id="9" name="Conector recto de flecha 8"/>
          <p:cNvCxnSpPr/>
          <p:nvPr/>
        </p:nvCxnSpPr>
        <p:spPr>
          <a:xfrm flipV="1">
            <a:off x="3487783" y="4441371"/>
            <a:ext cx="3657600" cy="1175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V="1">
            <a:off x="3487783" y="5086247"/>
            <a:ext cx="4781006" cy="6016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47167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4388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FILTER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Parecido a la función </a:t>
            </a:r>
            <a:r>
              <a:rPr lang="es-PE" dirty="0" err="1" smtClean="0"/>
              <a:t>map</a:t>
            </a:r>
            <a:r>
              <a:rPr lang="es-PE" dirty="0" smtClean="0"/>
              <a:t> sino que ahora esta función realizara algún tipo de filtrado</a:t>
            </a:r>
            <a:r>
              <a:rPr lang="es-PE" dirty="0"/>
              <a:t> </a:t>
            </a:r>
            <a:r>
              <a:rPr lang="es-PE" dirty="0" smtClean="0"/>
              <a:t>sobre un iterable con la ayuda de un función que determinara si un elemento del iterable cumple una condición o no.</a:t>
            </a:r>
          </a:p>
          <a:p>
            <a:endParaRPr lang="es-PE" dirty="0" smtClean="0"/>
          </a:p>
          <a:p>
            <a:endParaRPr lang="es-PE" dirty="0"/>
          </a:p>
          <a:p>
            <a:pPr marL="0" indent="0">
              <a:buNone/>
            </a:pPr>
            <a:endParaRPr lang="es-PE" dirty="0"/>
          </a:p>
          <a:p>
            <a:endParaRPr lang="es-PE" dirty="0" smtClean="0"/>
          </a:p>
          <a:p>
            <a:pPr marL="0" indent="0">
              <a:buNone/>
            </a:pPr>
            <a:endParaRPr lang="es-PE" dirty="0"/>
          </a:p>
        </p:txBody>
      </p:sp>
      <p:sp>
        <p:nvSpPr>
          <p:cNvPr id="4" name="Rectángulo 3"/>
          <p:cNvSpPr/>
          <p:nvPr/>
        </p:nvSpPr>
        <p:spPr>
          <a:xfrm>
            <a:off x="1262749" y="3775167"/>
            <a:ext cx="4298913" cy="80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b="1" dirty="0" err="1" smtClean="0">
                <a:solidFill>
                  <a:srgbClr val="002060"/>
                </a:solidFill>
              </a:rPr>
              <a:t>filter</a:t>
            </a:r>
            <a:r>
              <a:rPr lang="es-PE" sz="2800" b="1" dirty="0" smtClean="0">
                <a:solidFill>
                  <a:srgbClr val="002060"/>
                </a:solidFill>
              </a:rPr>
              <a:t>( función , iterable </a:t>
            </a:r>
            <a:r>
              <a:rPr lang="es-PE" sz="2000" b="1" dirty="0" smtClean="0">
                <a:solidFill>
                  <a:srgbClr val="002060"/>
                </a:solidFill>
              </a:rPr>
              <a:t>)</a:t>
            </a:r>
            <a:endParaRPr lang="es-PE" b="1" dirty="0">
              <a:solidFill>
                <a:srgbClr val="00206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47167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85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ELEMENTOS ITERABLES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6754" y="2222287"/>
            <a:ext cx="11216532" cy="4348330"/>
          </a:xfrm>
        </p:spPr>
        <p:txBody>
          <a:bodyPr>
            <a:normAutofit fontScale="77500" lnSpcReduction="20000"/>
          </a:bodyPr>
          <a:lstStyle/>
          <a:p>
            <a:endParaRPr lang="es-PE" dirty="0" smtClean="0"/>
          </a:p>
          <a:p>
            <a:r>
              <a:rPr lang="es-PE" sz="2900" b="1" dirty="0" smtClean="0"/>
              <a:t>LISTA </a:t>
            </a:r>
          </a:p>
          <a:p>
            <a:pPr marL="36900" indent="0">
              <a:buNone/>
            </a:pPr>
            <a:r>
              <a:rPr lang="es-PE" sz="3800" dirty="0" smtClean="0"/>
              <a:t>    Representa un objeto de la clase </a:t>
            </a:r>
            <a:r>
              <a:rPr lang="es-PE" sz="3800" dirty="0" err="1" smtClean="0"/>
              <a:t>list</a:t>
            </a:r>
            <a:endParaRPr lang="es-PE" sz="3800" dirty="0" smtClean="0"/>
          </a:p>
          <a:p>
            <a:r>
              <a:rPr lang="es-PE" sz="2900" b="1" dirty="0" smtClean="0"/>
              <a:t>STRING</a:t>
            </a:r>
          </a:p>
          <a:p>
            <a:pPr marL="36900" indent="0">
              <a:buNone/>
            </a:pPr>
            <a:r>
              <a:rPr lang="es-PE" sz="3800" dirty="0"/>
              <a:t> </a:t>
            </a:r>
            <a:r>
              <a:rPr lang="es-PE" sz="3800" dirty="0" smtClean="0"/>
              <a:t>    Representa un objeto de la clase </a:t>
            </a:r>
            <a:r>
              <a:rPr lang="es-PE" sz="3800" dirty="0" err="1" smtClean="0"/>
              <a:t>str</a:t>
            </a:r>
            <a:r>
              <a:rPr lang="es-PE" sz="3800" dirty="0" smtClean="0"/>
              <a:t> </a:t>
            </a:r>
          </a:p>
          <a:p>
            <a:r>
              <a:rPr lang="es-PE" sz="2900" b="1" dirty="0" smtClean="0"/>
              <a:t>TUPLA</a:t>
            </a:r>
          </a:p>
          <a:p>
            <a:pPr marL="36900" indent="0">
              <a:buNone/>
            </a:pPr>
            <a:r>
              <a:rPr lang="es-PE" sz="3800" dirty="0" smtClean="0"/>
              <a:t>     Representa un objeto de la clase </a:t>
            </a:r>
            <a:r>
              <a:rPr lang="es-PE" sz="3800" dirty="0" err="1" smtClean="0"/>
              <a:t>tuple</a:t>
            </a:r>
            <a:endParaRPr lang="es-PE" sz="3800" dirty="0" smtClean="0"/>
          </a:p>
          <a:p>
            <a:r>
              <a:rPr lang="es-PE" sz="2900" b="1" dirty="0" smtClean="0">
                <a:solidFill>
                  <a:srgbClr val="FF0000"/>
                </a:solidFill>
              </a:rPr>
              <a:t>DICCIONARIO</a:t>
            </a:r>
            <a:r>
              <a:rPr lang="es-PE" sz="2900" b="1" dirty="0" smtClean="0"/>
              <a:t> </a:t>
            </a:r>
          </a:p>
          <a:p>
            <a:pPr marL="36900" indent="0">
              <a:buNone/>
            </a:pPr>
            <a:r>
              <a:rPr lang="es-PE" sz="3800" dirty="0" smtClean="0"/>
              <a:t>    Representa un objeto de la clase </a:t>
            </a:r>
            <a:r>
              <a:rPr lang="es-PE" sz="3800" dirty="0" err="1" smtClean="0"/>
              <a:t>dict</a:t>
            </a:r>
            <a:endParaRPr lang="es-PE" sz="3800" dirty="0" smtClean="0"/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45226" y="32653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6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>
                <a:solidFill>
                  <a:srgbClr val="FFFF00"/>
                </a:solidFill>
              </a:rPr>
              <a:t>FILTER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/>
              <a:t> </a:t>
            </a:r>
          </a:p>
        </p:txBody>
      </p:sp>
      <p:sp>
        <p:nvSpPr>
          <p:cNvPr id="4" name="Rectángulo redondeado 3"/>
          <p:cNvSpPr/>
          <p:nvPr/>
        </p:nvSpPr>
        <p:spPr>
          <a:xfrm>
            <a:off x="1367717" y="2122182"/>
            <a:ext cx="2345311" cy="3932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b="1" dirty="0" smtClean="0">
                <a:solidFill>
                  <a:schemeClr val="tx1"/>
                </a:solidFill>
              </a:rPr>
              <a:t>programa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8560472" y="2122183"/>
            <a:ext cx="1933303" cy="5034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b="1" dirty="0" smtClean="0">
                <a:solidFill>
                  <a:schemeClr val="tx1"/>
                </a:solidFill>
              </a:rPr>
              <a:t>resultado</a:t>
            </a:r>
            <a:endParaRPr lang="es-PE" b="1" dirty="0">
              <a:solidFill>
                <a:schemeClr val="tx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10796"/>
          <a:stretch/>
        </p:blipFill>
        <p:spPr>
          <a:xfrm>
            <a:off x="367347" y="2783719"/>
            <a:ext cx="5826035" cy="392458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060" y="3148148"/>
            <a:ext cx="4604386" cy="144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127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STRINGS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Es un elemento iterable de solo caracteres , contiene un conjunto de métodos disponibles para realizar alguna tarea en especifica sobre un </a:t>
            </a:r>
            <a:r>
              <a:rPr lang="es-PE" dirty="0" err="1" smtClean="0"/>
              <a:t>string</a:t>
            </a:r>
            <a:r>
              <a:rPr lang="es-PE" dirty="0" smtClean="0"/>
              <a:t> .</a:t>
            </a:r>
            <a:endParaRPr lang="es-PE" dirty="0"/>
          </a:p>
          <a:p>
            <a:endParaRPr lang="es-PE" dirty="0"/>
          </a:p>
          <a:p>
            <a:endParaRPr lang="es-PE" dirty="0"/>
          </a:p>
          <a:p>
            <a:r>
              <a:rPr lang="es-PE" dirty="0" smtClean="0"/>
              <a:t>En Python el </a:t>
            </a:r>
            <a:r>
              <a:rPr lang="es-PE" dirty="0" err="1" smtClean="0"/>
              <a:t>string</a:t>
            </a:r>
            <a:r>
              <a:rPr lang="es-PE" dirty="0" smtClean="0"/>
              <a:t> pertenece a la clase &lt;</a:t>
            </a:r>
            <a:r>
              <a:rPr lang="es-PE" dirty="0" err="1" smtClean="0"/>
              <a:t>str</a:t>
            </a:r>
            <a:r>
              <a:rPr lang="es-PE" dirty="0" smtClean="0"/>
              <a:t>&gt; , eso lo podemos saber usando la función </a:t>
            </a:r>
            <a:r>
              <a:rPr lang="es-PE" dirty="0" err="1" smtClean="0"/>
              <a:t>type</a:t>
            </a:r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1693158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METODOS DE STRINGS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7315201" y="2151429"/>
            <a:ext cx="2969518" cy="6702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chemeClr val="tx1"/>
                </a:solidFill>
              </a:rPr>
              <a:t>Metodo</a:t>
            </a:r>
            <a:r>
              <a:rPr lang="es-PE" sz="2400" b="1" dirty="0" smtClean="0">
                <a:solidFill>
                  <a:schemeClr val="tx1"/>
                </a:solidFill>
              </a:rPr>
              <a:t> </a:t>
            </a:r>
            <a:r>
              <a:rPr lang="es-PE" sz="2400" b="1" dirty="0" err="1" smtClean="0">
                <a:solidFill>
                  <a:schemeClr val="tx1"/>
                </a:solidFill>
              </a:rPr>
              <a:t>lower</a:t>
            </a:r>
            <a:r>
              <a:rPr lang="es-PE" sz="2400" b="1" dirty="0" smtClean="0">
                <a:solidFill>
                  <a:schemeClr val="tx1"/>
                </a:solidFill>
              </a:rPr>
              <a:t>()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1314990" y="2134324"/>
            <a:ext cx="3048004" cy="6702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chemeClr val="tx1"/>
                </a:solidFill>
              </a:rPr>
              <a:t>Metodo</a:t>
            </a:r>
            <a:r>
              <a:rPr lang="es-PE" sz="2400" b="1" dirty="0" smtClean="0">
                <a:solidFill>
                  <a:schemeClr val="tx1"/>
                </a:solidFill>
              </a:rPr>
              <a:t> </a:t>
            </a:r>
            <a:r>
              <a:rPr lang="es-PE" sz="2400" b="1" dirty="0" err="1" smtClean="0">
                <a:solidFill>
                  <a:schemeClr val="tx1"/>
                </a:solidFill>
              </a:rPr>
              <a:t>upper</a:t>
            </a:r>
            <a:r>
              <a:rPr lang="es-PE" sz="2400" b="1" dirty="0" smtClean="0">
                <a:solidFill>
                  <a:schemeClr val="tx1"/>
                </a:solidFill>
              </a:rPr>
              <a:t>()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1314990" y="4804551"/>
            <a:ext cx="2477591" cy="4503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chemeClr val="tx1"/>
                </a:solidFill>
              </a:rPr>
              <a:t>syntaxis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7910645" y="4804551"/>
            <a:ext cx="1625241" cy="3839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chemeClr val="tx1"/>
                </a:solidFill>
              </a:rPr>
              <a:t>syntaxis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705391" y="3341632"/>
            <a:ext cx="4963889" cy="10590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dirty="0" smtClean="0">
                <a:solidFill>
                  <a:schemeClr val="tx1"/>
                </a:solidFill>
              </a:rPr>
              <a:t>Devuelve un </a:t>
            </a:r>
            <a:r>
              <a:rPr lang="es-PE" sz="2400" dirty="0" err="1" smtClean="0">
                <a:solidFill>
                  <a:schemeClr val="tx1"/>
                </a:solidFill>
              </a:rPr>
              <a:t>string</a:t>
            </a:r>
            <a:r>
              <a:rPr lang="es-PE" sz="2400" dirty="0" smtClean="0">
                <a:solidFill>
                  <a:schemeClr val="tx1"/>
                </a:solidFill>
              </a:rPr>
              <a:t> con los caracteres en mayúscula</a:t>
            </a:r>
            <a:endParaRPr lang="es-PE" sz="2400" dirty="0">
              <a:solidFill>
                <a:schemeClr val="tx1"/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613949" y="5512609"/>
            <a:ext cx="3879674" cy="6702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dirty="0" err="1" smtClean="0">
                <a:solidFill>
                  <a:schemeClr val="tx1"/>
                </a:solidFill>
              </a:rPr>
              <a:t>string</a:t>
            </a:r>
            <a:r>
              <a:rPr lang="es-PE" sz="2400" b="1" dirty="0" err="1" smtClean="0">
                <a:solidFill>
                  <a:srgbClr val="002060"/>
                </a:solidFill>
              </a:rPr>
              <a:t>.upper</a:t>
            </a:r>
            <a:r>
              <a:rPr lang="es-PE" sz="2400" b="1" dirty="0" smtClean="0">
                <a:solidFill>
                  <a:srgbClr val="002060"/>
                </a:solidFill>
              </a:rPr>
              <a:t>()</a:t>
            </a:r>
            <a:endParaRPr lang="es-PE" sz="2400" b="1" dirty="0">
              <a:solidFill>
                <a:srgbClr val="002060"/>
              </a:solidFill>
            </a:endParaRPr>
          </a:p>
        </p:txBody>
      </p:sp>
      <p:sp>
        <p:nvSpPr>
          <p:cNvPr id="12" name="Rectángulo redondeado 11"/>
          <p:cNvSpPr/>
          <p:nvPr/>
        </p:nvSpPr>
        <p:spPr>
          <a:xfrm>
            <a:off x="6770803" y="5492744"/>
            <a:ext cx="3879674" cy="6702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dirty="0" err="1" smtClean="0">
                <a:solidFill>
                  <a:schemeClr val="tx1"/>
                </a:solidFill>
              </a:rPr>
              <a:t>string</a:t>
            </a:r>
            <a:r>
              <a:rPr lang="es-PE" sz="2400" b="1" dirty="0" err="1" smtClean="0">
                <a:solidFill>
                  <a:srgbClr val="002060"/>
                </a:solidFill>
              </a:rPr>
              <a:t>.lower</a:t>
            </a:r>
            <a:r>
              <a:rPr lang="es-PE" sz="2400" b="1" dirty="0" smtClean="0">
                <a:solidFill>
                  <a:srgbClr val="002060"/>
                </a:solidFill>
              </a:rPr>
              <a:t>()</a:t>
            </a:r>
            <a:endParaRPr lang="es-PE" sz="2400" b="1" dirty="0">
              <a:solidFill>
                <a:srgbClr val="002060"/>
              </a:solidFill>
            </a:endParaRPr>
          </a:p>
        </p:txBody>
      </p:sp>
      <p:sp>
        <p:nvSpPr>
          <p:cNvPr id="13" name="Rectángulo redondeado 12"/>
          <p:cNvSpPr/>
          <p:nvPr/>
        </p:nvSpPr>
        <p:spPr>
          <a:xfrm>
            <a:off x="6197125" y="3085385"/>
            <a:ext cx="5027029" cy="154426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dirty="0" smtClean="0">
                <a:solidFill>
                  <a:schemeClr val="tx1"/>
                </a:solidFill>
              </a:rPr>
              <a:t>Devuelve un </a:t>
            </a:r>
            <a:r>
              <a:rPr lang="es-PE" sz="2400" dirty="0" err="1" smtClean="0">
                <a:solidFill>
                  <a:schemeClr val="tx1"/>
                </a:solidFill>
              </a:rPr>
              <a:t>string</a:t>
            </a:r>
            <a:r>
              <a:rPr lang="es-PE" sz="2400" dirty="0" smtClean="0">
                <a:solidFill>
                  <a:schemeClr val="tx1"/>
                </a:solidFill>
              </a:rPr>
              <a:t> con los caracteres en minúscula </a:t>
            </a:r>
            <a:endParaRPr lang="es-P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631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STRINGS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3428"/>
          <a:stretch/>
        </p:blipFill>
        <p:spPr>
          <a:xfrm>
            <a:off x="552994" y="3409406"/>
            <a:ext cx="5390606" cy="269516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705" y="4202021"/>
            <a:ext cx="4356299" cy="156210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818712" y="2450958"/>
            <a:ext cx="3119846" cy="5561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rgbClr val="FFC000"/>
                </a:solidFill>
              </a:rPr>
              <a:t>PROGRAMA</a:t>
            </a:r>
            <a:endParaRPr lang="es-PE" sz="2400" b="1" dirty="0">
              <a:solidFill>
                <a:srgbClr val="FFC000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7620106" y="2656031"/>
            <a:ext cx="3119846" cy="5561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rgbClr val="FFC000"/>
                </a:solidFill>
              </a:rPr>
              <a:t>RESULTADO</a:t>
            </a:r>
            <a:endParaRPr lang="es-PE" sz="2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397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METODOS DE STRINGS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7807127" y="2151429"/>
            <a:ext cx="2477591" cy="6702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chemeClr val="tx1"/>
                </a:solidFill>
              </a:rPr>
              <a:t>Metodo</a:t>
            </a:r>
            <a:r>
              <a:rPr lang="es-PE" sz="2400" b="1" dirty="0" smtClean="0">
                <a:solidFill>
                  <a:schemeClr val="tx1"/>
                </a:solidFill>
              </a:rPr>
              <a:t> </a:t>
            </a:r>
            <a:r>
              <a:rPr lang="es-PE" sz="2400" b="1" dirty="0" err="1" smtClean="0">
                <a:solidFill>
                  <a:schemeClr val="tx1"/>
                </a:solidFill>
              </a:rPr>
              <a:t>join</a:t>
            </a:r>
            <a:r>
              <a:rPr lang="es-PE" sz="2400" b="1" dirty="0" smtClean="0">
                <a:solidFill>
                  <a:schemeClr val="tx1"/>
                </a:solidFill>
              </a:rPr>
              <a:t>()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1314990" y="2134324"/>
            <a:ext cx="2477591" cy="6702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chemeClr val="tx1"/>
                </a:solidFill>
              </a:rPr>
              <a:t>Metodo</a:t>
            </a:r>
            <a:r>
              <a:rPr lang="es-PE" sz="2400" b="1" dirty="0" smtClean="0">
                <a:solidFill>
                  <a:schemeClr val="tx1"/>
                </a:solidFill>
              </a:rPr>
              <a:t> </a:t>
            </a:r>
            <a:r>
              <a:rPr lang="es-PE" sz="2400" b="1" dirty="0" err="1" smtClean="0">
                <a:solidFill>
                  <a:schemeClr val="tx1"/>
                </a:solidFill>
              </a:rPr>
              <a:t>split</a:t>
            </a:r>
            <a:r>
              <a:rPr lang="es-PE" sz="2400" b="1" dirty="0" smtClean="0">
                <a:solidFill>
                  <a:schemeClr val="tx1"/>
                </a:solidFill>
              </a:rPr>
              <a:t>()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1314990" y="4804551"/>
            <a:ext cx="2477591" cy="4503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chemeClr val="tx1"/>
                </a:solidFill>
              </a:rPr>
              <a:t>syntaxis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7910645" y="4804551"/>
            <a:ext cx="1625241" cy="3839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chemeClr val="tx1"/>
                </a:solidFill>
              </a:rPr>
              <a:t>syntaxis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705391" y="3341632"/>
            <a:ext cx="4963889" cy="10590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chemeClr val="tx1"/>
                </a:solidFill>
              </a:rPr>
              <a:t>Separa un </a:t>
            </a:r>
            <a:r>
              <a:rPr lang="es-PE" sz="2400" b="1" dirty="0" err="1" smtClean="0">
                <a:solidFill>
                  <a:schemeClr val="tx1"/>
                </a:solidFill>
              </a:rPr>
              <a:t>string</a:t>
            </a:r>
            <a:r>
              <a:rPr lang="es-PE" sz="2400" b="1" dirty="0" smtClean="0">
                <a:solidFill>
                  <a:schemeClr val="tx1"/>
                </a:solidFill>
              </a:rPr>
              <a:t> mediante un elemento separador y devuelve una </a:t>
            </a:r>
            <a:r>
              <a:rPr lang="es-PE" sz="2400" b="1" dirty="0" smtClean="0">
                <a:solidFill>
                  <a:srgbClr val="0070C0"/>
                </a:solidFill>
              </a:rPr>
              <a:t>lista</a:t>
            </a:r>
            <a:r>
              <a:rPr lang="es-PE" sz="2400" b="1" dirty="0" smtClean="0">
                <a:solidFill>
                  <a:schemeClr val="tx1"/>
                </a:solidFill>
              </a:rPr>
              <a:t> con los elementos separados</a:t>
            </a:r>
            <a:endParaRPr lang="es-PE" sz="2400" b="1" dirty="0">
              <a:solidFill>
                <a:schemeClr val="tx1"/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613949" y="5512609"/>
            <a:ext cx="3879674" cy="6702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dirty="0" err="1" smtClean="0">
                <a:solidFill>
                  <a:schemeClr val="tx1"/>
                </a:solidFill>
              </a:rPr>
              <a:t>string</a:t>
            </a:r>
            <a:r>
              <a:rPr lang="es-PE" sz="2400" b="1" dirty="0" err="1" smtClean="0">
                <a:solidFill>
                  <a:srgbClr val="002060"/>
                </a:solidFill>
              </a:rPr>
              <a:t>.split</a:t>
            </a:r>
            <a:r>
              <a:rPr lang="es-PE" sz="2400" b="1" dirty="0" smtClean="0">
                <a:solidFill>
                  <a:srgbClr val="002060"/>
                </a:solidFill>
              </a:rPr>
              <a:t>(</a:t>
            </a:r>
            <a:r>
              <a:rPr lang="es-PE" sz="2400" b="1" dirty="0" err="1" smtClean="0">
                <a:solidFill>
                  <a:srgbClr val="002060"/>
                </a:solidFill>
              </a:rPr>
              <a:t>sep</a:t>
            </a:r>
            <a:r>
              <a:rPr lang="es-PE" sz="2400" b="1" dirty="0" smtClean="0">
                <a:solidFill>
                  <a:srgbClr val="002060"/>
                </a:solidFill>
              </a:rPr>
              <a:t>=“ ”)</a:t>
            </a:r>
            <a:endParaRPr lang="es-PE" sz="2400" b="1" dirty="0">
              <a:solidFill>
                <a:srgbClr val="002060"/>
              </a:solidFill>
            </a:endParaRPr>
          </a:p>
        </p:txBody>
      </p:sp>
      <p:sp>
        <p:nvSpPr>
          <p:cNvPr id="12" name="Rectángulo redondeado 11"/>
          <p:cNvSpPr/>
          <p:nvPr/>
        </p:nvSpPr>
        <p:spPr>
          <a:xfrm>
            <a:off x="6770803" y="5492744"/>
            <a:ext cx="3879674" cy="6702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dirty="0" err="1">
                <a:solidFill>
                  <a:schemeClr val="tx1"/>
                </a:solidFill>
              </a:rPr>
              <a:t>s</a:t>
            </a:r>
            <a:r>
              <a:rPr lang="es-PE" sz="2400" dirty="0" err="1" smtClean="0">
                <a:solidFill>
                  <a:schemeClr val="tx1"/>
                </a:solidFill>
              </a:rPr>
              <a:t>tring</a:t>
            </a:r>
            <a:r>
              <a:rPr lang="es-PE" sz="2400" b="1" dirty="0" err="1" smtClean="0">
                <a:solidFill>
                  <a:srgbClr val="002060"/>
                </a:solidFill>
              </a:rPr>
              <a:t>.join</a:t>
            </a:r>
            <a:r>
              <a:rPr lang="es-PE" sz="2400" b="1" dirty="0" smtClean="0">
                <a:solidFill>
                  <a:srgbClr val="002060"/>
                </a:solidFill>
              </a:rPr>
              <a:t>(iterable)</a:t>
            </a:r>
            <a:endParaRPr lang="es-PE" sz="2400" b="1" dirty="0">
              <a:solidFill>
                <a:srgbClr val="002060"/>
              </a:solidFill>
            </a:endParaRPr>
          </a:p>
        </p:txBody>
      </p:sp>
      <p:sp>
        <p:nvSpPr>
          <p:cNvPr id="13" name="Rectángulo redondeado 12"/>
          <p:cNvSpPr/>
          <p:nvPr/>
        </p:nvSpPr>
        <p:spPr>
          <a:xfrm>
            <a:off x="6068621" y="2956078"/>
            <a:ext cx="5027029" cy="154426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chemeClr val="tx1"/>
                </a:solidFill>
              </a:rPr>
              <a:t>Junta todos los elementos de un iterable y le agrega un </a:t>
            </a:r>
            <a:r>
              <a:rPr lang="es-PE" sz="2400" b="1" dirty="0" err="1" smtClean="0">
                <a:solidFill>
                  <a:schemeClr val="tx1"/>
                </a:solidFill>
              </a:rPr>
              <a:t>string</a:t>
            </a:r>
            <a:r>
              <a:rPr lang="es-PE" sz="2400" b="1" dirty="0" smtClean="0">
                <a:solidFill>
                  <a:schemeClr val="tx1"/>
                </a:solidFill>
              </a:rPr>
              <a:t> entre cada elemento , devolviendo un solo </a:t>
            </a:r>
            <a:r>
              <a:rPr lang="es-PE" sz="2400" b="1" dirty="0" err="1" smtClean="0">
                <a:solidFill>
                  <a:srgbClr val="0070C0"/>
                </a:solidFill>
              </a:rPr>
              <a:t>string</a:t>
            </a:r>
            <a:r>
              <a:rPr lang="es-PE" sz="2400" b="1" dirty="0" smtClean="0">
                <a:solidFill>
                  <a:schemeClr val="tx1"/>
                </a:solidFill>
              </a:rPr>
              <a:t> </a:t>
            </a:r>
            <a:endParaRPr lang="es-PE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329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DICCIONARIOS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b="1" dirty="0" smtClean="0"/>
              <a:t>ES UNA COLECCIÓN QUE SE CARACTERIZA POR SER DESORDENADA ,INDEXADA Y MODIFICABLE.</a:t>
            </a:r>
          </a:p>
          <a:p>
            <a:r>
              <a:rPr lang="es-PE" b="1" dirty="0" smtClean="0"/>
              <a:t>ESTA CONSTITUIDO POR PARES ORDENADOS DENOMINADOS KEY Y VALUE </a:t>
            </a:r>
          </a:p>
          <a:p>
            <a:r>
              <a:rPr lang="es-PE" b="1" dirty="0" smtClean="0"/>
              <a:t>EL KEY INDICA LA VARIABLE Y EL VALUE INDICA EL VALOR ALMACENADO EN EL KEY.</a:t>
            </a:r>
            <a:endParaRPr lang="es-PE" b="1" dirty="0"/>
          </a:p>
          <a:p>
            <a:endParaRPr lang="es-PE" b="1" dirty="0" smtClean="0"/>
          </a:p>
          <a:p>
            <a:endParaRPr lang="es-PE" b="1" dirty="0"/>
          </a:p>
          <a:p>
            <a:endParaRPr lang="es-PE" b="1" dirty="0" smtClean="0"/>
          </a:p>
          <a:p>
            <a:endParaRPr lang="es-PE" b="1" dirty="0"/>
          </a:p>
          <a:p>
            <a:endParaRPr lang="es-PE" b="1" dirty="0" smtClean="0"/>
          </a:p>
        </p:txBody>
      </p:sp>
      <p:sp>
        <p:nvSpPr>
          <p:cNvPr id="4" name="Rectángulo redondeado 3"/>
          <p:cNvSpPr/>
          <p:nvPr/>
        </p:nvSpPr>
        <p:spPr>
          <a:xfrm>
            <a:off x="678956" y="3963337"/>
            <a:ext cx="1314996" cy="6702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CAMPO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3460105" y="3974369"/>
            <a:ext cx="1386840" cy="6592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dirty="0" smtClean="0">
                <a:solidFill>
                  <a:schemeClr val="tx1"/>
                </a:solidFill>
              </a:rPr>
              <a:t>VALOR</a:t>
            </a:r>
            <a:endParaRPr lang="es-PE" sz="2400" dirty="0">
              <a:solidFill>
                <a:schemeClr val="tx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2199071" y="3993522"/>
            <a:ext cx="1055915" cy="64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4400" dirty="0" smtClean="0">
                <a:solidFill>
                  <a:srgbClr val="92D050"/>
                </a:solidFill>
              </a:rPr>
              <a:t>:</a:t>
            </a:r>
            <a:endParaRPr lang="es-PE" sz="4800" dirty="0">
              <a:solidFill>
                <a:srgbClr val="92D050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143545" y="5204425"/>
            <a:ext cx="3242852" cy="3515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SYNTAXIS</a:t>
            </a:r>
            <a:endParaRPr lang="es-PE" dirty="0"/>
          </a:p>
        </p:txBody>
      </p:sp>
      <p:sp>
        <p:nvSpPr>
          <p:cNvPr id="9" name="Rectángulo 8"/>
          <p:cNvSpPr/>
          <p:nvPr/>
        </p:nvSpPr>
        <p:spPr>
          <a:xfrm>
            <a:off x="5003799" y="4513750"/>
            <a:ext cx="6843997" cy="17328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rgbClr val="0070C0"/>
                </a:solidFill>
              </a:rPr>
              <a:t>Diccionario</a:t>
            </a:r>
            <a:r>
              <a:rPr lang="es-PE" dirty="0" smtClean="0"/>
              <a:t>={</a:t>
            </a:r>
            <a:r>
              <a:rPr lang="es-PE" b="1" dirty="0" smtClean="0">
                <a:solidFill>
                  <a:srgbClr val="0070C0"/>
                </a:solidFill>
              </a:rPr>
              <a:t>campo1</a:t>
            </a:r>
            <a:r>
              <a:rPr lang="es-PE" dirty="0" smtClean="0"/>
              <a:t>: </a:t>
            </a:r>
            <a:r>
              <a:rPr lang="es-PE" b="1" dirty="0" smtClean="0">
                <a:solidFill>
                  <a:srgbClr val="C00000"/>
                </a:solidFill>
              </a:rPr>
              <a:t>valor1</a:t>
            </a:r>
            <a:r>
              <a:rPr lang="es-PE" dirty="0" smtClean="0"/>
              <a:t> </a:t>
            </a:r>
            <a:r>
              <a:rPr lang="es-PE" sz="2000" b="1" dirty="0" smtClean="0"/>
              <a:t>,</a:t>
            </a:r>
            <a:endParaRPr lang="es-PE" b="1" dirty="0" smtClean="0"/>
          </a:p>
          <a:p>
            <a:pPr algn="ctr"/>
            <a:r>
              <a:rPr lang="es-PE" dirty="0" smtClean="0"/>
              <a:t>                      </a:t>
            </a:r>
            <a:r>
              <a:rPr lang="es-PE" b="1" dirty="0" smtClean="0">
                <a:solidFill>
                  <a:srgbClr val="0070C0"/>
                </a:solidFill>
              </a:rPr>
              <a:t>campo2</a:t>
            </a:r>
            <a:r>
              <a:rPr lang="es-PE" dirty="0" smtClean="0"/>
              <a:t>:  </a:t>
            </a:r>
            <a:r>
              <a:rPr lang="es-PE" b="1" dirty="0" smtClean="0">
                <a:solidFill>
                  <a:srgbClr val="C00000"/>
                </a:solidFill>
              </a:rPr>
              <a:t>valo2</a:t>
            </a:r>
            <a:r>
              <a:rPr lang="es-PE" dirty="0" smtClean="0"/>
              <a:t> </a:t>
            </a:r>
            <a:r>
              <a:rPr lang="es-PE" sz="2000" b="1" dirty="0" smtClean="0"/>
              <a:t>,</a:t>
            </a:r>
          </a:p>
          <a:p>
            <a:pPr algn="ctr"/>
            <a:r>
              <a:rPr lang="es-PE" dirty="0" smtClean="0"/>
              <a:t>                      </a:t>
            </a:r>
            <a:r>
              <a:rPr lang="es-PE" b="1" dirty="0" smtClean="0">
                <a:solidFill>
                  <a:srgbClr val="0070C0"/>
                </a:solidFill>
              </a:rPr>
              <a:t>campo3</a:t>
            </a:r>
            <a:r>
              <a:rPr lang="es-PE" dirty="0" smtClean="0"/>
              <a:t>: </a:t>
            </a:r>
            <a:r>
              <a:rPr lang="es-PE" b="1" dirty="0" smtClean="0">
                <a:solidFill>
                  <a:srgbClr val="C00000"/>
                </a:solidFill>
              </a:rPr>
              <a:t>valor3</a:t>
            </a:r>
            <a:r>
              <a:rPr lang="es-PE" dirty="0" smtClean="0"/>
              <a:t> }</a:t>
            </a:r>
            <a:endParaRPr lang="es-PE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7167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29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DICCIONARIOS</a:t>
            </a:r>
            <a:endParaRPr lang="es-PE" b="1" dirty="0">
              <a:solidFill>
                <a:srgbClr val="FFFF00"/>
              </a:solidFill>
            </a:endParaRP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8084554"/>
              </p:ext>
            </p:extLst>
          </p:nvPr>
        </p:nvGraphicFramePr>
        <p:xfrm>
          <a:off x="968828" y="3118850"/>
          <a:ext cx="10513422" cy="742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4474">
                  <a:extLst>
                    <a:ext uri="{9D8B030D-6E8A-4147-A177-3AD203B41FA5}">
                      <a16:colId xmlns:a16="http://schemas.microsoft.com/office/drawing/2014/main" val="2926074222"/>
                    </a:ext>
                  </a:extLst>
                </a:gridCol>
                <a:gridCol w="3504474">
                  <a:extLst>
                    <a:ext uri="{9D8B030D-6E8A-4147-A177-3AD203B41FA5}">
                      <a16:colId xmlns:a16="http://schemas.microsoft.com/office/drawing/2014/main" val="3604948539"/>
                    </a:ext>
                  </a:extLst>
                </a:gridCol>
                <a:gridCol w="3504474">
                  <a:extLst>
                    <a:ext uri="{9D8B030D-6E8A-4147-A177-3AD203B41FA5}">
                      <a16:colId xmlns:a16="http://schemas.microsoft.com/office/drawing/2014/main" val="185994854"/>
                    </a:ext>
                  </a:extLst>
                </a:gridCol>
              </a:tblGrid>
              <a:tr h="371055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“TEMPERATURA”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HUMEDAD RELATIVA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LUGAR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222366"/>
                  </a:ext>
                </a:extLst>
              </a:tr>
              <a:tr h="371055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80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 smtClean="0"/>
                        <a:t>umaker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042435"/>
                  </a:ext>
                </a:extLst>
              </a:tr>
            </a:tbl>
          </a:graphicData>
        </a:graphic>
      </p:graphicFrame>
      <p:sp>
        <p:nvSpPr>
          <p:cNvPr id="5" name="Rectángulo 4"/>
          <p:cNvSpPr/>
          <p:nvPr/>
        </p:nvSpPr>
        <p:spPr>
          <a:xfrm>
            <a:off x="653143" y="4273261"/>
            <a:ext cx="10700658" cy="1737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chemeClr val="tx1"/>
                </a:solidFill>
              </a:rPr>
              <a:t>diccionario={“TEMPERATURA”: 25 </a:t>
            </a:r>
            <a:r>
              <a:rPr lang="es-PE" sz="2400" b="1" dirty="0" smtClean="0">
                <a:solidFill>
                  <a:schemeClr val="tx1"/>
                </a:solidFill>
              </a:rPr>
              <a:t>,</a:t>
            </a:r>
            <a:r>
              <a:rPr lang="es-PE" sz="2000" b="1" dirty="0" smtClean="0">
                <a:solidFill>
                  <a:schemeClr val="tx1"/>
                </a:solidFill>
              </a:rPr>
              <a:t> “HUMEDAD RELATIVA” : 80 , “LUGAR” : “</a:t>
            </a:r>
            <a:r>
              <a:rPr lang="es-PE" sz="2000" b="1" dirty="0" err="1" smtClean="0">
                <a:solidFill>
                  <a:schemeClr val="tx1"/>
                </a:solidFill>
              </a:rPr>
              <a:t>umaker</a:t>
            </a:r>
            <a:r>
              <a:rPr lang="es-PE" sz="2000" b="1" dirty="0" smtClean="0">
                <a:solidFill>
                  <a:schemeClr val="tx1"/>
                </a:solidFill>
              </a:rPr>
              <a:t>” }</a:t>
            </a:r>
            <a:endParaRPr lang="es-PE" sz="2000" b="1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245429" y="2045540"/>
            <a:ext cx="3291840" cy="718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b="1" dirty="0" smtClean="0">
                <a:solidFill>
                  <a:schemeClr val="tx1"/>
                </a:solidFill>
              </a:rPr>
              <a:t>diccionario</a:t>
            </a:r>
            <a:endParaRPr lang="es-PE" b="1" dirty="0">
              <a:solidFill>
                <a:schemeClr val="tx1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47167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23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Citable</Template>
  <TotalTime>3135</TotalTime>
  <Words>824</Words>
  <Application>Microsoft Office PowerPoint</Application>
  <PresentationFormat>Panorámica</PresentationFormat>
  <Paragraphs>250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4" baseType="lpstr">
      <vt:lpstr>Century Gothic</vt:lpstr>
      <vt:lpstr>Wingdings</vt:lpstr>
      <vt:lpstr>Wingdings 2</vt:lpstr>
      <vt:lpstr>Citable</vt:lpstr>
      <vt:lpstr> </vt:lpstr>
      <vt:lpstr>PYTHON</vt:lpstr>
      <vt:lpstr>ELEMENTOS ITERABLES</vt:lpstr>
      <vt:lpstr>STRINGS</vt:lpstr>
      <vt:lpstr>METODOS DE STRINGS</vt:lpstr>
      <vt:lpstr>STRINGS</vt:lpstr>
      <vt:lpstr>METODOS DE STRINGS</vt:lpstr>
      <vt:lpstr>DICCIONARIOS</vt:lpstr>
      <vt:lpstr>DICCIONARIOS</vt:lpstr>
      <vt:lpstr>CREACIÓN DE UN DICCIONARIO</vt:lpstr>
      <vt:lpstr>METODOS </vt:lpstr>
      <vt:lpstr>CLASE dict_keys</vt:lpstr>
      <vt:lpstr>DICCIONARIOS</vt:lpstr>
      <vt:lpstr>DICCIONARIOS</vt:lpstr>
      <vt:lpstr>DICCIONARIOS CON LISTAS</vt:lpstr>
      <vt:lpstr>PROGRAMACIÓN FUNCIONAL</vt:lpstr>
      <vt:lpstr>FUNCIONES</vt:lpstr>
      <vt:lpstr>FUNCIÓN SIN ARGUMENTOS</vt:lpstr>
      <vt:lpstr>FUNCIÓN CON ARGUMENTOS</vt:lpstr>
      <vt:lpstr>FUNCIÓN CON ARGUMENTOS</vt:lpstr>
      <vt:lpstr>FUNCIÓN</vt:lpstr>
      <vt:lpstr>¿ DONDE SE LAS UTILIZA ?</vt:lpstr>
      <vt:lpstr>Variables globales</vt:lpstr>
      <vt:lpstr>FUNCIÓN LAMBDA</vt:lpstr>
      <vt:lpstr>FUNCIÓN LAMBDA</vt:lpstr>
      <vt:lpstr>FUNCIONES ESPECIALES</vt:lpstr>
      <vt:lpstr>MAP</vt:lpstr>
      <vt:lpstr>MAP</vt:lpstr>
      <vt:lpstr>FILTER</vt:lpstr>
      <vt:lpstr>FILTER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jorge orlando miranda ñahui</dc:creator>
  <cp:lastModifiedBy>jorge orlando miranda ñahui</cp:lastModifiedBy>
  <cp:revision>119</cp:revision>
  <dcterms:created xsi:type="dcterms:W3CDTF">2019-08-08T16:11:01Z</dcterms:created>
  <dcterms:modified xsi:type="dcterms:W3CDTF">2020-02-01T03:00:26Z</dcterms:modified>
</cp:coreProperties>
</file>