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267" r:id="rId3"/>
    <p:sldId id="321" r:id="rId4"/>
    <p:sldId id="324" r:id="rId5"/>
    <p:sldId id="322" r:id="rId6"/>
    <p:sldId id="326" r:id="rId7"/>
    <p:sldId id="343" r:id="rId8"/>
    <p:sldId id="354" r:id="rId9"/>
    <p:sldId id="352" r:id="rId10"/>
    <p:sldId id="355" r:id="rId11"/>
    <p:sldId id="350" r:id="rId12"/>
    <p:sldId id="323" r:id="rId13"/>
    <p:sldId id="325" r:id="rId14"/>
    <p:sldId id="327" r:id="rId15"/>
    <p:sldId id="356" r:id="rId16"/>
    <p:sldId id="328" r:id="rId17"/>
    <p:sldId id="329" r:id="rId18"/>
    <p:sldId id="330" r:id="rId19"/>
    <p:sldId id="331" r:id="rId20"/>
    <p:sldId id="332" r:id="rId21"/>
    <p:sldId id="340" r:id="rId22"/>
    <p:sldId id="335" r:id="rId23"/>
    <p:sldId id="333" r:id="rId24"/>
    <p:sldId id="336" r:id="rId25"/>
    <p:sldId id="338" r:id="rId26"/>
    <p:sldId id="339" r:id="rId27"/>
    <p:sldId id="341" r:id="rId28"/>
    <p:sldId id="342" r:id="rId29"/>
    <p:sldId id="357" r:id="rId3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11/01/2020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869" y="202535"/>
            <a:ext cx="2708379" cy="178731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2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SLICING EN LISTAS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2031999" y="3855121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57662"/>
              </p:ext>
            </p:extLst>
          </p:nvPr>
        </p:nvGraphicFramePr>
        <p:xfrm>
          <a:off x="2031999" y="4604948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chemeClr val="dk1"/>
                          </a:solidFill>
                        </a:rPr>
                        <a:t>-4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45872" y="2102868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Lista</a:t>
            </a:r>
            <a:r>
              <a:rPr lang="es-PE" dirty="0" smtClean="0"/>
              <a:t>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533582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2822149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44000" y="2848381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56709" y="275320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3992827" y="3006140"/>
            <a:ext cx="4141028" cy="1398645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079916" y="3239146"/>
            <a:ext cx="3836232" cy="426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.</a:t>
            </a:r>
            <a:r>
              <a:rPr lang="es-PE" sz="2000" b="1" dirty="0" err="1">
                <a:solidFill>
                  <a:schemeClr val="tx1"/>
                </a:solidFill>
              </a:rPr>
              <a:t>L</a:t>
            </a:r>
            <a:r>
              <a:rPr lang="es-PE" sz="2000" b="1" dirty="0" err="1" smtClean="0">
                <a:solidFill>
                  <a:schemeClr val="tx1"/>
                </a:solidFill>
              </a:rPr>
              <a:t>ista_nueva</a:t>
            </a:r>
            <a:r>
              <a:rPr lang="es-PE" sz="2000" dirty="0" smtClean="0"/>
              <a:t> = </a:t>
            </a:r>
            <a:r>
              <a:rPr lang="es-PE" sz="2000" b="1" dirty="0" smtClean="0"/>
              <a:t>Lista [-3:-1:-11</a:t>
            </a:r>
            <a:r>
              <a:rPr lang="es-PE" sz="2000" dirty="0" smtClean="0"/>
              <a:t>]</a:t>
            </a:r>
            <a:endParaRPr lang="es-PE" sz="2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Lista</a:t>
            </a:r>
            <a:endParaRPr lang="es-PE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4124777" y="4986665"/>
            <a:ext cx="4141028" cy="1398645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4289328" y="5506703"/>
            <a:ext cx="3686812" cy="426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.</a:t>
            </a:r>
            <a:r>
              <a:rPr lang="es-PE" sz="2000" b="1" dirty="0" err="1"/>
              <a:t>L</a:t>
            </a:r>
            <a:r>
              <a:rPr lang="es-PE" sz="2000" b="1" dirty="0" err="1" smtClean="0"/>
              <a:t>ista_nueva</a:t>
            </a:r>
            <a:r>
              <a:rPr lang="es-PE" sz="2000" b="1" dirty="0" smtClean="0"/>
              <a:t> =[50,10]</a:t>
            </a:r>
            <a:endParaRPr lang="es-PE" sz="2000" b="1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9326880" y="232735"/>
            <a:ext cx="23774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Indexación negativa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1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LISTAS POR COMPRENSION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SYNTAXIS PARA CREAR LISTA POR COMPRENSIÓN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434147" y="2571121"/>
            <a:ext cx="6174483" cy="679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lista=[ expresión </a:t>
            </a:r>
            <a:r>
              <a:rPr lang="es-PE" sz="2400" b="1" dirty="0" err="1" smtClean="0">
                <a:solidFill>
                  <a:srgbClr val="002060"/>
                </a:solidFill>
              </a:rPr>
              <a:t>for</a:t>
            </a:r>
            <a:r>
              <a:rPr lang="es-PE" sz="2400" b="1" dirty="0" smtClean="0">
                <a:solidFill>
                  <a:srgbClr val="0070C0"/>
                </a:solidFill>
              </a:rPr>
              <a:t> valor </a:t>
            </a:r>
            <a:r>
              <a:rPr lang="es-PE" sz="2400" b="1" dirty="0" smtClean="0">
                <a:solidFill>
                  <a:srgbClr val="002060"/>
                </a:solidFill>
              </a:rPr>
              <a:t>in</a:t>
            </a:r>
            <a:r>
              <a:rPr lang="es-PE" sz="2400" b="1" dirty="0" smtClean="0">
                <a:solidFill>
                  <a:srgbClr val="0070C0"/>
                </a:solidFill>
              </a:rPr>
              <a:t> iterable]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" y="4448310"/>
            <a:ext cx="5603965" cy="2009778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326572" y="3643661"/>
            <a:ext cx="3474720" cy="549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7286106" y="3597171"/>
            <a:ext cx="3361454" cy="5960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RESULTADO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708" y="4803463"/>
            <a:ext cx="5048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6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rgbClr val="FFFF00"/>
                </a:solidFill>
              </a:rPr>
              <a:t>BUILT IN FUNCTIONS </a:t>
            </a:r>
            <a:endParaRPr lang="es-PE" sz="4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692" y="1787310"/>
            <a:ext cx="12370526" cy="5303519"/>
          </a:xfrm>
        </p:spPr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endParaRPr lang="es-PE" sz="2400" b="1" dirty="0">
              <a:solidFill>
                <a:srgbClr val="00B0F0"/>
              </a:solidFill>
            </a:endParaRP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900" b="1" dirty="0" smtClean="0"/>
          </a:p>
          <a:p>
            <a:r>
              <a:rPr lang="es-PE" sz="2900" b="1" dirty="0" smtClean="0"/>
              <a:t>Esta </a:t>
            </a:r>
            <a:r>
              <a:rPr lang="es-PE" sz="2900" b="1" dirty="0"/>
              <a:t>función evalúa una expresión que se encuentra como su argumento y la ejecuta si la expresión es valida.</a:t>
            </a:r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r>
              <a:rPr lang="es-PE" sz="2400" b="1" dirty="0" smtClean="0"/>
              <a:t>Devuelve el mínimo valor de una lista o elemento iterable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 smtClean="0"/>
          </a:p>
          <a:p>
            <a:r>
              <a:rPr lang="es-PE" sz="2400" b="1" dirty="0"/>
              <a:t>Devuelve el máximo valor de una lista o elemento iterable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5068391" y="2744030"/>
            <a:ext cx="3735975" cy="3630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eval</a:t>
            </a:r>
            <a:r>
              <a:rPr lang="es-PE" sz="2400" b="1" dirty="0" smtClean="0">
                <a:solidFill>
                  <a:schemeClr val="tx1"/>
                </a:solidFill>
              </a:rPr>
              <a:t>(‘expresión’)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460276" y="4095204"/>
            <a:ext cx="1737358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max</a:t>
            </a:r>
            <a:r>
              <a:rPr lang="es-PE" sz="2400" b="1" dirty="0" smtClean="0">
                <a:solidFill>
                  <a:schemeClr val="tx1"/>
                </a:solidFill>
              </a:rPr>
              <a:t>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329648" y="5708471"/>
            <a:ext cx="1737358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min(lista)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rgbClr val="FFFF00"/>
                </a:solidFill>
              </a:rPr>
              <a:t>BUILT IN FUNCTIONS </a:t>
            </a:r>
            <a:endParaRPr lang="es-PE" sz="4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11680"/>
            <a:ext cx="10483891" cy="5146766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Esta función permite agrupar elementos iterables en un objeto denominado </a:t>
            </a:r>
            <a:r>
              <a:rPr lang="es-PE" sz="2400" b="1" dirty="0" err="1" smtClean="0"/>
              <a:t>zip</a:t>
            </a:r>
            <a:endParaRPr lang="es-PE" sz="2400" b="1" dirty="0" smtClean="0"/>
          </a:p>
          <a:p>
            <a:endParaRPr lang="es-PE" sz="2400" b="1" dirty="0"/>
          </a:p>
          <a:p>
            <a:r>
              <a:rPr lang="es-PE" sz="2400" b="1" dirty="0" smtClean="0"/>
              <a:t>Función que se utiliza para continuar con el flujo de programa si la </a:t>
            </a:r>
            <a:r>
              <a:rPr lang="es-PE" sz="2400" b="1" dirty="0" err="1" smtClean="0"/>
              <a:t>condicion</a:t>
            </a:r>
            <a:r>
              <a:rPr lang="es-PE" sz="2400" b="1" dirty="0" smtClean="0"/>
              <a:t> a evaluar es verdadera</a:t>
            </a:r>
          </a:p>
          <a:p>
            <a:pPr marL="0" indent="0">
              <a:buNone/>
            </a:pPr>
            <a:endParaRPr lang="es-PE" sz="2400" b="1" dirty="0" smtClean="0"/>
          </a:p>
          <a:p>
            <a:r>
              <a:rPr lang="es-PE" sz="2400" b="1" dirty="0" smtClean="0"/>
              <a:t>Función que determina si una lista o elemento iterable contiene al menos un elemento o no</a:t>
            </a:r>
            <a:endParaRPr lang="es-PE" sz="2400" b="1" dirty="0"/>
          </a:p>
          <a:p>
            <a:endParaRPr lang="es-PE" sz="2400" b="1" dirty="0"/>
          </a:p>
          <a:p>
            <a:endParaRPr lang="es-PE" sz="2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3526972" y="2787727"/>
            <a:ext cx="3383278" cy="3630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zip</a:t>
            </a:r>
            <a:r>
              <a:rPr lang="es-PE" sz="2400" b="1" dirty="0" smtClean="0">
                <a:solidFill>
                  <a:schemeClr val="tx1"/>
                </a:solidFill>
              </a:rPr>
              <a:t>(iterable1,iterabl2)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422469" y="4613656"/>
            <a:ext cx="3187335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assert</a:t>
            </a:r>
            <a:r>
              <a:rPr lang="es-PE" sz="2400" b="1" dirty="0" smtClean="0">
                <a:solidFill>
                  <a:schemeClr val="tx1"/>
                </a:solidFill>
              </a:rPr>
              <a:t>(</a:t>
            </a:r>
            <a:r>
              <a:rPr lang="es-PE" sz="2400" b="1" dirty="0" err="1" smtClean="0">
                <a:solidFill>
                  <a:schemeClr val="tx1"/>
                </a:solidFill>
              </a:rPr>
              <a:t>condicion</a:t>
            </a:r>
            <a:r>
              <a:rPr lang="es-PE" sz="2400" b="1" dirty="0" smtClean="0">
                <a:solidFill>
                  <a:schemeClr val="tx1"/>
                </a:solidFill>
              </a:rPr>
              <a:t>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422469" y="5886051"/>
            <a:ext cx="3187335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>
                <a:solidFill>
                  <a:schemeClr val="tx1"/>
                </a:solidFill>
              </a:rPr>
              <a:t>a</a:t>
            </a:r>
            <a:r>
              <a:rPr lang="es-PE" sz="2400" b="1" dirty="0" err="1" smtClean="0">
                <a:solidFill>
                  <a:schemeClr val="tx1"/>
                </a:solidFill>
              </a:rPr>
              <a:t>ny</a:t>
            </a:r>
            <a:r>
              <a:rPr lang="es-PE" sz="2400" b="1" dirty="0" smtClean="0">
                <a:solidFill>
                  <a:schemeClr val="tx1"/>
                </a:solidFill>
              </a:rPr>
              <a:t>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727" y="17807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ESTRUCTURA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5633"/>
          </a:xfrm>
        </p:spPr>
        <p:txBody>
          <a:bodyPr/>
          <a:lstStyle/>
          <a:p>
            <a:r>
              <a:rPr lang="es-P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Una estructura de datos</a:t>
            </a:r>
            <a:r>
              <a:rPr lang="es-PE" sz="2400" b="1" dirty="0">
                <a:latin typeface="Calibri" panose="020F0502020204030204" pitchFamily="34" charset="0"/>
                <a:cs typeface="Calibri" panose="020F0502020204030204" pitchFamily="34" charset="0"/>
              </a:rPr>
              <a:t> es una forma particular de </a:t>
            </a:r>
            <a:r>
              <a:rPr lang="es-P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organizar datos</a:t>
            </a:r>
          </a:p>
          <a:p>
            <a:r>
              <a:rPr lang="es-P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endParaRPr lang="es-P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Grafos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469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MATRIZ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35890"/>
              </p:ext>
            </p:extLst>
          </p:nvPr>
        </p:nvGraphicFramePr>
        <p:xfrm>
          <a:off x="1875246" y="3436741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6479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62385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9600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427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1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120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38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95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31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205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220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rgbClr val="FF0000"/>
                          </a:solidFill>
                        </a:rPr>
                        <a:t>250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0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5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STACK (PILA)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194" y="1841863"/>
            <a:ext cx="11362613" cy="4833257"/>
          </a:xfrm>
        </p:spPr>
        <p:txBody>
          <a:bodyPr>
            <a:normAutofit/>
          </a:bodyPr>
          <a:lstStyle/>
          <a:p>
            <a:endParaRPr lang="es-PE" sz="2000" b="1" dirty="0" smtClean="0"/>
          </a:p>
          <a:p>
            <a:endParaRPr lang="es-PE" sz="2000" b="1" dirty="0"/>
          </a:p>
          <a:p>
            <a:r>
              <a:rPr lang="es-PE" sz="2000" b="1" dirty="0" smtClean="0"/>
              <a:t>Estructura de datos en la cual la inserción y devolución de valores sigue una regla denominado LIFO (</a:t>
            </a:r>
            <a:r>
              <a:rPr lang="es-PE" sz="2000" b="1" dirty="0" err="1" smtClean="0"/>
              <a:t>Last</a:t>
            </a:r>
            <a:r>
              <a:rPr lang="es-PE" sz="2000" b="1" dirty="0" smtClean="0"/>
              <a:t> In </a:t>
            </a:r>
            <a:r>
              <a:rPr lang="es-PE" sz="2000" b="1" dirty="0" err="1" smtClean="0"/>
              <a:t>First</a:t>
            </a:r>
            <a:r>
              <a:rPr lang="es-PE" sz="2000" b="1" dirty="0" smtClean="0"/>
              <a:t> </a:t>
            </a:r>
            <a:r>
              <a:rPr lang="es-PE" sz="2000" b="1" dirty="0" err="1" smtClean="0"/>
              <a:t>Out</a:t>
            </a:r>
            <a:r>
              <a:rPr lang="es-PE" sz="2000" b="1" dirty="0" smtClean="0"/>
              <a:t>)</a:t>
            </a:r>
          </a:p>
          <a:p>
            <a:endParaRPr lang="es-PE" sz="2000" b="1" dirty="0"/>
          </a:p>
          <a:p>
            <a:endParaRPr lang="es-PE" sz="2000" b="1" dirty="0" smtClean="0"/>
          </a:p>
          <a:p>
            <a:endParaRPr lang="es-PE" b="1" dirty="0" smtClean="0"/>
          </a:p>
          <a:p>
            <a:r>
              <a:rPr lang="es-PE" b="1" dirty="0" smtClean="0"/>
              <a:t>Cuando </a:t>
            </a:r>
            <a:r>
              <a:rPr lang="es-PE" b="1" dirty="0"/>
              <a:t>se utiliza el método pop() la lista</a:t>
            </a:r>
          </a:p>
          <a:p>
            <a:pPr marL="0" indent="0">
              <a:buNone/>
            </a:pPr>
            <a:r>
              <a:rPr lang="es-PE" b="1" dirty="0"/>
              <a:t> se decremento en </a:t>
            </a:r>
            <a:r>
              <a:rPr lang="es-PE" b="1" dirty="0" smtClean="0"/>
              <a:t>1 elemento</a:t>
            </a:r>
            <a:endParaRPr lang="es-PE" b="1" dirty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5" name="Elipse 4"/>
          <p:cNvSpPr/>
          <p:nvPr/>
        </p:nvSpPr>
        <p:spPr>
          <a:xfrm>
            <a:off x="6740433" y="3797578"/>
            <a:ext cx="3526974" cy="4441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50</a:t>
            </a:r>
            <a:endParaRPr lang="es-PE" b="1" dirty="0"/>
          </a:p>
        </p:txBody>
      </p:sp>
      <p:sp>
        <p:nvSpPr>
          <p:cNvPr id="9" name="Elipse 8"/>
          <p:cNvSpPr/>
          <p:nvPr/>
        </p:nvSpPr>
        <p:spPr>
          <a:xfrm>
            <a:off x="6740433" y="4404365"/>
            <a:ext cx="3526974" cy="444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120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740433" y="5080772"/>
            <a:ext cx="3526974" cy="5215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002060"/>
                </a:solidFill>
              </a:rPr>
              <a:t>300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740433" y="5834557"/>
            <a:ext cx="3526973" cy="444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150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3901440" y="3643774"/>
            <a:ext cx="2429691" cy="375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derecha 13"/>
          <p:cNvSpPr/>
          <p:nvPr/>
        </p:nvSpPr>
        <p:spPr>
          <a:xfrm flipH="1">
            <a:off x="3901439" y="5869516"/>
            <a:ext cx="2429691" cy="37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redondeado 14"/>
          <p:cNvSpPr/>
          <p:nvPr/>
        </p:nvSpPr>
        <p:spPr>
          <a:xfrm>
            <a:off x="7328264" y="3150157"/>
            <a:ext cx="1946366" cy="447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>
                <a:solidFill>
                  <a:schemeClr val="tx1"/>
                </a:solidFill>
              </a:rPr>
              <a:t>stack</a:t>
            </a:r>
            <a:endParaRPr lang="es-PE" sz="28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510247" y="3054767"/>
            <a:ext cx="2782386" cy="447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stack.append</a:t>
            </a:r>
            <a:r>
              <a:rPr lang="es-PE" sz="2000" b="1" dirty="0" smtClean="0">
                <a:solidFill>
                  <a:schemeClr val="tx1"/>
                </a:solidFill>
              </a:rPr>
              <a:t>(val)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946813" y="5209812"/>
            <a:ext cx="2345820" cy="447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chemeClr val="tx1"/>
                </a:solidFill>
              </a:rPr>
              <a:t>s</a:t>
            </a:r>
            <a:r>
              <a:rPr lang="es-PE" sz="2800" b="1" dirty="0" err="1" smtClean="0">
                <a:solidFill>
                  <a:schemeClr val="tx1"/>
                </a:solidFill>
              </a:rPr>
              <a:t>tack.pop</a:t>
            </a:r>
            <a:r>
              <a:rPr lang="es-PE" sz="2800" b="1" dirty="0" smtClean="0">
                <a:solidFill>
                  <a:schemeClr val="tx1"/>
                </a:solidFill>
              </a:rPr>
              <a:t>()</a:t>
            </a:r>
            <a:endParaRPr lang="es-PE" sz="2800" b="1" dirty="0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638" y="545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LISTA COMO PILA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7" y="2847704"/>
            <a:ext cx="5282294" cy="36575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880" y="4584182"/>
            <a:ext cx="2121898" cy="173915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52747" y="2180496"/>
            <a:ext cx="3388179" cy="66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FFFF00"/>
                </a:solidFill>
              </a:rPr>
              <a:t>PROGRAMA EN PYTHON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7128834" y="2381527"/>
            <a:ext cx="1871475" cy="66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FFFF00"/>
                </a:solidFill>
              </a:rPr>
              <a:t>RESULTADO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498" y="80478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ORDENAMIENTO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Se considera ordenamiento al proceso de reorganizar un conjunto dado de objetos en una secuencia determinada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836057" y="3658982"/>
          <a:ext cx="812800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1836057" y="5331927"/>
          <a:ext cx="812800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sp>
        <p:nvSpPr>
          <p:cNvPr id="7" name="Rectángulo redondeado 6"/>
          <p:cNvSpPr/>
          <p:nvPr/>
        </p:nvSpPr>
        <p:spPr>
          <a:xfrm>
            <a:off x="3868779" y="2866524"/>
            <a:ext cx="5040085" cy="466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DESORDENADA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803465" y="4555471"/>
            <a:ext cx="5170715" cy="466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EN ORDEN ASCENDENTE</a:t>
            </a:r>
            <a:endParaRPr lang="es-PE" b="1" dirty="0">
              <a:solidFill>
                <a:srgbClr val="92D05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 DE BURBUJA</a:t>
            </a:r>
            <a:br>
              <a:rPr lang="es-PE" b="1" dirty="0" smtClean="0">
                <a:solidFill>
                  <a:srgbClr val="FFFF00"/>
                </a:solidFill>
              </a:rPr>
            </a:b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3143" y="1306287"/>
            <a:ext cx="11103428" cy="5042262"/>
          </a:xfrm>
        </p:spPr>
        <p:txBody>
          <a:bodyPr/>
          <a:lstStyle/>
          <a:p>
            <a:endParaRPr lang="es-PE" b="1" dirty="0" smtClean="0"/>
          </a:p>
          <a:p>
            <a:r>
              <a:rPr lang="es-PE" b="1" dirty="0" smtClean="0"/>
              <a:t>SI SE TIENE UNA LISTA DE TAMAÑO “M”  DONDE “M” EL NUMERO DE ELEMENTOS 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 smtClean="0"/>
          </a:p>
          <a:p>
            <a:endParaRPr lang="es-PE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700066" y="2651216"/>
          <a:ext cx="54186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3570633" y="1841396"/>
            <a:ext cx="5040085" cy="342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DESORDENADA</a:t>
            </a:r>
            <a:endParaRPr lang="es-PE" b="1" dirty="0">
              <a:solidFill>
                <a:srgbClr val="92D05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2376445" y="2947404"/>
            <a:ext cx="557071" cy="2241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2969492" y="2804773"/>
            <a:ext cx="452259" cy="3538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1937401" y="3181928"/>
            <a:ext cx="1641288" cy="2627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/>
          </p:nvPr>
        </p:nvGraphicFramePr>
        <p:xfrm>
          <a:off x="1353214" y="3537984"/>
          <a:ext cx="5418668" cy="4283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14" name="Rectángulo redondeado 13"/>
          <p:cNvSpPr/>
          <p:nvPr/>
        </p:nvSpPr>
        <p:spPr>
          <a:xfrm>
            <a:off x="2748513" y="4161615"/>
            <a:ext cx="1660887" cy="205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 </a:t>
            </a:r>
            <a:endParaRPr lang="es-PE" sz="1600" b="1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945791" y="3858520"/>
            <a:ext cx="483998" cy="2821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3578689" y="3869100"/>
            <a:ext cx="326545" cy="2963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>
            <p:extLst/>
          </p:nvPr>
        </p:nvGraphicFramePr>
        <p:xfrm>
          <a:off x="1210714" y="4520022"/>
          <a:ext cx="54186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26" name="Rectángulo redondeado 25"/>
          <p:cNvSpPr/>
          <p:nvPr/>
        </p:nvSpPr>
        <p:spPr>
          <a:xfrm>
            <a:off x="4429789" y="5090263"/>
            <a:ext cx="1660887" cy="205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 </a:t>
            </a:r>
            <a:endParaRPr lang="es-PE" sz="1600" b="1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H="1" flipV="1">
            <a:off x="4924108" y="4800957"/>
            <a:ext cx="305756" cy="25368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5355771" y="4738976"/>
            <a:ext cx="487680" cy="3541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/>
          </p:nvPr>
        </p:nvGraphicFramePr>
        <p:xfrm>
          <a:off x="1210714" y="5686148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35" name="Rectángulo redondeado 34"/>
          <p:cNvSpPr/>
          <p:nvPr/>
        </p:nvSpPr>
        <p:spPr>
          <a:xfrm>
            <a:off x="7714029" y="5246810"/>
            <a:ext cx="3768222" cy="834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SE HA ORDENADO EL ULTIMO ELEMENTO</a:t>
            </a:r>
            <a:endParaRPr lang="es-PE" b="1" dirty="0">
              <a:solidFill>
                <a:srgbClr val="92D050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13" y="11864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/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r>
              <a:rPr lang="es-PE" sz="2400" b="1" dirty="0" smtClean="0">
                <a:solidFill>
                  <a:srgbClr val="0070C0"/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Fuertemente </a:t>
            </a: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487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METODO DE </a:t>
            </a:r>
            <a:r>
              <a:rPr lang="es-PE" b="1" dirty="0" smtClean="0">
                <a:solidFill>
                  <a:srgbClr val="FFFF00"/>
                </a:solidFill>
              </a:rPr>
              <a:t>BURBUJA</a:t>
            </a:r>
            <a:br>
              <a:rPr lang="es-PE" b="1" dirty="0" smtClean="0">
                <a:solidFill>
                  <a:srgbClr val="FFFF00"/>
                </a:solidFill>
              </a:rPr>
            </a:b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389" y="1306287"/>
            <a:ext cx="10771168" cy="4484914"/>
          </a:xfrm>
        </p:spPr>
        <p:txBody>
          <a:bodyPr/>
          <a:lstStyle/>
          <a:p>
            <a:r>
              <a:rPr lang="es-PE" b="1" dirty="0" smtClean="0"/>
              <a:t>LUEGA DE REALIZAR TODO EL RECORRIDO , SE REPETIRA EL ANTERIOR PASO PERO SOLO HASTA EL ELEMENTO  “M </a:t>
            </a:r>
            <a:r>
              <a:rPr lang="es-PE" sz="3200" b="1" dirty="0" smtClean="0"/>
              <a:t>– </a:t>
            </a:r>
            <a:r>
              <a:rPr lang="es-PE" b="1" dirty="0" smtClean="0"/>
              <a:t>1” 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 smtClean="0"/>
          </a:p>
          <a:p>
            <a:endParaRPr lang="es-PE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2818019" y="2661006"/>
            <a:ext cx="5040085" cy="342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DESORDENADA</a:t>
            </a:r>
            <a:endParaRPr lang="es-PE" b="1" dirty="0">
              <a:solidFill>
                <a:srgbClr val="92D050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628728" y="3100829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7" name="Rectángulo redondeado 6"/>
          <p:cNvSpPr/>
          <p:nvPr/>
        </p:nvSpPr>
        <p:spPr>
          <a:xfrm>
            <a:off x="3083458" y="3719343"/>
            <a:ext cx="1641288" cy="2627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3466240" y="3474809"/>
            <a:ext cx="557071" cy="2241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3904102" y="3362668"/>
            <a:ext cx="452259" cy="3538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2530521" y="4109545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cxnSp>
        <p:nvCxnSpPr>
          <p:cNvPr id="11" name="Conector recto de flecha 10"/>
          <p:cNvCxnSpPr/>
          <p:nvPr/>
        </p:nvCxnSpPr>
        <p:spPr>
          <a:xfrm flipV="1">
            <a:off x="5338062" y="4499926"/>
            <a:ext cx="452259" cy="3538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4824293" y="4511643"/>
            <a:ext cx="557071" cy="2241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19211" y="4845489"/>
            <a:ext cx="1641288" cy="2627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2467671" y="5252662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1031966" y="5791201"/>
            <a:ext cx="9640388" cy="753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REPETIR EL PRIMER PASO HASTA VERIFICAR QUE NO HAYA NIGUN CAMBIO O HASTA REALIZAR TODOS LOS POSIBLES RECORRIDO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099940" y="4915901"/>
            <a:ext cx="3768222" cy="834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SE HA ORDENADO EL PENULTIMO ELEMENTO</a:t>
            </a:r>
            <a:endParaRPr lang="es-PE" b="1" dirty="0">
              <a:solidFill>
                <a:srgbClr val="92D050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933" y="-40294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6913"/>
          </a:xfrm>
        </p:spPr>
        <p:txBody>
          <a:bodyPr/>
          <a:lstStyle/>
          <a:p>
            <a:r>
              <a:rPr lang="es-PE" dirty="0" smtClean="0"/>
              <a:t>DEFINICIÓN:</a:t>
            </a:r>
          </a:p>
          <a:p>
            <a:pPr marL="0" indent="0">
              <a:buNone/>
            </a:pPr>
            <a:r>
              <a:rPr lang="es-PE" dirty="0" smtClean="0"/>
              <a:t>Es un bloque de instrucciones que realizan una tarea especifica.</a:t>
            </a:r>
          </a:p>
          <a:p>
            <a:pPr marL="0" indent="0">
              <a:buNone/>
            </a:pPr>
            <a:r>
              <a:rPr lang="es-PE" dirty="0" smtClean="0"/>
              <a:t>Permiten realizar una programación mas entendible debido a que encapsulan un grupo de instrucciones que pueden reutilizables en otra parte del programa.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 el </a:t>
            </a:r>
            <a:r>
              <a:rPr lang="es-PE" dirty="0" err="1" smtClean="0"/>
              <a:t>keyword</a:t>
            </a:r>
            <a:r>
              <a:rPr lang="es-PE" dirty="0" smtClean="0"/>
              <a:t> </a:t>
            </a:r>
            <a:r>
              <a:rPr lang="es-PE" b="1" dirty="0" err="1" smtClean="0">
                <a:solidFill>
                  <a:srgbClr val="0070C0"/>
                </a:solidFill>
              </a:rPr>
              <a:t>def</a:t>
            </a:r>
            <a:r>
              <a:rPr lang="es-PE" dirty="0" smtClean="0"/>
              <a:t> permite definir una función y el </a:t>
            </a:r>
            <a:r>
              <a:rPr lang="es-PE" dirty="0" err="1" smtClean="0"/>
              <a:t>keyword</a:t>
            </a:r>
            <a:r>
              <a:rPr lang="es-PE" dirty="0" smtClean="0"/>
              <a:t> </a:t>
            </a:r>
            <a:r>
              <a:rPr lang="es-PE" b="1" dirty="0" err="1" smtClean="0">
                <a:solidFill>
                  <a:srgbClr val="0070C0"/>
                </a:solidFill>
              </a:rPr>
              <a:t>return</a:t>
            </a:r>
            <a:r>
              <a:rPr lang="es-PE" dirty="0" smtClean="0"/>
              <a:t> permite retornar uno mas valores al finalizar una función 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641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8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7" y="3279639"/>
            <a:ext cx="5137784" cy="2962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53588"/>
          <a:stretch/>
        </p:blipFill>
        <p:spPr>
          <a:xfrm>
            <a:off x="6988628" y="3110457"/>
            <a:ext cx="4767943" cy="297180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14316" y="2315333"/>
            <a:ext cx="3387528" cy="574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7384975" y="2143101"/>
            <a:ext cx="3387528" cy="574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RESULTADO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427" y="-9369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GLOBAL VARIABLE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dirty="0" smtClean="0"/>
              <a:t>El </a:t>
            </a:r>
            <a:r>
              <a:rPr lang="es-PE" sz="2800" dirty="0" err="1" smtClean="0"/>
              <a:t>keyword</a:t>
            </a:r>
            <a:r>
              <a:rPr lang="es-PE" sz="2800" dirty="0" smtClean="0"/>
              <a:t> </a:t>
            </a:r>
            <a:r>
              <a:rPr lang="es-PE" sz="2800" dirty="0" smtClean="0">
                <a:solidFill>
                  <a:srgbClr val="FFC000"/>
                </a:solidFill>
              </a:rPr>
              <a:t>global </a:t>
            </a:r>
            <a:r>
              <a:rPr lang="es-PE" sz="2800" dirty="0" smtClean="0"/>
              <a:t>permite al usuario poder modificar una variable fuera del alcance actual.</a:t>
            </a:r>
          </a:p>
          <a:p>
            <a:r>
              <a:rPr lang="es-PE" sz="2800" dirty="0" smtClean="0"/>
              <a:t>Dentro de un función se la utiliza con el funde poder asignar o realizar un cambio sobre una variable</a:t>
            </a:r>
            <a:endParaRPr lang="es-PE" sz="28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770709" y="2298784"/>
            <a:ext cx="3422469" cy="545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92D050"/>
                </a:solidFill>
              </a:rPr>
              <a:t>global variable</a:t>
            </a:r>
            <a:endParaRPr lang="es-PE" sz="3200" b="1" dirty="0">
              <a:solidFill>
                <a:srgbClr val="92D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1" y="-559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 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Este </a:t>
            </a:r>
            <a:r>
              <a:rPr lang="es-PE" dirty="0"/>
              <a:t>módulo proporciona una forma portátil de usar </a:t>
            </a:r>
            <a:r>
              <a:rPr lang="es-PE" dirty="0" smtClean="0"/>
              <a:t>funcionalidades dependientes del sistema operativo en la cual se esta llevando a cabo la ejecución de programas en Python .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354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5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DEL MODULO 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97280" y="2338251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g</a:t>
            </a:r>
            <a:r>
              <a:rPr lang="es-PE" dirty="0" err="1" smtClean="0"/>
              <a:t>etcwd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5538651" y="3096969"/>
            <a:ext cx="5055326" cy="8621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Permite cambiar el directorio de trabajo por uno que se especifica en el </a:t>
            </a:r>
            <a:r>
              <a:rPr lang="es-PE" dirty="0" err="1" smtClean="0"/>
              <a:t>path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5538651" y="2059437"/>
            <a:ext cx="4846319" cy="8621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Devuelve un </a:t>
            </a:r>
            <a:r>
              <a:rPr lang="es-PE" dirty="0" err="1" smtClean="0"/>
              <a:t>string</a:t>
            </a:r>
            <a:r>
              <a:rPr lang="es-PE" dirty="0" smtClean="0"/>
              <a:t> especificando la ruta actual del directorio de trabajo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1097280" y="3142900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chdir</a:t>
            </a:r>
            <a:r>
              <a:rPr lang="es-PE" dirty="0" smtClean="0"/>
              <a:t>(</a:t>
            </a:r>
            <a:r>
              <a:rPr lang="es-PE" dirty="0" err="1" smtClean="0"/>
              <a:t>path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097280" y="4179949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m</a:t>
            </a:r>
            <a:r>
              <a:rPr lang="es-PE" dirty="0" err="1" smtClean="0"/>
              <a:t>kdir</a:t>
            </a:r>
            <a:r>
              <a:rPr lang="es-PE" dirty="0" smtClean="0"/>
              <a:t>(</a:t>
            </a:r>
            <a:r>
              <a:rPr lang="es-PE" dirty="0" err="1" smtClean="0"/>
              <a:t>path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097280" y="5309466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listdir</a:t>
            </a:r>
            <a:r>
              <a:rPr lang="es-PE" dirty="0" smtClean="0"/>
              <a:t>(</a:t>
            </a:r>
            <a:r>
              <a:rPr lang="es-PE" dirty="0" err="1" smtClean="0"/>
              <a:t>path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538651" y="4179949"/>
            <a:ext cx="5055326" cy="8621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Permite crear una carpeta con un nombre especificado en el </a:t>
            </a:r>
            <a:r>
              <a:rPr lang="es-PE" dirty="0" err="1" smtClean="0"/>
              <a:t>path</a:t>
            </a:r>
            <a:r>
              <a:rPr lang="es-PE" dirty="0" smtClean="0"/>
              <a:t>, si la carpeta ya existe entonces se originara un error</a:t>
            </a:r>
            <a:endParaRPr lang="es-PE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538651" y="5299978"/>
            <a:ext cx="5055326" cy="8621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Devuelve una lista con los archivos que se encuentran dentro del directorio de trabajo especificado por el </a:t>
            </a:r>
            <a:r>
              <a:rPr lang="es-PE" dirty="0" err="1" smtClean="0"/>
              <a:t>path</a:t>
            </a:r>
            <a:endParaRPr lang="es-PE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705703" y="159056"/>
            <a:ext cx="23774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DIRECTORIOS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DEL MODULO OS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9705703" y="159056"/>
            <a:ext cx="23774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SISTEMA OPERATIVO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2560" y="159056"/>
            <a:ext cx="2708379" cy="178731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041466" y="3748875"/>
            <a:ext cx="3008706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system</a:t>
            </a:r>
            <a:r>
              <a:rPr lang="es-PE" dirty="0" smtClean="0"/>
              <a:t>(“ comando”)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5857966" y="3394007"/>
            <a:ext cx="4846319" cy="8621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Permite ejecutar comandos dependientes del sistema operativo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234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 SYS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modulo </a:t>
            </a:r>
            <a:r>
              <a:rPr lang="es-PE" dirty="0" err="1" smtClean="0"/>
              <a:t>sys</a:t>
            </a:r>
            <a:r>
              <a:rPr lang="es-PE" dirty="0" smtClean="0"/>
              <a:t> ofrece funciones que permiten tener acceso sobre variables que interactúan directamente con el </a:t>
            </a:r>
            <a:r>
              <a:rPr lang="es-PE" dirty="0" err="1" smtClean="0"/>
              <a:t>interprele</a:t>
            </a:r>
            <a:r>
              <a:rPr lang="es-PE" dirty="0" smtClean="0"/>
              <a:t> de Python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754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5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MODULO SYS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793966" y="5394870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 smtClean="0"/>
              <a:t>argv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6238129" y="5490261"/>
            <a:ext cx="3943640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Representa una lista que contiene 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1677851" y="2222287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 smtClean="0"/>
              <a:t>path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5991387" y="2055222"/>
            <a:ext cx="5213641" cy="10905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Lista de </a:t>
            </a:r>
            <a:r>
              <a:rPr lang="es-PE" sz="2000" dirty="0" err="1" smtClean="0"/>
              <a:t>strings</a:t>
            </a:r>
            <a:r>
              <a:rPr lang="es-PE" sz="2000" dirty="0" smtClean="0"/>
              <a:t> que especifican la ruta de búsqueda para importar </a:t>
            </a:r>
            <a:r>
              <a:rPr lang="es-PE" sz="2000" dirty="0" err="1" smtClean="0"/>
              <a:t>modulos</a:t>
            </a:r>
            <a:r>
              <a:rPr lang="es-PE" sz="2000" dirty="0" smtClean="0"/>
              <a:t> y paquetes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1349829" y="3627767"/>
            <a:ext cx="2666274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 smtClean="0"/>
              <a:t>getsizeof</a:t>
            </a:r>
            <a:r>
              <a:rPr lang="es-PE" sz="2000" dirty="0" smtClean="0"/>
              <a:t>(variable)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973753" y="3374182"/>
            <a:ext cx="5213641" cy="10905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Esta es una función que devuelve el tamaño en bytes que ocupa en memoria una variable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713" y="-6081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1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800" dirty="0" smtClean="0">
                <a:solidFill>
                  <a:srgbClr val="002060"/>
                </a:solidFill>
              </a:rPr>
              <a:t> </a:t>
            </a:r>
            <a:endParaRPr lang="es-PE" sz="48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1871" y="80352"/>
            <a:ext cx="2708379" cy="178731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853902" y="3419337"/>
            <a:ext cx="2556491" cy="186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83361" y="5157981"/>
            <a:ext cx="4020670" cy="887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583401" y="2076829"/>
            <a:ext cx="4020670" cy="44284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0070C0"/>
                </a:solidFill>
              </a:rPr>
              <a:t>GRACIAS POR SU ATENCIÓN</a:t>
            </a:r>
            <a:endParaRPr lang="es-P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ELEMENTOS ITERABLES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2222287"/>
            <a:ext cx="11216532" cy="4348330"/>
          </a:xfrm>
        </p:spPr>
        <p:txBody>
          <a:bodyPr>
            <a:normAutofit fontScale="77500" lnSpcReduction="20000"/>
          </a:bodyPr>
          <a:lstStyle/>
          <a:p>
            <a:endParaRPr lang="es-PE" dirty="0" smtClean="0"/>
          </a:p>
          <a:p>
            <a:r>
              <a:rPr lang="es-PE" sz="2900" b="1" dirty="0" smtClean="0"/>
              <a:t>LISTA </a:t>
            </a:r>
          </a:p>
          <a:p>
            <a:pPr marL="36900" indent="0">
              <a:buNone/>
            </a:pP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list</a:t>
            </a:r>
            <a:endParaRPr lang="es-PE" sz="3800" dirty="0" smtClean="0"/>
          </a:p>
          <a:p>
            <a:r>
              <a:rPr lang="es-PE" sz="2900" b="1" dirty="0" smtClean="0"/>
              <a:t>RANGE</a:t>
            </a:r>
          </a:p>
          <a:p>
            <a:pPr marL="36900" indent="0">
              <a:buNone/>
            </a:pPr>
            <a:r>
              <a:rPr lang="es-PE" sz="3800" dirty="0"/>
              <a:t> </a:t>
            </a: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range</a:t>
            </a:r>
            <a:endParaRPr lang="es-PE" sz="3800" dirty="0" smtClean="0"/>
          </a:p>
          <a:p>
            <a:r>
              <a:rPr lang="es-PE" sz="2900" b="1" dirty="0" smtClean="0"/>
              <a:t>TUPLA</a:t>
            </a:r>
          </a:p>
          <a:p>
            <a:pPr marL="36900" indent="0">
              <a:buNone/>
            </a:pPr>
            <a:r>
              <a:rPr lang="es-PE" sz="3800" dirty="0" smtClean="0"/>
              <a:t>     Representa un objeto de la clase </a:t>
            </a:r>
            <a:r>
              <a:rPr lang="es-PE" sz="3800" dirty="0" err="1" smtClean="0"/>
              <a:t>tuple</a:t>
            </a:r>
            <a:endParaRPr lang="es-PE" sz="3800" dirty="0" smtClean="0"/>
          </a:p>
          <a:p>
            <a:r>
              <a:rPr lang="es-PE" sz="2900" b="1" dirty="0" smtClean="0"/>
              <a:t>DICCIONARIO </a:t>
            </a:r>
          </a:p>
          <a:p>
            <a:pPr marL="36900" indent="0">
              <a:buNone/>
            </a:pP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dict</a:t>
            </a:r>
            <a:endParaRPr lang="es-PE" sz="3800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>
                <a:solidFill>
                  <a:srgbClr val="FFFF00"/>
                </a:solidFill>
              </a:rPr>
              <a:t>range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FUNCION RANGE RETORNA UN CONJUNTO DE NÚMEROS CONSECUTIVOS Y QUE TIENE LA SIGUIENTE SINTAXIS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Tener en cuenta que el stop es un valor que no se tomara , es un valor limite o tope que no se tomara.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187336" y="3374336"/>
            <a:ext cx="3853543" cy="988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range</a:t>
            </a:r>
            <a:r>
              <a:rPr lang="es-PE" sz="2400" b="1" dirty="0" smtClean="0">
                <a:solidFill>
                  <a:schemeClr val="tx1"/>
                </a:solidFill>
              </a:rPr>
              <a:t>(</a:t>
            </a:r>
            <a:r>
              <a:rPr lang="es-PE" sz="2400" b="1" dirty="0" err="1" smtClean="0">
                <a:solidFill>
                  <a:schemeClr val="tx1"/>
                </a:solidFill>
              </a:rPr>
              <a:t>start,stop,step</a:t>
            </a:r>
            <a:r>
              <a:rPr lang="es-PE" sz="2400" b="1" dirty="0" smtClean="0">
                <a:solidFill>
                  <a:schemeClr val="tx1"/>
                </a:solidFill>
              </a:rPr>
              <a:t>)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TUPLAS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dirty="0" smtClean="0"/>
              <a:t>Lista inmutable , una vez que haya sido creada ya no se puede modificar </a:t>
            </a:r>
          </a:p>
          <a:p>
            <a:r>
              <a:rPr lang="es-PE" sz="2000" dirty="0" smtClean="0"/>
              <a:t>Para su creación se cambia los </a:t>
            </a:r>
            <a:r>
              <a:rPr lang="es-PE" sz="2000" dirty="0" smtClean="0">
                <a:solidFill>
                  <a:schemeClr val="tx1"/>
                </a:solidFill>
              </a:rPr>
              <a:t>corchetes </a:t>
            </a:r>
            <a:r>
              <a:rPr lang="es-PE" sz="2000" dirty="0" smtClean="0"/>
              <a:t>por </a:t>
            </a:r>
            <a:r>
              <a:rPr lang="es-PE" sz="2400" b="1" dirty="0" smtClean="0">
                <a:solidFill>
                  <a:srgbClr val="00B0F0"/>
                </a:solidFill>
              </a:rPr>
              <a:t>paréntesis</a:t>
            </a:r>
          </a:p>
          <a:p>
            <a:endParaRPr lang="es-PE" sz="2400" b="1" dirty="0">
              <a:solidFill>
                <a:srgbClr val="00B0F0"/>
              </a:solidFill>
            </a:endParaRPr>
          </a:p>
          <a:p>
            <a:endParaRPr lang="es-PE" sz="2400" b="1" dirty="0" smtClean="0">
              <a:solidFill>
                <a:srgbClr val="00B0F0"/>
              </a:solidFill>
            </a:endParaRPr>
          </a:p>
          <a:p>
            <a:endParaRPr lang="es-PE" sz="2000" b="1" dirty="0" smtClean="0">
              <a:solidFill>
                <a:srgbClr val="00B0F0"/>
              </a:solidFill>
            </a:endParaRPr>
          </a:p>
          <a:p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2000068" y="4178770"/>
            <a:ext cx="3122023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Su contenido no puede modificarse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 DE LAS TUPLAS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715956"/>
            <a:ext cx="11454053" cy="4142843"/>
          </a:xfrm>
        </p:spPr>
        <p:txBody>
          <a:bodyPr/>
          <a:lstStyle/>
          <a:p>
            <a:pPr marL="0" indent="0">
              <a:buNone/>
            </a:pPr>
            <a:r>
              <a:rPr lang="es-PE" b="1" dirty="0" smtClean="0">
                <a:solidFill>
                  <a:srgbClr val="002060"/>
                </a:solidFill>
              </a:rPr>
              <a:t>DEVUELVE LA CANTIDAD DE VECES QUE APARECE UN ELEMENTO EN UNA TUPLA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>
                <a:solidFill>
                  <a:srgbClr val="002060"/>
                </a:solidFill>
              </a:rPr>
              <a:t>DEVUELVE </a:t>
            </a:r>
            <a:r>
              <a:rPr lang="es-PE" b="1" dirty="0" smtClean="0">
                <a:solidFill>
                  <a:srgbClr val="002060"/>
                </a:solidFill>
              </a:rPr>
              <a:t>EL INDICE EN DONDE SE ENCUENTRA UBICADO UN ELEMENTO DENTRO DE LA TUPLA</a:t>
            </a:r>
            <a:endParaRPr lang="es-PE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633549" y="2729756"/>
            <a:ext cx="2037806" cy="627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count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33549" y="4486436"/>
            <a:ext cx="2407920" cy="627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chemeClr val="tx1"/>
                </a:solidFill>
              </a:rPr>
              <a:t>i</a:t>
            </a:r>
            <a:r>
              <a:rPr lang="es-PE" sz="2800" b="1" dirty="0" err="1" smtClean="0">
                <a:solidFill>
                  <a:schemeClr val="tx1"/>
                </a:solidFill>
              </a:rPr>
              <a:t>ndex</a:t>
            </a:r>
            <a:r>
              <a:rPr lang="es-PE" sz="2800" b="1" dirty="0" smtClean="0">
                <a:solidFill>
                  <a:schemeClr val="tx1"/>
                </a:solidFill>
              </a:rPr>
              <a:t>()</a:t>
            </a:r>
            <a:endParaRPr lang="es-PE" sz="2800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LISTAS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4282"/>
              </p:ext>
            </p:extLst>
          </p:nvPr>
        </p:nvGraphicFramePr>
        <p:xfrm>
          <a:off x="2031999" y="3669702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11886"/>
              </p:ext>
            </p:extLst>
          </p:nvPr>
        </p:nvGraphicFramePr>
        <p:xfrm>
          <a:off x="2031999" y="4393410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45872" y="2102868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250679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3010592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00457" y="3095020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19697" y="301059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SLICING EN LISTAS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8565"/>
              </p:ext>
            </p:extLst>
          </p:nvPr>
        </p:nvGraphicFramePr>
        <p:xfrm>
          <a:off x="2031999" y="3855121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44131"/>
              </p:ext>
            </p:extLst>
          </p:nvPr>
        </p:nvGraphicFramePr>
        <p:xfrm>
          <a:off x="2031999" y="4604948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45872" y="2102868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Lista</a:t>
            </a:r>
            <a:r>
              <a:rPr lang="es-PE" dirty="0" smtClean="0"/>
              <a:t>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533582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2822149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44000" y="2848381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56709" y="275320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3992827" y="3006140"/>
            <a:ext cx="4141028" cy="1398645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124777" y="3196895"/>
            <a:ext cx="3686812" cy="426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.</a:t>
            </a:r>
            <a:r>
              <a:rPr lang="es-PE" sz="2000" b="1" dirty="0" err="1">
                <a:solidFill>
                  <a:schemeClr val="tx1"/>
                </a:solidFill>
              </a:rPr>
              <a:t>L</a:t>
            </a:r>
            <a:r>
              <a:rPr lang="es-PE" sz="2000" b="1" dirty="0" err="1" smtClean="0">
                <a:solidFill>
                  <a:schemeClr val="tx1"/>
                </a:solidFill>
              </a:rPr>
              <a:t>ista_nueva</a:t>
            </a:r>
            <a:r>
              <a:rPr lang="es-PE" sz="2000" dirty="0" smtClean="0"/>
              <a:t> = </a:t>
            </a:r>
            <a:r>
              <a:rPr lang="es-PE" sz="2000" b="1" dirty="0" smtClean="0"/>
              <a:t>Lista [1:3:1</a:t>
            </a:r>
            <a:r>
              <a:rPr lang="es-PE" sz="2000" dirty="0" smtClean="0"/>
              <a:t>]</a:t>
            </a:r>
            <a:endParaRPr lang="es-PE" sz="20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Lista</a:t>
            </a:r>
            <a:endParaRPr lang="es-PE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4124777" y="4986665"/>
            <a:ext cx="4141028" cy="1398645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4289328" y="5506703"/>
            <a:ext cx="3686812" cy="426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.</a:t>
            </a:r>
            <a:r>
              <a:rPr lang="es-PE" sz="2000" b="1" dirty="0" err="1"/>
              <a:t>L</a:t>
            </a:r>
            <a:r>
              <a:rPr lang="es-PE" sz="2000" b="1" dirty="0" err="1" smtClean="0"/>
              <a:t>ista_nueva</a:t>
            </a:r>
            <a:r>
              <a:rPr lang="es-PE" sz="2000" b="1" dirty="0" smtClean="0"/>
              <a:t> =[50,10]</a:t>
            </a:r>
            <a:endParaRPr lang="es-PE" sz="2000" b="1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9326880" y="232735"/>
            <a:ext cx="23774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Indexación positiva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800" dirty="0" smtClean="0">
                <a:solidFill>
                  <a:srgbClr val="FFFF00"/>
                </a:solidFill>
              </a:rPr>
              <a:t>INDEXACIÓN NEGATIVA</a:t>
            </a:r>
            <a:endParaRPr lang="es-PE" sz="4800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2031999" y="3669702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89985"/>
              </p:ext>
            </p:extLst>
          </p:nvPr>
        </p:nvGraphicFramePr>
        <p:xfrm>
          <a:off x="2031999" y="4393410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chemeClr val="dk1"/>
                          </a:solidFill>
                        </a:rPr>
                        <a:t>-4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45872" y="2102868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250679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3010592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00457" y="3095020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19697" y="301059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0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2106</TotalTime>
  <Words>980</Words>
  <Application>Microsoft Office PowerPoint</Application>
  <PresentationFormat>Panorámica</PresentationFormat>
  <Paragraphs>352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Calibri</vt:lpstr>
      <vt:lpstr>Century Gothic</vt:lpstr>
      <vt:lpstr>Wingdings</vt:lpstr>
      <vt:lpstr>Wingdings 2</vt:lpstr>
      <vt:lpstr>Citable</vt:lpstr>
      <vt:lpstr> </vt:lpstr>
      <vt:lpstr>PYTHON</vt:lpstr>
      <vt:lpstr>ELEMENTOS ITERABLES</vt:lpstr>
      <vt:lpstr>range</vt:lpstr>
      <vt:lpstr>TUPLAS</vt:lpstr>
      <vt:lpstr>METODOS DE LAS TUPLAS</vt:lpstr>
      <vt:lpstr>LISTAS</vt:lpstr>
      <vt:lpstr>SLICING EN LISTAS</vt:lpstr>
      <vt:lpstr>INDEXACIÓN NEGATIVA</vt:lpstr>
      <vt:lpstr>SLICING EN LISTAS</vt:lpstr>
      <vt:lpstr>LISTAS POR COMPRENSION</vt:lpstr>
      <vt:lpstr>BUILT IN FUNCTIONS </vt:lpstr>
      <vt:lpstr>BUILT IN FUNCTIONS </vt:lpstr>
      <vt:lpstr>ESTRUCTURA DE DATOS</vt:lpstr>
      <vt:lpstr>MATRIZ </vt:lpstr>
      <vt:lpstr>STACK (PILA)</vt:lpstr>
      <vt:lpstr>LISTA COMO PILA</vt:lpstr>
      <vt:lpstr>ORDENAMIENTO DE DATOS</vt:lpstr>
      <vt:lpstr>METODO DE BURBUJA </vt:lpstr>
      <vt:lpstr>METODO DE BURBUJA </vt:lpstr>
      <vt:lpstr>FUNCIÓN</vt:lpstr>
      <vt:lpstr>FUNCIONES</vt:lpstr>
      <vt:lpstr>GLOBAL VARIABLE</vt:lpstr>
      <vt:lpstr>MODULO OS</vt:lpstr>
      <vt:lpstr>FUNCIONES DEL MODULO OS</vt:lpstr>
      <vt:lpstr>FUNCIONES DEL MODULO OS </vt:lpstr>
      <vt:lpstr>MODULO SYS</vt:lpstr>
      <vt:lpstr>MODULO SYS</vt:lpstr>
      <vt:lpstr>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91</cp:revision>
  <dcterms:created xsi:type="dcterms:W3CDTF">2019-08-08T16:11:01Z</dcterms:created>
  <dcterms:modified xsi:type="dcterms:W3CDTF">2020-01-11T17:53:22Z</dcterms:modified>
</cp:coreProperties>
</file>