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9" r:id="rId1"/>
  </p:sldMasterIdLst>
  <p:sldIdLst>
    <p:sldId id="256" r:id="rId2"/>
    <p:sldId id="297" r:id="rId3"/>
    <p:sldId id="281" r:id="rId4"/>
    <p:sldId id="298" r:id="rId5"/>
    <p:sldId id="296" r:id="rId6"/>
    <p:sldId id="267" r:id="rId7"/>
    <p:sldId id="280" r:id="rId8"/>
    <p:sldId id="268" r:id="rId9"/>
    <p:sldId id="293" r:id="rId10"/>
    <p:sldId id="271" r:id="rId11"/>
    <p:sldId id="266" r:id="rId12"/>
    <p:sldId id="282" r:id="rId13"/>
    <p:sldId id="275" r:id="rId14"/>
    <p:sldId id="273" r:id="rId15"/>
    <p:sldId id="272" r:id="rId16"/>
    <p:sldId id="289" r:id="rId17"/>
    <p:sldId id="274" r:id="rId18"/>
    <p:sldId id="257" r:id="rId19"/>
    <p:sldId id="305" r:id="rId20"/>
    <p:sldId id="262" r:id="rId21"/>
    <p:sldId id="312" r:id="rId22"/>
    <p:sldId id="291" r:id="rId23"/>
    <p:sldId id="263" r:id="rId24"/>
    <p:sldId id="301" r:id="rId25"/>
    <p:sldId id="303" r:id="rId26"/>
    <p:sldId id="304" r:id="rId27"/>
    <p:sldId id="300" r:id="rId28"/>
    <p:sldId id="306" r:id="rId29"/>
    <p:sldId id="313" r:id="rId30"/>
    <p:sldId id="314" r:id="rId31"/>
    <p:sldId id="315" r:id="rId32"/>
    <p:sldId id="316" r:id="rId33"/>
    <p:sldId id="287" r:id="rId34"/>
    <p:sldId id="285" r:id="rId35"/>
    <p:sldId id="286" r:id="rId36"/>
    <p:sldId id="317" r:id="rId37"/>
    <p:sldId id="307" r:id="rId38"/>
    <p:sldId id="308" r:id="rId39"/>
    <p:sldId id="309" r:id="rId40"/>
    <p:sldId id="310" r:id="rId41"/>
    <p:sldId id="292" r:id="rId4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65B05F3-249C-4B2F-9B74-589515308C93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469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761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2082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3521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0949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830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532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65B05F3-249C-4B2F-9B74-589515308C93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6717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65B05F3-249C-4B2F-9B74-589515308C93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926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945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131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032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295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289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389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513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162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65B05F3-249C-4B2F-9B74-589515308C93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18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  <p:sldLayoutId id="2147484221" r:id="rId12"/>
    <p:sldLayoutId id="2147484222" r:id="rId13"/>
    <p:sldLayoutId id="2147484223" r:id="rId14"/>
    <p:sldLayoutId id="2147484224" r:id="rId15"/>
    <p:sldLayoutId id="2147484225" r:id="rId16"/>
    <p:sldLayoutId id="21474842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242" y="5332181"/>
            <a:ext cx="6570617" cy="1095375"/>
          </a:xfrm>
          <a:prstGeom prst="rect">
            <a:avLst/>
          </a:prstGeom>
        </p:spPr>
      </p:pic>
      <p:pic>
        <p:nvPicPr>
          <p:cNvPr id="2052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42"/>
          <a:stretch/>
        </p:blipFill>
        <p:spPr bwMode="auto">
          <a:xfrm>
            <a:off x="3935459" y="2603500"/>
            <a:ext cx="3196861" cy="215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 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7126" y="2710181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942176"/>
            <a:ext cx="3735977" cy="3006763"/>
          </a:xfrm>
          <a:prstGeom prst="rect">
            <a:avLst/>
          </a:prstGeom>
        </p:spPr>
      </p:pic>
      <p:pic>
        <p:nvPicPr>
          <p:cNvPr id="1028" name="Picture 4" descr="Resultado de imagen para nvidia jets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164" y="3956820"/>
            <a:ext cx="4523762" cy="339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1255257" y="2889149"/>
            <a:ext cx="3613766" cy="874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rgbClr val="00B0F0"/>
                </a:solidFill>
              </a:rPr>
              <a:t>RASPBERRY </a:t>
            </a:r>
            <a:endParaRPr lang="es-PE" sz="2800" b="1" dirty="0">
              <a:solidFill>
                <a:srgbClr val="00B0F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6801162" y="2896471"/>
            <a:ext cx="3613766" cy="874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00B0F0"/>
                </a:solidFill>
              </a:rPr>
              <a:t>NVIDIA JETSON NANO</a:t>
            </a:r>
            <a:endParaRPr lang="es-PE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9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PYTHON-IDE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b="1" dirty="0" smtClean="0">
                <a:solidFill>
                  <a:schemeClr val="tx1"/>
                </a:solidFill>
              </a:rPr>
              <a:t>IDLE</a:t>
            </a:r>
          </a:p>
          <a:p>
            <a:r>
              <a:rPr lang="es-PE" sz="2400" b="1" dirty="0" smtClean="0">
                <a:solidFill>
                  <a:schemeClr val="tx1"/>
                </a:solidFill>
              </a:rPr>
              <a:t>PYCHARM</a:t>
            </a:r>
          </a:p>
          <a:p>
            <a:r>
              <a:rPr lang="es-PE" sz="2400" b="1" dirty="0" smtClean="0">
                <a:solidFill>
                  <a:schemeClr val="tx1"/>
                </a:solidFill>
              </a:rPr>
              <a:t>ECLIPSE +</a:t>
            </a:r>
            <a:r>
              <a:rPr lang="es-PE" sz="2400" b="1" dirty="0" err="1" smtClean="0">
                <a:solidFill>
                  <a:schemeClr val="tx1"/>
                </a:solidFill>
              </a:rPr>
              <a:t>PyDev</a:t>
            </a:r>
            <a:r>
              <a:rPr lang="es-PE" sz="2400" b="1" dirty="0" smtClean="0">
                <a:solidFill>
                  <a:schemeClr val="tx1"/>
                </a:solidFill>
              </a:rPr>
              <a:t>(</a:t>
            </a:r>
            <a:r>
              <a:rPr lang="es-PE" sz="2400" b="1" dirty="0" err="1" smtClean="0">
                <a:solidFill>
                  <a:schemeClr val="tx1"/>
                </a:solidFill>
              </a:rPr>
              <a:t>pluggin</a:t>
            </a:r>
            <a:r>
              <a:rPr lang="es-PE" sz="2400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s-PE" sz="2400" b="1" dirty="0" smtClean="0">
                <a:solidFill>
                  <a:srgbClr val="00B050"/>
                </a:solidFill>
              </a:rPr>
              <a:t>SUBLIME TEXT (EDITOR DE TEXTO)</a:t>
            </a:r>
          </a:p>
          <a:p>
            <a:r>
              <a:rPr lang="es-PE" sz="2400" b="1" dirty="0" smtClean="0">
                <a:solidFill>
                  <a:schemeClr val="tx1"/>
                </a:solidFill>
              </a:rPr>
              <a:t>ATOM</a:t>
            </a:r>
          </a:p>
          <a:p>
            <a:r>
              <a:rPr lang="es-PE" sz="2400" b="1" dirty="0" err="1" smtClean="0">
                <a:solidFill>
                  <a:schemeClr val="tx1"/>
                </a:solidFill>
              </a:rPr>
              <a:t>Spyder</a:t>
            </a:r>
            <a:endParaRPr lang="es-PE" sz="2400" b="1" dirty="0" smtClean="0">
              <a:solidFill>
                <a:schemeClr val="tx1"/>
              </a:solidFill>
            </a:endParaRPr>
          </a:p>
          <a:p>
            <a:r>
              <a:rPr lang="es-PE" sz="2400" b="1" dirty="0" smtClean="0">
                <a:solidFill>
                  <a:schemeClr val="tx1"/>
                </a:solidFill>
              </a:rPr>
              <a:t>Visual Studio </a:t>
            </a:r>
            <a:endParaRPr lang="es-P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5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 IDE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PYCHARM                                                      SPYDER</a:t>
            </a:r>
            <a:endParaRPr lang="es-PE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248150"/>
            <a:ext cx="1771650" cy="1771650"/>
          </a:xfrm>
          <a:prstGeom prst="rect">
            <a:avLst/>
          </a:prstGeom>
        </p:spPr>
      </p:pic>
      <p:pic>
        <p:nvPicPr>
          <p:cNvPr id="1028" name="Picture 4" descr="Resultado de imagen para SPY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40" y="3759925"/>
            <a:ext cx="4267326" cy="227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9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 IDLE</a:t>
            </a:r>
            <a:endParaRPr lang="es-PE" b="1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319" y="3244850"/>
            <a:ext cx="8629650" cy="30480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13954" y="2534194"/>
            <a:ext cx="5747657" cy="561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ENTORNO DEL PYTHON IDLE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2584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TIPOS DE DATOS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b="1" dirty="0" err="1" smtClean="0">
                <a:solidFill>
                  <a:srgbClr val="7030A0"/>
                </a:solidFill>
              </a:rPr>
              <a:t>Int</a:t>
            </a:r>
            <a:r>
              <a:rPr lang="es-PE" sz="2400" b="1" dirty="0" smtClean="0">
                <a:solidFill>
                  <a:srgbClr val="7030A0"/>
                </a:solidFill>
              </a:rPr>
              <a:t> </a:t>
            </a:r>
            <a:r>
              <a:rPr lang="es-PE" sz="2400" dirty="0" smtClean="0"/>
              <a:t>: Variable de tipo entero que solo puede </a:t>
            </a:r>
            <a:r>
              <a:rPr lang="es-PE" sz="2400" dirty="0" err="1" smtClean="0"/>
              <a:t>gardar</a:t>
            </a:r>
            <a:r>
              <a:rPr lang="es-PE" sz="2400" dirty="0" smtClean="0"/>
              <a:t> números enteros</a:t>
            </a:r>
          </a:p>
          <a:p>
            <a:r>
              <a:rPr lang="es-PE" sz="2400" b="1" dirty="0" err="1" smtClean="0">
                <a:solidFill>
                  <a:srgbClr val="7030A0"/>
                </a:solidFill>
              </a:rPr>
              <a:t>float</a:t>
            </a:r>
            <a:r>
              <a:rPr lang="es-PE" sz="2400" dirty="0" smtClean="0"/>
              <a:t> : Variable que puede almacenar un numero real</a:t>
            </a:r>
          </a:p>
          <a:p>
            <a:r>
              <a:rPr lang="es-PE" sz="2400" b="1" dirty="0" err="1" smtClean="0">
                <a:solidFill>
                  <a:srgbClr val="7030A0"/>
                </a:solidFill>
              </a:rPr>
              <a:t>str</a:t>
            </a:r>
            <a:r>
              <a:rPr lang="es-PE" sz="2400" dirty="0" smtClean="0"/>
              <a:t> : Permite almacenar una cadena de caracteres, pueden ser letras , comas , números , espacios , etc… </a:t>
            </a:r>
          </a:p>
          <a:p>
            <a:r>
              <a:rPr lang="es-PE" sz="2400" b="1" dirty="0" err="1" smtClean="0">
                <a:solidFill>
                  <a:srgbClr val="7030A0"/>
                </a:solidFill>
              </a:rPr>
              <a:t>bool</a:t>
            </a:r>
            <a:r>
              <a:rPr lang="es-PE" sz="2400" dirty="0" smtClean="0"/>
              <a:t>: permite representar solo dos posibles valores verdadero o falso , </a:t>
            </a:r>
            <a:r>
              <a:rPr lang="es-PE" sz="2400" dirty="0" smtClean="0">
                <a:solidFill>
                  <a:srgbClr val="00B0F0"/>
                </a:solidFill>
              </a:rPr>
              <a:t>true</a:t>
            </a:r>
            <a:r>
              <a:rPr lang="es-PE" sz="2400" dirty="0" smtClean="0"/>
              <a:t> o </a:t>
            </a:r>
            <a:r>
              <a:rPr lang="es-PE" sz="2400" dirty="0" smtClean="0">
                <a:solidFill>
                  <a:srgbClr val="00B0F0"/>
                </a:solidFill>
              </a:rPr>
              <a:t>falso</a:t>
            </a:r>
            <a:r>
              <a:rPr lang="es-PE" sz="2400" dirty="0" smtClean="0"/>
              <a:t> respectivamente 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31182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SALIDA EN 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r>
              <a:rPr lang="es-PE" b="1" dirty="0" smtClean="0"/>
              <a:t>Imprimir valores </a:t>
            </a:r>
            <a:endParaRPr lang="es-PE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2246811" y="3938212"/>
            <a:ext cx="6884125" cy="6008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rgbClr val="7030A0"/>
                </a:solidFill>
              </a:rPr>
              <a:t>print</a:t>
            </a:r>
            <a:r>
              <a:rPr lang="es-PE" b="1" dirty="0" smtClean="0">
                <a:solidFill>
                  <a:srgbClr val="7030A0"/>
                </a:solidFill>
              </a:rPr>
              <a:t>(“</a:t>
            </a:r>
            <a:r>
              <a:rPr lang="es-PE" b="1" dirty="0" smtClean="0">
                <a:solidFill>
                  <a:srgbClr val="00B0F0"/>
                </a:solidFill>
              </a:rPr>
              <a:t>Buenos </a:t>
            </a:r>
            <a:r>
              <a:rPr lang="es-PE" b="1" dirty="0" err="1" smtClean="0">
                <a:solidFill>
                  <a:srgbClr val="00B0F0"/>
                </a:solidFill>
              </a:rPr>
              <a:t>dias</a:t>
            </a:r>
            <a:r>
              <a:rPr lang="es-PE" b="1" dirty="0" smtClean="0">
                <a:solidFill>
                  <a:srgbClr val="7030A0"/>
                </a:solidFill>
              </a:rPr>
              <a:t>”)</a:t>
            </a:r>
            <a:endParaRPr lang="es-PE" b="1" dirty="0">
              <a:solidFill>
                <a:srgbClr val="7030A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403565" y="4979006"/>
            <a:ext cx="6884125" cy="6008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rgbClr val="7030A0"/>
                </a:solidFill>
              </a:rPr>
              <a:t>print</a:t>
            </a:r>
            <a:r>
              <a:rPr lang="es-PE" b="1" dirty="0" smtClean="0">
                <a:solidFill>
                  <a:srgbClr val="7030A0"/>
                </a:solidFill>
              </a:rPr>
              <a:t>(“</a:t>
            </a:r>
            <a:r>
              <a:rPr lang="es-PE" b="1" dirty="0" smtClean="0">
                <a:solidFill>
                  <a:srgbClr val="00B0F0"/>
                </a:solidFill>
              </a:rPr>
              <a:t>Fecha de Hoy”,24,11,2019</a:t>
            </a:r>
            <a:r>
              <a:rPr lang="es-PE" b="1" dirty="0" smtClean="0">
                <a:solidFill>
                  <a:srgbClr val="7030A0"/>
                </a:solidFill>
              </a:rPr>
              <a:t>)</a:t>
            </a:r>
            <a:endParaRPr lang="es-PE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5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Número Entero</a:t>
            </a:r>
            <a:endParaRPr lang="es-PE" b="1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8879"/>
          <a:stretch/>
        </p:blipFill>
        <p:spPr>
          <a:xfrm>
            <a:off x="532586" y="2751727"/>
            <a:ext cx="4418238" cy="1781085"/>
          </a:xfrm>
          <a:prstGeom prst="rect">
            <a:avLst/>
          </a:prstGeo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 rotWithShape="1">
          <a:blip r:embed="rId2"/>
          <a:srcRect b="46203"/>
          <a:stretch/>
        </p:blipFill>
        <p:spPr>
          <a:xfrm>
            <a:off x="6553199" y="2751727"/>
            <a:ext cx="5003075" cy="2212159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32586" y="5225143"/>
            <a:ext cx="5633083" cy="1332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7030A0"/>
                </a:solidFill>
              </a:rPr>
              <a:t>No se requiere declarar el tipo de dato de una variable para asignarle un valor , esta característica es llamada </a:t>
            </a:r>
            <a:r>
              <a:rPr lang="es-PE" b="1" dirty="0" err="1" smtClean="0">
                <a:solidFill>
                  <a:srgbClr val="7030A0"/>
                </a:solidFill>
              </a:rPr>
              <a:t>tipado</a:t>
            </a:r>
            <a:r>
              <a:rPr lang="es-PE" b="1" dirty="0" smtClean="0">
                <a:solidFill>
                  <a:srgbClr val="7030A0"/>
                </a:solidFill>
              </a:rPr>
              <a:t> dinámico</a:t>
            </a:r>
            <a:endParaRPr lang="es-PE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9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Operadores matemáticos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Tabla de operadores matemáticos comúnmente usados </a:t>
            </a: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7551"/>
              </p:ext>
            </p:extLst>
          </p:nvPr>
        </p:nvGraphicFramePr>
        <p:xfrm>
          <a:off x="2973888" y="3269706"/>
          <a:ext cx="511202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630">
                  <a:extLst>
                    <a:ext uri="{9D8B030D-6E8A-4147-A177-3AD203B41FA5}">
                      <a16:colId xmlns:a16="http://schemas.microsoft.com/office/drawing/2014/main" val="4031324682"/>
                    </a:ext>
                  </a:extLst>
                </a:gridCol>
                <a:gridCol w="2957391">
                  <a:extLst>
                    <a:ext uri="{9D8B030D-6E8A-4147-A177-3AD203B41FA5}">
                      <a16:colId xmlns:a16="http://schemas.microsoft.com/office/drawing/2014/main" val="1629496333"/>
                    </a:ext>
                  </a:extLst>
                </a:gridCol>
              </a:tblGrid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dirty="0" err="1" smtClean="0"/>
                        <a:t>Simbolo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Significado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942065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+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Suma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115836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-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resta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096416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*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err="1" smtClean="0"/>
                        <a:t>multiplicacíón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283088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**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exponente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19611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/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err="1" smtClean="0"/>
                        <a:t>Division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28970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//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err="1" smtClean="0"/>
                        <a:t>Divison</a:t>
                      </a:r>
                      <a:r>
                        <a:rPr lang="es-PE" b="1" dirty="0" smtClean="0"/>
                        <a:t> entera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152285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%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Resto  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787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87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STRING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Tipo de dato que contiene una cadena de caracteres , palabras o frases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4145"/>
          <a:stretch/>
        </p:blipFill>
        <p:spPr>
          <a:xfrm>
            <a:off x="1300569" y="4103290"/>
            <a:ext cx="2931797" cy="24150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144" y="5148903"/>
            <a:ext cx="3564913" cy="32385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5159316" y="3075356"/>
            <a:ext cx="2051180" cy="5560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RESULTADO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2139301" y="3075356"/>
            <a:ext cx="1779556" cy="5560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EJEMPLO</a:t>
            </a:r>
            <a:endParaRPr lang="es-PE" b="1" dirty="0">
              <a:solidFill>
                <a:srgbClr val="00B0F0"/>
              </a:solidFill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680349"/>
              </p:ext>
            </p:extLst>
          </p:nvPr>
        </p:nvGraphicFramePr>
        <p:xfrm>
          <a:off x="8477703" y="3378580"/>
          <a:ext cx="3400200" cy="3160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100">
                  <a:extLst>
                    <a:ext uri="{9D8B030D-6E8A-4147-A177-3AD203B41FA5}">
                      <a16:colId xmlns:a16="http://schemas.microsoft.com/office/drawing/2014/main" val="2952149821"/>
                    </a:ext>
                  </a:extLst>
                </a:gridCol>
                <a:gridCol w="1700100">
                  <a:extLst>
                    <a:ext uri="{9D8B030D-6E8A-4147-A177-3AD203B41FA5}">
                      <a16:colId xmlns:a16="http://schemas.microsoft.com/office/drawing/2014/main" val="467318315"/>
                    </a:ext>
                  </a:extLst>
                </a:gridCol>
              </a:tblGrid>
              <a:tr h="599837">
                <a:tc>
                  <a:txBody>
                    <a:bodyPr/>
                    <a:lstStyle/>
                    <a:p>
                      <a:r>
                        <a:rPr lang="es-PE" dirty="0" smtClean="0"/>
                        <a:t>Formato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Conversión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74428"/>
                  </a:ext>
                </a:extLst>
              </a:tr>
              <a:tr h="269754">
                <a:tc>
                  <a:txBody>
                    <a:bodyPr/>
                    <a:lstStyle/>
                    <a:p>
                      <a:r>
                        <a:rPr lang="es-PE" dirty="0" smtClean="0"/>
                        <a:t>%c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Carácter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681684"/>
                  </a:ext>
                </a:extLst>
              </a:tr>
              <a:tr h="269754">
                <a:tc>
                  <a:txBody>
                    <a:bodyPr/>
                    <a:lstStyle/>
                    <a:p>
                      <a:r>
                        <a:rPr lang="es-PE" dirty="0" smtClean="0"/>
                        <a:t>%s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 smtClean="0"/>
                        <a:t>String</a:t>
                      </a:r>
                      <a:r>
                        <a:rPr lang="es-PE" dirty="0" smtClean="0"/>
                        <a:t> 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87032"/>
                  </a:ext>
                </a:extLst>
              </a:tr>
              <a:tr h="269754">
                <a:tc>
                  <a:txBody>
                    <a:bodyPr/>
                    <a:lstStyle/>
                    <a:p>
                      <a:r>
                        <a:rPr lang="es-PE" dirty="0" smtClean="0"/>
                        <a:t>%i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Entero 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660391"/>
                  </a:ext>
                </a:extLst>
              </a:tr>
              <a:tr h="269754">
                <a:tc>
                  <a:txBody>
                    <a:bodyPr/>
                    <a:lstStyle/>
                    <a:p>
                      <a:r>
                        <a:rPr lang="es-PE" dirty="0" smtClean="0"/>
                        <a:t>%x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 smtClean="0"/>
                        <a:t>hexademical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088367"/>
                  </a:ext>
                </a:extLst>
              </a:tr>
              <a:tr h="269754">
                <a:tc>
                  <a:txBody>
                    <a:bodyPr/>
                    <a:lstStyle/>
                    <a:p>
                      <a:r>
                        <a:rPr lang="es-PE" dirty="0" smtClean="0"/>
                        <a:t>%f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Número real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63934"/>
                  </a:ext>
                </a:extLst>
              </a:tr>
              <a:tr h="269754">
                <a:tc>
                  <a:txBody>
                    <a:bodyPr/>
                    <a:lstStyle/>
                    <a:p>
                      <a:r>
                        <a:rPr lang="es-PE" dirty="0" smtClean="0"/>
                        <a:t>%u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Entero  (+)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16446"/>
                  </a:ext>
                </a:extLst>
              </a:tr>
              <a:tr h="269754">
                <a:tc>
                  <a:txBody>
                    <a:bodyPr/>
                    <a:lstStyle/>
                    <a:p>
                      <a:r>
                        <a:rPr lang="es-PE" dirty="0" smtClean="0"/>
                        <a:t>%e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Exponencial</a:t>
                      </a:r>
                      <a:r>
                        <a:rPr lang="es-PE" baseline="0" dirty="0" smtClean="0"/>
                        <a:t> 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69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1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ENTRADAS EN 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/>
              <a:t>FUNCIÓN input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1423851" y="3266621"/>
            <a:ext cx="6884125" cy="6008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7030A0"/>
                </a:solidFill>
              </a:rPr>
              <a:t>dato=input(“</a:t>
            </a:r>
            <a:r>
              <a:rPr lang="es-PE" b="1" dirty="0" smtClean="0">
                <a:solidFill>
                  <a:srgbClr val="00B0F0"/>
                </a:solidFill>
              </a:rPr>
              <a:t>Ingresar un número</a:t>
            </a:r>
            <a:r>
              <a:rPr lang="es-PE" b="1" dirty="0" smtClean="0">
                <a:solidFill>
                  <a:srgbClr val="7030A0"/>
                </a:solidFill>
              </a:rPr>
              <a:t>”)</a:t>
            </a:r>
            <a:endParaRPr lang="es-PE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MICROPROCESADOR INTEL</a:t>
            </a:r>
            <a:endParaRPr lang="es-PE" b="1" dirty="0"/>
          </a:p>
        </p:txBody>
      </p:sp>
      <p:pic>
        <p:nvPicPr>
          <p:cNvPr id="1026" name="Picture 2" descr="Resultado de imagen para microprocesador 808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295" y="4028970"/>
            <a:ext cx="4824413" cy="163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redondeado 4"/>
          <p:cNvSpPr/>
          <p:nvPr/>
        </p:nvSpPr>
        <p:spPr>
          <a:xfrm>
            <a:off x="2860765" y="2625635"/>
            <a:ext cx="3239589" cy="9405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8086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7768046" y="2625635"/>
            <a:ext cx="3239589" cy="9405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PRIMEROS CON ARQUITECTURA DE 16bits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458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LISTAS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0708" y="2576513"/>
            <a:ext cx="8825659" cy="3416300"/>
          </a:xfrm>
        </p:spPr>
        <p:txBody>
          <a:bodyPr/>
          <a:lstStyle/>
          <a:p>
            <a:r>
              <a:rPr lang="es-PE" b="1" dirty="0"/>
              <a:t>Una lista es un conjunto ordenado de elementos del mismo o diferente tipo, cuyo contenido puede modificarse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1507651" y="3549956"/>
            <a:ext cx="3122023" cy="10319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rgbClr val="00B0F0"/>
                </a:solidFill>
              </a:rPr>
              <a:t>Heterogeneas</a:t>
            </a:r>
            <a:r>
              <a:rPr lang="es-PE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s-PE" b="1" dirty="0" smtClean="0">
                <a:solidFill>
                  <a:schemeClr val="tx1"/>
                </a:solidFill>
              </a:rPr>
              <a:t>Pueden almacenar distintos tipos de datos</a:t>
            </a:r>
          </a:p>
          <a:p>
            <a:pPr algn="ctr"/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6277534" y="3549956"/>
            <a:ext cx="3122023" cy="10319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Mutables</a:t>
            </a:r>
            <a:r>
              <a:rPr lang="es-PE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s-PE" b="1" dirty="0" smtClean="0">
                <a:solidFill>
                  <a:schemeClr val="tx1"/>
                </a:solidFill>
              </a:rPr>
              <a:t>Sus elementos son modificables</a:t>
            </a:r>
          </a:p>
          <a:p>
            <a:pPr algn="ctr"/>
            <a:endParaRPr lang="es-PE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56502"/>
              </p:ext>
            </p:extLst>
          </p:nvPr>
        </p:nvGraphicFramePr>
        <p:xfrm>
          <a:off x="2445761" y="5647911"/>
          <a:ext cx="7428414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38069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238069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238069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238069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  <a:gridCol w="1238069">
                  <a:extLst>
                    <a:ext uri="{9D8B030D-6E8A-4147-A177-3AD203B41FA5}">
                      <a16:colId xmlns:a16="http://schemas.microsoft.com/office/drawing/2014/main" val="2437257385"/>
                    </a:ext>
                  </a:extLst>
                </a:gridCol>
                <a:gridCol w="1238069">
                  <a:extLst>
                    <a:ext uri="{9D8B030D-6E8A-4147-A177-3AD203B41FA5}">
                      <a16:colId xmlns:a16="http://schemas.microsoft.com/office/drawing/2014/main" val="2868838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125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81531"/>
                  </a:ext>
                </a:extLst>
              </a:tr>
            </a:tbl>
          </a:graphicData>
        </a:graphic>
      </p:graphicFrame>
      <p:cxnSp>
        <p:nvCxnSpPr>
          <p:cNvPr id="9" name="Conector recto de flecha 8"/>
          <p:cNvCxnSpPr/>
          <p:nvPr/>
        </p:nvCxnSpPr>
        <p:spPr>
          <a:xfrm flipV="1">
            <a:off x="1372529" y="5715611"/>
            <a:ext cx="926534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269950" y="6132418"/>
            <a:ext cx="926534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redondeado 13"/>
          <p:cNvSpPr/>
          <p:nvPr/>
        </p:nvSpPr>
        <p:spPr>
          <a:xfrm>
            <a:off x="679269" y="5555364"/>
            <a:ext cx="1156527" cy="257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VALOR</a:t>
            </a:r>
            <a:endParaRPr lang="es-PE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576690" y="5943431"/>
            <a:ext cx="1156527" cy="257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INDICE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362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METODOS DE UNA LISTA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6024" y="2603499"/>
            <a:ext cx="9144590" cy="38495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pPr marL="0" indent="0">
              <a:buNone/>
            </a:pPr>
            <a:r>
              <a:rPr lang="es-PE" b="1" dirty="0" smtClean="0"/>
              <a:t>Agrega un elemento al final de una lista</a:t>
            </a:r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b="1" dirty="0" smtClean="0"/>
              <a:t>Permite insertar un elemento en una lista</a:t>
            </a:r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endParaRPr lang="es-PE" b="1" dirty="0" smtClean="0"/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r>
              <a:rPr lang="es-PE" b="1" dirty="0" smtClean="0"/>
              <a:t>Devuelve el ultimo elemento de una lista </a:t>
            </a:r>
            <a:endParaRPr lang="es-PE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6279413" y="3115611"/>
            <a:ext cx="5523987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002060"/>
                </a:solidFill>
              </a:rPr>
              <a:t>Metodo</a:t>
            </a:r>
            <a:r>
              <a:rPr lang="es-PE" sz="2400" b="1" dirty="0" smtClean="0">
                <a:solidFill>
                  <a:srgbClr val="002060"/>
                </a:solidFill>
              </a:rPr>
              <a:t>  </a:t>
            </a:r>
            <a:r>
              <a:rPr lang="es-PE" sz="2400" b="1" dirty="0" err="1" smtClean="0">
                <a:solidFill>
                  <a:schemeClr val="accent6"/>
                </a:solidFill>
              </a:rPr>
              <a:t>append</a:t>
            </a:r>
            <a:r>
              <a:rPr lang="es-PE" sz="2400" b="1" dirty="0" smtClean="0">
                <a:solidFill>
                  <a:schemeClr val="accent6"/>
                </a:solidFill>
              </a:rPr>
              <a:t>(</a:t>
            </a:r>
            <a:r>
              <a:rPr lang="es-PE" sz="2400" b="1" dirty="0" smtClean="0">
                <a:solidFill>
                  <a:srgbClr val="002060"/>
                </a:solidFill>
              </a:rPr>
              <a:t>elemento</a:t>
            </a:r>
            <a:r>
              <a:rPr lang="es-PE" sz="2400" b="1" dirty="0" smtClean="0">
                <a:solidFill>
                  <a:schemeClr val="accent6"/>
                </a:solidFill>
              </a:rPr>
              <a:t>)</a:t>
            </a:r>
            <a:endParaRPr lang="es-PE" sz="2400" b="1" dirty="0">
              <a:solidFill>
                <a:schemeClr val="accent6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6279413" y="4214160"/>
            <a:ext cx="5337286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002060"/>
                </a:solidFill>
              </a:rPr>
              <a:t>Metodo</a:t>
            </a:r>
            <a:r>
              <a:rPr lang="es-PE" sz="2400" b="1" dirty="0" smtClean="0">
                <a:solidFill>
                  <a:srgbClr val="002060"/>
                </a:solidFill>
              </a:rPr>
              <a:t>  </a:t>
            </a:r>
            <a:r>
              <a:rPr lang="es-PE" sz="2400" b="1" dirty="0" err="1" smtClean="0">
                <a:solidFill>
                  <a:schemeClr val="accent6"/>
                </a:solidFill>
              </a:rPr>
              <a:t>insert</a:t>
            </a:r>
            <a:r>
              <a:rPr lang="es-PE" sz="2400" b="1" dirty="0" smtClean="0">
                <a:solidFill>
                  <a:schemeClr val="accent6"/>
                </a:solidFill>
              </a:rPr>
              <a:t>(</a:t>
            </a:r>
            <a:r>
              <a:rPr lang="es-PE" sz="2400" b="1" dirty="0" err="1" smtClean="0">
                <a:solidFill>
                  <a:srgbClr val="002060"/>
                </a:solidFill>
              </a:rPr>
              <a:t>posición,valor</a:t>
            </a:r>
            <a:r>
              <a:rPr lang="es-PE" sz="2400" b="1" dirty="0" smtClean="0">
                <a:solidFill>
                  <a:schemeClr val="accent6"/>
                </a:solidFill>
              </a:rPr>
              <a:t>)</a:t>
            </a:r>
            <a:endParaRPr lang="es-PE" sz="2400" b="1" dirty="0">
              <a:solidFill>
                <a:schemeClr val="accent6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6279413" y="5692801"/>
            <a:ext cx="5337286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002060"/>
                </a:solidFill>
              </a:rPr>
              <a:t>Metodo</a:t>
            </a:r>
            <a:r>
              <a:rPr lang="es-PE" sz="2400" b="1" dirty="0" smtClean="0">
                <a:solidFill>
                  <a:srgbClr val="002060"/>
                </a:solidFill>
              </a:rPr>
              <a:t>  </a:t>
            </a:r>
            <a:r>
              <a:rPr lang="es-PE" sz="2400" b="1" dirty="0" smtClean="0">
                <a:solidFill>
                  <a:schemeClr val="accent6"/>
                </a:solidFill>
              </a:rPr>
              <a:t>pop()</a:t>
            </a:r>
            <a:endParaRPr lang="es-PE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7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METODOS DE UN STRING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/>
          </a:p>
          <a:p>
            <a:r>
              <a:rPr lang="es-PE" dirty="0" smtClean="0"/>
              <a:t>Permite contar la cantidad de veces que aparecer un elemento.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r>
              <a:rPr lang="es-PE" dirty="0"/>
              <a:t>Permite separar una cadena en lista mediante el uso de un delimitador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1246394" y="3356338"/>
            <a:ext cx="2920657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002060"/>
                </a:solidFill>
              </a:rPr>
              <a:t>Metodo</a:t>
            </a:r>
            <a:r>
              <a:rPr lang="es-PE" sz="2400" b="1" dirty="0" smtClean="0">
                <a:solidFill>
                  <a:srgbClr val="002060"/>
                </a:solidFill>
              </a:rPr>
              <a:t>  </a:t>
            </a:r>
            <a:r>
              <a:rPr lang="es-PE" sz="2400" b="1" dirty="0" err="1" smtClean="0">
                <a:solidFill>
                  <a:schemeClr val="accent6"/>
                </a:solidFill>
              </a:rPr>
              <a:t>count</a:t>
            </a:r>
            <a:r>
              <a:rPr lang="es-PE" sz="2400" b="1" dirty="0" smtClean="0">
                <a:solidFill>
                  <a:schemeClr val="accent6"/>
                </a:solidFill>
              </a:rPr>
              <a:t>()</a:t>
            </a:r>
            <a:endParaRPr lang="es-PE" sz="2400" b="1" dirty="0">
              <a:solidFill>
                <a:schemeClr val="accent6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062699" y="5243467"/>
            <a:ext cx="4505084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002060"/>
                </a:solidFill>
              </a:rPr>
              <a:t>Metodo</a:t>
            </a:r>
            <a:r>
              <a:rPr lang="es-PE" sz="2400" b="1" dirty="0" smtClean="0">
                <a:solidFill>
                  <a:srgbClr val="002060"/>
                </a:solidFill>
              </a:rPr>
              <a:t>  </a:t>
            </a:r>
            <a:r>
              <a:rPr lang="es-PE" sz="2400" b="1" dirty="0" err="1" smtClean="0">
                <a:solidFill>
                  <a:schemeClr val="accent6"/>
                </a:solidFill>
              </a:rPr>
              <a:t>split</a:t>
            </a:r>
            <a:r>
              <a:rPr lang="es-PE" sz="2400" b="1" dirty="0" smtClean="0">
                <a:solidFill>
                  <a:schemeClr val="accent6"/>
                </a:solidFill>
              </a:rPr>
              <a:t>(</a:t>
            </a:r>
            <a:r>
              <a:rPr lang="es-PE" sz="2400" b="1" dirty="0" smtClean="0">
                <a:solidFill>
                  <a:srgbClr val="002060"/>
                </a:solidFill>
              </a:rPr>
              <a:t>separador</a:t>
            </a:r>
            <a:r>
              <a:rPr lang="es-PE" sz="2400" b="1" dirty="0" smtClean="0">
                <a:solidFill>
                  <a:schemeClr val="accent6"/>
                </a:solidFill>
              </a:rPr>
              <a:t>)</a:t>
            </a:r>
            <a:endParaRPr lang="es-PE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1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TUPLAS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Lista inmutable , una vez que haya sido creada ya no se puede modificar </a:t>
            </a:r>
          </a:p>
          <a:p>
            <a:r>
              <a:rPr lang="es-PE" dirty="0" smtClean="0"/>
              <a:t>Para su creación se cambia los </a:t>
            </a:r>
            <a:r>
              <a:rPr lang="es-PE" dirty="0" smtClean="0">
                <a:solidFill>
                  <a:schemeClr val="tx1"/>
                </a:solidFill>
              </a:rPr>
              <a:t>corchetes </a:t>
            </a:r>
            <a:r>
              <a:rPr lang="es-PE" dirty="0" smtClean="0"/>
              <a:t>por </a:t>
            </a:r>
            <a:r>
              <a:rPr lang="es-PE" sz="2000" b="1" dirty="0" smtClean="0">
                <a:solidFill>
                  <a:srgbClr val="00B0F0"/>
                </a:solidFill>
              </a:rPr>
              <a:t>paréntesis</a:t>
            </a:r>
            <a:endParaRPr lang="es-PE" b="1" dirty="0" smtClean="0">
              <a:solidFill>
                <a:srgbClr val="00B0F0"/>
              </a:solidFill>
            </a:endParaRP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5" y="4047127"/>
            <a:ext cx="4480560" cy="1534885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544491" y="4047127"/>
            <a:ext cx="3122023" cy="10319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Su contenido no puede modificarse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53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SENTENCIA </a:t>
            </a:r>
            <a:r>
              <a:rPr lang="es-PE" b="1" dirty="0" err="1" smtClean="0">
                <a:solidFill>
                  <a:srgbClr val="FFFF00"/>
                </a:solidFill>
              </a:rPr>
              <a:t>if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887582" y="2211614"/>
            <a:ext cx="2547257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A=5</a:t>
            </a:r>
          </a:p>
          <a:p>
            <a:pPr algn="ctr"/>
            <a:r>
              <a:rPr lang="es-PE" b="1" dirty="0" smtClean="0">
                <a:solidFill>
                  <a:schemeClr val="tx1"/>
                </a:solidFill>
              </a:rPr>
              <a:t>B=10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Decisión 4"/>
          <p:cNvSpPr/>
          <p:nvPr/>
        </p:nvSpPr>
        <p:spPr>
          <a:xfrm>
            <a:off x="2279468" y="3328609"/>
            <a:ext cx="1763486" cy="118654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A&gt;=B</a:t>
            </a:r>
            <a:endParaRPr lang="es-PE" b="1" dirty="0">
              <a:solidFill>
                <a:schemeClr val="tx1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4702623" y="3921880"/>
            <a:ext cx="0" cy="92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3063233" y="4857810"/>
            <a:ext cx="0" cy="61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3063235" y="4844748"/>
            <a:ext cx="1639388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redondeado 15"/>
          <p:cNvSpPr/>
          <p:nvPr/>
        </p:nvSpPr>
        <p:spPr>
          <a:xfrm>
            <a:off x="1511787" y="3449736"/>
            <a:ext cx="846360" cy="3943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NO</a:t>
            </a:r>
            <a:endParaRPr lang="es-PE" dirty="0">
              <a:solidFill>
                <a:schemeClr val="tx1"/>
              </a:solidFill>
            </a:endParaRPr>
          </a:p>
        </p:txBody>
      </p:sp>
      <p:cxnSp>
        <p:nvCxnSpPr>
          <p:cNvPr id="21" name="Conector recto 20"/>
          <p:cNvCxnSpPr>
            <a:stCxn id="5" idx="3"/>
          </p:cNvCxnSpPr>
          <p:nvPr/>
        </p:nvCxnSpPr>
        <p:spPr>
          <a:xfrm flipV="1">
            <a:off x="4042954" y="3921880"/>
            <a:ext cx="6596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4" idx="2"/>
            <a:endCxn id="5" idx="0"/>
          </p:cNvCxnSpPr>
          <p:nvPr/>
        </p:nvCxnSpPr>
        <p:spPr>
          <a:xfrm>
            <a:off x="3161211" y="2995385"/>
            <a:ext cx="0" cy="33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910436" y="3915588"/>
            <a:ext cx="293915" cy="12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789604" y="5471764"/>
            <a:ext cx="2547257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C=A+B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7654834" y="2756263"/>
            <a:ext cx="3553097" cy="3499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CODIGO EN PYTHON</a:t>
            </a:r>
          </a:p>
          <a:p>
            <a:pPr algn="ctr"/>
            <a:endParaRPr lang="es-PE" b="1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/>
          </a:p>
        </p:txBody>
      </p:sp>
      <p:sp>
        <p:nvSpPr>
          <p:cNvPr id="35" name="Rectángulo 34"/>
          <p:cNvSpPr/>
          <p:nvPr/>
        </p:nvSpPr>
        <p:spPr>
          <a:xfrm>
            <a:off x="3790388" y="4133426"/>
            <a:ext cx="1740632" cy="388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A=B</a:t>
            </a:r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647" y="3646889"/>
            <a:ext cx="2119513" cy="2166082"/>
          </a:xfrm>
          <a:prstGeom prst="rect">
            <a:avLst/>
          </a:prstGeom>
        </p:spPr>
      </p:pic>
      <p:sp>
        <p:nvSpPr>
          <p:cNvPr id="39" name="Rectángulo redondeado 38"/>
          <p:cNvSpPr/>
          <p:nvPr/>
        </p:nvSpPr>
        <p:spPr>
          <a:xfrm>
            <a:off x="4509410" y="3383281"/>
            <a:ext cx="555172" cy="4884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SI</a:t>
            </a: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5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SENTENCIA </a:t>
            </a:r>
            <a:r>
              <a:rPr lang="es-PE" b="1" dirty="0" err="1" smtClean="0">
                <a:solidFill>
                  <a:srgbClr val="FFFF00"/>
                </a:solidFill>
              </a:rPr>
              <a:t>if-else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887582" y="2211614"/>
            <a:ext cx="2547257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A=5</a:t>
            </a:r>
          </a:p>
          <a:p>
            <a:pPr algn="ctr"/>
            <a:r>
              <a:rPr lang="es-PE" b="1" dirty="0" smtClean="0">
                <a:solidFill>
                  <a:schemeClr val="tx1"/>
                </a:solidFill>
              </a:rPr>
              <a:t>B=10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Decisión 4"/>
          <p:cNvSpPr/>
          <p:nvPr/>
        </p:nvSpPr>
        <p:spPr>
          <a:xfrm>
            <a:off x="2279468" y="3328609"/>
            <a:ext cx="1763486" cy="118654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A&gt;=B</a:t>
            </a:r>
            <a:endParaRPr lang="es-PE" b="1" dirty="0">
              <a:solidFill>
                <a:schemeClr val="tx1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4702623" y="3921880"/>
            <a:ext cx="0" cy="92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3063233" y="4857810"/>
            <a:ext cx="0" cy="61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3063235" y="4844748"/>
            <a:ext cx="1639388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redondeado 15"/>
          <p:cNvSpPr/>
          <p:nvPr/>
        </p:nvSpPr>
        <p:spPr>
          <a:xfrm>
            <a:off x="4357010" y="3324981"/>
            <a:ext cx="555172" cy="3943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SI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1341934" y="3312940"/>
            <a:ext cx="1034956" cy="3943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NO</a:t>
            </a:r>
            <a:endParaRPr lang="es-PE" dirty="0">
              <a:solidFill>
                <a:schemeClr val="tx1"/>
              </a:solidFill>
            </a:endParaRPr>
          </a:p>
        </p:txBody>
      </p:sp>
      <p:cxnSp>
        <p:nvCxnSpPr>
          <p:cNvPr id="21" name="Conector recto 20"/>
          <p:cNvCxnSpPr>
            <a:stCxn id="5" idx="3"/>
          </p:cNvCxnSpPr>
          <p:nvPr/>
        </p:nvCxnSpPr>
        <p:spPr>
          <a:xfrm flipV="1">
            <a:off x="4042954" y="3921880"/>
            <a:ext cx="6596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4" idx="2"/>
            <a:endCxn id="5" idx="0"/>
          </p:cNvCxnSpPr>
          <p:nvPr/>
        </p:nvCxnSpPr>
        <p:spPr>
          <a:xfrm>
            <a:off x="3161211" y="2995385"/>
            <a:ext cx="0" cy="33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910436" y="3915588"/>
            <a:ext cx="293915" cy="12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>
            <a:off x="1919139" y="3934942"/>
            <a:ext cx="0" cy="92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V="1">
            <a:off x="1919138" y="4844747"/>
            <a:ext cx="111360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789604" y="5471764"/>
            <a:ext cx="2547257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C=A+B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7654834" y="2756263"/>
            <a:ext cx="3553097" cy="3499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CODIGO EN PYTHON</a:t>
            </a:r>
          </a:p>
          <a:p>
            <a:pPr algn="ctr"/>
            <a:endParaRPr lang="es-PE" b="1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/>
          </a:p>
        </p:txBody>
      </p:sp>
      <p:sp>
        <p:nvSpPr>
          <p:cNvPr id="35" name="Rectángulo 34"/>
          <p:cNvSpPr/>
          <p:nvPr/>
        </p:nvSpPr>
        <p:spPr>
          <a:xfrm>
            <a:off x="3790388" y="4133426"/>
            <a:ext cx="1740632" cy="388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A=B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678430" y="4201247"/>
            <a:ext cx="1740632" cy="388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B=A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503" y="3619560"/>
            <a:ext cx="20002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3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>
                <a:solidFill>
                  <a:srgbClr val="FFFF00"/>
                </a:solidFill>
              </a:rPr>
              <a:t>SENTENCIA </a:t>
            </a:r>
            <a:r>
              <a:rPr lang="es-PE" b="1" dirty="0" err="1">
                <a:solidFill>
                  <a:srgbClr val="FFFF00"/>
                </a:solidFill>
              </a:rPr>
              <a:t>if-elif-else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 Si la condición dentro es verdadero se ejecuta lo que se encuentra debajo de los dos puntos , tener en cuenta la indotación (el espacio en blanco)</a:t>
            </a:r>
          </a:p>
          <a:p>
            <a:r>
              <a:rPr lang="es-PE" dirty="0" smtClean="0"/>
              <a:t>Si es falso se ejecuta la sentencia </a:t>
            </a:r>
            <a:r>
              <a:rPr lang="es-PE" b="1" dirty="0" err="1" smtClean="0">
                <a:solidFill>
                  <a:srgbClr val="7030A0"/>
                </a:solidFill>
              </a:rPr>
              <a:t>else</a:t>
            </a:r>
            <a:r>
              <a:rPr lang="es-PE" dirty="0" smtClean="0"/>
              <a:t> ,también se puede ejecutar </a:t>
            </a:r>
            <a:r>
              <a:rPr lang="es-PE" sz="2000" b="1" dirty="0" err="1" smtClean="0">
                <a:solidFill>
                  <a:srgbClr val="7030A0"/>
                </a:solidFill>
              </a:rPr>
              <a:t>elif</a:t>
            </a:r>
            <a:r>
              <a:rPr lang="es-PE" dirty="0" smtClean="0"/>
              <a:t> para acto seguido realizar otra comparación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776" y="4493623"/>
            <a:ext cx="3505481" cy="199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INDENTACIÓN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b="1" dirty="0" smtClean="0"/>
          </a:p>
          <a:p>
            <a:endParaRPr lang="es-PE" b="1" dirty="0"/>
          </a:p>
          <a:p>
            <a:r>
              <a:rPr lang="es-PE" b="1" dirty="0" smtClean="0"/>
              <a:t>la</a:t>
            </a:r>
            <a:r>
              <a:rPr lang="es-PE" b="1" dirty="0"/>
              <a:t> </a:t>
            </a:r>
            <a:r>
              <a:rPr lang="es-PE" b="1" dirty="0" err="1"/>
              <a:t>indentación</a:t>
            </a:r>
            <a:r>
              <a:rPr lang="es-PE" b="1" dirty="0"/>
              <a:t> es un tipo de notación secundaria utilizado para mejorar la legibilidad del código fuente por parte de los programadores</a:t>
            </a:r>
          </a:p>
        </p:txBody>
      </p:sp>
    </p:spTree>
    <p:extLst>
      <p:ext uri="{BB962C8B-B14F-4D97-AF65-F5344CB8AC3E}">
        <p14:creationId xmlns:p14="http://schemas.microsoft.com/office/powerpoint/2010/main" val="7982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BUCLE FOR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Repite el bloque de instrucciones un número de veces</a:t>
            </a:r>
          </a:p>
          <a:p>
            <a:r>
              <a:rPr lang="es-PE" dirty="0" smtClean="0"/>
              <a:t>Tener en cuenta que se tiene que hacer uso de un elemento iterable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b="1" dirty="0" smtClean="0">
                <a:solidFill>
                  <a:srgbClr val="7030A0"/>
                </a:solidFill>
              </a:rPr>
              <a:t>CODIGO                                          RESULTADO</a:t>
            </a:r>
            <a:endParaRPr lang="es-PE" b="1" dirty="0">
              <a:solidFill>
                <a:srgbClr val="7030A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58" y="4524375"/>
            <a:ext cx="2476500" cy="14954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710" y="4792571"/>
            <a:ext cx="50101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EJEMPLO1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REALIZA UN CODIGO MEDIANTE EL BUCLE “FOR” Y  QUE IMPRIMA LO SIGUIENTE: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43" y="4067856"/>
            <a:ext cx="1675312" cy="1651498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061166" y="4067856"/>
            <a:ext cx="3161212" cy="16459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2060"/>
                </a:solidFill>
              </a:rPr>
              <a:t>El programa debe pedir un valor que representa a la altura </a:t>
            </a:r>
            <a:endParaRPr lang="es-PE" sz="2000" b="1" dirty="0">
              <a:solidFill>
                <a:srgbClr val="002060"/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4127863" y="4067856"/>
            <a:ext cx="39188" cy="1651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redondeado 7"/>
          <p:cNvSpPr/>
          <p:nvPr/>
        </p:nvSpPr>
        <p:spPr>
          <a:xfrm>
            <a:off x="4441371" y="4519749"/>
            <a:ext cx="1254035" cy="371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2060"/>
                </a:solidFill>
              </a:rPr>
              <a:t>H=4</a:t>
            </a:r>
            <a:endParaRPr lang="es-PE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1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LENGUAJE DE BAJO NIVEL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3326" y="2286000"/>
            <a:ext cx="9627916" cy="4008120"/>
          </a:xfrm>
        </p:spPr>
        <p:txBody>
          <a:bodyPr>
            <a:normAutofit fontScale="92500"/>
          </a:bodyPr>
          <a:lstStyle/>
          <a:p>
            <a:r>
              <a:rPr lang="es-PE" sz="2800" b="1" dirty="0" smtClean="0"/>
              <a:t>Aquel </a:t>
            </a:r>
            <a:r>
              <a:rPr lang="es-PE" sz="2800" b="1" dirty="0"/>
              <a:t>en el que sus instrucciones ejercen un control directo sobre el hardware </a:t>
            </a:r>
            <a:r>
              <a:rPr lang="es-PE" sz="2800" b="1" dirty="0" smtClean="0"/>
              <a:t>es decir se refiere </a:t>
            </a:r>
            <a:r>
              <a:rPr lang="es-PE" sz="2800" b="1" dirty="0"/>
              <a:t>a la reducida abstracción entre el lenguaje y el </a:t>
            </a:r>
            <a:r>
              <a:rPr lang="es-PE" sz="2800" b="1" dirty="0" smtClean="0"/>
              <a:t>hardware</a:t>
            </a:r>
          </a:p>
          <a:p>
            <a:r>
              <a:rPr lang="es-PE" sz="2800" b="1" dirty="0" smtClean="0">
                <a:solidFill>
                  <a:srgbClr val="7030A0"/>
                </a:solidFill>
              </a:rPr>
              <a:t>Primera </a:t>
            </a:r>
            <a:r>
              <a:rPr lang="es-PE" sz="2800" b="1" dirty="0">
                <a:solidFill>
                  <a:srgbClr val="7030A0"/>
                </a:solidFill>
              </a:rPr>
              <a:t>generación</a:t>
            </a:r>
            <a:r>
              <a:rPr lang="es-PE" sz="2800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s-PE" sz="2800" b="1" dirty="0" smtClean="0"/>
              <a:t>Código nativo que el procesador puede entender, representado en valores lógicos binarios de 0 y 1.</a:t>
            </a:r>
          </a:p>
          <a:p>
            <a:r>
              <a:rPr lang="es-PE" sz="2800" b="1" dirty="0" smtClean="0">
                <a:solidFill>
                  <a:srgbClr val="7030A0"/>
                </a:solidFill>
              </a:rPr>
              <a:t>Segunda generación </a:t>
            </a:r>
          </a:p>
          <a:p>
            <a:pPr marL="0" indent="0">
              <a:buNone/>
            </a:pPr>
            <a:r>
              <a:rPr lang="es-PE" sz="2800" b="1" dirty="0" smtClean="0"/>
              <a:t>Lenguaje ensamblador</a:t>
            </a:r>
          </a:p>
          <a:p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69220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EJEMPLO 2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429691"/>
            <a:ext cx="9523413" cy="3590109"/>
          </a:xfrm>
        </p:spPr>
        <p:txBody>
          <a:bodyPr>
            <a:normAutofit/>
          </a:bodyPr>
          <a:lstStyle/>
          <a:p>
            <a:r>
              <a:rPr lang="es-PE" sz="2000" b="1" dirty="0" smtClean="0">
                <a:solidFill>
                  <a:srgbClr val="7030A0"/>
                </a:solidFill>
              </a:rPr>
              <a:t>Se tiene un lista de valores [100,200,150,130,111,125]</a:t>
            </a:r>
          </a:p>
          <a:p>
            <a:r>
              <a:rPr lang="es-PE" sz="2000" b="1" dirty="0" smtClean="0">
                <a:solidFill>
                  <a:srgbClr val="7030A0"/>
                </a:solidFill>
              </a:rPr>
              <a:t>Se requiere encontrar el primer número impar y devolver su posición junto con su valor , además se tiene que detener las iteraciones.</a:t>
            </a:r>
          </a:p>
          <a:p>
            <a:pPr marL="0" indent="0">
              <a:buNone/>
            </a:pPr>
            <a:endParaRPr lang="es-PE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s-PE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s-PE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s-PE" sz="2000" b="1" dirty="0">
              <a:solidFill>
                <a:srgbClr val="7030A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02" y="3997234"/>
            <a:ext cx="5905500" cy="262046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190" y="5137649"/>
            <a:ext cx="4019550" cy="866775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7903029" y="3997234"/>
            <a:ext cx="2244659" cy="5225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7030A0"/>
                </a:solidFill>
              </a:rPr>
              <a:t>RESULTADO</a:t>
            </a:r>
            <a:endParaRPr lang="es-PE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4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EJEMPLO 3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Se tiene 2 vectores y se requiere determinar el producto punto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25" y="3676105"/>
            <a:ext cx="4591050" cy="26670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008914" y="3357154"/>
            <a:ext cx="5316583" cy="25211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7030A0"/>
                </a:solidFill>
              </a:rPr>
              <a:t>PRODUCTO PUNTO</a:t>
            </a:r>
          </a:p>
          <a:p>
            <a:pPr algn="ctr"/>
            <a:endParaRPr lang="es-PE" dirty="0"/>
          </a:p>
          <a:p>
            <a:pPr algn="ctr"/>
            <a:r>
              <a:rPr lang="es-PE" dirty="0" smtClean="0"/>
              <a:t>Vector1=[v1,v2,v3]</a:t>
            </a:r>
          </a:p>
          <a:p>
            <a:pPr algn="ctr"/>
            <a:endParaRPr lang="es-PE" dirty="0" smtClean="0"/>
          </a:p>
          <a:p>
            <a:pPr algn="ctr"/>
            <a:r>
              <a:rPr lang="es-PE" dirty="0" smtClean="0"/>
              <a:t>Vector2=[a1,a2,a3]</a:t>
            </a:r>
          </a:p>
          <a:p>
            <a:pPr algn="ctr"/>
            <a:endParaRPr lang="es-PE" dirty="0" smtClean="0"/>
          </a:p>
          <a:p>
            <a:pPr algn="ctr"/>
            <a:r>
              <a:rPr lang="es-PE" dirty="0" smtClean="0"/>
              <a:t>Producto punto=v1*a1+v2*a2+a3*v3</a:t>
            </a:r>
          </a:p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795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EJEMPLO 4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Se tiene una secuencia de datos x=[10,20,30,40,50]</a:t>
            </a:r>
          </a:p>
          <a:p>
            <a:r>
              <a:rPr lang="es-PE" dirty="0" smtClean="0"/>
              <a:t>N=número de términos</a:t>
            </a:r>
          </a:p>
          <a:p>
            <a:r>
              <a:rPr lang="es-PE" dirty="0" smtClean="0"/>
              <a:t>Se requiere determinar su media</a:t>
            </a:r>
          </a:p>
          <a:p>
            <a:r>
              <a:rPr lang="es-PE" dirty="0" smtClean="0"/>
              <a:t>Se requiere determinar su varianza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1652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BUCLE WHILE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s-PE" b="1" dirty="0" smtClean="0"/>
          </a:p>
          <a:p>
            <a:pPr algn="ctr"/>
            <a:endParaRPr lang="es-PE" b="1" dirty="0"/>
          </a:p>
          <a:p>
            <a:pPr algn="ctr"/>
            <a:endParaRPr lang="es-PE" b="1" dirty="0" smtClean="0"/>
          </a:p>
          <a:p>
            <a:pPr algn="ctr"/>
            <a:r>
              <a:rPr lang="es-PE" b="1" dirty="0" smtClean="0"/>
              <a:t> Las siguientes diapositivas tienen que ver con el uso del bucle </a:t>
            </a:r>
            <a:r>
              <a:rPr lang="es-PE" b="1" dirty="0" err="1" smtClean="0"/>
              <a:t>while</a:t>
            </a:r>
            <a:endParaRPr lang="es-PE" b="1" dirty="0"/>
          </a:p>
        </p:txBody>
      </p:sp>
      <p:sp>
        <p:nvSpPr>
          <p:cNvPr id="4" name="Rectángulo redondeado 3"/>
          <p:cNvSpPr/>
          <p:nvPr/>
        </p:nvSpPr>
        <p:spPr>
          <a:xfrm>
            <a:off x="5029200" y="5238205"/>
            <a:ext cx="2129246" cy="637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while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0082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  </a:t>
            </a:r>
            <a:r>
              <a:rPr lang="es-PE" dirty="0" err="1" smtClean="0">
                <a:solidFill>
                  <a:srgbClr val="FFFF00"/>
                </a:solidFill>
              </a:rPr>
              <a:t>while</a:t>
            </a:r>
            <a:r>
              <a:rPr lang="es-PE" dirty="0" smtClean="0">
                <a:solidFill>
                  <a:srgbClr val="FFFF00"/>
                </a:solidFill>
              </a:rPr>
              <a:t> - </a:t>
            </a:r>
            <a:r>
              <a:rPr lang="es-PE" b="1" dirty="0" smtClean="0">
                <a:solidFill>
                  <a:srgbClr val="FFFF00"/>
                </a:solidFill>
              </a:rPr>
              <a:t>break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5131" y="2510245"/>
            <a:ext cx="11103429" cy="3890554"/>
          </a:xfrm>
        </p:spPr>
        <p:txBody>
          <a:bodyPr/>
          <a:lstStyle/>
          <a:p>
            <a:r>
              <a:rPr lang="es-PE" b="1" dirty="0" smtClean="0"/>
              <a:t>El ‘break’ permite cortar un bucle de control , si en caso hay bucles anidados , corta el bucle mas interno</a:t>
            </a:r>
            <a:endParaRPr lang="es-PE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10697"/>
          <a:stretch/>
        </p:blipFill>
        <p:spPr>
          <a:xfrm>
            <a:off x="480197" y="3206114"/>
            <a:ext cx="6652124" cy="31946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362" y="4020093"/>
            <a:ext cx="2334009" cy="19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0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 </a:t>
            </a:r>
            <a:r>
              <a:rPr lang="es-PE" b="1" dirty="0" err="1" smtClean="0">
                <a:solidFill>
                  <a:srgbClr val="FFFF00"/>
                </a:solidFill>
              </a:rPr>
              <a:t>while</a:t>
            </a:r>
            <a:r>
              <a:rPr lang="es-PE" b="1" dirty="0" smtClean="0">
                <a:solidFill>
                  <a:srgbClr val="FFFF00"/>
                </a:solidFill>
              </a:rPr>
              <a:t> - </a:t>
            </a:r>
            <a:r>
              <a:rPr lang="es-PE" b="1" dirty="0" err="1" smtClean="0">
                <a:solidFill>
                  <a:srgbClr val="FFFF00"/>
                </a:solidFill>
              </a:rPr>
              <a:t>continue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5760" y="2442754"/>
            <a:ext cx="10802983" cy="3577046"/>
          </a:xfrm>
        </p:spPr>
        <p:txBody>
          <a:bodyPr/>
          <a:lstStyle/>
          <a:p>
            <a:r>
              <a:rPr lang="es-PE" b="1" dirty="0" smtClean="0"/>
              <a:t>El </a:t>
            </a:r>
            <a:r>
              <a:rPr lang="es-PE" b="1" dirty="0" err="1" smtClean="0"/>
              <a:t>keyword</a:t>
            </a:r>
            <a:r>
              <a:rPr lang="es-PE" b="1" dirty="0" smtClean="0"/>
              <a:t> ‘</a:t>
            </a:r>
            <a:r>
              <a:rPr lang="es-PE" b="1" dirty="0" err="1" smtClean="0"/>
              <a:t>continue</a:t>
            </a:r>
            <a:r>
              <a:rPr lang="es-PE" b="1" dirty="0" smtClean="0"/>
              <a:t>’ regresa el control al inicio de un bucle </a:t>
            </a:r>
            <a:r>
              <a:rPr lang="es-PE" b="1" dirty="0" err="1" smtClean="0"/>
              <a:t>while</a:t>
            </a:r>
            <a:r>
              <a:rPr lang="es-PE" b="1" dirty="0" smtClean="0"/>
              <a:t> o bucle </a:t>
            </a:r>
            <a:r>
              <a:rPr lang="es-PE" b="1" dirty="0" err="1" smtClean="0"/>
              <a:t>for</a:t>
            </a:r>
            <a:endParaRPr lang="es-PE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24" y="3137398"/>
            <a:ext cx="6511971" cy="3248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924" y="3430836"/>
            <a:ext cx="2846886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1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FUNCIONES EN 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Porción de código reutilizable que tiene como fin realizar alguna tarea en especifica.</a:t>
            </a:r>
            <a:endParaRPr lang="es-PE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6694"/>
          <a:stretch/>
        </p:blipFill>
        <p:spPr>
          <a:xfrm>
            <a:off x="548640" y="3989369"/>
            <a:ext cx="5964080" cy="25159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3202" r="69044"/>
          <a:stretch/>
        </p:blipFill>
        <p:spPr>
          <a:xfrm>
            <a:off x="7818415" y="5022029"/>
            <a:ext cx="3467893" cy="997771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7818415" y="3317965"/>
            <a:ext cx="2548916" cy="97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RESULTADO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1367245" y="3317965"/>
            <a:ext cx="2548916" cy="656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EJEMPLO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750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MODULOS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En Python representa un archivo con extensión  [. </a:t>
            </a:r>
            <a:r>
              <a:rPr lang="es-PE" dirty="0" err="1" smtClean="0"/>
              <a:t>py</a:t>
            </a:r>
            <a:r>
              <a:rPr lang="es-PE" dirty="0" smtClean="0"/>
              <a:t>] y que en su contenido se encuentran un conjunto de definiciones que serán reutilizadas mediante otros archivos Python </a:t>
            </a:r>
          </a:p>
          <a:p>
            <a:r>
              <a:rPr lang="es-PE" dirty="0" smtClean="0"/>
              <a:t>Para poder hacer de los módulos se tiene que tener en cuenta lo siguiente: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436914" y="4624251"/>
            <a:ext cx="2325189" cy="8098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C000"/>
                </a:solidFill>
              </a:rPr>
              <a:t>i</a:t>
            </a:r>
            <a:r>
              <a:rPr lang="es-PE" dirty="0" err="1" smtClean="0">
                <a:solidFill>
                  <a:srgbClr val="FFC000"/>
                </a:solidFill>
              </a:rPr>
              <a:t>mport</a:t>
            </a:r>
            <a:r>
              <a:rPr lang="es-PE" dirty="0" smtClean="0"/>
              <a:t> modulo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5535660" y="4624251"/>
            <a:ext cx="4027714" cy="809897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C000"/>
                </a:solidFill>
              </a:rPr>
              <a:t>f</a:t>
            </a:r>
            <a:r>
              <a:rPr lang="es-PE" dirty="0" err="1" smtClean="0">
                <a:solidFill>
                  <a:srgbClr val="FFC000"/>
                </a:solidFill>
              </a:rPr>
              <a:t>rom</a:t>
            </a:r>
            <a:r>
              <a:rPr lang="es-PE" dirty="0" smtClean="0"/>
              <a:t> modulo </a:t>
            </a:r>
            <a:r>
              <a:rPr lang="es-PE" dirty="0" err="1">
                <a:solidFill>
                  <a:srgbClr val="FFC000"/>
                </a:solidFill>
              </a:rPr>
              <a:t>i</a:t>
            </a:r>
            <a:r>
              <a:rPr lang="es-PE" dirty="0" err="1" smtClean="0">
                <a:solidFill>
                  <a:srgbClr val="FFC000"/>
                </a:solidFill>
              </a:rPr>
              <a:t>mport</a:t>
            </a:r>
            <a:r>
              <a:rPr lang="es-PE" dirty="0" smtClean="0"/>
              <a:t> sub-modulo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7000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C000"/>
                </a:solidFill>
              </a:rPr>
              <a:t>PAQUETE</a:t>
            </a:r>
            <a:endParaRPr lang="es-PE" b="1" dirty="0">
              <a:solidFill>
                <a:srgbClr val="FFC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Un paquete contiene un conjunto de sub-paquetes y módulos  que un programa en Python reutilizare con el fin de poder optimizar su programa ya que no realizara ciertas funciones desde cero.</a:t>
            </a:r>
          </a:p>
          <a:p>
            <a:endParaRPr lang="es-PE" dirty="0"/>
          </a:p>
          <a:p>
            <a:endParaRPr lang="es-PE" dirty="0" smtClean="0"/>
          </a:p>
        </p:txBody>
      </p:sp>
      <p:sp>
        <p:nvSpPr>
          <p:cNvPr id="4" name="Rectángulo redondeado 3"/>
          <p:cNvSpPr/>
          <p:nvPr/>
        </p:nvSpPr>
        <p:spPr>
          <a:xfrm>
            <a:off x="1436914" y="4624251"/>
            <a:ext cx="2325189" cy="8098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solidFill>
                  <a:srgbClr val="FFC000"/>
                </a:solidFill>
              </a:rPr>
              <a:t>import</a:t>
            </a:r>
            <a:r>
              <a:rPr lang="es-PE" dirty="0" smtClean="0"/>
              <a:t> </a:t>
            </a:r>
            <a:r>
              <a:rPr lang="es-PE" b="1" dirty="0" smtClean="0">
                <a:solidFill>
                  <a:schemeClr val="bg1"/>
                </a:solidFill>
              </a:rPr>
              <a:t>paquete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6474823" y="4519748"/>
            <a:ext cx="4315097" cy="8098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C000"/>
                </a:solidFill>
              </a:rPr>
              <a:t>f</a:t>
            </a:r>
            <a:r>
              <a:rPr lang="es-PE" dirty="0" err="1" smtClean="0">
                <a:solidFill>
                  <a:srgbClr val="FFC000"/>
                </a:solidFill>
              </a:rPr>
              <a:t>rom</a:t>
            </a:r>
            <a:r>
              <a:rPr lang="es-PE" dirty="0" smtClean="0">
                <a:solidFill>
                  <a:srgbClr val="FFC000"/>
                </a:solidFill>
              </a:rPr>
              <a:t> </a:t>
            </a:r>
            <a:r>
              <a:rPr lang="es-PE" b="1" dirty="0" smtClean="0">
                <a:solidFill>
                  <a:schemeClr val="bg1"/>
                </a:solidFill>
              </a:rPr>
              <a:t>paquete</a:t>
            </a:r>
            <a:r>
              <a:rPr lang="es-PE" dirty="0" smtClean="0">
                <a:solidFill>
                  <a:srgbClr val="FFC000"/>
                </a:solidFill>
              </a:rPr>
              <a:t> </a:t>
            </a:r>
            <a:r>
              <a:rPr lang="es-PE" dirty="0" err="1" smtClean="0">
                <a:solidFill>
                  <a:srgbClr val="FFC000"/>
                </a:solidFill>
              </a:rPr>
              <a:t>import</a:t>
            </a:r>
            <a:r>
              <a:rPr lang="es-PE" dirty="0" smtClean="0">
                <a:solidFill>
                  <a:srgbClr val="FFC000"/>
                </a:solidFill>
              </a:rPr>
              <a:t> </a:t>
            </a:r>
            <a:r>
              <a:rPr lang="es-PE" b="1" dirty="0" smtClean="0">
                <a:solidFill>
                  <a:schemeClr val="bg1"/>
                </a:solidFill>
              </a:rPr>
              <a:t>sub-paquete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55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>
                <a:solidFill>
                  <a:srgbClr val="FFFF00"/>
                </a:solidFill>
              </a:rPr>
              <a:t>MODULO time </a:t>
            </a:r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748054" y="2485934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7" y="3242089"/>
            <a:ext cx="4131401" cy="311625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931" y="4099378"/>
            <a:ext cx="4631600" cy="633549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627017" y="2321770"/>
            <a:ext cx="1489166" cy="378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EJEMPLO</a:t>
            </a:r>
            <a:endParaRPr lang="es-PE" dirty="0"/>
          </a:p>
        </p:txBody>
      </p:sp>
      <p:sp>
        <p:nvSpPr>
          <p:cNvPr id="9" name="Rectángulo redondeado 8"/>
          <p:cNvSpPr/>
          <p:nvPr/>
        </p:nvSpPr>
        <p:spPr>
          <a:xfrm>
            <a:off x="6997336" y="2551249"/>
            <a:ext cx="1489166" cy="378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RESULTADO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3710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EMU 8086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HOLA MUNDO </a:t>
            </a:r>
            <a:endParaRPr lang="es-PE" dirty="0"/>
          </a:p>
        </p:txBody>
      </p:sp>
      <p:pic>
        <p:nvPicPr>
          <p:cNvPr id="2052" name="Picture 4" descr="Resultado de imagen para EJEMPLO DE CODIGO EMU80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159" y="2603500"/>
            <a:ext cx="6865641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0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MODULO time 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Modulo que contiene un conjunto de métodos y atributos relacionados al manejo del tiempo </a:t>
            </a:r>
          </a:p>
          <a:p>
            <a:r>
              <a:rPr lang="es-PE" b="1" dirty="0" err="1" smtClean="0">
                <a:solidFill>
                  <a:srgbClr val="7030A0"/>
                </a:solidFill>
              </a:rPr>
              <a:t>sleep</a:t>
            </a:r>
            <a:r>
              <a:rPr lang="es-PE" dirty="0" smtClean="0"/>
              <a:t> , método que permite suspender la ejecución de un proceso un determinado tiempo expresado en segundos.</a:t>
            </a:r>
          </a:p>
          <a:p>
            <a:endParaRPr lang="es-PE" dirty="0"/>
          </a:p>
          <a:p>
            <a:endParaRPr lang="es-PE" dirty="0" smtClean="0"/>
          </a:p>
          <a:p>
            <a:r>
              <a:rPr lang="es-PE" b="1" dirty="0" smtClean="0">
                <a:solidFill>
                  <a:srgbClr val="7030A0"/>
                </a:solidFill>
              </a:rPr>
              <a:t>time</a:t>
            </a:r>
            <a:r>
              <a:rPr lang="es-PE" dirty="0" smtClean="0"/>
              <a:t>. Método que permite determinar el tiempo que ha transcurrido desde la época 1 de enero 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1746067" y="5634444"/>
            <a:ext cx="2721432" cy="770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7030A0"/>
                </a:solidFill>
              </a:rPr>
              <a:t>T1=</a:t>
            </a:r>
            <a:r>
              <a:rPr lang="es-PE" sz="2400" b="1" dirty="0" err="1" smtClean="0">
                <a:solidFill>
                  <a:srgbClr val="7030A0"/>
                </a:solidFill>
              </a:rPr>
              <a:t>time.time</a:t>
            </a:r>
            <a:r>
              <a:rPr lang="es-PE" sz="2400" b="1" dirty="0" smtClean="0">
                <a:solidFill>
                  <a:srgbClr val="7030A0"/>
                </a:solidFill>
              </a:rPr>
              <a:t>()</a:t>
            </a:r>
            <a:endParaRPr lang="es-PE" sz="2400" b="1" dirty="0">
              <a:solidFill>
                <a:srgbClr val="7030A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599091" y="3926295"/>
            <a:ext cx="2698589" cy="770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7030A0"/>
                </a:solidFill>
              </a:rPr>
              <a:t>sleep</a:t>
            </a:r>
            <a:r>
              <a:rPr lang="es-PE" sz="2400" b="1" dirty="0" smtClean="0">
                <a:solidFill>
                  <a:srgbClr val="7030A0"/>
                </a:solidFill>
              </a:rPr>
              <a:t>(tiempo)</a:t>
            </a:r>
            <a:endParaRPr lang="es-PE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Modulo os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Devuelve el nombre del directorio actual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r>
              <a:rPr lang="es-PE" dirty="0" smtClean="0"/>
              <a:t>Permite poder cambiar el directorio actual a un nuevo directorio</a:t>
            </a:r>
          </a:p>
          <a:p>
            <a:endParaRPr lang="es-PE" dirty="0"/>
          </a:p>
          <a:p>
            <a:endParaRPr lang="es-PE" dirty="0" smtClean="0"/>
          </a:p>
          <a:p>
            <a:r>
              <a:rPr lang="es-PE" dirty="0" smtClean="0"/>
              <a:t>Permite cambiar crear una carpeta dentro de un directorio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1452408" y="3139985"/>
            <a:ext cx="4083252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002060"/>
                </a:solidFill>
              </a:rPr>
              <a:t>Metodo</a:t>
            </a:r>
            <a:r>
              <a:rPr lang="es-PE" sz="2400" b="1" dirty="0" smtClean="0">
                <a:solidFill>
                  <a:srgbClr val="002060"/>
                </a:solidFill>
              </a:rPr>
              <a:t>  </a:t>
            </a:r>
            <a:r>
              <a:rPr lang="es-PE" sz="2400" b="1" dirty="0" err="1" smtClean="0">
                <a:solidFill>
                  <a:schemeClr val="accent6"/>
                </a:solidFill>
              </a:rPr>
              <a:t>getcwd</a:t>
            </a:r>
            <a:r>
              <a:rPr lang="es-PE" sz="2400" b="1" dirty="0" smtClean="0">
                <a:solidFill>
                  <a:schemeClr val="accent6"/>
                </a:solidFill>
              </a:rPr>
              <a:t>()</a:t>
            </a:r>
            <a:endParaRPr lang="es-PE" sz="2400" b="1" dirty="0">
              <a:solidFill>
                <a:schemeClr val="accent6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484531" y="4781310"/>
            <a:ext cx="4083252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002060"/>
                </a:solidFill>
              </a:rPr>
              <a:t>Metodo</a:t>
            </a:r>
            <a:r>
              <a:rPr lang="es-PE" sz="2400" b="1" dirty="0" smtClean="0">
                <a:solidFill>
                  <a:srgbClr val="002060"/>
                </a:solidFill>
              </a:rPr>
              <a:t>  </a:t>
            </a:r>
            <a:r>
              <a:rPr lang="es-PE" sz="2400" b="1" dirty="0" err="1" smtClean="0">
                <a:solidFill>
                  <a:srgbClr val="002060"/>
                </a:solidFill>
              </a:rPr>
              <a:t>chdir</a:t>
            </a:r>
            <a:r>
              <a:rPr lang="es-PE" sz="2400" b="1" dirty="0" smtClean="0">
                <a:solidFill>
                  <a:schemeClr val="accent6"/>
                </a:solidFill>
              </a:rPr>
              <a:t>(</a:t>
            </a:r>
            <a:r>
              <a:rPr lang="es-PE" sz="2400" b="1" dirty="0" err="1" smtClean="0">
                <a:solidFill>
                  <a:schemeClr val="accent6"/>
                </a:solidFill>
              </a:rPr>
              <a:t>path</a:t>
            </a:r>
            <a:r>
              <a:rPr lang="es-PE" sz="2400" b="1" dirty="0" smtClean="0">
                <a:solidFill>
                  <a:schemeClr val="accent6"/>
                </a:solidFill>
              </a:rPr>
              <a:t>)</a:t>
            </a:r>
            <a:endParaRPr lang="es-PE" sz="2400" b="1" dirty="0">
              <a:solidFill>
                <a:schemeClr val="accent6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452408" y="5920588"/>
            <a:ext cx="4083252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002060"/>
                </a:solidFill>
              </a:rPr>
              <a:t>Metodo</a:t>
            </a:r>
            <a:r>
              <a:rPr lang="es-PE" sz="2400" b="1" dirty="0" smtClean="0">
                <a:solidFill>
                  <a:srgbClr val="002060"/>
                </a:solidFill>
              </a:rPr>
              <a:t>  </a:t>
            </a:r>
            <a:r>
              <a:rPr lang="es-PE" sz="2400" b="1" dirty="0" err="1" smtClean="0">
                <a:solidFill>
                  <a:srgbClr val="002060"/>
                </a:solidFill>
              </a:rPr>
              <a:t>mkdir</a:t>
            </a:r>
            <a:r>
              <a:rPr lang="es-PE" sz="2400" b="1" dirty="0" smtClean="0">
                <a:solidFill>
                  <a:schemeClr val="accent6"/>
                </a:solidFill>
              </a:rPr>
              <a:t>(</a:t>
            </a:r>
            <a:r>
              <a:rPr lang="es-PE" sz="2400" b="1" dirty="0" err="1" smtClean="0">
                <a:solidFill>
                  <a:schemeClr val="accent6"/>
                </a:solidFill>
              </a:rPr>
              <a:t>path</a:t>
            </a:r>
            <a:r>
              <a:rPr lang="es-PE" sz="2400" b="1" dirty="0" smtClean="0">
                <a:solidFill>
                  <a:schemeClr val="accent6"/>
                </a:solidFill>
              </a:rPr>
              <a:t>)</a:t>
            </a:r>
            <a:endParaRPr lang="es-PE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LENGUAJE DE PROGRAMACIÓN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PE" sz="2400" b="1" dirty="0" smtClean="0"/>
              <a:t>Lenguaje diseñado para describir el conjunto de acciones consecutivas que un equipo debe ejecutar</a:t>
            </a:r>
            <a:endParaRPr lang="es-PE" sz="2400" b="1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PE" sz="2400" dirty="0" smtClean="0"/>
              <a:t>Mucho mas fácil de comprender que un lenguaje maquina. </a:t>
            </a:r>
          </a:p>
          <a:p>
            <a:r>
              <a:rPr lang="es-PE" sz="2400" dirty="0" smtClean="0"/>
              <a:t>Permite mayor portabilidad 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94446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PE" dirty="0"/>
          </a:p>
          <a:p>
            <a:r>
              <a:rPr lang="es-PE" sz="3600" b="1" dirty="0" smtClean="0">
                <a:solidFill>
                  <a:srgbClr val="00B0F0"/>
                </a:solidFill>
              </a:rPr>
              <a:t>Características de 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000" dirty="0" smtClean="0"/>
              <a:t>Multiplataforma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000" dirty="0" smtClean="0"/>
              <a:t>Orientado a objetos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000" dirty="0" smtClean="0"/>
              <a:t>Interpretado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000" dirty="0" err="1" smtClean="0"/>
              <a:t>Tipado</a:t>
            </a:r>
            <a:r>
              <a:rPr lang="es-PE" sz="2000" dirty="0" smtClean="0"/>
              <a:t> dinámico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000" dirty="0" smtClean="0"/>
              <a:t>Fuertemente </a:t>
            </a:r>
            <a:r>
              <a:rPr lang="es-PE" sz="2000" dirty="0" err="1" smtClean="0"/>
              <a:t>tipado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2639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LENGUAJE DE ALTO NIVEL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PE" sz="2400" b="1" dirty="0" smtClean="0"/>
              <a:t>Esta caracterizado </a:t>
            </a:r>
            <a:r>
              <a:rPr lang="es-PE" sz="2400" b="1" dirty="0"/>
              <a:t>por expresar los </a:t>
            </a:r>
            <a:r>
              <a:rPr lang="es-PE" sz="2400" b="1" dirty="0" smtClean="0"/>
              <a:t>algoritmos</a:t>
            </a:r>
            <a:r>
              <a:rPr lang="es-PE" sz="2400" b="1" dirty="0"/>
              <a:t> </a:t>
            </a:r>
            <a:r>
              <a:rPr lang="es-PE" sz="2400" b="1" dirty="0" smtClean="0"/>
              <a:t>de </a:t>
            </a:r>
            <a:r>
              <a:rPr lang="es-PE" sz="2400" b="1" dirty="0"/>
              <a:t>una manera adecuada </a:t>
            </a:r>
            <a:r>
              <a:rPr lang="es-PE" sz="2400" b="1" dirty="0" smtClean="0"/>
              <a:t>de tal manera que el humano tenga la capacidad de poder comprenderlo de una manera sencilla, </a:t>
            </a:r>
            <a:r>
              <a:rPr lang="es-PE" sz="2400" b="1" dirty="0"/>
              <a:t>en lugar de la capacidad con que los ejecutan las </a:t>
            </a:r>
            <a:r>
              <a:rPr lang="es-PE" sz="2400" b="1" dirty="0" smtClean="0"/>
              <a:t>máquinas</a:t>
            </a:r>
          </a:p>
          <a:p>
            <a:r>
              <a:rPr lang="es-PE" sz="2400" b="1" dirty="0" smtClean="0"/>
              <a:t>Ejemplos de lenguaje de alto nivel PYTHON ,C,C++ , JAVA, PHP ,JavaScript, MATLAB .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42211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92D050"/>
                </a:solidFill>
              </a:rPr>
              <a:t>PYTHON-APLICACIONES</a:t>
            </a:r>
            <a:endParaRPr lang="es-PE" b="1" dirty="0">
              <a:solidFill>
                <a:srgbClr val="92D05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2514" y="2743200"/>
            <a:ext cx="10659292" cy="3866606"/>
          </a:xfrm>
        </p:spPr>
        <p:txBody>
          <a:bodyPr/>
          <a:lstStyle/>
          <a:p>
            <a:r>
              <a:rPr lang="es-PE" sz="2400" b="1" dirty="0" smtClean="0">
                <a:solidFill>
                  <a:srgbClr val="0070C0"/>
                </a:solidFill>
              </a:rPr>
              <a:t>CIENCIA DE DATOS</a:t>
            </a:r>
          </a:p>
          <a:p>
            <a:r>
              <a:rPr lang="es-PE" sz="2400" b="1" dirty="0" smtClean="0">
                <a:solidFill>
                  <a:srgbClr val="0070C0"/>
                </a:solidFill>
              </a:rPr>
              <a:t>APLICACÍONES WEB (FRAMEWORKS DJANGO) Y SCRAPING</a:t>
            </a:r>
          </a:p>
          <a:p>
            <a:r>
              <a:rPr lang="es-PE" sz="2400" b="1" dirty="0" smtClean="0">
                <a:solidFill>
                  <a:srgbClr val="0070C0"/>
                </a:solidFill>
              </a:rPr>
              <a:t>APLICACIÓN AL IOT</a:t>
            </a:r>
          </a:p>
          <a:p>
            <a:r>
              <a:rPr lang="es-PE" sz="2400" b="1" dirty="0" smtClean="0">
                <a:solidFill>
                  <a:srgbClr val="0070C0"/>
                </a:solidFill>
              </a:rPr>
              <a:t>INTELIGENCIA ARTIFICIAL (BIBLIOTECAS KERAS , TENSORFLOW , SCIKIT)</a:t>
            </a:r>
          </a:p>
          <a:p>
            <a:r>
              <a:rPr lang="es-PE" sz="2400" b="1" dirty="0" smtClean="0">
                <a:solidFill>
                  <a:srgbClr val="0070C0"/>
                </a:solidFill>
              </a:rPr>
              <a:t>VISION ARTIFICIAL </a:t>
            </a:r>
          </a:p>
          <a:p>
            <a:r>
              <a:rPr lang="es-PE" sz="2400" b="1" dirty="0" smtClean="0">
                <a:solidFill>
                  <a:srgbClr val="0070C0"/>
                </a:solidFill>
              </a:rPr>
              <a:t>DISEÑO DE INTERFAZ GRAFICA </a:t>
            </a:r>
          </a:p>
          <a:p>
            <a:r>
              <a:rPr lang="es-PE" sz="2400" b="1" dirty="0" smtClean="0">
                <a:solidFill>
                  <a:srgbClr val="0070C0"/>
                </a:solidFill>
              </a:rPr>
              <a:t>DESARROLLO DE SOFTWARE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328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rgbClr val="FFFF00"/>
                </a:solidFill>
              </a:rPr>
              <a:t>VISION E INTELIGENCIA ARTIFICIAL</a:t>
            </a:r>
            <a:endParaRPr lang="es-PE" b="1" dirty="0">
              <a:solidFill>
                <a:srgbClr val="FFFF00"/>
              </a:solidFill>
            </a:endParaRPr>
          </a:p>
        </p:txBody>
      </p:sp>
      <p:pic>
        <p:nvPicPr>
          <p:cNvPr id="2050" name="Picture 2" descr="Resultado de imagen para opencv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37" y="3763460"/>
            <a:ext cx="1862217" cy="26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767" y="4859383"/>
            <a:ext cx="3506833" cy="1594121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475337" y="2546376"/>
            <a:ext cx="2638697" cy="953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VISION ARTIFICIAL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7556514" y="2668664"/>
            <a:ext cx="2638697" cy="953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MACHINE LEARNING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120" y="5108482"/>
            <a:ext cx="3174972" cy="1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3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1009</TotalTime>
  <Words>976</Words>
  <Application>Microsoft Office PowerPoint</Application>
  <PresentationFormat>Panorámica</PresentationFormat>
  <Paragraphs>275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6" baseType="lpstr">
      <vt:lpstr>Arial</vt:lpstr>
      <vt:lpstr>Century Gothic</vt:lpstr>
      <vt:lpstr>Wingdings</vt:lpstr>
      <vt:lpstr>Wingdings 3</vt:lpstr>
      <vt:lpstr>Sala de reuniones Ion</vt:lpstr>
      <vt:lpstr>PYTHON</vt:lpstr>
      <vt:lpstr>MICROPROCESADOR INTEL</vt:lpstr>
      <vt:lpstr>LENGUAJE DE BAJO NIVEL</vt:lpstr>
      <vt:lpstr>EMU 8086</vt:lpstr>
      <vt:lpstr>LENGUAJE DE PROGRAMACIÓN</vt:lpstr>
      <vt:lpstr>PYTHON</vt:lpstr>
      <vt:lpstr>LENGUAJE DE ALTO NIVEL</vt:lpstr>
      <vt:lpstr>PYTHON-APLICACIONES</vt:lpstr>
      <vt:lpstr>VISION E INTELIGENCIA ARTIFICIAL</vt:lpstr>
      <vt:lpstr>PYTHON </vt:lpstr>
      <vt:lpstr>PYTHON-IDE</vt:lpstr>
      <vt:lpstr>PYTHON IDE</vt:lpstr>
      <vt:lpstr>PYTHON IDLE</vt:lpstr>
      <vt:lpstr>TIPOS DE DATOS</vt:lpstr>
      <vt:lpstr>SALIDA EN PYTHON</vt:lpstr>
      <vt:lpstr>Número Entero</vt:lpstr>
      <vt:lpstr>Operadores matemáticos</vt:lpstr>
      <vt:lpstr>STRING</vt:lpstr>
      <vt:lpstr>ENTRADAS EN PYTHON</vt:lpstr>
      <vt:lpstr>LISTAS</vt:lpstr>
      <vt:lpstr>METODOS DE UNA LISTA</vt:lpstr>
      <vt:lpstr>METODOS DE UN STRING</vt:lpstr>
      <vt:lpstr>TUPLAS</vt:lpstr>
      <vt:lpstr>SENTENCIA if</vt:lpstr>
      <vt:lpstr>SENTENCIA if-else</vt:lpstr>
      <vt:lpstr>SENTENCIA if-elif-else</vt:lpstr>
      <vt:lpstr>INDENTACIÓN</vt:lpstr>
      <vt:lpstr>BUCLE FOR</vt:lpstr>
      <vt:lpstr>EJEMPLO1</vt:lpstr>
      <vt:lpstr>EJEMPLO 2</vt:lpstr>
      <vt:lpstr>EJEMPLO 3</vt:lpstr>
      <vt:lpstr>EJEMPLO 4</vt:lpstr>
      <vt:lpstr>BUCLE WHILE</vt:lpstr>
      <vt:lpstr>  while - break</vt:lpstr>
      <vt:lpstr> while - continue</vt:lpstr>
      <vt:lpstr>FUNCIONES EN PYTHON</vt:lpstr>
      <vt:lpstr>MODULOS</vt:lpstr>
      <vt:lpstr>PAQUETE</vt:lpstr>
      <vt:lpstr>MODULO time </vt:lpstr>
      <vt:lpstr>MODULO time </vt:lpstr>
      <vt:lpstr>Modulo os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jorge orlando miranda ñahui</dc:creator>
  <cp:lastModifiedBy>jorge orlando miranda ñahui</cp:lastModifiedBy>
  <cp:revision>52</cp:revision>
  <dcterms:created xsi:type="dcterms:W3CDTF">2019-08-08T16:11:01Z</dcterms:created>
  <dcterms:modified xsi:type="dcterms:W3CDTF">2019-12-16T16:00:40Z</dcterms:modified>
</cp:coreProperties>
</file>