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60" r:id="rId3"/>
    <p:sldId id="271" r:id="rId4"/>
    <p:sldId id="264" r:id="rId5"/>
    <p:sldId id="269" r:id="rId6"/>
    <p:sldId id="282" r:id="rId7"/>
    <p:sldId id="273" r:id="rId8"/>
    <p:sldId id="284" r:id="rId9"/>
    <p:sldId id="278" r:id="rId10"/>
    <p:sldId id="258" r:id="rId11"/>
    <p:sldId id="279" r:id="rId12"/>
    <p:sldId id="280" r:id="rId13"/>
    <p:sldId id="266" r:id="rId14"/>
    <p:sldId id="275" r:id="rId15"/>
    <p:sldId id="277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91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2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87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89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39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74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56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0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77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A3A590-D413-4B83-92CC-8BF927428391}" type="datetimeFigureOut">
              <a:rPr lang="es-PE" smtClean="0"/>
              <a:t>18/12/2019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464EAA-800C-464E-810C-6E2FD24C743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34" y="4998702"/>
            <a:ext cx="6570617" cy="1095375"/>
          </a:xfrm>
          <a:prstGeom prst="rect">
            <a:avLst/>
          </a:prstGeom>
        </p:spPr>
      </p:pic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2"/>
          <a:stretch/>
        </p:blipFill>
        <p:spPr bwMode="auto">
          <a:xfrm>
            <a:off x="3935459" y="2603500"/>
            <a:ext cx="3196861" cy="21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CREACIÓN DE UN SET (FORMA NUMERO 1)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8" y="1690689"/>
            <a:ext cx="11092542" cy="4486274"/>
          </a:xfrm>
        </p:spPr>
        <p:txBody>
          <a:bodyPr/>
          <a:lstStyle/>
          <a:p>
            <a:r>
              <a:rPr lang="es-PE" dirty="0" err="1" smtClean="0"/>
              <a:t>Built</a:t>
            </a:r>
            <a:r>
              <a:rPr lang="es-PE" dirty="0"/>
              <a:t>-</a:t>
            </a:r>
            <a:r>
              <a:rPr lang="es-PE" dirty="0" smtClean="0"/>
              <a:t>in-</a:t>
            </a:r>
            <a:r>
              <a:rPr lang="es-PE" dirty="0" err="1" smtClean="0"/>
              <a:t>function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192"/>
          <a:stretch/>
        </p:blipFill>
        <p:spPr>
          <a:xfrm>
            <a:off x="429034" y="3086305"/>
            <a:ext cx="5658257" cy="321420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068387" y="1774543"/>
            <a:ext cx="2521132" cy="613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set(iterable)</a:t>
            </a:r>
            <a:endParaRPr lang="es-PE" sz="3200" b="1" dirty="0">
              <a:solidFill>
                <a:srgbClr val="FFC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3403"/>
          <a:stretch/>
        </p:blipFill>
        <p:spPr>
          <a:xfrm>
            <a:off x="9489757" y="3556973"/>
            <a:ext cx="1509168" cy="1787844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832668" y="2324554"/>
            <a:ext cx="2521132" cy="613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00B0F0"/>
                </a:solidFill>
              </a:rPr>
              <a:t>RESULTADO</a:t>
            </a:r>
            <a:endParaRPr lang="es-PE" sz="2800" dirty="0">
              <a:solidFill>
                <a:srgbClr val="00B0F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121364" y="2404144"/>
            <a:ext cx="1875541" cy="45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00B0F0"/>
                </a:solidFill>
              </a:rPr>
              <a:t>PROGRAMA</a:t>
            </a:r>
            <a:endParaRPr lang="es-PE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CREACIÓN DE UN SET (FORMA NUMERO 2)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0695"/>
            <a:ext cx="5863046" cy="341675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249657" y="2560695"/>
            <a:ext cx="1875541" cy="45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00B0F0"/>
                </a:solidFill>
              </a:rPr>
              <a:t>RESULTADO</a:t>
            </a:r>
            <a:endParaRPr lang="es-PE" sz="2400" dirty="0">
              <a:solidFill>
                <a:srgbClr val="00B0F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295865" y="1825625"/>
            <a:ext cx="1875541" cy="45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00B0F0"/>
                </a:solidFill>
              </a:rPr>
              <a:t>PROGRAMA</a:t>
            </a:r>
            <a:endParaRPr lang="es-PE" sz="2400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37" y="3570220"/>
            <a:ext cx="1773571" cy="17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C000"/>
                </a:solidFill>
              </a:rPr>
              <a:t>METODOS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214846" y="2390503"/>
            <a:ext cx="36837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 smtClean="0"/>
              <a:t>.</a:t>
            </a:r>
            <a:r>
              <a:rPr lang="es-PE" sz="3600" dirty="0" err="1" smtClean="0"/>
              <a:t>add</a:t>
            </a:r>
            <a:r>
              <a:rPr lang="es-PE" sz="3600" dirty="0" smtClean="0"/>
              <a:t>(elemento)</a:t>
            </a:r>
            <a:endParaRPr lang="es-PE" sz="3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154091" y="2390503"/>
            <a:ext cx="35726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.</a:t>
            </a:r>
            <a:r>
              <a:rPr lang="es-PE" sz="3200" dirty="0" err="1" smtClean="0"/>
              <a:t>discard</a:t>
            </a:r>
            <a:r>
              <a:rPr lang="es-PE" sz="3200" dirty="0" smtClean="0"/>
              <a:t>(elemento)</a:t>
            </a:r>
            <a:endParaRPr lang="es-PE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214846" y="5092405"/>
            <a:ext cx="40603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.</a:t>
            </a:r>
            <a:r>
              <a:rPr lang="es-PE" sz="3200" dirty="0" err="1" smtClean="0"/>
              <a:t>union</a:t>
            </a:r>
            <a:r>
              <a:rPr lang="es-PE" sz="3200" dirty="0" smtClean="0"/>
              <a:t>(set2,set3)</a:t>
            </a:r>
            <a:endParaRPr lang="es-PE" sz="3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952704" y="4635205"/>
            <a:ext cx="39754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 smtClean="0"/>
              <a:t>.</a:t>
            </a:r>
            <a:r>
              <a:rPr lang="es-PE" sz="3600" dirty="0" err="1" smtClean="0"/>
              <a:t>remove</a:t>
            </a:r>
            <a:r>
              <a:rPr lang="es-PE" sz="3600" dirty="0" smtClean="0"/>
              <a:t>(elemento)</a:t>
            </a:r>
            <a:endParaRPr lang="es-PE" sz="36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436914" y="1543594"/>
            <a:ext cx="4075612" cy="711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Agregar un elemento al set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651170" y="1543594"/>
            <a:ext cx="4075612" cy="711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Quitar un elemento del set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00791" y="3660910"/>
            <a:ext cx="4911635" cy="974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Retorna un nuevo set con los elementos de otros conjuntos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651170" y="3585868"/>
            <a:ext cx="4075612" cy="711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Quitar un elemento del set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ASSERT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Expresion</a:t>
            </a:r>
            <a:r>
              <a:rPr lang="es-PE" dirty="0" smtClean="0"/>
              <a:t> booleana que permite determinar si una condición es verdadero o falso </a:t>
            </a:r>
            <a:endParaRPr lang="es-PE" dirty="0"/>
          </a:p>
        </p:txBody>
      </p:sp>
      <p:sp>
        <p:nvSpPr>
          <p:cNvPr id="5" name="Decisión 4"/>
          <p:cNvSpPr/>
          <p:nvPr/>
        </p:nvSpPr>
        <p:spPr>
          <a:xfrm>
            <a:off x="4446540" y="2303123"/>
            <a:ext cx="3840481" cy="1698171"/>
          </a:xfrm>
          <a:prstGeom prst="flowChartDecision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r>
              <a:rPr lang="es-PE" b="1" dirty="0" smtClean="0">
                <a:solidFill>
                  <a:srgbClr val="FFC000"/>
                </a:solidFill>
              </a:rPr>
              <a:t>(</a:t>
            </a:r>
            <a:r>
              <a:rPr lang="es-PE" b="1" dirty="0" err="1" smtClean="0">
                <a:solidFill>
                  <a:srgbClr val="FFC000"/>
                </a:solidFill>
              </a:rPr>
              <a:t>condicion</a:t>
            </a:r>
            <a:r>
              <a:rPr lang="es-PE" b="1" dirty="0" smtClean="0">
                <a:solidFill>
                  <a:srgbClr val="FFC000"/>
                </a:solidFill>
              </a:rPr>
              <a:t> )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352405" y="4721432"/>
            <a:ext cx="2416628" cy="1152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PROGRAMA SE EJECUTA CON NORMALIDAD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488282" y="4794999"/>
            <a:ext cx="2416628" cy="1152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ORIGINA UNA ERROR </a:t>
            </a:r>
            <a:r>
              <a:rPr lang="es-PE" b="1" dirty="0" err="1" smtClean="0">
                <a:solidFill>
                  <a:srgbClr val="0070C0"/>
                </a:solidFill>
              </a:rPr>
              <a:t>AssertionError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Flecha doblada 7"/>
          <p:cNvSpPr/>
          <p:nvPr/>
        </p:nvSpPr>
        <p:spPr>
          <a:xfrm rot="5400000">
            <a:off x="7900850" y="3365253"/>
            <a:ext cx="1591491" cy="7282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Flecha doblada 8"/>
          <p:cNvSpPr/>
          <p:nvPr/>
        </p:nvSpPr>
        <p:spPr>
          <a:xfrm rot="5400000" flipV="1">
            <a:off x="3106512" y="3522778"/>
            <a:ext cx="1591491" cy="6830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441675" y="3202695"/>
            <a:ext cx="904601" cy="526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C000"/>
                </a:solidFill>
              </a:rPr>
              <a:t>True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106170" y="3204990"/>
            <a:ext cx="904601" cy="563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C000"/>
                </a:solidFill>
              </a:rPr>
              <a:t>False</a:t>
            </a:r>
            <a:endParaRPr lang="es-PE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b="1" dirty="0" smtClean="0">
                <a:solidFill>
                  <a:srgbClr val="00B0F0"/>
                </a:solidFill>
              </a:rPr>
              <a:t>MAP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Retorna una lista del resultado de aplicar un función a cada valor de un elemento iterable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056859" y="3087362"/>
            <a:ext cx="5363819" cy="136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err="1" smtClean="0">
                <a:solidFill>
                  <a:srgbClr val="FFC000"/>
                </a:solidFill>
              </a:rPr>
              <a:t>map</a:t>
            </a:r>
            <a:r>
              <a:rPr lang="es-PE" sz="3600" b="1" dirty="0" smtClean="0">
                <a:solidFill>
                  <a:srgbClr val="FFC000"/>
                </a:solidFill>
              </a:rPr>
              <a:t>( función , iterable </a:t>
            </a:r>
            <a:r>
              <a:rPr lang="es-PE" sz="2800" b="1" dirty="0" smtClean="0">
                <a:solidFill>
                  <a:srgbClr val="FFC000"/>
                </a:solidFill>
              </a:rPr>
              <a:t>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FILTER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Filtro un iterable con la ayuda de un función que determina si un elemento del iterable cumple una condición o no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056859" y="3087362"/>
            <a:ext cx="5363819" cy="136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err="1" smtClean="0">
                <a:solidFill>
                  <a:srgbClr val="FFC000"/>
                </a:solidFill>
              </a:rPr>
              <a:t>filter</a:t>
            </a:r>
            <a:r>
              <a:rPr lang="es-PE" sz="3600" b="1" dirty="0" smtClean="0">
                <a:solidFill>
                  <a:srgbClr val="FFC000"/>
                </a:solidFill>
              </a:rPr>
              <a:t>( función , iterable </a:t>
            </a:r>
            <a:r>
              <a:rPr lang="es-PE" sz="2800" b="1" dirty="0" smtClean="0">
                <a:solidFill>
                  <a:srgbClr val="FFC000"/>
                </a:solidFill>
              </a:rPr>
              <a:t>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DICCIONARIOS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ESTA CONSTITUIDO POR UN PAR DE ELEMENTOS DENOMINADOS: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270067" y="4001293"/>
            <a:ext cx="2129246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751320" y="4005353"/>
            <a:ext cx="2129246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chemeClr val="tx1"/>
                </a:solidFill>
              </a:rPr>
              <a:t>VALOR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47359" y="4001294"/>
            <a:ext cx="1055915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DICCIONARIOS</a:t>
            </a:r>
            <a:endParaRPr lang="es-PE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32789"/>
              </p:ext>
            </p:extLst>
          </p:nvPr>
        </p:nvGraphicFramePr>
        <p:xfrm>
          <a:off x="968828" y="3118850"/>
          <a:ext cx="10513422" cy="7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“TEMPERATURA”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" y="4273261"/>
            <a:ext cx="11353800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Diccionario={</a:t>
            </a:r>
            <a:r>
              <a:rPr lang="es-PE" sz="2400" b="1" dirty="0" smtClean="0">
                <a:solidFill>
                  <a:schemeClr val="tx1"/>
                </a:solidFill>
              </a:rPr>
              <a:t>“TEMPERATURA”</a:t>
            </a:r>
            <a:r>
              <a:rPr lang="es-PE" sz="2400" dirty="0" smtClean="0">
                <a:solidFill>
                  <a:schemeClr val="tx1"/>
                </a:solidFill>
              </a:rPr>
              <a:t>: </a:t>
            </a:r>
            <a:r>
              <a:rPr lang="es-PE" sz="2400" dirty="0" err="1" smtClean="0">
                <a:solidFill>
                  <a:schemeClr val="tx1"/>
                </a:solidFill>
              </a:rPr>
              <a:t>list</a:t>
            </a:r>
            <a:r>
              <a:rPr lang="es-PE" sz="2400" dirty="0" smtClean="0">
                <a:solidFill>
                  <a:schemeClr val="tx1"/>
                </a:solidFill>
              </a:rPr>
              <a:t>() , “HUMEDAD RELATIVA” : 80, “LUGAR” :  “</a:t>
            </a:r>
            <a:r>
              <a:rPr lang="es-PE" sz="2400" dirty="0" err="1" smtClean="0">
                <a:solidFill>
                  <a:schemeClr val="tx1"/>
                </a:solidFill>
              </a:rPr>
              <a:t>salaverry</a:t>
            </a:r>
            <a:r>
              <a:rPr lang="es-PE" sz="2400" dirty="0" smtClean="0">
                <a:solidFill>
                  <a:schemeClr val="tx1"/>
                </a:solidFill>
              </a:rPr>
              <a:t>” }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5429" y="2045540"/>
            <a:ext cx="3291840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Diccionario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943" y="377113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CREACIÓN DE UN DICCIONARIO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68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8090"/>
          <a:stretch/>
        </p:blipFill>
        <p:spPr>
          <a:xfrm>
            <a:off x="93754" y="2524871"/>
            <a:ext cx="6227989" cy="36165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02676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639594" y="1690687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12370" b="20731"/>
          <a:stretch/>
        </p:blipFill>
        <p:spPr>
          <a:xfrm>
            <a:off x="7345815" y="2730137"/>
            <a:ext cx="4608740" cy="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RETORNAR UNA COPIA DE UN DICCIONARIO</a:t>
            </a:r>
          </a:p>
          <a:p>
            <a:endParaRPr lang="es-PE" sz="2400" dirty="0"/>
          </a:p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/>
              <a:t>DEVULEVE UN NUEVA LISTA DE LOS ELEMENTOS DEL DICCIONARIO EN PAREJAS (</a:t>
            </a:r>
            <a:r>
              <a:rPr lang="es-PE" sz="2400" dirty="0" err="1" smtClean="0"/>
              <a:t>key</a:t>
            </a:r>
            <a:r>
              <a:rPr lang="es-PE" sz="2400" dirty="0" smtClean="0"/>
              <a:t>, </a:t>
            </a:r>
            <a:r>
              <a:rPr lang="es-PE" sz="2400" dirty="0" err="1" smtClean="0"/>
              <a:t>value</a:t>
            </a:r>
            <a:r>
              <a:rPr lang="es-PE" sz="2400" dirty="0" smtClean="0"/>
              <a:t> )</a:t>
            </a:r>
            <a:endParaRPr lang="es-PE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284512" y="2551316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rgbClr val="92D050"/>
                </a:solidFill>
              </a:rPr>
              <a:t>diccionario</a:t>
            </a:r>
            <a:r>
              <a:rPr lang="es-PE" sz="2800" dirty="0" err="1" smtClean="0">
                <a:solidFill>
                  <a:srgbClr val="FFC000"/>
                </a:solidFill>
              </a:rPr>
              <a:t>.</a:t>
            </a:r>
            <a:r>
              <a:rPr lang="es-PE" sz="2800" dirty="0" err="1" smtClean="0">
                <a:solidFill>
                  <a:srgbClr val="00B0F0"/>
                </a:solidFill>
              </a:rPr>
              <a:t>copy</a:t>
            </a:r>
            <a:r>
              <a:rPr lang="es-PE" sz="2800" dirty="0" smtClean="0">
                <a:solidFill>
                  <a:srgbClr val="00B0F0"/>
                </a:solidFill>
              </a:rPr>
              <a:t>()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519643" y="4821339"/>
            <a:ext cx="3182984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rgbClr val="92D050"/>
                </a:solidFill>
              </a:rPr>
              <a:t>diccionario</a:t>
            </a:r>
            <a:r>
              <a:rPr lang="es-PE" sz="2800" dirty="0" err="1" smtClean="0">
                <a:solidFill>
                  <a:srgbClr val="FFC000"/>
                </a:solidFill>
              </a:rPr>
              <a:t>.</a:t>
            </a:r>
            <a:r>
              <a:rPr lang="es-PE" sz="2800" dirty="0" err="1" smtClean="0">
                <a:solidFill>
                  <a:srgbClr val="00B0F0"/>
                </a:solidFill>
              </a:rPr>
              <a:t>items</a:t>
            </a:r>
            <a:r>
              <a:rPr lang="es-PE" sz="2800" dirty="0" smtClean="0">
                <a:solidFill>
                  <a:srgbClr val="00B0F0"/>
                </a:solidFill>
              </a:rPr>
              <a:t>()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B0F0"/>
                </a:solidFill>
              </a:rPr>
              <a:t>RECORRER LOS ELEMENTOS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MEDIANTE EL BUCLE FOR PODEMOS ACCEDER A LOS “KEYS” DEL DICCIONARIO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98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C000"/>
                </a:solidFill>
              </a:rPr>
              <a:t>DICCIONARIOS CON LISTAS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3" y="1828799"/>
            <a:ext cx="10883537" cy="4348163"/>
          </a:xfrm>
        </p:spPr>
        <p:txBody>
          <a:bodyPr/>
          <a:lstStyle/>
          <a:p>
            <a:r>
              <a:rPr lang="es-PE" dirty="0" smtClean="0">
                <a:solidFill>
                  <a:srgbClr val="00B0F0"/>
                </a:solidFill>
              </a:rPr>
              <a:t>MEDIANTE EL USO DE LISTAS Y DICCIONARIO SE CREARA LA SIGUIENTE TABLA</a:t>
            </a:r>
            <a:endParaRPr lang="es-PE" dirty="0">
              <a:solidFill>
                <a:srgbClr val="00B0F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55673"/>
              </p:ext>
            </p:extLst>
          </p:nvPr>
        </p:nvGraphicFramePr>
        <p:xfrm>
          <a:off x="470263" y="3393170"/>
          <a:ext cx="10513422" cy="25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TEMPERATURA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41554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51581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8362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26.5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Labotec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2110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Labotec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276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49580" y="1948073"/>
            <a:ext cx="11353800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Diccionario={</a:t>
            </a:r>
            <a:r>
              <a:rPr lang="es-PE" sz="2400" b="1" dirty="0" smtClean="0">
                <a:solidFill>
                  <a:schemeClr val="tx1"/>
                </a:solidFill>
              </a:rPr>
              <a:t>“TEMPERATURA”</a:t>
            </a:r>
            <a:r>
              <a:rPr lang="es-PE" sz="2400" dirty="0" smtClean="0">
                <a:solidFill>
                  <a:schemeClr val="tx1"/>
                </a:solidFill>
              </a:rPr>
              <a:t>: </a:t>
            </a:r>
            <a:r>
              <a:rPr lang="es-PE" sz="2400" dirty="0" err="1" smtClean="0">
                <a:solidFill>
                  <a:schemeClr val="tx1"/>
                </a:solidFill>
              </a:rPr>
              <a:t>list</a:t>
            </a:r>
            <a:r>
              <a:rPr lang="es-PE" sz="2400" dirty="0" smtClean="0">
                <a:solidFill>
                  <a:schemeClr val="tx1"/>
                </a:solidFill>
              </a:rPr>
              <a:t>() , “HUMEDAD RELATIVA” : </a:t>
            </a:r>
            <a:r>
              <a:rPr lang="es-PE" sz="2400" dirty="0" err="1" smtClean="0">
                <a:solidFill>
                  <a:schemeClr val="tx1"/>
                </a:solidFill>
              </a:rPr>
              <a:t>list</a:t>
            </a:r>
            <a:r>
              <a:rPr lang="es-PE" sz="2400" dirty="0" smtClean="0">
                <a:solidFill>
                  <a:schemeClr val="tx1"/>
                </a:solidFill>
              </a:rPr>
              <a:t>(), “LUGAR” :  </a:t>
            </a:r>
            <a:r>
              <a:rPr lang="es-PE" sz="2400" dirty="0" err="1" smtClean="0">
                <a:solidFill>
                  <a:schemeClr val="tx1"/>
                </a:solidFill>
              </a:rPr>
              <a:t>list</a:t>
            </a:r>
            <a:r>
              <a:rPr lang="es-PE" sz="2400" dirty="0" smtClean="0">
                <a:solidFill>
                  <a:schemeClr val="tx1"/>
                </a:solidFill>
              </a:rPr>
              <a:t>()}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92D050"/>
                </a:solidFill>
              </a:rPr>
              <a:t>BUILT IN FUNCTIONS </a:t>
            </a:r>
            <a:endParaRPr lang="es-PE" sz="4400" b="1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1680"/>
            <a:ext cx="10483891" cy="51467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Esta función permite agrupar elementos iterables en un objeto denominado </a:t>
            </a:r>
            <a:r>
              <a:rPr lang="es-PE" sz="2400" b="1" dirty="0" err="1" smtClean="0"/>
              <a:t>zip</a:t>
            </a:r>
            <a:endParaRPr lang="es-PE" sz="2400" b="1" dirty="0" smtClean="0"/>
          </a:p>
          <a:p>
            <a:endParaRPr lang="es-PE" sz="2400" b="1" dirty="0"/>
          </a:p>
          <a:p>
            <a:pPr marL="0" indent="0">
              <a:buNone/>
            </a:pPr>
            <a:endParaRPr lang="es-PE" sz="2400" b="1" dirty="0" smtClean="0"/>
          </a:p>
          <a:p>
            <a:r>
              <a:rPr lang="es-PE" sz="2400" b="1" dirty="0" smtClean="0"/>
              <a:t>Función que determina si una lista o elemento iterable contiene al menos un elemento o no</a:t>
            </a:r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3618412" y="2604806"/>
            <a:ext cx="3383278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zip</a:t>
            </a:r>
            <a:r>
              <a:rPr lang="es-PE" sz="2400" b="1" dirty="0" smtClean="0">
                <a:solidFill>
                  <a:schemeClr val="tx1"/>
                </a:solidFill>
              </a:rPr>
              <a:t>(iterable1,iterabl2)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618412" y="4585063"/>
            <a:ext cx="338327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a</a:t>
            </a:r>
            <a:r>
              <a:rPr lang="es-PE" sz="2400" b="1" dirty="0" err="1" smtClean="0">
                <a:solidFill>
                  <a:schemeClr val="tx1"/>
                </a:solidFill>
              </a:rPr>
              <a:t>ny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SETS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s-PE" dirty="0" smtClean="0"/>
              <a:t>COLECCIÓN DE DISTINTOS OBJETOS DENOMINADOS ELEMENTOS O MIEMBROS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ELEMENTOS ESTAN DESORDENADOS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SON UNICOS, LOS ELEMENTOS NO SE REPITEN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LOS ELEMENTOS SON INMUTABLES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75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929</TotalTime>
  <Words>369</Words>
  <Application>Microsoft Office PowerPoint</Application>
  <PresentationFormat>Panorámica</PresentationFormat>
  <Paragraphs>99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Retrospección</vt:lpstr>
      <vt:lpstr>PYTHON</vt:lpstr>
      <vt:lpstr>DICCIONARIOS</vt:lpstr>
      <vt:lpstr>DICCIONARIOS</vt:lpstr>
      <vt:lpstr>CREACIÓN DE UN DICCIONARIO</vt:lpstr>
      <vt:lpstr>METODOS </vt:lpstr>
      <vt:lpstr>RECORRER LOS ELEMENTOS</vt:lpstr>
      <vt:lpstr>DICCIONARIOS CON LISTAS</vt:lpstr>
      <vt:lpstr>BUILT IN FUNCTIONS </vt:lpstr>
      <vt:lpstr>SETS</vt:lpstr>
      <vt:lpstr>CREACIÓN DE UN SET (FORMA NUMERO 1)</vt:lpstr>
      <vt:lpstr>CREACIÓN DE UN SET (FORMA NUMERO 2)</vt:lpstr>
      <vt:lpstr>METODOS</vt:lpstr>
      <vt:lpstr>ASSERT</vt:lpstr>
      <vt:lpstr>MAP</vt:lpstr>
      <vt:lpstr>FILTER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27</cp:revision>
  <dcterms:created xsi:type="dcterms:W3CDTF">2019-10-25T22:18:36Z</dcterms:created>
  <dcterms:modified xsi:type="dcterms:W3CDTF">2019-12-18T15:23:27Z</dcterms:modified>
</cp:coreProperties>
</file>