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7" r:id="rId4"/>
    <p:sldId id="306" r:id="rId5"/>
    <p:sldId id="285" r:id="rId6"/>
    <p:sldId id="303" r:id="rId7"/>
    <p:sldId id="287" r:id="rId8"/>
    <p:sldId id="288" r:id="rId9"/>
    <p:sldId id="286" r:id="rId10"/>
    <p:sldId id="309" r:id="rId11"/>
    <p:sldId id="290" r:id="rId12"/>
    <p:sldId id="302" r:id="rId13"/>
    <p:sldId id="307" r:id="rId14"/>
    <p:sldId id="289" r:id="rId15"/>
    <p:sldId id="296" r:id="rId16"/>
    <p:sldId id="299" r:id="rId17"/>
    <p:sldId id="305" r:id="rId18"/>
    <p:sldId id="300" r:id="rId19"/>
    <p:sldId id="297" r:id="rId20"/>
    <p:sldId id="310" r:id="rId21"/>
    <p:sldId id="295" r:id="rId22"/>
    <p:sldId id="304" r:id="rId23"/>
    <p:sldId id="301" r:id="rId24"/>
    <p:sldId id="308" r:id="rId25"/>
    <p:sldId id="313" r:id="rId26"/>
    <p:sldId id="312" r:id="rId27"/>
    <p:sldId id="268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1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7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1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2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02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41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19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6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5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3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C599-34F7-43BC-A61A-0DF21520CAA1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0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979" y="104315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ARDUINO CLASE 3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8979" y="2259875"/>
            <a:ext cx="9905998" cy="3471318"/>
          </a:xfrm>
        </p:spPr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92D050"/>
                </a:solidFill>
              </a:rPr>
              <a:t>PLATAFORMA DE SOFTWARE Y HARDWARE LIBRE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5" name="AutoShape 8" descr="Resultado de imagen para LABOT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10" descr="Resultado de imagen para LABOTE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35" y="353530"/>
            <a:ext cx="6570617" cy="1095375"/>
          </a:xfrm>
          <a:prstGeom prst="rect">
            <a:avLst/>
          </a:prstGeom>
        </p:spPr>
      </p:pic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3" y="3007299"/>
            <a:ext cx="7741330" cy="28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CARACTERISTICAS DEL SENSOR DHT11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94"/>
            <a:ext cx="3086100" cy="1133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38" y="2139156"/>
            <a:ext cx="5305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CONEXIONES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3" y="1351053"/>
            <a:ext cx="11665131" cy="57028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6353" y="1550420"/>
            <a:ext cx="3435531" cy="153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LA TEMPERATURA Y HUMEDAD RELATIVA Y MOSTRARLO EN LA PANTALLA LCD</a:t>
            </a:r>
            <a:endParaRPr lang="es-P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91840" y="1690688"/>
            <a:ext cx="1632857" cy="725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SENSOR DHT 11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Programa de lectura del sensor DHT 11</a:t>
            </a:r>
            <a:endParaRPr lang="es-PE" b="1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51" y="3681027"/>
            <a:ext cx="4608738" cy="260361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82338" y="1728674"/>
            <a:ext cx="2827020" cy="431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Sensor DHT11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295879" y="1933303"/>
            <a:ext cx="2827020" cy="431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FUNCION </a:t>
            </a:r>
            <a:r>
              <a:rPr lang="es-PE" dirty="0" err="1" smtClean="0"/>
              <a:t>loop</a:t>
            </a:r>
            <a:endParaRPr lang="es-PE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675448" y="1690688"/>
            <a:ext cx="10515600" cy="4351338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2" y="2435974"/>
            <a:ext cx="628323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CONDICIONES DE TEMPERATURA Y HR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213463" y="1825625"/>
            <a:ext cx="3540034" cy="1100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hum</a:t>
            </a:r>
            <a:r>
              <a:rPr lang="es-PE" b="1" dirty="0" smtClean="0"/>
              <a:t>=</a:t>
            </a:r>
            <a:r>
              <a:rPr lang="es-PE" b="1" dirty="0" err="1" smtClean="0"/>
              <a:t>mi_dht.readHumidity</a:t>
            </a:r>
            <a:r>
              <a:rPr lang="es-PE" b="1" dirty="0" smtClean="0"/>
              <a:t>();</a:t>
            </a:r>
          </a:p>
          <a:p>
            <a:pPr algn="ctr"/>
            <a:endParaRPr lang="es-PE" b="1" dirty="0" smtClean="0"/>
          </a:p>
          <a:p>
            <a:pPr algn="ctr"/>
            <a:r>
              <a:rPr lang="es-PE" b="1" dirty="0" err="1" smtClean="0"/>
              <a:t>temp</a:t>
            </a:r>
            <a:r>
              <a:rPr lang="es-PE" b="1" dirty="0" smtClean="0"/>
              <a:t>=</a:t>
            </a:r>
            <a:r>
              <a:rPr lang="es-PE" b="1" dirty="0" err="1" smtClean="0"/>
              <a:t>mi_dht.readTemperature</a:t>
            </a:r>
            <a:r>
              <a:rPr lang="es-PE" b="1" dirty="0" smtClean="0"/>
              <a:t>();</a:t>
            </a:r>
            <a:endParaRPr lang="es-PE" b="1" dirty="0"/>
          </a:p>
          <a:p>
            <a:pPr algn="ctr"/>
            <a:endParaRPr lang="es-PE" dirty="0"/>
          </a:p>
        </p:txBody>
      </p:sp>
      <p:cxnSp>
        <p:nvCxnSpPr>
          <p:cNvPr id="6" name="Conector recto 5"/>
          <p:cNvCxnSpPr>
            <a:endCxn id="8" idx="0"/>
          </p:cNvCxnSpPr>
          <p:nvPr/>
        </p:nvCxnSpPr>
        <p:spPr>
          <a:xfrm>
            <a:off x="5016137" y="2926080"/>
            <a:ext cx="0" cy="5878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mbo 7"/>
          <p:cNvSpPr/>
          <p:nvPr/>
        </p:nvSpPr>
        <p:spPr>
          <a:xfrm>
            <a:off x="3010989" y="3513909"/>
            <a:ext cx="4010296" cy="171123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24&gt;=</a:t>
            </a:r>
            <a:r>
              <a:rPr lang="es-PE" dirty="0" err="1" smtClean="0"/>
              <a:t>temp</a:t>
            </a:r>
            <a:r>
              <a:rPr lang="es-PE" dirty="0" smtClean="0"/>
              <a:t>&gt;=19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7280364" y="5257800"/>
            <a:ext cx="2137955" cy="139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ENCENDER LED1</a:t>
            </a:r>
          </a:p>
          <a:p>
            <a:pPr algn="ctr"/>
            <a:r>
              <a:rPr lang="es-PE" dirty="0" smtClean="0"/>
              <a:t>1 SEGUNDO</a:t>
            </a:r>
          </a:p>
          <a:p>
            <a:pPr algn="ctr"/>
            <a:r>
              <a:rPr lang="es-PE" dirty="0" smtClean="0"/>
              <a:t>APAGAR LED1</a:t>
            </a:r>
          </a:p>
          <a:p>
            <a:pPr algn="ctr"/>
            <a:r>
              <a:rPr lang="es-PE" dirty="0" smtClean="0"/>
              <a:t>1 SEGUNDO 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638992" y="5070929"/>
            <a:ext cx="2235925" cy="124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ENCENDER </a:t>
            </a:r>
            <a:r>
              <a:rPr lang="es-PE" dirty="0" smtClean="0"/>
              <a:t>LED2</a:t>
            </a:r>
            <a:endParaRPr lang="es-PE" dirty="0"/>
          </a:p>
          <a:p>
            <a:pPr algn="ctr"/>
            <a:r>
              <a:rPr lang="es-PE" dirty="0"/>
              <a:t>1 SEGUNDO</a:t>
            </a:r>
          </a:p>
          <a:p>
            <a:pPr algn="ctr"/>
            <a:r>
              <a:rPr lang="es-PE" dirty="0"/>
              <a:t>APAGAR </a:t>
            </a:r>
            <a:r>
              <a:rPr lang="es-PE" dirty="0" smtClean="0"/>
              <a:t>LED2</a:t>
            </a:r>
            <a:endParaRPr lang="es-PE" dirty="0"/>
          </a:p>
          <a:p>
            <a:pPr algn="ctr"/>
            <a:r>
              <a:rPr lang="es-PE" dirty="0"/>
              <a:t>1 SEGUNDO 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8213271" y="4369526"/>
            <a:ext cx="14151" cy="820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6899911" y="4369526"/>
            <a:ext cx="1313360" cy="6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606731" y="4369526"/>
            <a:ext cx="14042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606731" y="4430486"/>
            <a:ext cx="0" cy="686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280365" y="3892731"/>
            <a:ext cx="727166" cy="476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si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2147751" y="3831772"/>
            <a:ext cx="727166" cy="476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8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MOTOR DC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Es un actuador eléctrico que convierte la energía eléctrica en  energía mecánica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Esta compuesto por un </a:t>
            </a:r>
            <a:r>
              <a:rPr lang="es-PE" b="1" dirty="0" smtClean="0">
                <a:solidFill>
                  <a:schemeClr val="accent1"/>
                </a:solidFill>
              </a:rPr>
              <a:t>ESTATOR</a:t>
            </a:r>
            <a:r>
              <a:rPr lang="es-PE" dirty="0" smtClean="0"/>
              <a:t> Y </a:t>
            </a:r>
            <a:r>
              <a:rPr lang="es-PE" b="1" dirty="0" smtClean="0">
                <a:solidFill>
                  <a:srgbClr val="FF0000"/>
                </a:solidFill>
              </a:rPr>
              <a:t>ROTOR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Son alimentados mediante una fuente de </a:t>
            </a:r>
            <a:r>
              <a:rPr lang="es-PE" b="1" dirty="0" smtClean="0">
                <a:solidFill>
                  <a:srgbClr val="FF0000"/>
                </a:solidFill>
              </a:rPr>
              <a:t>alimentación continua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Resultado de imagen para motor D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-3289" r="17273" b="3289"/>
          <a:stretch/>
        </p:blipFill>
        <p:spPr bwMode="auto">
          <a:xfrm>
            <a:off x="629194" y="4295140"/>
            <a:ext cx="4569823" cy="25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ROTOR Y ESTATOR MOTOR 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93" y="3943214"/>
            <a:ext cx="5322207" cy="25211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67097" y="3709851"/>
            <a:ext cx="2612572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/>
                </a:solidFill>
              </a:rPr>
              <a:t>Motor de corriente continua</a:t>
            </a:r>
            <a:endParaRPr lang="es-P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MOTOR DC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12562"/>
            <a:ext cx="12192000" cy="5045438"/>
          </a:xfrm>
        </p:spPr>
        <p:txBody>
          <a:bodyPr/>
          <a:lstStyle/>
          <a:p>
            <a:r>
              <a:rPr lang="es-PE" dirty="0" smtClean="0"/>
              <a:t> + </a:t>
            </a:r>
            <a:r>
              <a:rPr lang="es-PE" dirty="0" smtClean="0">
                <a:sym typeface="Wingdings" panose="05000000000000000000" pitchFamily="2" charset="2"/>
              </a:rPr>
              <a:t> </a:t>
            </a:r>
            <a:r>
              <a:rPr lang="es-P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POSITIVO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 -  NEGATIVO</a:t>
            </a:r>
            <a:endParaRPr lang="es-PE" dirty="0"/>
          </a:p>
        </p:txBody>
      </p:sp>
      <p:sp>
        <p:nvSpPr>
          <p:cNvPr id="17" name="AutoShape 2" descr="Resultado de imagen para SIMBOLO DE UNA BATERIA 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14744" y="4287291"/>
            <a:ext cx="2710952" cy="2143125"/>
          </a:xfrm>
          <a:prstGeom prst="rect">
            <a:avLst/>
          </a:prstGeom>
        </p:spPr>
      </p:pic>
      <p:pic>
        <p:nvPicPr>
          <p:cNvPr id="4100" name="Picture 4" descr="Resultado de imagen para PILA 9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6613" y="3865198"/>
            <a:ext cx="16732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155575" y="2845106"/>
            <a:ext cx="1828800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BATERIA DC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908574" y="2845106"/>
            <a:ext cx="1599112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SIMBOLOGIA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0" name="AutoShape 6" descr="Resultado de imagen para MOTOR DC SIMBOLOG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3" y="3773751"/>
            <a:ext cx="2535011" cy="294058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2842671" y="2926012"/>
            <a:ext cx="1599112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SIMBOLOGIA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792653" y="2820153"/>
            <a:ext cx="1828800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Motor DC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26" name="Picture 2" descr="Resultado de imagen para motor D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-3289" r="17273" b="3289"/>
          <a:stretch/>
        </p:blipFill>
        <p:spPr bwMode="auto">
          <a:xfrm rot="10800000">
            <a:off x="6215269" y="3334226"/>
            <a:ext cx="2946440" cy="33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B0F0"/>
                </a:solidFill>
              </a:rPr>
              <a:t> DRIVER L298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8903" y="1410789"/>
            <a:ext cx="9551236" cy="4639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Permite poder varias su </a:t>
            </a:r>
            <a:r>
              <a:rPr lang="es-PE" b="1" dirty="0" smtClean="0"/>
              <a:t>velocidad</a:t>
            </a:r>
            <a:r>
              <a:rPr lang="es-PE" dirty="0" smtClean="0"/>
              <a:t>, cambiar el </a:t>
            </a:r>
            <a:r>
              <a:rPr lang="es-PE" b="1" dirty="0" smtClean="0"/>
              <a:t>sentido de giro </a:t>
            </a:r>
            <a:r>
              <a:rPr lang="es-PE" dirty="0" smtClean="0"/>
              <a:t>del motor(horario o anti horario) mediante el uso de </a:t>
            </a:r>
            <a:r>
              <a:rPr lang="es-PE" b="1" dirty="0" smtClean="0"/>
              <a:t>3 pines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b="1" dirty="0" smtClean="0"/>
              <a:t>ENA,IN1,IN2 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1026" name="Picture 2" descr="Resultado de imagen para driver l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2" y="3234134"/>
            <a:ext cx="5557691" cy="33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OTOR D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r="20208"/>
          <a:stretch/>
        </p:blipFill>
        <p:spPr bwMode="auto">
          <a:xfrm>
            <a:off x="7168081" y="3968989"/>
            <a:ext cx="4000772" cy="233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50"/>
                </a:solidFill>
              </a:rPr>
              <a:t>PROGRAMA PARA EL CONTROL DE GIRO DEL MOTOR DC</a:t>
            </a:r>
            <a:endParaRPr lang="es-PE" b="1" dirty="0">
              <a:solidFill>
                <a:srgbClr val="00B05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74" y="2217510"/>
            <a:ext cx="10998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00B0F0"/>
                </a:solidFill>
              </a:rPr>
              <a:t>PWM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A</a:t>
            </a:r>
            <a:r>
              <a:rPr lang="es-PE" dirty="0" err="1" smtClean="0">
                <a:sym typeface="Wingdings" panose="05000000000000000000" pitchFamily="2" charset="2"/>
              </a:rPr>
              <a:t>voltaje</a:t>
            </a:r>
            <a:r>
              <a:rPr lang="es-PE" dirty="0" smtClean="0">
                <a:sym typeface="Wingdings" panose="05000000000000000000" pitchFamily="2" charset="2"/>
              </a:rPr>
              <a:t> de alimentación</a:t>
            </a:r>
          </a:p>
          <a:p>
            <a:r>
              <a:rPr lang="es-PE" dirty="0" err="1" smtClean="0">
                <a:sym typeface="Wingdings" panose="05000000000000000000" pitchFamily="2" charset="2"/>
              </a:rPr>
              <a:t>TonTiempo</a:t>
            </a:r>
            <a:r>
              <a:rPr lang="es-PE" dirty="0" smtClean="0">
                <a:sym typeface="Wingdings" panose="05000000000000000000" pitchFamily="2" charset="2"/>
              </a:rPr>
              <a:t> de encendido</a:t>
            </a:r>
          </a:p>
          <a:p>
            <a:r>
              <a:rPr lang="es-PE" dirty="0" err="1" smtClean="0">
                <a:sym typeface="Wingdings" panose="05000000000000000000" pitchFamily="2" charset="2"/>
              </a:rPr>
              <a:t>TpwmTiempo</a:t>
            </a:r>
            <a:r>
              <a:rPr lang="es-PE" dirty="0" smtClean="0">
                <a:sym typeface="Wingdings" panose="05000000000000000000" pitchFamily="2" charset="2"/>
              </a:rPr>
              <a:t> de la onda completa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3504825"/>
            <a:ext cx="9124950" cy="3043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868760" y="1554882"/>
                <a:ext cx="5657034" cy="1110343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3200" b="1" dirty="0" smtClean="0">
                    <a:solidFill>
                      <a:srgbClr val="00B050"/>
                    </a:solidFill>
                  </a:rPr>
                  <a:t>Voltaje promedio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𝑻𝒐𝒏</m:t>
                        </m:r>
                      </m:num>
                      <m:den>
                        <m:r>
                          <a:rPr lang="es-PE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𝑻𝒑𝒘𝒎</m:t>
                        </m:r>
                      </m:den>
                    </m:f>
                  </m:oMath>
                </a14:m>
                <a:r>
                  <a:rPr lang="es-PE" sz="3200" b="1" dirty="0" smtClean="0">
                    <a:solidFill>
                      <a:srgbClr val="00B05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s-PE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P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60" y="1554882"/>
                <a:ext cx="5657034" cy="1110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6206"/>
            <a:ext cx="10515600" cy="1024482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PWM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pin=especifica que pin de </a:t>
            </a:r>
            <a:r>
              <a:rPr lang="es-PE" dirty="0" err="1" smtClean="0"/>
              <a:t>arduino</a:t>
            </a:r>
            <a:r>
              <a:rPr lang="es-PE" dirty="0" smtClean="0"/>
              <a:t> a utilizar (</a:t>
            </a:r>
            <a:r>
              <a:rPr lang="es-PE" dirty="0"/>
              <a:t>3, 5, 6, 9, 10, 11</a:t>
            </a:r>
            <a:r>
              <a:rPr lang="es-PE" dirty="0" smtClean="0"/>
              <a:t>)</a:t>
            </a:r>
          </a:p>
          <a:p>
            <a:r>
              <a:rPr lang="es-PE" dirty="0" smtClean="0"/>
              <a:t>valor=especifica el valor de tiempo de encendido del “pin” y se encuentra entre </a:t>
            </a:r>
            <a:r>
              <a:rPr lang="es-PE" b="1" dirty="0" smtClean="0">
                <a:solidFill>
                  <a:srgbClr val="00B0F0"/>
                </a:solidFill>
              </a:rPr>
              <a:t>0-255 </a:t>
            </a:r>
          </a:p>
          <a:p>
            <a:pPr marL="0" indent="0">
              <a:buNone/>
            </a:pPr>
            <a:r>
              <a:rPr lang="es-PE" dirty="0" smtClean="0"/>
              <a:t>0</a:t>
            </a:r>
            <a:r>
              <a:rPr lang="es-PE" dirty="0" smtClean="0">
                <a:sym typeface="Wingdings" panose="05000000000000000000" pitchFamily="2" charset="2"/>
              </a:rPr>
              <a:t></a:t>
            </a:r>
            <a:r>
              <a:rPr lang="es-PE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0% </a:t>
            </a:r>
            <a:r>
              <a:rPr lang="es-PE" dirty="0" smtClean="0">
                <a:sym typeface="Wingdings" panose="05000000000000000000" pitchFamily="2" charset="2"/>
              </a:rPr>
              <a:t>de tiempo de encendido</a:t>
            </a:r>
          </a:p>
          <a:p>
            <a:pPr marL="0" indent="0">
              <a:buNone/>
            </a:pPr>
            <a:r>
              <a:rPr lang="es-PE" dirty="0" smtClean="0">
                <a:sym typeface="Wingdings" panose="05000000000000000000" pitchFamily="2" charset="2"/>
              </a:rPr>
              <a:t>255</a:t>
            </a:r>
            <a:r>
              <a:rPr lang="es-PE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100% </a:t>
            </a:r>
            <a:r>
              <a:rPr lang="es-PE" dirty="0" smtClean="0">
                <a:sym typeface="Wingdings" panose="05000000000000000000" pitchFamily="2" charset="2"/>
              </a:rPr>
              <a:t>de tiempo de encendido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4652554" y="4443663"/>
            <a:ext cx="3317966" cy="1029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analogWrite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pin,valor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tx1"/>
                </a:solidFill>
              </a:rPr>
              <a:t>ARDUINO UNO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Resultado de imagen para arduino U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11836" y="1618723"/>
            <a:ext cx="5277950" cy="49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angular 4"/>
          <p:cNvCxnSpPr/>
          <p:nvPr/>
        </p:nvCxnSpPr>
        <p:spPr>
          <a:xfrm>
            <a:off x="7482703" y="1673583"/>
            <a:ext cx="1896428" cy="369430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9481320" y="1290062"/>
            <a:ext cx="2286000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USB</a:t>
            </a:r>
            <a:endParaRPr lang="es-PE" sz="2800" dirty="0"/>
          </a:p>
        </p:txBody>
      </p:sp>
      <p:sp>
        <p:nvSpPr>
          <p:cNvPr id="11" name="Rectángulo 10"/>
          <p:cNvSpPr/>
          <p:nvPr/>
        </p:nvSpPr>
        <p:spPr>
          <a:xfrm>
            <a:off x="-30864" y="1839172"/>
            <a:ext cx="3398383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ALIMENTACIÓN EXTERNA</a:t>
            </a:r>
            <a:endParaRPr lang="es-PE" sz="2800" dirty="0"/>
          </a:p>
        </p:txBody>
      </p:sp>
      <p:cxnSp>
        <p:nvCxnSpPr>
          <p:cNvPr id="12" name="Conector curvado 11"/>
          <p:cNvCxnSpPr/>
          <p:nvPr/>
        </p:nvCxnSpPr>
        <p:spPr>
          <a:xfrm>
            <a:off x="1880530" y="1882588"/>
            <a:ext cx="2168956" cy="160425"/>
          </a:xfrm>
          <a:prstGeom prst="curvedConnector3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7650223" y="2938374"/>
            <a:ext cx="2491164" cy="1789611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895805" y="5075410"/>
            <a:ext cx="2286000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BOTON DE REINICIO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901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CODIGO MILLIS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4" y="2080645"/>
            <a:ext cx="6091646" cy="3875722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2234416"/>
            <a:ext cx="5596890" cy="35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SERVOMOTOR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Esta constituido de un motor de corriente continua o directa(</a:t>
            </a:r>
            <a:r>
              <a:rPr lang="es-PE" b="1" dirty="0" smtClean="0">
                <a:solidFill>
                  <a:srgbClr val="00B0F0"/>
                </a:solidFill>
              </a:rPr>
              <a:t>motor dc</a:t>
            </a:r>
            <a:r>
              <a:rPr lang="es-PE" dirty="0" smtClean="0"/>
              <a:t>) y unas ruedas de engranaje.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Su eje puede variar desde 0° hasta 180° .</a:t>
            </a:r>
            <a:endParaRPr lang="es-PE" dirty="0"/>
          </a:p>
        </p:txBody>
      </p:sp>
      <p:sp>
        <p:nvSpPr>
          <p:cNvPr id="8" name="AutoShape 4" descr="Resultado de imagen para servomo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6" y="3885747"/>
            <a:ext cx="5649141" cy="2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SERVOMOTOR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 señal </a:t>
            </a:r>
            <a:r>
              <a:rPr lang="es-PE" b="1" dirty="0" smtClean="0">
                <a:solidFill>
                  <a:srgbClr val="00B050"/>
                </a:solidFill>
              </a:rPr>
              <a:t>PWM</a:t>
            </a:r>
            <a:r>
              <a:rPr lang="es-PE" b="1" dirty="0" smtClean="0"/>
              <a:t> nos permite variar el </a:t>
            </a:r>
            <a:r>
              <a:rPr lang="es-PE" b="1" dirty="0" err="1" smtClean="0"/>
              <a:t>angulo</a:t>
            </a:r>
            <a:r>
              <a:rPr lang="es-PE" b="1" dirty="0" smtClean="0"/>
              <a:t> del servomotor</a:t>
            </a:r>
            <a:r>
              <a:rPr lang="es-PE" b="1" dirty="0"/>
              <a:t> </a:t>
            </a:r>
            <a:r>
              <a:rPr lang="es-PE" b="1" dirty="0" smtClean="0"/>
              <a:t>, es decir variar su eje un Angulo de forma precisa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2" y="3422468"/>
            <a:ext cx="6111240" cy="33151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63" y="3546113"/>
            <a:ext cx="4491445" cy="2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CONEXIONES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MANEJO DEL SERVOMOTOR Y ARDUINO UNO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33" y="2746738"/>
            <a:ext cx="8492355" cy="38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CODIGO PARA EL SERVOMOTOR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71"/>
          <a:stretch/>
        </p:blipFill>
        <p:spPr>
          <a:xfrm>
            <a:off x="252549" y="1876401"/>
            <a:ext cx="11101251" cy="47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COMUNICACIÓN SERIAL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effectLst/>
              </a:rPr>
              <a:t>La comunicación serie </a:t>
            </a:r>
            <a:r>
              <a:rPr lang="es-PE" sz="2800" b="1" dirty="0" smtClean="0">
                <a:effectLst/>
              </a:rPr>
              <a:t> </a:t>
            </a:r>
            <a:r>
              <a:rPr lang="es-PE" sz="2800" b="1" dirty="0">
                <a:effectLst/>
              </a:rPr>
              <a:t>es el proceso de envío de datos de un bit a la vez, de forma secuencial, sobre un canal de comunicación </a:t>
            </a:r>
            <a:r>
              <a:rPr lang="es-PE" sz="2800" b="1" dirty="0" smtClean="0">
                <a:effectLst/>
              </a:rPr>
              <a:t>.</a:t>
            </a:r>
          </a:p>
          <a:p>
            <a:r>
              <a:rPr lang="es-PE" b="1" dirty="0" smtClean="0"/>
              <a:t>Es muy importante a la hora de querer comunicar un </a:t>
            </a:r>
            <a:r>
              <a:rPr lang="es-PE" b="1" dirty="0" err="1" smtClean="0"/>
              <a:t>arduino</a:t>
            </a:r>
            <a:r>
              <a:rPr lang="es-PE" b="1" dirty="0" smtClean="0"/>
              <a:t> y nuestra laptop o computadora </a:t>
            </a:r>
            <a:r>
              <a:rPr lang="es-PE" sz="2800" b="1" dirty="0" smtClean="0">
                <a:effectLst/>
              </a:rPr>
              <a:t> ya sea para enviar o recibir datos.</a:t>
            </a:r>
            <a:endParaRPr lang="es-PE" sz="2800" b="1" dirty="0"/>
          </a:p>
        </p:txBody>
      </p:sp>
      <p:pic>
        <p:nvPicPr>
          <p:cNvPr id="1026" name="Picture 2" descr="Resultado de imagen para LAPTOP Y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3814354"/>
            <a:ext cx="9326880" cy="27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COMUNICACIÓN SERIAL UART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46200" y="2939992"/>
            <a:ext cx="2104571" cy="2002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ARDUINO </a:t>
            </a:r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138886" y="2999808"/>
            <a:ext cx="2104571" cy="2002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DISPOSITIVO</a:t>
            </a:r>
          </a:p>
          <a:p>
            <a:pPr algn="ctr"/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686628" y="3730171"/>
            <a:ext cx="4274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3614057" y="4279672"/>
            <a:ext cx="4347028" cy="24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3628572" y="3060755"/>
            <a:ext cx="656772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TX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614057" y="4567068"/>
            <a:ext cx="671286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RX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289799" y="3024187"/>
            <a:ext cx="722087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RX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228113" y="4567068"/>
            <a:ext cx="732972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TX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515291" y="1825625"/>
            <a:ext cx="5982789" cy="656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PERMITE COMUNICAR DOS DISPOSITIVOS 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672" y="1220577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00B0F0"/>
                </a:solidFill>
              </a:rPr>
              <a:t>GRACIAS POR SU ATENCION</a:t>
            </a:r>
            <a:endParaRPr lang="es-PE" sz="44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5111"/>
            <a:ext cx="3656422" cy="1068978"/>
          </a:xfrm>
          <a:prstGeom prst="rect">
            <a:avLst/>
          </a:prstGeom>
        </p:spPr>
      </p:pic>
      <p:sp>
        <p:nvSpPr>
          <p:cNvPr id="5" name="AutoShape 2" descr="Resultado de imagen para LABOT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386952"/>
            <a:ext cx="8851673" cy="30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MANEJO DEL TECLADO MATRICIAL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CONSISTE EN UN ARREGLO DE PULSADORES DE FORMA MATRICIAL , EL OBJETIVO DEL ARREGLO MATRICIAL ES PARA NO REQUERIR UNA GRAN CANTIDAD DE CABLES </a:t>
            </a:r>
          </a:p>
          <a:p>
            <a:endParaRPr lang="es-PE" dirty="0"/>
          </a:p>
        </p:txBody>
      </p:sp>
      <p:pic>
        <p:nvPicPr>
          <p:cNvPr id="3074" name="Picture 2" descr="Resultado de imagen para keypad 16x2 4x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5"/>
          <a:stretch/>
        </p:blipFill>
        <p:spPr bwMode="auto">
          <a:xfrm>
            <a:off x="5045380" y="3042194"/>
            <a:ext cx="4967968" cy="36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368129" y="3660208"/>
            <a:ext cx="2336800" cy="682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Keypad 4x4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6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KEYPAD 4x4</a:t>
            </a:r>
            <a:endParaRPr lang="es-PE" b="1" dirty="0"/>
          </a:p>
        </p:txBody>
      </p:sp>
      <p:pic>
        <p:nvPicPr>
          <p:cNvPr id="1026" name="Picture 2" descr="Resultado de imagen para KEYPAD 4x4 PULSADO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" y="1625373"/>
            <a:ext cx="10206037" cy="49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CONEXIONES TECLADO MATRICIAL Y LCD</a:t>
            </a:r>
            <a:endParaRPr lang="es-PE" b="1" dirty="0">
              <a:solidFill>
                <a:srgbClr val="00B0F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932" y="1381486"/>
            <a:ext cx="9536615" cy="53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MANEJO DEL KEYPAD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" y="1933304"/>
            <a:ext cx="5676900" cy="45343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80" y="1825625"/>
            <a:ext cx="5828620" cy="49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SENSOR DE TEMPERATURA Y HUMEDAD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La temperatura es una medida del calor y que su medida se expresa en grados centígrados(°C) , Fahrenheit (°F), kelvin(K)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Convencionalmente se hace uso de un </a:t>
            </a:r>
            <a:r>
              <a:rPr lang="es-PE" b="1" dirty="0" smtClean="0">
                <a:solidFill>
                  <a:srgbClr val="FF0000"/>
                </a:solidFill>
              </a:rPr>
              <a:t>TERMOMETRO</a:t>
            </a:r>
            <a:r>
              <a:rPr lang="es-PE" dirty="0" smtClean="0"/>
              <a:t> para su medición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5" y="3592287"/>
            <a:ext cx="5416595" cy="31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HUMEDAD RELATIVA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b="1" dirty="0" smtClean="0">
                <a:solidFill>
                  <a:srgbClr val="7030A0"/>
                </a:solidFill>
              </a:rPr>
              <a:t>HUMEDAD ABSOLUTA</a:t>
            </a:r>
          </a:p>
          <a:p>
            <a:r>
              <a:rPr lang="es-PE" dirty="0" smtClean="0"/>
              <a:t>La cantidad de agua que posee un volumen de aire </a:t>
            </a: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r>
              <a:rPr lang="es-PE" b="1" dirty="0" smtClean="0"/>
              <a:t>La humedad relativa </a:t>
            </a:r>
            <a:r>
              <a:rPr lang="es-PE" dirty="0" smtClean="0"/>
              <a:t>expresa la relación que hay entre </a:t>
            </a:r>
            <a:r>
              <a:rPr lang="es-PE" dirty="0"/>
              <a:t>la cantidad de vapor de agua que tiene una masa de aire y la máxima </a:t>
            </a:r>
            <a:r>
              <a:rPr lang="es-PE" dirty="0" smtClean="0"/>
              <a:t>que esta podría tener.</a:t>
            </a:r>
          </a:p>
          <a:p>
            <a:r>
              <a:rPr lang="es-PE" dirty="0" smtClean="0"/>
              <a:t>Su medición lo realiza un instrumento llamado </a:t>
            </a:r>
            <a:r>
              <a:rPr lang="es-PE" b="1" dirty="0" smtClean="0">
                <a:solidFill>
                  <a:srgbClr val="00B0F0"/>
                </a:solidFill>
              </a:rPr>
              <a:t>HIGROMETRO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58537" y="4937760"/>
            <a:ext cx="4193177" cy="105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Su valor se expresa en porcentaje </a:t>
            </a:r>
          </a:p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[0        -      100]%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83" y="4837566"/>
            <a:ext cx="3810000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solidFill>
                  <a:srgbClr val="00B0F0"/>
                </a:solidFill>
              </a:rPr>
              <a:t>SENSOR DE TEMPERATURA Y HUMEDAD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00B050"/>
                </a:solidFill>
              </a:rPr>
              <a:t>SENSOR DHT 11</a:t>
            </a:r>
          </a:p>
          <a:p>
            <a:pPr marL="0" indent="0">
              <a:buNone/>
            </a:pPr>
            <a:r>
              <a:rPr lang="es-PE" dirty="0" smtClean="0"/>
              <a:t>Determina el valor de la temperatura y la humedad relativa en su entorno , la información de la </a:t>
            </a:r>
            <a:r>
              <a:rPr lang="es-PE" b="1" dirty="0" smtClean="0">
                <a:solidFill>
                  <a:srgbClr val="00B050"/>
                </a:solidFill>
              </a:rPr>
              <a:t>temperatura y la humedad relativa </a:t>
            </a:r>
            <a:r>
              <a:rPr lang="es-PE" dirty="0" smtClean="0"/>
              <a:t>se manifiesta en voltaje por el </a:t>
            </a:r>
            <a:r>
              <a:rPr lang="es-PE" b="1" dirty="0" smtClean="0">
                <a:solidFill>
                  <a:srgbClr val="C00000"/>
                </a:solidFill>
              </a:rPr>
              <a:t>pin</a:t>
            </a:r>
            <a:r>
              <a:rPr lang="es-PE" dirty="0" smtClean="0"/>
              <a:t> denominado ‘</a:t>
            </a:r>
            <a:r>
              <a:rPr lang="es-PE" b="1" dirty="0" smtClean="0">
                <a:solidFill>
                  <a:srgbClr val="FF0000"/>
                </a:solidFill>
              </a:rPr>
              <a:t>DATA’.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SENSOR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5816">
            <a:off x="4834286" y="3426207"/>
            <a:ext cx="2721447" cy="38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8200" y="4426582"/>
            <a:ext cx="3161211" cy="223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VCC=</a:t>
            </a:r>
            <a:r>
              <a:rPr lang="es-PE" sz="2000" b="1" dirty="0" smtClean="0">
                <a:solidFill>
                  <a:srgbClr val="FF0000"/>
                </a:solidFill>
              </a:rPr>
              <a:t>5 VOLTIOS</a:t>
            </a:r>
          </a:p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VSS=</a:t>
            </a:r>
            <a:r>
              <a:rPr lang="es-PE" sz="2000" b="1" dirty="0" smtClean="0">
                <a:solidFill>
                  <a:schemeClr val="tx1"/>
                </a:solidFill>
              </a:rPr>
              <a:t>GND</a:t>
            </a:r>
          </a:p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DATA=</a:t>
            </a:r>
            <a:r>
              <a:rPr lang="es-PE" sz="2000" b="1" dirty="0" smtClean="0">
                <a:solidFill>
                  <a:srgbClr val="00B050"/>
                </a:solidFill>
              </a:rPr>
              <a:t>PIN DEL ARDUINO</a:t>
            </a:r>
            <a:endParaRPr lang="es-P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527</Words>
  <Application>Microsoft Office PowerPoint</Application>
  <PresentationFormat>Panorámica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ARDUINO CLASE 3</vt:lpstr>
      <vt:lpstr>ARDUINO UNO</vt:lpstr>
      <vt:lpstr>MANEJO DEL TECLADO MATRICIAL</vt:lpstr>
      <vt:lpstr>KEYPAD 4x4</vt:lpstr>
      <vt:lpstr>CONEXIONES TECLADO MATRICIAL Y LCD</vt:lpstr>
      <vt:lpstr>MANEJO DEL KEYPAD </vt:lpstr>
      <vt:lpstr>SENSOR DE TEMPERATURA Y HUMEDAD </vt:lpstr>
      <vt:lpstr>HUMEDAD RELATIVA</vt:lpstr>
      <vt:lpstr>SENSOR DE TEMPERATURA Y HUMEDAD</vt:lpstr>
      <vt:lpstr>CARACTERISTICAS DEL SENSOR DHT11</vt:lpstr>
      <vt:lpstr>CONEXIONES</vt:lpstr>
      <vt:lpstr>Programa de lectura del sensor DHT 11</vt:lpstr>
      <vt:lpstr>CONDICIONES DE TEMPERATURA Y HR</vt:lpstr>
      <vt:lpstr>MOTOR DC</vt:lpstr>
      <vt:lpstr>MOTOR DC</vt:lpstr>
      <vt:lpstr> DRIVER L298</vt:lpstr>
      <vt:lpstr>PROGRAMA PARA EL CONTROL DE GIRO DEL MOTOR DC</vt:lpstr>
      <vt:lpstr>PWM</vt:lpstr>
      <vt:lpstr>PWM</vt:lpstr>
      <vt:lpstr>CODIGO MILLIS</vt:lpstr>
      <vt:lpstr>SERVOMOTOR</vt:lpstr>
      <vt:lpstr>SERVOMOTOR</vt:lpstr>
      <vt:lpstr>CONEXIONES </vt:lpstr>
      <vt:lpstr>CODIGO PARA EL SERVOMOTOR</vt:lpstr>
      <vt:lpstr>COMUNICACIÓN SERIAL</vt:lpstr>
      <vt:lpstr>COMUNICACIÓN SERIAL UART</vt:lpstr>
      <vt:lpstr>GRACIAS POR SU ATENCION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CLASE 2</dc:title>
  <dc:creator>jorge orlando miranda ñahui</dc:creator>
  <cp:lastModifiedBy>jorge orlando miranda ñahui</cp:lastModifiedBy>
  <cp:revision>50</cp:revision>
  <dcterms:created xsi:type="dcterms:W3CDTF">2019-08-04T15:54:29Z</dcterms:created>
  <dcterms:modified xsi:type="dcterms:W3CDTF">2019-10-06T20:15:02Z</dcterms:modified>
</cp:coreProperties>
</file>