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301" r:id="rId2"/>
    <p:sldId id="29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93" r:id="rId16"/>
    <p:sldId id="295" r:id="rId17"/>
    <p:sldId id="296" r:id="rId18"/>
    <p:sldId id="297" r:id="rId19"/>
    <p:sldId id="298" r:id="rId20"/>
    <p:sldId id="300" r:id="rId21"/>
    <p:sldId id="285" r:id="rId22"/>
    <p:sldId id="287" r:id="rId23"/>
    <p:sldId id="323" r:id="rId24"/>
    <p:sldId id="324" r:id="rId25"/>
    <p:sldId id="325" r:id="rId26"/>
    <p:sldId id="343" r:id="rId27"/>
    <p:sldId id="344" r:id="rId28"/>
    <p:sldId id="345" r:id="rId29"/>
    <p:sldId id="326" r:id="rId30"/>
    <p:sldId id="331" r:id="rId31"/>
    <p:sldId id="332" r:id="rId32"/>
    <p:sldId id="333" r:id="rId33"/>
    <p:sldId id="334" r:id="rId34"/>
    <p:sldId id="335" r:id="rId35"/>
    <p:sldId id="336" r:id="rId36"/>
    <p:sldId id="306" r:id="rId37"/>
    <p:sldId id="307" r:id="rId38"/>
    <p:sldId id="308" r:id="rId39"/>
    <p:sldId id="309" r:id="rId40"/>
    <p:sldId id="310" r:id="rId41"/>
    <p:sldId id="311" r:id="rId42"/>
    <p:sldId id="342" r:id="rId43"/>
    <p:sldId id="312" r:id="rId44"/>
    <p:sldId id="313" r:id="rId45"/>
    <p:sldId id="314" r:id="rId46"/>
    <p:sldId id="315" r:id="rId47"/>
    <p:sldId id="316" r:id="rId48"/>
    <p:sldId id="339" r:id="rId49"/>
    <p:sldId id="340" r:id="rId50"/>
    <p:sldId id="317" r:id="rId51"/>
    <p:sldId id="318" r:id="rId52"/>
    <p:sldId id="321" r:id="rId53"/>
    <p:sldId id="319" r:id="rId5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29/02/2020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128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29/02/2020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098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29/02/2020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990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29/02/2020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6409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29/02/2020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2757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29/02/2020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831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29/02/2020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477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29/02/2020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670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29/02/2020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059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29/02/2020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206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29/02/2020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276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29/02/2020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090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29/02/2020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548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94523DC-E09B-401C-BEA9-A31270693186}" type="datetimeFigureOut">
              <a:rPr lang="es-PE" smtClean="0"/>
              <a:t>29/02/2020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617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94523DC-E09B-401C-BEA9-A31270693186}" type="datetimeFigureOut">
              <a:rPr lang="es-PE" smtClean="0"/>
              <a:t>29/02/2020</a:t>
            </a:fld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8990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2052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56" r="31102">
                        <a14:foregroundMark x1="10693" y1="51163" x2="10693" y2="51163"/>
                        <a14:foregroundMark x1="14526" y1="49922" x2="14526" y2="49922"/>
                        <a14:foregroundMark x1="20444" y1="59690" x2="20444" y2="59690"/>
                        <a14:foregroundMark x1="28043" y1="52403" x2="28043" y2="52403"/>
                        <a14:foregroundMark x1="24815" y1="40930" x2="24815" y2="40930"/>
                        <a14:foregroundMark x1="21856" y1="31783" x2="21856" y2="31783"/>
                        <a14:foregroundMark x1="20175" y1="28217" x2="20175" y2="28217"/>
                        <a14:foregroundMark x1="20175" y1="28217" x2="20175" y2="28217"/>
                        <a14:foregroundMark x1="25219" y1="25736" x2="25219" y2="25736"/>
                        <a14:foregroundMark x1="17619" y1="41550" x2="17619" y2="41550"/>
                        <a14:foregroundMark x1="17619" y1="41550" x2="17619" y2="41550"/>
                        <a14:foregroundMark x1="21991" y1="55969" x2="21991" y2="55969"/>
                        <a14:foregroundMark x1="12239" y1="41550" x2="12239" y2="41550"/>
                        <a14:foregroundMark x1="24882" y1="65581" x2="24882" y2="6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9" t="12993" r="68570" b="18669"/>
          <a:stretch/>
        </p:blipFill>
        <p:spPr bwMode="auto">
          <a:xfrm>
            <a:off x="4280288" y="2923104"/>
            <a:ext cx="2556491" cy="25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6869" y="202535"/>
            <a:ext cx="2708379" cy="1787310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109016" y="80352"/>
            <a:ext cx="3044726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CURSO DE </a:t>
            </a:r>
          </a:p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MASTER EN PYTHON</a:t>
            </a:r>
            <a:endParaRPr lang="es-PE" sz="32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180742" y="124128"/>
            <a:ext cx="4624251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b="1" dirty="0" smtClean="0">
                <a:solidFill>
                  <a:schemeClr val="tx1"/>
                </a:solidFill>
              </a:rPr>
              <a:t>UMAKER</a:t>
            </a:r>
            <a:endParaRPr lang="es-PE" sz="4400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785305" y="2118299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CLASE </a:t>
            </a:r>
            <a:r>
              <a:rPr lang="es-PE" sz="3200" b="1" dirty="0" smtClean="0">
                <a:solidFill>
                  <a:srgbClr val="0070C0"/>
                </a:solidFill>
              </a:rPr>
              <a:t>8</a:t>
            </a:r>
            <a:endParaRPr lang="es-PE" sz="3200" b="1" dirty="0">
              <a:solidFill>
                <a:srgbClr val="0070C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785305" y="5334596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PYTHON</a:t>
            </a:r>
            <a:endParaRPr lang="es-PE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5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LABEL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PE" dirty="0" smtClean="0">
                <a:solidFill>
                  <a:schemeClr val="bg1"/>
                </a:solidFill>
              </a:rPr>
              <a:t>El widget </a:t>
            </a:r>
            <a:r>
              <a:rPr lang="es-PE" dirty="0" err="1" smtClean="0">
                <a:solidFill>
                  <a:schemeClr val="bg1"/>
                </a:solidFill>
              </a:rPr>
              <a:t>label</a:t>
            </a:r>
            <a:r>
              <a:rPr lang="es-PE" dirty="0" smtClean="0">
                <a:solidFill>
                  <a:schemeClr val="bg1"/>
                </a:solidFill>
              </a:rPr>
              <a:t> es una etiqueta que mostrara algún texto en alguna posición de la interfaz grafica .</a:t>
            </a:r>
          </a:p>
          <a:p>
            <a:pPr>
              <a:buFont typeface="Wingdings" panose="05000000000000000000" pitchFamily="2" charset="2"/>
              <a:buChar char="q"/>
            </a:pPr>
            <a:endParaRPr lang="es-PE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dirty="0" smtClean="0">
                <a:solidFill>
                  <a:schemeClr val="bg1"/>
                </a:solidFill>
              </a:rPr>
              <a:t>A diferencia de un botón , el widget LABEL no invoca a una función ya que solo muestra algún mensaje en alguna parte de la interfaz grafica .</a:t>
            </a:r>
            <a:endParaRPr lang="es-PE" dirty="0">
              <a:solidFill>
                <a:schemeClr val="bg1"/>
              </a:solidFill>
            </a:endParaRPr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LABEL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" y="2369038"/>
            <a:ext cx="11372850" cy="39319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5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TEXT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El widget Text permite poder mostrar mensajes y también ingresar con el fin de poder interactuar con alguna parte del código.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9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TEXT</a:t>
            </a:r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6021" y="2398138"/>
            <a:ext cx="3463443" cy="36369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4201"/>
            <a:ext cx="6765880" cy="33909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CANVAS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sz="20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sz="2000" dirty="0" smtClean="0">
                <a:solidFill>
                  <a:schemeClr val="bg1"/>
                </a:solidFill>
              </a:rPr>
              <a:t>Es un widget de propósito general </a:t>
            </a:r>
            <a:endParaRPr lang="es-PE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sz="2000" dirty="0" smtClean="0">
                <a:solidFill>
                  <a:schemeClr val="bg1"/>
                </a:solidFill>
              </a:rPr>
              <a:t>El </a:t>
            </a:r>
            <a:r>
              <a:rPr lang="es-PE" sz="2000" dirty="0" err="1" smtClean="0">
                <a:solidFill>
                  <a:schemeClr val="bg1"/>
                </a:solidFill>
              </a:rPr>
              <a:t>canvas</a:t>
            </a:r>
            <a:r>
              <a:rPr lang="es-PE" sz="2000" dirty="0" smtClean="0">
                <a:solidFill>
                  <a:schemeClr val="bg1"/>
                </a:solidFill>
              </a:rPr>
              <a:t> es usado para mostrar y editar gráficos , textos e </a:t>
            </a:r>
            <a:r>
              <a:rPr lang="es-PE" sz="2000" dirty="0" err="1" smtClean="0">
                <a:solidFill>
                  <a:schemeClr val="bg1"/>
                </a:solidFill>
              </a:rPr>
              <a:t>imagenes</a:t>
            </a:r>
            <a:r>
              <a:rPr lang="es-PE" sz="2000" dirty="0" smtClean="0">
                <a:solidFill>
                  <a:schemeClr val="bg1"/>
                </a:solidFill>
              </a:rPr>
              <a:t>.</a:t>
            </a:r>
          </a:p>
          <a:p>
            <a:endParaRPr lang="es-PE" sz="2000" dirty="0">
              <a:solidFill>
                <a:schemeClr val="bg1"/>
              </a:solidFill>
            </a:endParaRPr>
          </a:p>
          <a:p>
            <a:endParaRPr lang="es-PE" sz="2000" dirty="0" smtClean="0">
              <a:solidFill>
                <a:schemeClr val="bg1"/>
              </a:solidFill>
            </a:endParaRPr>
          </a:p>
          <a:p>
            <a:endParaRPr lang="es-PE" sz="2000" dirty="0">
              <a:solidFill>
                <a:schemeClr val="bg1"/>
              </a:solidFill>
            </a:endParaRPr>
          </a:p>
          <a:p>
            <a:endParaRPr lang="es-PE" sz="2000" dirty="0" smtClean="0">
              <a:solidFill>
                <a:schemeClr val="bg1"/>
              </a:solidFill>
            </a:endParaRPr>
          </a:p>
          <a:p>
            <a:endParaRPr lang="es-PE" sz="2000" dirty="0" smtClean="0">
              <a:solidFill>
                <a:schemeClr val="bg1"/>
              </a:solidFill>
            </a:endParaRPr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789383" y="4683141"/>
            <a:ext cx="5314802" cy="11756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/>
              <a:t>objetocanvas</a:t>
            </a:r>
            <a:r>
              <a:rPr lang="es-PE" sz="2400" b="1" dirty="0" smtClean="0"/>
              <a:t>.(</a:t>
            </a:r>
            <a:r>
              <a:rPr lang="es-PE" sz="2400" b="1" dirty="0" err="1" smtClean="0"/>
              <a:t>master,options</a:t>
            </a:r>
            <a:r>
              <a:rPr lang="es-PE" sz="2400" b="1" dirty="0" smtClean="0"/>
              <a:t>)</a:t>
            </a:r>
            <a:endParaRPr lang="es-PE" sz="24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2252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8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PAQUETE PIL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dirty="0" smtClean="0">
                <a:solidFill>
                  <a:schemeClr val="bg1"/>
                </a:solidFill>
              </a:rPr>
              <a:t>La Liberia PIL permite al interprete de Python poder manipular imágenes debido a que tiene definido varios módulos de edición de imágenes  </a:t>
            </a:r>
            <a:endParaRPr lang="es-PE" sz="20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89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2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PAQUETE PIL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8696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74766" y="2533393"/>
            <a:ext cx="5460274" cy="4190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redondeado 4"/>
          <p:cNvSpPr/>
          <p:nvPr/>
        </p:nvSpPr>
        <p:spPr>
          <a:xfrm>
            <a:off x="574764" y="2070815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PIL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74762" y="3568754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Image.py</a:t>
            </a:r>
            <a:endParaRPr lang="es-PE" sz="2000" b="1" dirty="0">
              <a:solidFill>
                <a:srgbClr val="0070C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574761" y="5000811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7030A0"/>
                </a:solidFill>
              </a:rPr>
              <a:t>ImageTk.py</a:t>
            </a:r>
            <a:endParaRPr lang="es-PE" b="1" dirty="0">
              <a:solidFill>
                <a:srgbClr val="7030A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74763" y="2837073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__init__.py</a:t>
            </a:r>
            <a:endParaRPr lang="es-PE" sz="2000" b="1" dirty="0"/>
          </a:p>
        </p:txBody>
      </p:sp>
      <p:cxnSp>
        <p:nvCxnSpPr>
          <p:cNvPr id="26" name="Conector recto de flecha 25"/>
          <p:cNvCxnSpPr/>
          <p:nvPr/>
        </p:nvCxnSpPr>
        <p:spPr>
          <a:xfrm flipV="1">
            <a:off x="2595259" y="3737934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2612780" y="5184491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redondeado 30"/>
          <p:cNvSpPr/>
          <p:nvPr/>
        </p:nvSpPr>
        <p:spPr>
          <a:xfrm>
            <a:off x="6239523" y="3225571"/>
            <a:ext cx="5610279" cy="766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C00000"/>
                </a:solidFill>
              </a:rPr>
              <a:t>from</a:t>
            </a:r>
            <a:r>
              <a:rPr lang="es-PE" sz="2000" b="1" dirty="0" smtClean="0">
                <a:solidFill>
                  <a:srgbClr val="0070C0"/>
                </a:solidFill>
              </a:rPr>
              <a:t> PIL </a:t>
            </a:r>
            <a:r>
              <a:rPr lang="es-PE" sz="2400" b="1" dirty="0" err="1" smtClean="0">
                <a:solidFill>
                  <a:srgbClr val="C00000"/>
                </a:solidFill>
              </a:rPr>
              <a:t>import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err="1" smtClean="0">
                <a:solidFill>
                  <a:schemeClr val="accent1">
                    <a:lumMod val="50000"/>
                  </a:schemeClr>
                </a:solidFill>
              </a:rPr>
              <a:t>Image</a:t>
            </a:r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</a:rPr>
              <a:t> , </a:t>
            </a:r>
            <a:r>
              <a:rPr lang="es-PE" sz="2000" b="1" dirty="0" err="1" smtClean="0">
                <a:solidFill>
                  <a:schemeClr val="accent1">
                    <a:lumMod val="50000"/>
                  </a:schemeClr>
                </a:solidFill>
              </a:rPr>
              <a:t>ImageTk</a:t>
            </a:r>
            <a:endParaRPr lang="es-PE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6986397" y="2254495"/>
            <a:ext cx="3435532" cy="766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IMPORTAR EL MODULO </a:t>
            </a:r>
          </a:p>
          <a:p>
            <a:pPr algn="ctr"/>
            <a:r>
              <a:rPr lang="es-PE" sz="2000" b="1" dirty="0" err="1" smtClean="0">
                <a:solidFill>
                  <a:srgbClr val="0070C0"/>
                </a:solidFill>
              </a:rPr>
              <a:t>moduloB</a:t>
            </a:r>
            <a:endParaRPr lang="es-PE" sz="2000" b="1" dirty="0">
              <a:solidFill>
                <a:srgbClr val="0070C0"/>
              </a:solidFill>
            </a:endParaRPr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2644138" y="2254495"/>
            <a:ext cx="5036822" cy="124014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 flipV="1">
            <a:off x="2364377" y="4128862"/>
            <a:ext cx="8057552" cy="11857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redondeado 33"/>
          <p:cNvSpPr/>
          <p:nvPr/>
        </p:nvSpPr>
        <p:spPr>
          <a:xfrm>
            <a:off x="3243884" y="3534710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Modulo </a:t>
            </a:r>
            <a:endParaRPr lang="es-PE" sz="2000" b="1" dirty="0">
              <a:solidFill>
                <a:srgbClr val="0070C0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3300867" y="5010180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Modulo </a:t>
            </a:r>
            <a:endParaRPr lang="es-PE" sz="2000" b="1" dirty="0">
              <a:solidFill>
                <a:srgbClr val="0070C0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 flipV="1">
            <a:off x="1887861" y="3817708"/>
            <a:ext cx="7582711" cy="749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err="1" smtClean="0">
                <a:solidFill>
                  <a:srgbClr val="FFFF00"/>
                </a:solidFill>
              </a:rPr>
              <a:t>Image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dirty="0" smtClean="0">
                <a:solidFill>
                  <a:schemeClr val="bg2"/>
                </a:solidFill>
              </a:rPr>
              <a:t>Modulo que pertenece al paquete PIL utilizado para manipular imágenes digitales utilizando Python </a:t>
            </a:r>
          </a:p>
          <a:p>
            <a:endParaRPr lang="es-PE" sz="2000" dirty="0">
              <a:solidFill>
                <a:schemeClr val="bg2"/>
              </a:solidFill>
            </a:endParaRPr>
          </a:p>
          <a:p>
            <a:endParaRPr lang="es-PE" sz="2000" dirty="0" smtClean="0">
              <a:solidFill>
                <a:schemeClr val="bg2"/>
              </a:solidFill>
            </a:endParaRPr>
          </a:p>
          <a:p>
            <a:endParaRPr lang="es-PE" sz="2000" dirty="0" smtClean="0">
              <a:solidFill>
                <a:schemeClr val="bg2"/>
              </a:solidFill>
            </a:endParaRPr>
          </a:p>
          <a:p>
            <a:endParaRPr lang="es-PE" sz="2000" dirty="0">
              <a:solidFill>
                <a:schemeClr val="bg2"/>
              </a:solidFill>
            </a:endParaRPr>
          </a:p>
          <a:p>
            <a:endParaRPr lang="es-PE" sz="2000" dirty="0" smtClean="0">
              <a:solidFill>
                <a:schemeClr val="bg2"/>
              </a:solidFill>
            </a:endParaRPr>
          </a:p>
          <a:p>
            <a:endParaRPr lang="es-PE" sz="2000" dirty="0">
              <a:solidFill>
                <a:schemeClr val="bg2"/>
              </a:solidFill>
            </a:endParaRPr>
          </a:p>
          <a:p>
            <a:endParaRPr lang="es-PE" sz="2000" dirty="0">
              <a:solidFill>
                <a:schemeClr val="bg2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1426630" y="3018863"/>
            <a:ext cx="3049017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Img</a:t>
            </a:r>
            <a:r>
              <a:rPr lang="es-PE" sz="2000" b="1" dirty="0" smtClean="0">
                <a:solidFill>
                  <a:schemeClr val="tx1"/>
                </a:solidFill>
              </a:rPr>
              <a:t>=open(“ruta.jpg”)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5412101" y="2996256"/>
            <a:ext cx="6217920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Función que retorna un objeto representando a la imagen especificado en la ruta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320229" y="5683237"/>
            <a:ext cx="2191919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chemeClr val="tx1"/>
                </a:solidFill>
              </a:rPr>
              <a:t>r</a:t>
            </a:r>
            <a:r>
              <a:rPr lang="es-PE" sz="2000" b="1" dirty="0" err="1" smtClean="0">
                <a:solidFill>
                  <a:schemeClr val="tx1"/>
                </a:solidFill>
              </a:rPr>
              <a:t>esize</a:t>
            </a:r>
            <a:r>
              <a:rPr lang="es-PE" sz="2000" b="1" dirty="0" smtClean="0">
                <a:solidFill>
                  <a:schemeClr val="tx1"/>
                </a:solidFill>
              </a:rPr>
              <a:t>((</a:t>
            </a:r>
            <a:r>
              <a:rPr lang="es-PE" sz="2000" b="1" dirty="0" err="1" smtClean="0">
                <a:solidFill>
                  <a:schemeClr val="tx1"/>
                </a:solidFill>
              </a:rPr>
              <a:t>fil,col</a:t>
            </a:r>
            <a:r>
              <a:rPr lang="es-PE" sz="2000" b="1" dirty="0" smtClean="0">
                <a:solidFill>
                  <a:schemeClr val="tx1"/>
                </a:solidFill>
              </a:rPr>
              <a:t>))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867631" y="5711526"/>
            <a:ext cx="128221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show()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32593" y="5683237"/>
            <a:ext cx="894037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size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8521060" y="5683237"/>
            <a:ext cx="2719025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save</a:t>
            </a:r>
            <a:r>
              <a:rPr lang="es-PE" sz="2000" b="1" dirty="0" smtClean="0">
                <a:solidFill>
                  <a:schemeClr val="tx1"/>
                </a:solidFill>
              </a:rPr>
              <a:t>(“name.jpg”)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4725129" y="4161192"/>
            <a:ext cx="3049017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img</a:t>
            </a:r>
            <a:endParaRPr lang="es-PE" sz="2000" b="1" dirty="0">
              <a:solidFill>
                <a:schemeClr val="tx1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4290647" y="4813243"/>
            <a:ext cx="1406768" cy="673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6349811" y="4920432"/>
            <a:ext cx="63963" cy="610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6620769" y="4865738"/>
            <a:ext cx="1524420" cy="4360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1631852" y="4715373"/>
            <a:ext cx="3035981" cy="7710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redondeado 20"/>
          <p:cNvSpPr/>
          <p:nvPr/>
        </p:nvSpPr>
        <p:spPr>
          <a:xfrm>
            <a:off x="3471133" y="5656890"/>
            <a:ext cx="128221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rotate</a:t>
            </a:r>
            <a:r>
              <a:rPr lang="es-PE" sz="2000" b="1" dirty="0" smtClean="0">
                <a:solidFill>
                  <a:schemeClr val="tx1"/>
                </a:solidFill>
              </a:rPr>
              <a:t>()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0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RESIZE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3350932"/>
            <a:ext cx="4029075" cy="3190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493" y="4386887"/>
            <a:ext cx="1943100" cy="19240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998806" y="2391508"/>
            <a:ext cx="3840269" cy="717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Imagen de entrada</a:t>
            </a:r>
          </a:p>
          <a:p>
            <a:pPr algn="ctr"/>
            <a:r>
              <a:rPr lang="es-PE" dirty="0" smtClean="0"/>
              <a:t>“imagen1.jpg”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7059637" y="2454813"/>
            <a:ext cx="3840269" cy="717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Imagen nueva</a:t>
            </a:r>
          </a:p>
          <a:p>
            <a:pPr algn="ctr"/>
            <a:r>
              <a:rPr lang="es-PE" dirty="0" smtClean="0"/>
              <a:t>“imagen2.jpg”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ROTATE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5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877" y="3106725"/>
            <a:ext cx="4274748" cy="31908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271" y="3106725"/>
            <a:ext cx="4467727" cy="31242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34877" y="2194560"/>
            <a:ext cx="3840269" cy="717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Imagen de entrada</a:t>
            </a:r>
          </a:p>
          <a:p>
            <a:pPr algn="ctr"/>
            <a:r>
              <a:rPr lang="es-PE" dirty="0" smtClean="0"/>
              <a:t>“imagen1.jpg”</a:t>
            </a:r>
            <a:endParaRPr lang="es-PE" dirty="0"/>
          </a:p>
        </p:txBody>
      </p:sp>
      <p:sp>
        <p:nvSpPr>
          <p:cNvPr id="10" name="Rectángulo 9"/>
          <p:cNvSpPr/>
          <p:nvPr/>
        </p:nvSpPr>
        <p:spPr>
          <a:xfrm>
            <a:off x="7087772" y="2194560"/>
            <a:ext cx="3840269" cy="717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Imagen nueva 30° de rotación </a:t>
            </a:r>
          </a:p>
          <a:p>
            <a:pPr algn="ctr"/>
            <a:r>
              <a:rPr lang="es-PE" dirty="0" smtClean="0"/>
              <a:t>“imagen3.jpg”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INTERFAZ GRAFICA PARTE1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b="1" dirty="0" smtClean="0">
                <a:solidFill>
                  <a:schemeClr val="bg2"/>
                </a:solidFill>
              </a:rPr>
              <a:t>HERRAMIENTAS DE DESARROLLLO</a:t>
            </a:r>
          </a:p>
          <a:p>
            <a:endParaRPr lang="es-PE" sz="2000" b="1" dirty="0">
              <a:solidFill>
                <a:schemeClr val="bg2"/>
              </a:solidFill>
            </a:endParaRPr>
          </a:p>
          <a:p>
            <a:endParaRPr lang="es-PE" sz="2000" b="1" dirty="0" smtClean="0">
              <a:solidFill>
                <a:schemeClr val="bg2"/>
              </a:solidFill>
            </a:endParaRPr>
          </a:p>
          <a:p>
            <a:endParaRPr lang="es-PE" sz="2000" b="1" dirty="0">
              <a:solidFill>
                <a:schemeClr val="bg2"/>
              </a:solidFill>
            </a:endParaRPr>
          </a:p>
          <a:p>
            <a:endParaRPr lang="es-PE" sz="2000" b="1" dirty="0" smtClean="0">
              <a:solidFill>
                <a:schemeClr val="bg2"/>
              </a:solidFill>
            </a:endParaRPr>
          </a:p>
          <a:p>
            <a:endParaRPr lang="es-PE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46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err="1" smtClean="0">
                <a:solidFill>
                  <a:srgbClr val="FFFF00"/>
                </a:solidFill>
              </a:rPr>
              <a:t>ImageTk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dirty="0" smtClean="0">
                <a:solidFill>
                  <a:schemeClr val="bg1"/>
                </a:solidFill>
              </a:rPr>
              <a:t>La clase </a:t>
            </a:r>
            <a:r>
              <a:rPr lang="es-PE" sz="2400" dirty="0" err="1" smtClean="0">
                <a:solidFill>
                  <a:schemeClr val="bg1"/>
                </a:solidFill>
              </a:rPr>
              <a:t>PhotoImage</a:t>
            </a:r>
            <a:r>
              <a:rPr lang="es-PE" sz="2400" dirty="0" smtClean="0">
                <a:solidFill>
                  <a:schemeClr val="bg1"/>
                </a:solidFill>
              </a:rPr>
              <a:t> convierte la imagen PIL  en una que poder ser insertada sobre un interfaz de </a:t>
            </a:r>
            <a:r>
              <a:rPr lang="es-PE" sz="2400" dirty="0" err="1" smtClean="0">
                <a:solidFill>
                  <a:schemeClr val="bg1"/>
                </a:solidFill>
              </a:rPr>
              <a:t>tkinter</a:t>
            </a:r>
            <a:r>
              <a:rPr lang="es-PE" sz="2400" dirty="0" smtClean="0">
                <a:solidFill>
                  <a:schemeClr val="bg1"/>
                </a:solidFill>
              </a:rPr>
              <a:t> .</a:t>
            </a:r>
            <a:endParaRPr lang="es-PE" sz="2400" dirty="0">
              <a:solidFill>
                <a:schemeClr val="bg1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6877486" y="2611401"/>
            <a:ext cx="5051918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chemeClr val="tx1"/>
                </a:solidFill>
              </a:rPr>
              <a:t>Img2=</a:t>
            </a:r>
            <a:r>
              <a:rPr lang="es-PE" sz="2800" b="1" dirty="0" err="1" smtClean="0">
                <a:solidFill>
                  <a:schemeClr val="tx1"/>
                </a:solidFill>
              </a:rPr>
              <a:t>PhotoImage</a:t>
            </a:r>
            <a:r>
              <a:rPr lang="es-PE" sz="2800" b="1" dirty="0" smtClean="0">
                <a:solidFill>
                  <a:schemeClr val="tx1"/>
                </a:solidFill>
              </a:rPr>
              <a:t>(</a:t>
            </a:r>
            <a:r>
              <a:rPr lang="es-PE" sz="2800" b="1" dirty="0" err="1" smtClean="0">
                <a:solidFill>
                  <a:schemeClr val="tx1"/>
                </a:solidFill>
              </a:rPr>
              <a:t>img</a:t>
            </a:r>
            <a:r>
              <a:rPr lang="es-PE" sz="2800" b="1" dirty="0" smtClean="0">
                <a:solidFill>
                  <a:schemeClr val="tx1"/>
                </a:solidFill>
              </a:rPr>
              <a:t>)</a:t>
            </a:r>
            <a:endParaRPr lang="es-PE" sz="28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810000" y="2611401"/>
            <a:ext cx="5196905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err="1">
                <a:solidFill>
                  <a:schemeClr val="tx1"/>
                </a:solidFill>
              </a:rPr>
              <a:t>i</a:t>
            </a:r>
            <a:r>
              <a:rPr lang="es-PE" sz="2800" b="1" dirty="0" err="1" smtClean="0">
                <a:solidFill>
                  <a:schemeClr val="tx1"/>
                </a:solidFill>
              </a:rPr>
              <a:t>mg</a:t>
            </a:r>
            <a:r>
              <a:rPr lang="es-PE" sz="2800" b="1" dirty="0" smtClean="0">
                <a:solidFill>
                  <a:schemeClr val="tx1"/>
                </a:solidFill>
              </a:rPr>
              <a:t>=</a:t>
            </a:r>
            <a:r>
              <a:rPr lang="es-PE" sz="2800" b="1" dirty="0" err="1" smtClean="0">
                <a:solidFill>
                  <a:schemeClr val="tx1"/>
                </a:solidFill>
              </a:rPr>
              <a:t>Image.open</a:t>
            </a:r>
            <a:r>
              <a:rPr lang="es-PE" sz="2800" b="1" dirty="0" smtClean="0">
                <a:solidFill>
                  <a:schemeClr val="tx1"/>
                </a:solidFill>
              </a:rPr>
              <a:t>(ruta)</a:t>
            </a:r>
            <a:endParaRPr lang="es-PE" sz="2800" b="1" dirty="0"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3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NUMPY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b="1" dirty="0" smtClean="0">
                <a:solidFill>
                  <a:schemeClr val="bg2"/>
                </a:solidFill>
              </a:rPr>
              <a:t>Paquete orientado al desarrollo de computo científico.</a:t>
            </a:r>
            <a:endParaRPr lang="es-PE" sz="2000" b="1" dirty="0">
              <a:solidFill>
                <a:schemeClr val="bg2"/>
              </a:solidFill>
            </a:endParaRPr>
          </a:p>
          <a:p>
            <a:r>
              <a:rPr lang="es-PE" sz="2000" b="1" dirty="0" smtClean="0">
                <a:solidFill>
                  <a:schemeClr val="bg2"/>
                </a:solidFill>
              </a:rPr>
              <a:t>Es un herramienta bajo la licencia BSD que permite su reutilización prácticamente de manera completa.</a:t>
            </a:r>
            <a:endParaRPr lang="es-PE" sz="2000" b="1" dirty="0">
              <a:solidFill>
                <a:schemeClr val="bg2"/>
              </a:solidFill>
            </a:endParaRPr>
          </a:p>
          <a:p>
            <a:r>
              <a:rPr lang="es-PE" sz="2000" b="1" dirty="0" smtClean="0">
                <a:solidFill>
                  <a:schemeClr val="bg2"/>
                </a:solidFill>
              </a:rPr>
              <a:t>Tiene gran soportar por parte de las siguientes entidades </a:t>
            </a:r>
            <a:r>
              <a:rPr lang="es-PE" sz="2000" dirty="0" smtClean="0"/>
              <a:t>.</a:t>
            </a:r>
          </a:p>
          <a:p>
            <a:endParaRPr lang="es-PE" sz="2000" dirty="0"/>
          </a:p>
          <a:p>
            <a:endParaRPr lang="es-PE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64" y="4847416"/>
            <a:ext cx="5768254" cy="13515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FUNCIONES DE NUMPY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b="1" dirty="0" smtClean="0">
                <a:solidFill>
                  <a:schemeClr val="bg2"/>
                </a:solidFill>
              </a:rPr>
              <a:t>Funciones orientados a la creación de arreglos del tipo &lt;</a:t>
            </a:r>
            <a:r>
              <a:rPr lang="es-PE" sz="2000" b="1" dirty="0" err="1" smtClean="0">
                <a:solidFill>
                  <a:schemeClr val="bg2"/>
                </a:solidFill>
              </a:rPr>
              <a:t>ndarray</a:t>
            </a:r>
            <a:r>
              <a:rPr lang="es-PE" sz="2000" b="1" dirty="0" smtClean="0">
                <a:solidFill>
                  <a:schemeClr val="bg2"/>
                </a:solidFill>
              </a:rPr>
              <a:t>&gt;.</a:t>
            </a:r>
          </a:p>
          <a:p>
            <a:endParaRPr lang="es-PE" b="1" dirty="0">
              <a:solidFill>
                <a:schemeClr val="bg2"/>
              </a:solidFill>
            </a:endParaRPr>
          </a:p>
          <a:p>
            <a:endParaRPr lang="es-PE" b="1" dirty="0" smtClean="0">
              <a:solidFill>
                <a:schemeClr val="bg2"/>
              </a:solidFill>
            </a:endParaRPr>
          </a:p>
          <a:p>
            <a:endParaRPr lang="es-PE" b="1" dirty="0">
              <a:solidFill>
                <a:schemeClr val="bg2"/>
              </a:solidFill>
            </a:endParaRPr>
          </a:p>
          <a:p>
            <a:endParaRPr lang="es-PE" b="1" dirty="0" smtClean="0">
              <a:solidFill>
                <a:schemeClr val="bg2"/>
              </a:solidFill>
            </a:endParaRPr>
          </a:p>
          <a:p>
            <a:endParaRPr lang="es-PE" b="1" dirty="0">
              <a:solidFill>
                <a:schemeClr val="bg2"/>
              </a:solidFill>
            </a:endParaRPr>
          </a:p>
          <a:p>
            <a:endParaRPr lang="es-PE" b="1" dirty="0">
              <a:solidFill>
                <a:schemeClr val="bg2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1143155" y="3090415"/>
            <a:ext cx="2708409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array</a:t>
            </a:r>
            <a:r>
              <a:rPr lang="es-PE" sz="2000" b="1" dirty="0" smtClean="0">
                <a:solidFill>
                  <a:schemeClr val="tx1"/>
                </a:solidFill>
              </a:rPr>
              <a:t>(argumentos)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322617" y="4089027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Representa un escalar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142509" y="4089030"/>
            <a:ext cx="1974764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array</a:t>
            </a:r>
            <a:r>
              <a:rPr lang="es-PE" sz="2000" b="1" dirty="0" smtClean="0">
                <a:solidFill>
                  <a:schemeClr val="tx1"/>
                </a:solidFill>
              </a:rPr>
              <a:t>(10)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475017" y="3214252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Permite crear un arreglo del tipo </a:t>
            </a:r>
            <a:r>
              <a:rPr lang="es-PE" b="1" dirty="0" err="1" smtClean="0">
                <a:solidFill>
                  <a:schemeClr val="bg1"/>
                </a:solidFill>
              </a:rPr>
              <a:t>ndarray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142509" y="4973914"/>
            <a:ext cx="1974764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array</a:t>
            </a:r>
            <a:r>
              <a:rPr lang="es-PE" sz="2000" b="1" dirty="0" smtClean="0">
                <a:solidFill>
                  <a:schemeClr val="tx1"/>
                </a:solidFill>
              </a:rPr>
              <a:t>([10,2])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4475016" y="5094568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Representa un arreglo de 1D 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1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CLASES</a:t>
            </a:r>
            <a:endParaRPr lang="es-PE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4550" y="1828800"/>
            <a:ext cx="5181600" cy="4069551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2142309" y="1972491"/>
            <a:ext cx="4558937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7685313" y="1828737"/>
            <a:ext cx="2155371" cy="587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NOMBRE DE LA CLASE</a:t>
            </a:r>
            <a:endParaRPr lang="es-PE" dirty="0"/>
          </a:p>
        </p:txBody>
      </p:sp>
      <p:sp>
        <p:nvSpPr>
          <p:cNvPr id="11" name="Rectángulo 10"/>
          <p:cNvSpPr/>
          <p:nvPr/>
        </p:nvSpPr>
        <p:spPr>
          <a:xfrm>
            <a:off x="7685312" y="4141818"/>
            <a:ext cx="2155371" cy="293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INSTANCIA</a:t>
            </a:r>
            <a:endParaRPr lang="es-PE" dirty="0"/>
          </a:p>
        </p:txBody>
      </p:sp>
      <p:sp>
        <p:nvSpPr>
          <p:cNvPr id="12" name="Rectángulo 11"/>
          <p:cNvSpPr/>
          <p:nvPr/>
        </p:nvSpPr>
        <p:spPr>
          <a:xfrm>
            <a:off x="7685314" y="2691332"/>
            <a:ext cx="2155371" cy="587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CUERPO DE LA CLASE</a:t>
            </a:r>
            <a:endParaRPr lang="es-PE" dirty="0"/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2708364" y="4409607"/>
            <a:ext cx="4558937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7685312" y="4867062"/>
            <a:ext cx="2155371" cy="292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USO DEL METODO</a:t>
            </a:r>
            <a:endParaRPr lang="es-PE" dirty="0"/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2142309" y="4881336"/>
            <a:ext cx="4558937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7685312" y="5523599"/>
            <a:ext cx="2155371" cy="292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USO DEL ATRIBUTO</a:t>
            </a:r>
            <a:endParaRPr lang="es-PE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4421777" y="5608109"/>
            <a:ext cx="3372395" cy="3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CLASIFICACIÓN DE IMAGENES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1590" y="1828800"/>
            <a:ext cx="12000410" cy="4351337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3195940" y="3409406"/>
            <a:ext cx="222068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PRE</a:t>
            </a:r>
          </a:p>
          <a:p>
            <a:pPr algn="ctr"/>
            <a:r>
              <a:rPr lang="es-PE" b="1" dirty="0" smtClean="0"/>
              <a:t>PROCESAMIENTO</a:t>
            </a:r>
            <a:endParaRPr lang="es-PE" b="1" dirty="0"/>
          </a:p>
        </p:txBody>
      </p:sp>
      <p:sp>
        <p:nvSpPr>
          <p:cNvPr id="5" name="Rectángulo 4"/>
          <p:cNvSpPr/>
          <p:nvPr/>
        </p:nvSpPr>
        <p:spPr>
          <a:xfrm>
            <a:off x="6217920" y="3409406"/>
            <a:ext cx="1584959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LOCALIZAR </a:t>
            </a:r>
          </a:p>
          <a:p>
            <a:pPr algn="ctr"/>
            <a:r>
              <a:rPr lang="es-PE" b="1" dirty="0" smtClean="0"/>
              <a:t>ROSTROS</a:t>
            </a:r>
            <a:endParaRPr lang="es-PE" b="1" dirty="0"/>
          </a:p>
        </p:txBody>
      </p:sp>
      <p:sp>
        <p:nvSpPr>
          <p:cNvPr id="6" name="Rectángulo 5"/>
          <p:cNvSpPr/>
          <p:nvPr/>
        </p:nvSpPr>
        <p:spPr>
          <a:xfrm>
            <a:off x="694538" y="3409406"/>
            <a:ext cx="129757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IMAGEN</a:t>
            </a:r>
            <a:endParaRPr lang="es-PE" b="1" dirty="0"/>
          </a:p>
        </p:txBody>
      </p:sp>
      <p:sp>
        <p:nvSpPr>
          <p:cNvPr id="7" name="Rectángulo 6"/>
          <p:cNvSpPr/>
          <p:nvPr/>
        </p:nvSpPr>
        <p:spPr>
          <a:xfrm>
            <a:off x="8947949" y="3409406"/>
            <a:ext cx="2188028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COINCIDENCIA DE PLANTILLAS</a:t>
            </a:r>
            <a:endParaRPr lang="es-PE" b="1" dirty="0"/>
          </a:p>
        </p:txBody>
      </p:sp>
      <p:sp>
        <p:nvSpPr>
          <p:cNvPr id="14" name="Elipse 13"/>
          <p:cNvSpPr/>
          <p:nvPr/>
        </p:nvSpPr>
        <p:spPr>
          <a:xfrm>
            <a:off x="8947949" y="4974105"/>
            <a:ext cx="2808515" cy="4180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BASE DE DATOS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15" name="Flecha derecha 14"/>
          <p:cNvSpPr/>
          <p:nvPr/>
        </p:nvSpPr>
        <p:spPr>
          <a:xfrm>
            <a:off x="2453559" y="3746981"/>
            <a:ext cx="418013" cy="265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Flecha derecha 15"/>
          <p:cNvSpPr/>
          <p:nvPr/>
        </p:nvSpPr>
        <p:spPr>
          <a:xfrm>
            <a:off x="5569184" y="3733918"/>
            <a:ext cx="418013" cy="265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Flecha derecha 17"/>
          <p:cNvSpPr/>
          <p:nvPr/>
        </p:nvSpPr>
        <p:spPr>
          <a:xfrm rot="5400000">
            <a:off x="10520245" y="4491149"/>
            <a:ext cx="383282" cy="314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Elipse 20"/>
          <p:cNvSpPr/>
          <p:nvPr/>
        </p:nvSpPr>
        <p:spPr>
          <a:xfrm>
            <a:off x="8947949" y="6180137"/>
            <a:ext cx="2808515" cy="4180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BASE DE DATOS</a:t>
            </a:r>
            <a:endParaRPr lang="es-PE" dirty="0">
              <a:solidFill>
                <a:schemeClr val="bg1"/>
              </a:solidFill>
            </a:endParaRPr>
          </a:p>
        </p:txBody>
      </p:sp>
      <p:cxnSp>
        <p:nvCxnSpPr>
          <p:cNvPr id="23" name="Conector recto 22"/>
          <p:cNvCxnSpPr>
            <a:stCxn id="14" idx="2"/>
            <a:endCxn id="21" idx="2"/>
          </p:cNvCxnSpPr>
          <p:nvPr/>
        </p:nvCxnSpPr>
        <p:spPr>
          <a:xfrm>
            <a:off x="8947949" y="5183111"/>
            <a:ext cx="0" cy="120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1752001" y="5183111"/>
            <a:ext cx="0" cy="120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8937063" y="5657622"/>
            <a:ext cx="2808515" cy="4180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BASE DE DATOS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20" name="Flecha derecha 19"/>
          <p:cNvSpPr/>
          <p:nvPr/>
        </p:nvSpPr>
        <p:spPr>
          <a:xfrm>
            <a:off x="8264324" y="3733918"/>
            <a:ext cx="418013" cy="265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06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PRE PROCESAMIENTO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>
                <a:solidFill>
                  <a:schemeClr val="bg2"/>
                </a:solidFill>
              </a:rPr>
              <a:t>En esta etapa se acondiciona a la imagen de entrada con el fin de:</a:t>
            </a:r>
          </a:p>
          <a:p>
            <a:r>
              <a:rPr lang="es-PE" b="1" dirty="0" smtClean="0">
                <a:solidFill>
                  <a:schemeClr val="bg2"/>
                </a:solidFill>
              </a:rPr>
              <a:t>reducir el ruido </a:t>
            </a:r>
          </a:p>
          <a:p>
            <a:r>
              <a:rPr lang="es-PE" b="1" dirty="0" smtClean="0">
                <a:solidFill>
                  <a:schemeClr val="bg2"/>
                </a:solidFill>
              </a:rPr>
              <a:t>mejorar el contraste  </a:t>
            </a:r>
            <a:endParaRPr lang="es-PE" b="1" dirty="0">
              <a:solidFill>
                <a:schemeClr val="bg2"/>
              </a:solidFill>
            </a:endParaRPr>
          </a:p>
          <a:p>
            <a:r>
              <a:rPr lang="es-PE" b="1" dirty="0" smtClean="0">
                <a:solidFill>
                  <a:schemeClr val="bg2"/>
                </a:solidFill>
              </a:rPr>
              <a:t>convertir de una escala a otra escala de color </a:t>
            </a:r>
            <a:endParaRPr lang="es-PE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0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DETECCIÓN DE OBJETOS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b="1" dirty="0" smtClean="0">
                <a:solidFill>
                  <a:schemeClr val="bg2"/>
                </a:solidFill>
              </a:rPr>
              <a:t>El algoritmo de HAAR CASCADE fue desarrollo en el año </a:t>
            </a:r>
            <a:r>
              <a:rPr lang="es-PE" sz="2400" b="1" dirty="0">
                <a:solidFill>
                  <a:schemeClr val="bg2"/>
                </a:solidFill>
              </a:rPr>
              <a:t>2001 </a:t>
            </a:r>
            <a:r>
              <a:rPr lang="es-PE" sz="2400" b="1" dirty="0" smtClean="0">
                <a:solidFill>
                  <a:schemeClr val="bg2"/>
                </a:solidFill>
              </a:rPr>
              <a:t>por Paul Viola y Michael Jone.</a:t>
            </a:r>
          </a:p>
          <a:p>
            <a:endParaRPr lang="es-PE" sz="2400" b="1" dirty="0" smtClean="0">
              <a:solidFill>
                <a:schemeClr val="bg2"/>
              </a:solidFill>
            </a:endParaRPr>
          </a:p>
          <a:p>
            <a:r>
              <a:rPr lang="es-PE" sz="2400" b="1" dirty="0" err="1" smtClean="0">
                <a:solidFill>
                  <a:schemeClr val="bg2"/>
                </a:solidFill>
              </a:rPr>
              <a:t>Paper</a:t>
            </a:r>
            <a:r>
              <a:rPr lang="es-PE" sz="2400" b="1" dirty="0" smtClean="0">
                <a:solidFill>
                  <a:schemeClr val="bg2"/>
                </a:solidFill>
              </a:rPr>
              <a:t> :“</a:t>
            </a:r>
            <a:r>
              <a:rPr lang="es-PE" sz="2400" b="1" dirty="0" err="1" smtClean="0">
                <a:solidFill>
                  <a:schemeClr val="bg2"/>
                </a:solidFill>
              </a:rPr>
              <a:t>RapidObjectDetectionusingaBoostedCascadeofSimpleFeatures</a:t>
            </a:r>
            <a:endParaRPr lang="es-PE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HAARCASCADE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891" y="2222287"/>
            <a:ext cx="10791395" cy="3636511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84" y="2508540"/>
            <a:ext cx="4758604" cy="405765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V="1">
            <a:off x="3172691" y="2222287"/>
            <a:ext cx="1219200" cy="1075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redondeado 6"/>
          <p:cNvSpPr/>
          <p:nvPr/>
        </p:nvSpPr>
        <p:spPr>
          <a:xfrm>
            <a:off x="4512794" y="1898398"/>
            <a:ext cx="1343891" cy="4987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err="1" smtClean="0"/>
              <a:t>x,y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3172691" y="4287983"/>
            <a:ext cx="595746" cy="36714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bg2"/>
                </a:solidFill>
              </a:rPr>
              <a:t>w</a:t>
            </a:r>
            <a:endParaRPr lang="es-PE" b="1" dirty="0">
              <a:solidFill>
                <a:schemeClr val="bg2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4214921" y="3400064"/>
            <a:ext cx="595746" cy="36714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>
                <a:solidFill>
                  <a:schemeClr val="bg2"/>
                </a:solidFill>
              </a:rPr>
              <a:t>H</a:t>
            </a:r>
            <a:endParaRPr lang="es-P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357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solidFill>
                  <a:srgbClr val="FFFF00"/>
                </a:solidFill>
              </a:rPr>
              <a:t>HAARCASCADE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222287"/>
            <a:ext cx="8991600" cy="383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86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COINCIDENCIA DE PLANTILLAS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>
                <a:solidFill>
                  <a:schemeClr val="bg2"/>
                </a:solidFill>
              </a:rPr>
              <a:t>Esta etapa consistirá en encontrar un índice de semejanza entre la imagen que se captura con respecto a las imágenes de la base de datos.</a:t>
            </a:r>
          </a:p>
          <a:p>
            <a:endParaRPr lang="es-PE" b="1" dirty="0">
              <a:solidFill>
                <a:schemeClr val="bg2"/>
              </a:solidFill>
            </a:endParaRPr>
          </a:p>
          <a:p>
            <a:endParaRPr lang="es-PE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93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APLICACIÓN BASICA CON TKINTER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PE" sz="2800" dirty="0" err="1" smtClean="0">
                <a:solidFill>
                  <a:schemeClr val="bg1"/>
                </a:solidFill>
              </a:rPr>
              <a:t>Tkinter</a:t>
            </a:r>
            <a:r>
              <a:rPr lang="es-PE" sz="2800" dirty="0" smtClean="0">
                <a:solidFill>
                  <a:schemeClr val="bg1"/>
                </a:solidFill>
              </a:rPr>
              <a:t> es considerado un standard para el desarrollo de aplicaciones de interfaz grafica de usuario en Python </a:t>
            </a:r>
            <a:endParaRPr lang="es-PE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s-PE" sz="28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sz="2800" dirty="0" smtClean="0">
                <a:solidFill>
                  <a:schemeClr val="bg1"/>
                </a:solidFill>
              </a:rPr>
              <a:t>Viene por defecto en la instalación</a:t>
            </a:r>
            <a:endParaRPr lang="es-P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ARREGLO DE 2D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6600703" y="1994376"/>
            <a:ext cx="4940333" cy="1875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Cuando los elementos de la lista (argumento de la clase </a:t>
            </a:r>
            <a:r>
              <a:rPr lang="es-PE" sz="2400" b="1" dirty="0" err="1" smtClean="0"/>
              <a:t>array</a:t>
            </a:r>
            <a:r>
              <a:rPr lang="es-PE" sz="2400" b="1" dirty="0" smtClean="0"/>
              <a:t>)</a:t>
            </a:r>
            <a:r>
              <a:rPr lang="es-PE" sz="2400" dirty="0" smtClean="0"/>
              <a:t> son </a:t>
            </a:r>
            <a:r>
              <a:rPr lang="es-PE" sz="2400" b="1" dirty="0" smtClean="0">
                <a:solidFill>
                  <a:schemeClr val="tx1"/>
                </a:solidFill>
              </a:rPr>
              <a:t>listas</a:t>
            </a:r>
            <a:r>
              <a:rPr lang="es-PE" sz="2400" dirty="0" smtClean="0"/>
              <a:t> con elementos escalares entonces se creara  un arreglo de 2D</a:t>
            </a:r>
            <a:endParaRPr lang="es-PE" sz="2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02" y="2122362"/>
            <a:ext cx="5810250" cy="809625"/>
          </a:xfrm>
          <a:prstGeom prst="rect">
            <a:avLst/>
          </a:prstGeom>
        </p:spPr>
      </p:pic>
      <p:graphicFrame>
        <p:nvGraphicFramePr>
          <p:cNvPr id="9" name="Tabla 8"/>
          <p:cNvGraphicFramePr>
            <a:graphicFrameLocks noGrp="1"/>
          </p:cNvGraphicFramePr>
          <p:nvPr>
            <p:extLst/>
          </p:nvPr>
        </p:nvGraphicFramePr>
        <p:xfrm>
          <a:off x="2606999" y="4088803"/>
          <a:ext cx="3179847" cy="87521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59949">
                  <a:extLst>
                    <a:ext uri="{9D8B030D-6E8A-4147-A177-3AD203B41FA5}">
                      <a16:colId xmlns:a16="http://schemas.microsoft.com/office/drawing/2014/main" val="1269631510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151296533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827065301"/>
                    </a:ext>
                  </a:extLst>
                </a:gridCol>
              </a:tblGrid>
              <a:tr h="4376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22172"/>
                  </a:ext>
                </a:extLst>
              </a:tr>
              <a:tr h="4376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826133"/>
                  </a:ext>
                </a:extLst>
              </a:tr>
            </a:tbl>
          </a:graphicData>
        </a:graphic>
      </p:graphicFrame>
      <p:sp>
        <p:nvSpPr>
          <p:cNvPr id="11" name="Cerrar llave 10"/>
          <p:cNvSpPr/>
          <p:nvPr/>
        </p:nvSpPr>
        <p:spPr>
          <a:xfrm rot="5400000">
            <a:off x="3553097" y="2820918"/>
            <a:ext cx="339635" cy="74458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errar llave 11"/>
          <p:cNvSpPr/>
          <p:nvPr/>
        </p:nvSpPr>
        <p:spPr>
          <a:xfrm rot="5400000">
            <a:off x="5081685" y="2820918"/>
            <a:ext cx="339635" cy="74458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4" name="Conector curvado 23"/>
          <p:cNvCxnSpPr/>
          <p:nvPr/>
        </p:nvCxnSpPr>
        <p:spPr>
          <a:xfrm rot="10800000" flipV="1">
            <a:off x="2517634" y="3363027"/>
            <a:ext cx="1038497" cy="875212"/>
          </a:xfrm>
          <a:prstGeom prst="curvedConnector3">
            <a:avLst>
              <a:gd name="adj1" fmla="val 175786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curvado 29"/>
          <p:cNvCxnSpPr/>
          <p:nvPr/>
        </p:nvCxnSpPr>
        <p:spPr>
          <a:xfrm rot="10800000" flipV="1">
            <a:off x="2516344" y="3374804"/>
            <a:ext cx="2562073" cy="1306251"/>
          </a:xfrm>
          <a:prstGeom prst="curvedConnector3">
            <a:avLst>
              <a:gd name="adj1" fmla="val 131576"/>
            </a:avLst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/>
          <p:cNvSpPr/>
          <p:nvPr/>
        </p:nvSpPr>
        <p:spPr>
          <a:xfrm>
            <a:off x="533591" y="4082052"/>
            <a:ext cx="920931" cy="294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FILA0</a:t>
            </a:r>
            <a:endParaRPr lang="es-PE" sz="1600" dirty="0"/>
          </a:p>
        </p:txBody>
      </p:sp>
      <p:sp>
        <p:nvSpPr>
          <p:cNvPr id="51" name="Rectángulo 50"/>
          <p:cNvSpPr/>
          <p:nvPr/>
        </p:nvSpPr>
        <p:spPr>
          <a:xfrm>
            <a:off x="533590" y="4533921"/>
            <a:ext cx="920931" cy="294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FILA1</a:t>
            </a:r>
            <a:endParaRPr lang="es-PE" sz="1600" dirty="0"/>
          </a:p>
        </p:txBody>
      </p:sp>
      <p:sp>
        <p:nvSpPr>
          <p:cNvPr id="53" name="Rectángulo 52"/>
          <p:cNvSpPr/>
          <p:nvPr/>
        </p:nvSpPr>
        <p:spPr>
          <a:xfrm>
            <a:off x="2553096" y="3657767"/>
            <a:ext cx="920931" cy="294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COL-0</a:t>
            </a:r>
            <a:endParaRPr lang="es-PE" sz="1600" dirty="0"/>
          </a:p>
        </p:txBody>
      </p:sp>
      <p:sp>
        <p:nvSpPr>
          <p:cNvPr id="54" name="Rectángulo 53"/>
          <p:cNvSpPr/>
          <p:nvPr/>
        </p:nvSpPr>
        <p:spPr>
          <a:xfrm>
            <a:off x="3736456" y="3659216"/>
            <a:ext cx="920931" cy="294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COL-1</a:t>
            </a:r>
            <a:endParaRPr lang="es-PE" sz="1600" dirty="0"/>
          </a:p>
        </p:txBody>
      </p:sp>
      <p:sp>
        <p:nvSpPr>
          <p:cNvPr id="55" name="Rectángulo 54"/>
          <p:cNvSpPr/>
          <p:nvPr/>
        </p:nvSpPr>
        <p:spPr>
          <a:xfrm>
            <a:off x="4839502" y="3658707"/>
            <a:ext cx="920931" cy="294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COL-2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22687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INDEXACIÓN 2D</a:t>
            </a:r>
            <a:endParaRPr lang="es-PE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" y="4217034"/>
            <a:ext cx="2352675" cy="8001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48640" y="1553811"/>
            <a:ext cx="4940333" cy="1875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Para acceder a uno o mas elementos de un arreglo de 2D se utilizara los índices de sus filas y columnas.</a:t>
            </a:r>
            <a:endParaRPr lang="es-PE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927" y="1674913"/>
            <a:ext cx="5810250" cy="809625"/>
          </a:xfrm>
          <a:prstGeom prst="rect">
            <a:avLst/>
          </a:prstGeom>
        </p:spPr>
      </p:pic>
      <p:graphicFrame>
        <p:nvGraphicFramePr>
          <p:cNvPr id="7" name="Tabla 6"/>
          <p:cNvGraphicFramePr>
            <a:graphicFrameLocks noGrp="1"/>
          </p:cNvGraphicFramePr>
          <p:nvPr>
            <p:extLst/>
          </p:nvPr>
        </p:nvGraphicFramePr>
        <p:xfrm>
          <a:off x="7048370" y="3252780"/>
          <a:ext cx="3179847" cy="87521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59949">
                  <a:extLst>
                    <a:ext uri="{9D8B030D-6E8A-4147-A177-3AD203B41FA5}">
                      <a16:colId xmlns:a16="http://schemas.microsoft.com/office/drawing/2014/main" val="1269631510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151296533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827065301"/>
                    </a:ext>
                  </a:extLst>
                </a:gridCol>
              </a:tblGrid>
              <a:tr h="4376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22172"/>
                  </a:ext>
                </a:extLst>
              </a:tr>
              <a:tr h="4376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826133"/>
                  </a:ext>
                </a:extLst>
              </a:tr>
            </a:tbl>
          </a:graphicData>
        </a:graphic>
      </p:graphicFrame>
      <p:sp>
        <p:nvSpPr>
          <p:cNvPr id="11" name="Rectángulo 10"/>
          <p:cNvSpPr/>
          <p:nvPr/>
        </p:nvSpPr>
        <p:spPr>
          <a:xfrm>
            <a:off x="6443772" y="3272408"/>
            <a:ext cx="471636" cy="313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0</a:t>
            </a:r>
            <a:endParaRPr lang="es-PE" sz="1600" dirty="0"/>
          </a:p>
        </p:txBody>
      </p:sp>
      <p:sp>
        <p:nvSpPr>
          <p:cNvPr id="13" name="Rectángulo 12"/>
          <p:cNvSpPr/>
          <p:nvPr/>
        </p:nvSpPr>
        <p:spPr>
          <a:xfrm>
            <a:off x="6443772" y="3787192"/>
            <a:ext cx="471636" cy="313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1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354332" y="2822615"/>
            <a:ext cx="471636" cy="313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0</a:t>
            </a:r>
            <a:endParaRPr lang="es-PE" sz="1600" dirty="0"/>
          </a:p>
        </p:txBody>
      </p:sp>
      <p:sp>
        <p:nvSpPr>
          <p:cNvPr id="15" name="Rectángulo 14"/>
          <p:cNvSpPr/>
          <p:nvPr/>
        </p:nvSpPr>
        <p:spPr>
          <a:xfrm>
            <a:off x="8402475" y="2854004"/>
            <a:ext cx="471636" cy="309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1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9455509" y="2822615"/>
            <a:ext cx="471636" cy="313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2</a:t>
            </a:r>
            <a:endParaRPr lang="es-PE" sz="1600" dirty="0"/>
          </a:p>
        </p:txBody>
      </p:sp>
      <p:cxnSp>
        <p:nvCxnSpPr>
          <p:cNvPr id="18" name="Conector curvado 17"/>
          <p:cNvCxnSpPr/>
          <p:nvPr/>
        </p:nvCxnSpPr>
        <p:spPr>
          <a:xfrm flipV="1">
            <a:off x="3131612" y="3585657"/>
            <a:ext cx="5084925" cy="86556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curvado 19"/>
          <p:cNvCxnSpPr/>
          <p:nvPr/>
        </p:nvCxnSpPr>
        <p:spPr>
          <a:xfrm flipV="1">
            <a:off x="3068063" y="4018441"/>
            <a:ext cx="5148474" cy="818287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5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ATRIBUTOS DEL NDARRAY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810000" y="2424544"/>
            <a:ext cx="210589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rgbClr val="FFFF00"/>
                </a:solidFill>
              </a:rPr>
              <a:t>n</a:t>
            </a:r>
            <a:r>
              <a:rPr lang="es-PE" sz="2000" b="1" dirty="0" err="1" smtClean="0">
                <a:solidFill>
                  <a:srgbClr val="FFFF00"/>
                </a:solidFill>
              </a:rPr>
              <a:t>darray.ndim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558145" y="2260526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2"/>
                </a:solidFill>
              </a:rPr>
              <a:t>Dimensiones del arreglo, representa un valor entero</a:t>
            </a:r>
            <a:endParaRPr lang="es-PE" b="1" dirty="0">
              <a:solidFill>
                <a:schemeClr val="bg2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809999" y="3512125"/>
            <a:ext cx="210589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rgbClr val="FFFF00"/>
                </a:solidFill>
              </a:rPr>
              <a:t>n</a:t>
            </a:r>
            <a:r>
              <a:rPr lang="es-PE" sz="2000" b="1" dirty="0" err="1" smtClean="0">
                <a:solidFill>
                  <a:srgbClr val="FFFF00"/>
                </a:solidFill>
              </a:rPr>
              <a:t>darray.shape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308764" y="3713015"/>
            <a:ext cx="41286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2"/>
                </a:solidFill>
              </a:rPr>
              <a:t>Cantidad elementos por dimensión, representa una </a:t>
            </a:r>
            <a:r>
              <a:rPr lang="es-PE" b="1" dirty="0" err="1" smtClean="0">
                <a:solidFill>
                  <a:schemeClr val="bg2"/>
                </a:solidFill>
              </a:rPr>
              <a:t>tupla</a:t>
            </a:r>
            <a:endParaRPr lang="es-PE" b="1" dirty="0">
              <a:solidFill>
                <a:schemeClr val="bg2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810000" y="4599706"/>
            <a:ext cx="210589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rgbClr val="FFFF00"/>
                </a:solidFill>
              </a:rPr>
              <a:t>n</a:t>
            </a:r>
            <a:r>
              <a:rPr lang="es-PE" sz="2000" b="1" dirty="0" err="1" smtClean="0">
                <a:solidFill>
                  <a:srgbClr val="FFFF00"/>
                </a:solidFill>
              </a:rPr>
              <a:t>darray.size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4308763" y="4800596"/>
            <a:ext cx="5098473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2"/>
                </a:solidFill>
              </a:rPr>
              <a:t>Cantidad de elementos en todo el arreglo , representa un valor entero</a:t>
            </a:r>
            <a:endParaRPr lang="es-PE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5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Método </a:t>
            </a:r>
            <a:r>
              <a:rPr lang="es-PE" dirty="0" err="1" smtClean="0"/>
              <a:t>astype</a:t>
            </a:r>
            <a:r>
              <a:rPr lang="es-PE" dirty="0" smtClean="0"/>
              <a:t>()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845127" y="1769675"/>
            <a:ext cx="210589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rgbClr val="FFFF00"/>
                </a:solidFill>
              </a:rPr>
              <a:t>a</a:t>
            </a:r>
            <a:r>
              <a:rPr lang="es-PE" sz="2000" b="1" dirty="0" err="1" smtClean="0">
                <a:solidFill>
                  <a:srgbClr val="FFFF00"/>
                </a:solidFill>
              </a:rPr>
              <a:t>stype</a:t>
            </a:r>
            <a:r>
              <a:rPr lang="es-PE" sz="2000" b="1" dirty="0" smtClean="0">
                <a:solidFill>
                  <a:srgbClr val="FFFF00"/>
                </a:solidFill>
              </a:rPr>
              <a:t>()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163882" y="1936780"/>
            <a:ext cx="4758049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2"/>
                </a:solidFill>
              </a:rPr>
              <a:t>Método que permite modificar el tipo de dato que se usa en el arreglo </a:t>
            </a:r>
            <a:r>
              <a:rPr lang="es-PE" b="1" dirty="0" err="1" smtClean="0">
                <a:solidFill>
                  <a:schemeClr val="bg2"/>
                </a:solidFill>
              </a:rPr>
              <a:t>numpy</a:t>
            </a:r>
            <a:endParaRPr lang="es-PE" b="1" dirty="0">
              <a:solidFill>
                <a:schemeClr val="bg2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27" y="3105872"/>
            <a:ext cx="6191250" cy="18764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27" y="5826874"/>
            <a:ext cx="6457950" cy="847725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711777" y="2610816"/>
            <a:ext cx="2122863" cy="45576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2"/>
                </a:solidFill>
              </a:rPr>
              <a:t>CODIGO</a:t>
            </a:r>
            <a:endParaRPr lang="es-PE" b="1" dirty="0">
              <a:solidFill>
                <a:schemeClr val="bg2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578427" y="5074488"/>
            <a:ext cx="2122863" cy="45576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2"/>
                </a:solidFill>
              </a:rPr>
              <a:t>RESULTADO</a:t>
            </a:r>
            <a:endParaRPr lang="es-PE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9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tx2"/>
                </a:solidFill>
              </a:rPr>
              <a:t>OPENCV</a:t>
            </a:r>
            <a:endParaRPr lang="es-PE" b="1" dirty="0">
              <a:solidFill>
                <a:schemeClr val="tx2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s-PE" dirty="0" err="1">
                <a:solidFill>
                  <a:schemeClr val="bg2"/>
                </a:solidFill>
              </a:rPr>
              <a:t>OpenCV</a:t>
            </a:r>
            <a:r>
              <a:rPr lang="es-PE" dirty="0">
                <a:solidFill>
                  <a:schemeClr val="bg2"/>
                </a:solidFill>
              </a:rPr>
              <a:t> es una biblioteca libre de visión artificial originalmente desarrollada por Intel</a:t>
            </a:r>
            <a:r>
              <a:rPr lang="es-PE" dirty="0" smtClean="0">
                <a:solidFill>
                  <a:schemeClr val="bg2"/>
                </a:solidFill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s-PE" dirty="0" smtClean="0">
              <a:solidFill>
                <a:schemeClr val="bg2"/>
              </a:solidFill>
            </a:endParaRPr>
          </a:p>
          <a:p>
            <a:pPr>
              <a:spcBef>
                <a:spcPct val="0"/>
              </a:spcBef>
            </a:pPr>
            <a:r>
              <a:rPr lang="es-PE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Programado en lenguaje C++</a:t>
            </a:r>
          </a:p>
          <a:p>
            <a:pPr marL="0" indent="0">
              <a:spcBef>
                <a:spcPct val="0"/>
              </a:spcBef>
              <a:buNone/>
            </a:pPr>
            <a:endParaRPr lang="es-PE" sz="3200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s-PE" dirty="0" smtClean="0">
                <a:solidFill>
                  <a:schemeClr val="bg2"/>
                </a:solidFill>
              </a:rPr>
              <a:t>Soporta los sistemas operativos GNU/Linux</a:t>
            </a:r>
            <a:r>
              <a:rPr lang="es-PE" dirty="0">
                <a:solidFill>
                  <a:schemeClr val="bg2"/>
                </a:solidFill>
              </a:rPr>
              <a:t>, Mac OS X, Microsoft </a:t>
            </a:r>
            <a:r>
              <a:rPr lang="es-PE" dirty="0" smtClean="0">
                <a:solidFill>
                  <a:schemeClr val="bg2"/>
                </a:solidFill>
              </a:rPr>
              <a:t>Windows</a:t>
            </a:r>
            <a:r>
              <a:rPr lang="es-PE" dirty="0">
                <a:solidFill>
                  <a:schemeClr val="bg2"/>
                </a:solidFill>
              </a:rPr>
              <a:t>, Android</a:t>
            </a:r>
            <a:endParaRPr lang="es-PE" sz="44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15054" b="16754"/>
          <a:stretch/>
        </p:blipFill>
        <p:spPr>
          <a:xfrm>
            <a:off x="4880747" y="4724490"/>
            <a:ext cx="1820500" cy="172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2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rgbClr val="0070C0"/>
                </a:solidFill>
              </a:rPr>
              <a:t>FORMATOS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689566"/>
          </a:xfrm>
        </p:spPr>
        <p:txBody>
          <a:bodyPr>
            <a:normAutofit/>
          </a:bodyPr>
          <a:lstStyle/>
          <a:p>
            <a:r>
              <a:rPr lang="es-PE" b="1" dirty="0" smtClean="0">
                <a:solidFill>
                  <a:schemeClr val="bg2"/>
                </a:solidFill>
              </a:rPr>
              <a:t>TIFF</a:t>
            </a:r>
          </a:p>
          <a:p>
            <a:pPr marL="0" indent="0">
              <a:buNone/>
            </a:pPr>
            <a:r>
              <a:rPr lang="es-PE" b="1" dirty="0" smtClean="0">
                <a:solidFill>
                  <a:schemeClr val="bg2"/>
                </a:solidFill>
              </a:rPr>
              <a:t>Tiene el formato .</a:t>
            </a:r>
            <a:r>
              <a:rPr lang="es-PE" b="1" dirty="0" err="1" smtClean="0">
                <a:solidFill>
                  <a:schemeClr val="bg2"/>
                </a:solidFill>
              </a:rPr>
              <a:t>tif</a:t>
            </a:r>
            <a:r>
              <a:rPr lang="es-PE" b="1" dirty="0" smtClean="0">
                <a:solidFill>
                  <a:schemeClr val="bg2"/>
                </a:solidFill>
              </a:rPr>
              <a:t> y representa a una imagen sin compresión ocupando mas memoria comparado con otros formatos</a:t>
            </a:r>
          </a:p>
          <a:p>
            <a:r>
              <a:rPr lang="es-PE" b="1" dirty="0" smtClean="0">
                <a:solidFill>
                  <a:schemeClr val="bg2"/>
                </a:solidFill>
              </a:rPr>
              <a:t>JPEG</a:t>
            </a:r>
          </a:p>
          <a:p>
            <a:pPr marL="0" indent="0">
              <a:buNone/>
            </a:pPr>
            <a:r>
              <a:rPr lang="es-PE" b="1" dirty="0" smtClean="0">
                <a:solidFill>
                  <a:schemeClr val="bg2"/>
                </a:solidFill>
              </a:rPr>
              <a:t>El formato conocido como .</a:t>
            </a:r>
            <a:r>
              <a:rPr lang="es-PE" b="1" dirty="0" err="1" smtClean="0">
                <a:solidFill>
                  <a:schemeClr val="bg2"/>
                </a:solidFill>
              </a:rPr>
              <a:t>jpg</a:t>
            </a:r>
            <a:r>
              <a:rPr lang="es-PE" b="1" dirty="0" smtClean="0">
                <a:solidFill>
                  <a:schemeClr val="bg2"/>
                </a:solidFill>
              </a:rPr>
              <a:t> utiliza algoritmos para poder comprimir las imágenes con el fin de reducir la memoria requerida para su almacenamiento (posee perdidas)</a:t>
            </a:r>
          </a:p>
          <a:p>
            <a:r>
              <a:rPr lang="es-PE" b="1" dirty="0" smtClean="0">
                <a:solidFill>
                  <a:schemeClr val="bg2"/>
                </a:solidFill>
              </a:rPr>
              <a:t>GIF</a:t>
            </a:r>
          </a:p>
          <a:p>
            <a:pPr marL="0" indent="0">
              <a:buNone/>
            </a:pPr>
            <a:r>
              <a:rPr lang="es-PE" b="1" dirty="0" smtClean="0">
                <a:solidFill>
                  <a:schemeClr val="bg2"/>
                </a:solidFill>
              </a:rPr>
              <a:t>El formato .</a:t>
            </a:r>
            <a:r>
              <a:rPr lang="es-PE" b="1" dirty="0" err="1" smtClean="0">
                <a:solidFill>
                  <a:schemeClr val="bg2"/>
                </a:solidFill>
              </a:rPr>
              <a:t>gif</a:t>
            </a:r>
            <a:r>
              <a:rPr lang="es-PE" b="1" dirty="0" smtClean="0">
                <a:solidFill>
                  <a:schemeClr val="bg2"/>
                </a:solidFill>
              </a:rPr>
              <a:t> utiliza algoritmos de compresión pero sin perdidas en comparación del .</a:t>
            </a:r>
            <a:r>
              <a:rPr lang="es-PE" b="1" dirty="0" err="1" smtClean="0">
                <a:solidFill>
                  <a:schemeClr val="bg2"/>
                </a:solidFill>
              </a:rPr>
              <a:t>jpg</a:t>
            </a:r>
            <a:r>
              <a:rPr lang="es-PE" b="1" dirty="0">
                <a:solidFill>
                  <a:schemeClr val="bg2"/>
                </a:solidFill>
              </a:rPr>
              <a:t>.</a:t>
            </a:r>
            <a:endParaRPr lang="es-PE" b="1" dirty="0" smtClean="0">
              <a:solidFill>
                <a:schemeClr val="bg2"/>
              </a:solidFill>
            </a:endParaRPr>
          </a:p>
          <a:p>
            <a:r>
              <a:rPr lang="es-PE" b="1" dirty="0" smtClean="0">
                <a:solidFill>
                  <a:schemeClr val="bg2"/>
                </a:solidFill>
              </a:rPr>
              <a:t>PNG</a:t>
            </a:r>
          </a:p>
          <a:p>
            <a:pPr marL="0" indent="0">
              <a:buNone/>
            </a:pPr>
            <a:r>
              <a:rPr lang="es-PE" b="1" dirty="0" smtClean="0">
                <a:solidFill>
                  <a:schemeClr val="bg2"/>
                </a:solidFill>
              </a:rPr>
              <a:t>El formato .</a:t>
            </a:r>
            <a:r>
              <a:rPr lang="es-PE" b="1" dirty="0" err="1" smtClean="0">
                <a:solidFill>
                  <a:schemeClr val="bg2"/>
                </a:solidFill>
              </a:rPr>
              <a:t>png</a:t>
            </a:r>
            <a:r>
              <a:rPr lang="es-PE" b="1" dirty="0" smtClean="0">
                <a:solidFill>
                  <a:schemeClr val="bg2"/>
                </a:solidFill>
              </a:rPr>
              <a:t> Portable </a:t>
            </a:r>
            <a:r>
              <a:rPr lang="es-PE" b="1" dirty="0">
                <a:solidFill>
                  <a:schemeClr val="bg2"/>
                </a:solidFill>
              </a:rPr>
              <a:t>Network </a:t>
            </a:r>
            <a:r>
              <a:rPr lang="es-PE" b="1" dirty="0" err="1">
                <a:solidFill>
                  <a:schemeClr val="bg2"/>
                </a:solidFill>
              </a:rPr>
              <a:t>Graphics</a:t>
            </a:r>
            <a:endParaRPr lang="es-PE" b="1" dirty="0" smtClean="0">
              <a:solidFill>
                <a:schemeClr val="bg2"/>
              </a:solidFill>
            </a:endParaRPr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22611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AB9C-6597-764E-98D0-915C4A42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FUNCIONES DE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0C4B-7B31-DB43-AAA1-C783C52C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LECTURA DE IMAGEN</a:t>
            </a:r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CONVERSION DE ESPACIO DE COLOR RGB A GRISES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MOSTRAR IMAGEN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83DE1-D30D-3040-82EE-2D6961AF051D}"/>
              </a:ext>
            </a:extLst>
          </p:cNvPr>
          <p:cNvSpPr/>
          <p:nvPr/>
        </p:nvSpPr>
        <p:spPr>
          <a:xfrm>
            <a:off x="7510272" y="2222287"/>
            <a:ext cx="2657856" cy="5974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cv2.imread()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30806-61A0-324A-BF66-ED8494D62580}"/>
              </a:ext>
            </a:extLst>
          </p:cNvPr>
          <p:cNvSpPr/>
          <p:nvPr/>
        </p:nvSpPr>
        <p:spPr>
          <a:xfrm>
            <a:off x="7327392" y="3443134"/>
            <a:ext cx="2657856" cy="5974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cv2.cvtColor()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DB5595-69F7-B54D-BA8E-ABFFA318E7DF}"/>
              </a:ext>
            </a:extLst>
          </p:cNvPr>
          <p:cNvSpPr/>
          <p:nvPr/>
        </p:nvSpPr>
        <p:spPr>
          <a:xfrm>
            <a:off x="7327392" y="5071665"/>
            <a:ext cx="3023616" cy="59740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cv2.imshow</a:t>
            </a:r>
            <a:r>
              <a:rPr lang="en-US" sz="2800" dirty="0" smtClean="0">
                <a:solidFill>
                  <a:srgbClr val="FFFF00"/>
                </a:solidFill>
              </a:rPr>
              <a:t>()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0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AB9C-6597-764E-98D0-915C4A42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FUNCIONES DE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0C4B-7B31-DB43-AAA1-C783C52C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GUARDAR UNA IMAGEN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CERRAR TODAS LAS VENTANAS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COMANDO WAITKEY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83DE1-D30D-3040-82EE-2D6961AF051D}"/>
              </a:ext>
            </a:extLst>
          </p:cNvPr>
          <p:cNvSpPr/>
          <p:nvPr/>
        </p:nvSpPr>
        <p:spPr>
          <a:xfrm>
            <a:off x="5218176" y="2452245"/>
            <a:ext cx="2657856" cy="59740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cv2.imwrite()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30806-61A0-324A-BF66-ED8494D62580}"/>
              </a:ext>
            </a:extLst>
          </p:cNvPr>
          <p:cNvSpPr/>
          <p:nvPr/>
        </p:nvSpPr>
        <p:spPr>
          <a:xfrm>
            <a:off x="4980431" y="3533101"/>
            <a:ext cx="4094295" cy="59740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cv2.destroyAllWindows()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DB5595-69F7-B54D-BA8E-ABFFA318E7DF}"/>
              </a:ext>
            </a:extLst>
          </p:cNvPr>
          <p:cNvSpPr/>
          <p:nvPr/>
        </p:nvSpPr>
        <p:spPr>
          <a:xfrm>
            <a:off x="5218176" y="4935158"/>
            <a:ext cx="3023616" cy="59740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cv2.waitKey()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8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D6F0-6076-5D40-B74E-2779A708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FUNCIONES DE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FAAE7-F265-1E4D-B587-EBF316C6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OBJETO PARA LA GRABACION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CREACION DE UNA MASCARA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OPERACION LOGICA AND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5218175" y="2452245"/>
            <a:ext cx="3439687" cy="597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cv2.VideoCapture()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FC5F5-1171-DC4B-B131-E6ECCA45E256}"/>
              </a:ext>
            </a:extLst>
          </p:cNvPr>
          <p:cNvSpPr/>
          <p:nvPr/>
        </p:nvSpPr>
        <p:spPr>
          <a:xfrm>
            <a:off x="5273376" y="3486166"/>
            <a:ext cx="4484082" cy="59740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cv2.inRange(</a:t>
            </a:r>
            <a:r>
              <a:rPr lang="en-US" sz="2400" dirty="0" err="1">
                <a:solidFill>
                  <a:srgbClr val="FFFF00"/>
                </a:solidFill>
              </a:rPr>
              <a:t>img,lower,high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00EF2-F1A6-2545-A9F2-99D3685861C6}"/>
              </a:ext>
            </a:extLst>
          </p:cNvPr>
          <p:cNvSpPr/>
          <p:nvPr/>
        </p:nvSpPr>
        <p:spPr>
          <a:xfrm>
            <a:off x="5273376" y="4406755"/>
            <a:ext cx="3798502" cy="59740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cv2.bitwise_and()</a:t>
            </a:r>
          </a:p>
        </p:txBody>
      </p:sp>
    </p:spTree>
    <p:extLst>
      <p:ext uri="{BB962C8B-B14F-4D97-AF65-F5344CB8AC3E}">
        <p14:creationId xmlns:p14="http://schemas.microsoft.com/office/powerpoint/2010/main" val="256611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3DD1-3C06-F14F-8CA8-7499B3C0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IMPORTAR CV2 ,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759C-523E-3D4F-A3AB-77288D596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import cv2</a:t>
            </a:r>
          </a:p>
          <a:p>
            <a:r>
              <a:rPr lang="en-US" dirty="0">
                <a:solidFill>
                  <a:schemeClr val="bg2"/>
                </a:solidFill>
              </a:rPr>
              <a:t>import </a:t>
            </a:r>
            <a:r>
              <a:rPr lang="en-US" dirty="0" err="1">
                <a:solidFill>
                  <a:schemeClr val="bg2"/>
                </a:solidFill>
              </a:rPr>
              <a:t>numpy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8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TKINTER 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538"/>
          <a:stretch/>
        </p:blipFill>
        <p:spPr>
          <a:xfrm>
            <a:off x="168592" y="3066489"/>
            <a:ext cx="11306175" cy="3596958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92331" y="2222287"/>
            <a:ext cx="3592286" cy="677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CODIGO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7193280" y="2222287"/>
            <a:ext cx="3592286" cy="677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INTERFAZ GRAFICA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33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F9A5-D855-394A-AF68-A33DE637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OPENCV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90D9-569E-6D45-A6C9-80C7F7F89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490339"/>
            <a:ext cx="9291215" cy="2899628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</a:rPr>
              <a:t>CALCULO DEL HISTROGRAMA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7156E-7067-CA4F-B2B0-51CB46C42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409" y="4389966"/>
            <a:ext cx="147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67E0-F796-AB48-BEBD-00415CA9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IMAGEN A ESCALA DE GRISES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5FDDF-7EEC-1943-BC5B-4A1F3F5CD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ES UNA ESCALA EQUIVALENTE QUE RESULTA DE REALIZAR UN CALCULO EN BASE A LAS 3 CAPAS </a:t>
            </a:r>
            <a:r>
              <a:rPr lang="en-US" dirty="0" smtClean="0">
                <a:solidFill>
                  <a:schemeClr val="bg2"/>
                </a:solidFill>
              </a:rPr>
              <a:t>DE </a:t>
            </a:r>
            <a:r>
              <a:rPr lang="en-US" dirty="0">
                <a:solidFill>
                  <a:schemeClr val="bg2"/>
                </a:solidFill>
              </a:rPr>
              <a:t>COLOR QUE CONSTITUYEN A LA IMAGEN (R,G,B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29" y="3186545"/>
            <a:ext cx="5551343" cy="3319029"/>
          </a:xfrm>
          <a:prstGeom prst="rect">
            <a:avLst/>
          </a:prstGeom>
        </p:spPr>
      </p:pic>
      <p:pic>
        <p:nvPicPr>
          <p:cNvPr id="6" name="Picture 2" descr="Resultado de imagen para segmentation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4"/>
          <a:stretch/>
        </p:blipFill>
        <p:spPr bwMode="auto">
          <a:xfrm>
            <a:off x="462712" y="3208192"/>
            <a:ext cx="4538778" cy="3297382"/>
          </a:xfrm>
          <a:prstGeom prst="rect">
            <a:avLst/>
          </a:prstGeom>
          <a:noFill/>
          <a:effectLst>
            <a:outerShdw blurRad="50800" dir="1440000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ESCALA DE COLOR </a:t>
            </a:r>
            <a:r>
              <a:rPr lang="es-PE" dirty="0">
                <a:solidFill>
                  <a:srgbClr val="FFFF00"/>
                </a:solidFill>
              </a:rPr>
              <a:t>GRIS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 rot="454151">
            <a:off x="2196897" y="1960565"/>
            <a:ext cx="2112967" cy="169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 rot="454151">
            <a:off x="1521983" y="2766102"/>
            <a:ext cx="2112967" cy="16981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 rot="454151">
            <a:off x="700317" y="3344184"/>
            <a:ext cx="2112967" cy="1698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8121166" y="3082609"/>
            <a:ext cx="2112967" cy="1698171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2586446" y="3879741"/>
            <a:ext cx="2329722" cy="6008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3413939" y="3592286"/>
            <a:ext cx="1502229" cy="1982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3687965" y="2428132"/>
            <a:ext cx="1247682" cy="12936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4958223" y="3560438"/>
            <a:ext cx="783771" cy="638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+</a:t>
            </a:r>
            <a:endParaRPr lang="es-PE" dirty="0"/>
          </a:p>
        </p:txBody>
      </p:sp>
      <p:sp>
        <p:nvSpPr>
          <p:cNvPr id="18" name="Rectángulo 17"/>
          <p:cNvSpPr/>
          <p:nvPr/>
        </p:nvSpPr>
        <p:spPr>
          <a:xfrm>
            <a:off x="496390" y="2634338"/>
            <a:ext cx="419290" cy="4406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</a:t>
            </a:r>
            <a:endParaRPr lang="es-PE" dirty="0"/>
          </a:p>
        </p:txBody>
      </p:sp>
      <p:sp>
        <p:nvSpPr>
          <p:cNvPr id="19" name="Rectángulo 18"/>
          <p:cNvSpPr/>
          <p:nvPr/>
        </p:nvSpPr>
        <p:spPr>
          <a:xfrm>
            <a:off x="1113915" y="2235614"/>
            <a:ext cx="419290" cy="385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G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1884613" y="1506363"/>
            <a:ext cx="419290" cy="4406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B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3732369" y="4004560"/>
            <a:ext cx="606358" cy="440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wr</a:t>
            </a:r>
            <a:endParaRPr lang="es-PE" dirty="0"/>
          </a:p>
        </p:txBody>
      </p:sp>
      <p:sp>
        <p:nvSpPr>
          <p:cNvPr id="22" name="Rectángulo 21"/>
          <p:cNvSpPr/>
          <p:nvPr/>
        </p:nvSpPr>
        <p:spPr>
          <a:xfrm>
            <a:off x="3901435" y="3323660"/>
            <a:ext cx="606358" cy="440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wg</a:t>
            </a:r>
            <a:endParaRPr lang="es-PE" dirty="0"/>
          </a:p>
        </p:txBody>
      </p:sp>
      <p:sp>
        <p:nvSpPr>
          <p:cNvPr id="23" name="Rectángulo 22"/>
          <p:cNvSpPr/>
          <p:nvPr/>
        </p:nvSpPr>
        <p:spPr>
          <a:xfrm>
            <a:off x="4367198" y="2672708"/>
            <a:ext cx="606358" cy="440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wb</a:t>
            </a:r>
            <a:endParaRPr lang="es-PE" dirty="0"/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5857729" y="3870294"/>
            <a:ext cx="2263437" cy="18894"/>
          </a:xfrm>
          <a:prstGeom prst="straightConnector1">
            <a:avLst/>
          </a:prstGeom>
          <a:ln w="38100">
            <a:solidFill>
              <a:schemeClr val="bg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500435" y="5485005"/>
            <a:ext cx="3606936" cy="9013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(400,400,3)</a:t>
            </a:r>
          </a:p>
          <a:p>
            <a:pPr algn="ctr"/>
            <a:r>
              <a:rPr lang="es-PE" dirty="0" smtClean="0"/>
              <a:t>IMAGEN CON 3 DIMENSIONES</a:t>
            </a:r>
          </a:p>
          <a:p>
            <a:pPr algn="ctr"/>
            <a:r>
              <a:rPr lang="es-PE" dirty="0" smtClean="0"/>
              <a:t>FILAS , COLUMNAS Y CAPAS</a:t>
            </a:r>
            <a:endParaRPr lang="es-PE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6627197" y="5462843"/>
            <a:ext cx="3606936" cy="9013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(400,400)</a:t>
            </a:r>
          </a:p>
          <a:p>
            <a:pPr algn="ctr"/>
            <a:r>
              <a:rPr lang="es-PE" dirty="0" smtClean="0"/>
              <a:t>IMAGEN CON 2 DIMENSIONES</a:t>
            </a:r>
          </a:p>
          <a:p>
            <a:pPr algn="ctr"/>
            <a:r>
              <a:rPr lang="es-PE" dirty="0" smtClean="0"/>
              <a:t>FILAS Y COLUMNAS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765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F3CC-57C5-6D45-85C5-F10014BB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CONVERSION DE RGB A ESCALA DE GRISES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4C87-03F6-824F-B4C5-1366F90BD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sz="2400" b="1" dirty="0" smtClean="0">
              <a:solidFill>
                <a:schemeClr val="bg2"/>
              </a:solidFill>
            </a:endParaRP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bg2"/>
                </a:solidFill>
              </a:rPr>
              <a:t>Ig(</a:t>
            </a:r>
            <a:r>
              <a:rPr lang="en-US" sz="2400" b="1" dirty="0" err="1" smtClean="0">
                <a:solidFill>
                  <a:schemeClr val="bg2"/>
                </a:solidFill>
              </a:rPr>
              <a:t>x,y</a:t>
            </a:r>
            <a:r>
              <a:rPr lang="en-US" sz="2400" b="1" dirty="0">
                <a:solidFill>
                  <a:schemeClr val="bg2"/>
                </a:solidFill>
              </a:rPr>
              <a:t>)=</a:t>
            </a:r>
            <a:r>
              <a:rPr lang="en-US" sz="2400" b="1" dirty="0" err="1">
                <a:solidFill>
                  <a:schemeClr val="bg2"/>
                </a:solidFill>
              </a:rPr>
              <a:t>wr</a:t>
            </a:r>
            <a:r>
              <a:rPr lang="en-US" sz="2400" b="1" dirty="0">
                <a:solidFill>
                  <a:schemeClr val="bg2"/>
                </a:solidFill>
              </a:rPr>
              <a:t>*R(</a:t>
            </a:r>
            <a:r>
              <a:rPr lang="en-US" sz="2400" b="1" dirty="0" err="1">
                <a:solidFill>
                  <a:schemeClr val="bg2"/>
                </a:solidFill>
              </a:rPr>
              <a:t>x,y</a:t>
            </a:r>
            <a:r>
              <a:rPr lang="en-US" sz="2400" b="1" dirty="0">
                <a:solidFill>
                  <a:schemeClr val="bg2"/>
                </a:solidFill>
              </a:rPr>
              <a:t>)+    </a:t>
            </a:r>
            <a:r>
              <a:rPr lang="en-US" sz="2400" b="1" dirty="0" err="1">
                <a:solidFill>
                  <a:schemeClr val="bg2"/>
                </a:solidFill>
              </a:rPr>
              <a:t>wg</a:t>
            </a:r>
            <a:r>
              <a:rPr lang="en-US" sz="2400" b="1" dirty="0">
                <a:solidFill>
                  <a:schemeClr val="bg2"/>
                </a:solidFill>
              </a:rPr>
              <a:t>*G(</a:t>
            </a:r>
            <a:r>
              <a:rPr lang="en-US" sz="2400" b="1" dirty="0" err="1">
                <a:solidFill>
                  <a:schemeClr val="bg2"/>
                </a:solidFill>
              </a:rPr>
              <a:t>x,y</a:t>
            </a:r>
            <a:r>
              <a:rPr lang="en-US" sz="2400" b="1" dirty="0">
                <a:solidFill>
                  <a:schemeClr val="bg2"/>
                </a:solidFill>
              </a:rPr>
              <a:t>)+   </a:t>
            </a:r>
            <a:r>
              <a:rPr lang="en-US" sz="2400" b="1" dirty="0" err="1" smtClean="0">
                <a:solidFill>
                  <a:schemeClr val="bg2"/>
                </a:solidFill>
              </a:rPr>
              <a:t>wb</a:t>
            </a:r>
            <a:r>
              <a:rPr lang="en-US" sz="2400" b="1" dirty="0" smtClean="0">
                <a:solidFill>
                  <a:schemeClr val="bg2"/>
                </a:solidFill>
              </a:rPr>
              <a:t>*B(</a:t>
            </a:r>
            <a:r>
              <a:rPr lang="en-US" sz="2400" b="1" dirty="0" err="1" smtClean="0">
                <a:solidFill>
                  <a:schemeClr val="bg2"/>
                </a:solidFill>
              </a:rPr>
              <a:t>x,y</a:t>
            </a:r>
            <a:r>
              <a:rPr lang="en-US" sz="2400" b="1" dirty="0" smtClean="0">
                <a:solidFill>
                  <a:schemeClr val="bg2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Los pesos </a:t>
            </a:r>
            <a:r>
              <a:rPr lang="en-US" sz="2400" b="1" dirty="0" err="1" smtClean="0">
                <a:solidFill>
                  <a:srgbClr val="7030A0"/>
                </a:solidFill>
              </a:rPr>
              <a:t>pueden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ser</a:t>
            </a:r>
            <a:r>
              <a:rPr lang="en-US" sz="2400" b="1" dirty="0" smtClean="0">
                <a:solidFill>
                  <a:srgbClr val="7030A0"/>
                </a:solidFill>
              </a:rPr>
              <a:t> :</a:t>
            </a:r>
          </a:p>
          <a:p>
            <a:pPr marL="0" indent="0" algn="ctr">
              <a:buNone/>
            </a:pPr>
            <a:r>
              <a:rPr lang="en-US" sz="2400" b="1" dirty="0" err="1" smtClean="0">
                <a:solidFill>
                  <a:schemeClr val="bg2"/>
                </a:solidFill>
              </a:rPr>
              <a:t>Wr</a:t>
            </a:r>
            <a:r>
              <a:rPr lang="en-US" sz="2400" b="1" dirty="0" smtClean="0">
                <a:solidFill>
                  <a:schemeClr val="bg2"/>
                </a:solidFill>
              </a:rPr>
              <a:t>=0.299          </a:t>
            </a:r>
            <a:r>
              <a:rPr lang="en-US" sz="2400" b="1" dirty="0" err="1">
                <a:solidFill>
                  <a:schemeClr val="bg2"/>
                </a:solidFill>
              </a:rPr>
              <a:t>wg</a:t>
            </a:r>
            <a:r>
              <a:rPr lang="en-US" sz="2400" b="1" dirty="0">
                <a:solidFill>
                  <a:schemeClr val="bg2"/>
                </a:solidFill>
              </a:rPr>
              <a:t>=0.587         </a:t>
            </a:r>
            <a:r>
              <a:rPr lang="en-US" sz="2400" b="1" dirty="0" err="1" smtClean="0">
                <a:solidFill>
                  <a:schemeClr val="bg2"/>
                </a:solidFill>
              </a:rPr>
              <a:t>wb</a:t>
            </a:r>
            <a:r>
              <a:rPr lang="en-US" sz="2400" b="1" dirty="0" smtClean="0">
                <a:solidFill>
                  <a:schemeClr val="bg2"/>
                </a:solidFill>
              </a:rPr>
              <a:t>=0.114</a:t>
            </a:r>
          </a:p>
          <a:p>
            <a:pPr marL="0" indent="0" algn="ctr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endParaRPr lang="en-US" sz="2400" b="1" dirty="0" smtClean="0">
              <a:solidFill>
                <a:schemeClr val="bg2"/>
              </a:solidFill>
            </a:endParaRPr>
          </a:p>
          <a:p>
            <a:pPr marL="0" indent="0" algn="ctr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330806-61A0-324A-BF66-ED8494D62580}"/>
              </a:ext>
            </a:extLst>
          </p:cNvPr>
          <p:cNvSpPr/>
          <p:nvPr/>
        </p:nvSpPr>
        <p:spPr>
          <a:xfrm>
            <a:off x="2886891" y="4644917"/>
            <a:ext cx="6701246" cy="5974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cv2.cvtColor(img,cv2.COLOR_RGB2GRAY)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9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01C7-9221-2544-87A9-C391D1A9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HISTOGRAMA DE UNA IMAGEN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51CC-1102-214E-B8B0-2E9388CD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REPRESENTACION </a:t>
            </a:r>
            <a:r>
              <a:rPr lang="en-US" dirty="0">
                <a:solidFill>
                  <a:schemeClr val="bg2"/>
                </a:solidFill>
              </a:rPr>
              <a:t>GRAFICA DE LA TONALIDAD PRESENTE EN UNA IMAGEN ES DECIR: </a:t>
            </a:r>
          </a:p>
          <a:p>
            <a:r>
              <a:rPr lang="en-US" dirty="0">
                <a:solidFill>
                  <a:schemeClr val="bg2"/>
                </a:solidFill>
              </a:rPr>
              <a:t>MUESTRA LA CANTIAD DE PIXELES PRESENTES POR CADA TONALIDAD DE COLOR</a:t>
            </a:r>
          </a:p>
          <a:p>
            <a:r>
              <a:rPr lang="en-US" dirty="0">
                <a:solidFill>
                  <a:schemeClr val="bg2"/>
                </a:solidFill>
              </a:rPr>
              <a:t>EJE HORIZONTAL REPRESENTA LAS TONALIDADES (</a:t>
            </a:r>
            <a:r>
              <a:rPr lang="en-US" dirty="0" err="1">
                <a:solidFill>
                  <a:schemeClr val="bg2"/>
                </a:solidFill>
              </a:rPr>
              <a:t>ejemplo</a:t>
            </a:r>
            <a:r>
              <a:rPr lang="en-US" dirty="0">
                <a:solidFill>
                  <a:schemeClr val="bg2"/>
                </a:solidFill>
              </a:rPr>
              <a:t> 0 HASTA 255)</a:t>
            </a:r>
          </a:p>
          <a:p>
            <a:r>
              <a:rPr lang="en-US" dirty="0">
                <a:solidFill>
                  <a:schemeClr val="bg2"/>
                </a:solidFill>
              </a:rPr>
              <a:t>EJE VERTICAL REPRESENTA LA CANTIDAD DE PIXELES</a:t>
            </a:r>
          </a:p>
        </p:txBody>
      </p:sp>
    </p:spTree>
    <p:extLst>
      <p:ext uri="{BB962C8B-B14F-4D97-AF65-F5344CB8AC3E}">
        <p14:creationId xmlns:p14="http://schemas.microsoft.com/office/powerpoint/2010/main" val="41448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51A3-D527-FF46-895F-6DDA7BB46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317" y="368395"/>
            <a:ext cx="9144000" cy="171823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HISTOGRAMA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BCAEF-E587-0245-BA8B-90C23F396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930" y="2193367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2"/>
                </a:solidFill>
              </a:rPr>
              <a:t>DEFINICION: MEDIDAS ESTADISTICAS DE LA IMAGEN QUE REPRESENTA LA FRECUENCIA CON LA QUE SE PRESENTAN LOS VALORES DE INTENSIDAD (PIXELES) DE LA IMAGEN.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05324-D4E0-5C44-9159-0F8C525E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96" y="3475299"/>
            <a:ext cx="8940800" cy="20111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E0603A-F371-0D45-BCBD-5AA3AE84C015}"/>
              </a:ext>
            </a:extLst>
          </p:cNvPr>
          <p:cNvCxnSpPr/>
          <p:nvPr/>
        </p:nvCxnSpPr>
        <p:spPr>
          <a:xfrm flipV="1">
            <a:off x="2940441" y="3401610"/>
            <a:ext cx="0" cy="1930348"/>
          </a:xfrm>
          <a:prstGeom prst="straightConnector1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019807-7371-DF4A-8750-05F52880BF97}"/>
              </a:ext>
            </a:extLst>
          </p:cNvPr>
          <p:cNvCxnSpPr>
            <a:cxnSpLocks/>
          </p:cNvCxnSpPr>
          <p:nvPr/>
        </p:nvCxnSpPr>
        <p:spPr>
          <a:xfrm>
            <a:off x="2965939" y="5486400"/>
            <a:ext cx="9108831" cy="0"/>
          </a:xfrm>
          <a:prstGeom prst="straightConnector1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EAD18BA-AFC6-424B-BF36-A1DB26F88F3C}"/>
              </a:ext>
            </a:extLst>
          </p:cNvPr>
          <p:cNvSpPr/>
          <p:nvPr/>
        </p:nvSpPr>
        <p:spPr>
          <a:xfrm>
            <a:off x="4360986" y="5985047"/>
            <a:ext cx="2039815" cy="35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INTENSIDAD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78A7ED-D3F3-9E48-821B-BEC62A2ED871}"/>
              </a:ext>
            </a:extLst>
          </p:cNvPr>
          <p:cNvSpPr/>
          <p:nvPr/>
        </p:nvSpPr>
        <p:spPr>
          <a:xfrm>
            <a:off x="481127" y="3849129"/>
            <a:ext cx="2011606" cy="928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CANTIDAD DE PIXELES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2252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0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51A3-D527-FF46-895F-6DDA7BB46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509" y="197707"/>
            <a:ext cx="9144000" cy="1718233"/>
          </a:xfrm>
        </p:spPr>
        <p:txBody>
          <a:bodyPr/>
          <a:lstStyle/>
          <a:p>
            <a:r>
              <a:rPr lang="en-US" dirty="0"/>
              <a:t>HISTOGRAMAS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BCAEF-E587-0245-BA8B-90C23F396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930" y="2193367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bg2"/>
                </a:solidFill>
              </a:rPr>
              <a:t>DEFINICION: MEDIDAS ESTADISTICAS DE LA IMAGEN QUE REPRESENTA LA FRECUENCIA CON LA QUE SE PRESENTAN LOS VALORES DE INTENSIDAD (PIXELES) DE LA IMAGEN.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83A41-F4E7-8749-9D30-485F1AFC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81" y="5470117"/>
            <a:ext cx="7289800" cy="5730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5F611A-7FC6-E749-8A11-164A8FAB2608}"/>
              </a:ext>
            </a:extLst>
          </p:cNvPr>
          <p:cNvSpPr/>
          <p:nvPr/>
        </p:nvSpPr>
        <p:spPr>
          <a:xfrm>
            <a:off x="1589281" y="3989210"/>
            <a:ext cx="6571488" cy="532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CALCULO USANDO FUNCIONES DE OPENCV</a:t>
            </a:r>
          </a:p>
        </p:txBody>
      </p:sp>
    </p:spTree>
    <p:extLst>
      <p:ext uri="{BB962C8B-B14F-4D97-AF65-F5344CB8AC3E}">
        <p14:creationId xmlns:p14="http://schemas.microsoft.com/office/powerpoint/2010/main" val="100640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B0C7-F370-3C47-A080-C25EA6C76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785" y="764201"/>
            <a:ext cx="9291215" cy="104923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CALCULO DE HISTOGRAMA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1878-7134-CE47-A2CE-2BF5E435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969" y="1828800"/>
            <a:ext cx="9640825" cy="3637545"/>
          </a:xfrm>
        </p:spPr>
        <p:txBody>
          <a:bodyPr/>
          <a:lstStyle/>
          <a:p>
            <a:endParaRPr lang="en-US" dirty="0"/>
          </a:p>
          <a:p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1er </a:t>
            </a:r>
            <a:r>
              <a:rPr lang="en-US" b="1" dirty="0" err="1">
                <a:solidFill>
                  <a:schemeClr val="bg2"/>
                </a:solidFill>
              </a:rPr>
              <a:t>argumento</a:t>
            </a:r>
            <a:r>
              <a:rPr lang="en-US" b="1" dirty="0">
                <a:solidFill>
                  <a:schemeClr val="bg2"/>
                </a:solidFill>
              </a:rPr>
              <a:t>: </a:t>
            </a:r>
            <a:r>
              <a:rPr lang="en-US" b="1" dirty="0" err="1">
                <a:solidFill>
                  <a:schemeClr val="bg2"/>
                </a:solidFill>
              </a:rPr>
              <a:t>imagen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smtClean="0">
                <a:solidFill>
                  <a:schemeClr val="bg2"/>
                </a:solidFill>
              </a:rPr>
              <a:t>Fuente </a:t>
            </a:r>
            <a:r>
              <a:rPr lang="en-US" b="1" dirty="0" err="1" smtClean="0">
                <a:solidFill>
                  <a:schemeClr val="bg2"/>
                </a:solidFill>
              </a:rPr>
              <a:t>dentro</a:t>
            </a:r>
            <a:r>
              <a:rPr lang="en-US" b="1" dirty="0" smtClean="0">
                <a:solidFill>
                  <a:schemeClr val="bg2"/>
                </a:solidFill>
              </a:rPr>
              <a:t> de </a:t>
            </a:r>
            <a:r>
              <a:rPr lang="en-US" b="1" dirty="0" err="1" smtClean="0">
                <a:solidFill>
                  <a:schemeClr val="bg2"/>
                </a:solidFill>
              </a:rPr>
              <a:t>corchetes</a:t>
            </a:r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2do </a:t>
            </a:r>
            <a:r>
              <a:rPr lang="en-US" b="1" dirty="0" err="1">
                <a:solidFill>
                  <a:schemeClr val="bg2"/>
                </a:solidFill>
              </a:rPr>
              <a:t>argumento</a:t>
            </a:r>
            <a:r>
              <a:rPr lang="en-US" b="1" dirty="0">
                <a:solidFill>
                  <a:schemeClr val="bg2"/>
                </a:solidFill>
              </a:rPr>
              <a:t>: </a:t>
            </a:r>
            <a:r>
              <a:rPr lang="en-US" b="1" dirty="0" err="1">
                <a:solidFill>
                  <a:schemeClr val="bg2"/>
                </a:solidFill>
              </a:rPr>
              <a:t>indice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smtClean="0">
                <a:solidFill>
                  <a:schemeClr val="bg2"/>
                </a:solidFill>
              </a:rPr>
              <a:t> , para </a:t>
            </a:r>
            <a:r>
              <a:rPr lang="en-US" b="1" dirty="0" err="1" smtClean="0">
                <a:solidFill>
                  <a:schemeClr val="bg2"/>
                </a:solidFill>
              </a:rPr>
              <a:t>grises</a:t>
            </a:r>
            <a:r>
              <a:rPr lang="en-US" b="1" dirty="0" smtClean="0">
                <a:solidFill>
                  <a:schemeClr val="bg2"/>
                </a:solidFill>
              </a:rPr>
              <a:t> [0]</a:t>
            </a:r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3er </a:t>
            </a:r>
            <a:r>
              <a:rPr lang="en-US" b="1" dirty="0" err="1">
                <a:solidFill>
                  <a:schemeClr val="bg2"/>
                </a:solidFill>
              </a:rPr>
              <a:t>argumento:mascara</a:t>
            </a:r>
            <a:r>
              <a:rPr lang="en-US" b="1" dirty="0">
                <a:solidFill>
                  <a:schemeClr val="bg2"/>
                </a:solidFill>
              </a:rPr>
              <a:t> de la </a:t>
            </a:r>
            <a:r>
              <a:rPr lang="en-US" b="1" dirty="0" err="1">
                <a:solidFill>
                  <a:schemeClr val="bg2"/>
                </a:solidFill>
              </a:rPr>
              <a:t>imagen</a:t>
            </a:r>
            <a:r>
              <a:rPr lang="en-US" b="1" dirty="0">
                <a:solidFill>
                  <a:schemeClr val="bg2"/>
                </a:solidFill>
              </a:rPr>
              <a:t>  </a:t>
            </a:r>
            <a:r>
              <a:rPr lang="en-US" b="1" dirty="0" smtClean="0">
                <a:solidFill>
                  <a:schemeClr val="bg2"/>
                </a:solidFill>
              </a:rPr>
              <a:t>, None</a:t>
            </a:r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4to </a:t>
            </a:r>
            <a:r>
              <a:rPr lang="en-US" b="1" dirty="0" err="1">
                <a:solidFill>
                  <a:schemeClr val="bg2"/>
                </a:solidFill>
              </a:rPr>
              <a:t>argumento</a:t>
            </a:r>
            <a:r>
              <a:rPr lang="en-US" b="1" dirty="0">
                <a:solidFill>
                  <a:schemeClr val="bg2"/>
                </a:solidFill>
              </a:rPr>
              <a:t>: </a:t>
            </a:r>
            <a:r>
              <a:rPr lang="en-US" b="1" dirty="0" err="1">
                <a:solidFill>
                  <a:schemeClr val="bg2"/>
                </a:solidFill>
              </a:rPr>
              <a:t>representa</a:t>
            </a:r>
            <a:r>
              <a:rPr lang="en-US" b="1" dirty="0">
                <a:solidFill>
                  <a:schemeClr val="bg2"/>
                </a:solidFill>
              </a:rPr>
              <a:t> el </a:t>
            </a:r>
            <a:r>
              <a:rPr lang="en-US" b="1" dirty="0" err="1" smtClean="0">
                <a:solidFill>
                  <a:schemeClr val="bg2"/>
                </a:solidFill>
              </a:rPr>
              <a:t>tamaño</a:t>
            </a:r>
            <a:r>
              <a:rPr lang="en-US" b="1" dirty="0" smtClean="0">
                <a:solidFill>
                  <a:schemeClr val="bg2"/>
                </a:solidFill>
              </a:rPr>
              <a:t> [256] </a:t>
            </a:r>
            <a:r>
              <a:rPr lang="en-US" b="1" dirty="0" err="1" smtClean="0">
                <a:solidFill>
                  <a:schemeClr val="bg2"/>
                </a:solidFill>
              </a:rPr>
              <a:t>número</a:t>
            </a:r>
            <a:r>
              <a:rPr lang="en-US" b="1" dirty="0" smtClean="0">
                <a:solidFill>
                  <a:schemeClr val="bg2"/>
                </a:solidFill>
              </a:rPr>
              <a:t> de </a:t>
            </a:r>
            <a:r>
              <a:rPr lang="en-US" b="1" dirty="0" err="1" smtClean="0">
                <a:solidFill>
                  <a:schemeClr val="bg2"/>
                </a:solidFill>
              </a:rPr>
              <a:t>elementos</a:t>
            </a:r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5to </a:t>
            </a:r>
            <a:r>
              <a:rPr lang="en-US" b="1" dirty="0" err="1">
                <a:solidFill>
                  <a:schemeClr val="bg2"/>
                </a:solidFill>
              </a:rPr>
              <a:t>argumento</a:t>
            </a:r>
            <a:r>
              <a:rPr lang="en-US" b="1" dirty="0">
                <a:solidFill>
                  <a:schemeClr val="bg2"/>
                </a:solidFill>
              </a:rPr>
              <a:t>: </a:t>
            </a:r>
            <a:r>
              <a:rPr lang="en-US" b="1" dirty="0" err="1">
                <a:solidFill>
                  <a:schemeClr val="bg2"/>
                </a:solidFill>
              </a:rPr>
              <a:t>rango</a:t>
            </a:r>
            <a:r>
              <a:rPr lang="en-US" b="1" dirty="0">
                <a:solidFill>
                  <a:schemeClr val="bg2"/>
                </a:solidFill>
              </a:rPr>
              <a:t>  , </a:t>
            </a:r>
            <a:r>
              <a:rPr lang="en-US" b="1" dirty="0" err="1" smtClean="0">
                <a:solidFill>
                  <a:schemeClr val="bg2"/>
                </a:solidFill>
              </a:rPr>
              <a:t>normalmente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es</a:t>
            </a:r>
            <a:r>
              <a:rPr lang="en-US" b="1" dirty="0" smtClean="0">
                <a:solidFill>
                  <a:schemeClr val="bg2"/>
                </a:solidFill>
              </a:rPr>
              <a:t> de  </a:t>
            </a:r>
            <a:r>
              <a:rPr lang="en-US" b="1" dirty="0">
                <a:solidFill>
                  <a:schemeClr val="bg2"/>
                </a:solidFill>
              </a:rPr>
              <a:t>[0,256]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2C6BE-39B5-9447-8F24-8B8E98788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889" y="2176875"/>
            <a:ext cx="7289800" cy="5730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ECUALIZACIÓN DE HISTOGRAMA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2"/>
                </a:solidFill>
              </a:rPr>
              <a:t>La ecualización de histograma tiene como objetivo poder mejorar el contraste de la imagen en escala de grises .</a:t>
            </a:r>
          </a:p>
          <a:p>
            <a:endParaRPr lang="es-PE" dirty="0">
              <a:solidFill>
                <a:schemeClr val="bg2"/>
              </a:solidFill>
            </a:endParaRPr>
          </a:p>
          <a:p>
            <a:r>
              <a:rPr lang="es-PE" dirty="0" smtClean="0">
                <a:solidFill>
                  <a:schemeClr val="bg2"/>
                </a:solidFill>
              </a:rPr>
              <a:t>La ecualización de histograma ofrece un buen contraste cuando la imagen contiene bien marcado partes luminosas y partes oscuras.</a:t>
            </a:r>
            <a:endParaRPr lang="es-PE" dirty="0">
              <a:solidFill>
                <a:schemeClr val="bg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83DE1-D30D-3040-82EE-2D6961AF051D}"/>
              </a:ext>
            </a:extLst>
          </p:cNvPr>
          <p:cNvSpPr/>
          <p:nvPr/>
        </p:nvSpPr>
        <p:spPr>
          <a:xfrm>
            <a:off x="3641004" y="5114164"/>
            <a:ext cx="4706162" cy="5974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  <a:r>
              <a:rPr lang="en-US" sz="2800" b="1" dirty="0" smtClean="0">
                <a:solidFill>
                  <a:schemeClr val="tx1"/>
                </a:solidFill>
              </a:rPr>
              <a:t>v2.equalizeHist(</a:t>
            </a:r>
            <a:r>
              <a:rPr lang="en-US" sz="2800" b="1" dirty="0" err="1" smtClean="0">
                <a:solidFill>
                  <a:schemeClr val="tx1"/>
                </a:solidFill>
              </a:rPr>
              <a:t>img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8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ECUALIZACIÓN DE HISTOGRAMA</a:t>
            </a:r>
            <a:endParaRPr lang="es-PE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052" y="4017532"/>
            <a:ext cx="7360354" cy="26591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7" y="1358538"/>
            <a:ext cx="4493622" cy="255449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623" y="1580606"/>
            <a:ext cx="3971107" cy="233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FFF00"/>
                </a:solidFill>
              </a:rPr>
              <a:t>INTERFAZ GRAFICA CON TKINTER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PE" b="1" dirty="0" smtClean="0">
                <a:solidFill>
                  <a:schemeClr val="bg1"/>
                </a:solidFill>
              </a:rPr>
              <a:t>EVENTOS SINCRONOS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b="1" dirty="0" smtClean="0">
                <a:solidFill>
                  <a:schemeClr val="bg1"/>
                </a:solidFill>
              </a:rPr>
              <a:t>El uso de la interfaz grafica con funcionamiento síncrono indica que solo podremos interactuar con el código de Python usando los elementos de la interfaz grafica , bloqueando otras acciones que no se encuentren definidos dentro de ella.</a:t>
            </a:r>
            <a:endParaRPr lang="es-PE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s-PE" b="1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s-PE" b="1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b="1" dirty="0" smtClean="0">
                <a:solidFill>
                  <a:schemeClr val="bg1"/>
                </a:solidFill>
              </a:rPr>
              <a:t>EVENTOS ASINCRONOS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b="1" dirty="0" smtClean="0">
                <a:solidFill>
                  <a:schemeClr val="bg1"/>
                </a:solidFill>
              </a:rPr>
              <a:t>En esta opción podemos interactuar con la interfaz grafica sin la necesidad bloquear otras acciones que el programa puede realizar , ejemplo leer datos de un sensor , enviar datos </a:t>
            </a:r>
            <a:r>
              <a:rPr lang="es-PE" dirty="0" smtClean="0"/>
              <a:t>hacia un archivo de texto  , etc.</a:t>
            </a:r>
          </a:p>
        </p:txBody>
      </p:sp>
    </p:spTree>
    <p:extLst>
      <p:ext uri="{BB962C8B-B14F-4D97-AF65-F5344CB8AC3E}">
        <p14:creationId xmlns:p14="http://schemas.microsoft.com/office/powerpoint/2010/main" val="284193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CA47-14F8-0C4D-A621-6D494F57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SEGMENTACION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827F8-7404-E94E-8C19-96760A02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Tiene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como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objetivo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poder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separar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alguna</a:t>
            </a:r>
            <a:r>
              <a:rPr lang="en-US" dirty="0" smtClean="0">
                <a:solidFill>
                  <a:schemeClr val="bg2"/>
                </a:solidFill>
              </a:rPr>
              <a:t> region de </a:t>
            </a:r>
            <a:r>
              <a:rPr lang="en-US" dirty="0" err="1" smtClean="0">
                <a:solidFill>
                  <a:schemeClr val="bg2"/>
                </a:solidFill>
              </a:rPr>
              <a:t>interes</a:t>
            </a:r>
            <a:r>
              <a:rPr lang="en-US" dirty="0" smtClean="0">
                <a:solidFill>
                  <a:schemeClr val="bg2"/>
                </a:solidFill>
              </a:rPr>
              <a:t> de </a:t>
            </a:r>
            <a:r>
              <a:rPr lang="en-US" dirty="0" err="1" smtClean="0">
                <a:solidFill>
                  <a:schemeClr val="bg2"/>
                </a:solidFill>
              </a:rPr>
              <a:t>toda</a:t>
            </a:r>
            <a:r>
              <a:rPr lang="en-US" dirty="0" smtClean="0">
                <a:solidFill>
                  <a:schemeClr val="bg2"/>
                </a:solidFill>
              </a:rPr>
              <a:t> la </a:t>
            </a:r>
            <a:r>
              <a:rPr lang="en-US" dirty="0" err="1" smtClean="0">
                <a:solidFill>
                  <a:schemeClr val="bg2"/>
                </a:solidFill>
              </a:rPr>
              <a:t>imagen</a:t>
            </a:r>
            <a:r>
              <a:rPr lang="en-US" dirty="0" smtClean="0">
                <a:solidFill>
                  <a:schemeClr val="bg2"/>
                </a:solidFill>
              </a:rPr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ED129-5D61-0B41-A1C3-516016FAB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19" y="3629583"/>
            <a:ext cx="7162800" cy="27404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3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SEGMENTACION DE IMAGENES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1026" name="Picture 2" descr="Resultado de imagen para segmentation imag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4"/>
          <a:stretch/>
        </p:blipFill>
        <p:spPr bwMode="auto">
          <a:xfrm>
            <a:off x="296458" y="2701635"/>
            <a:ext cx="5951942" cy="378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egmentation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8"/>
          <a:stretch/>
        </p:blipFill>
        <p:spPr bwMode="auto">
          <a:xfrm>
            <a:off x="6802581" y="2798618"/>
            <a:ext cx="4870362" cy="369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THRESHOLDING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83DE1-D30D-3040-82EE-2D6961AF051D}"/>
              </a:ext>
            </a:extLst>
          </p:cNvPr>
          <p:cNvSpPr/>
          <p:nvPr/>
        </p:nvSpPr>
        <p:spPr>
          <a:xfrm>
            <a:off x="0" y="2979368"/>
            <a:ext cx="11612880" cy="98691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/>
              <a:t>et2,th2 = </a:t>
            </a:r>
            <a:r>
              <a:rPr lang="es-PE" sz="2400" dirty="0" smtClean="0"/>
              <a:t>cv2.threshold(img,0,255,cv2.THRESH_BINARY</a:t>
            </a:r>
            <a:r>
              <a:rPr lang="es-PE" sz="2400" dirty="0"/>
              <a:t>+cv2.THRESH_OTSU</a:t>
            </a:r>
            <a:r>
              <a:rPr lang="es-PE" sz="2400" dirty="0" smtClean="0"/>
              <a:t>)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907177" y="4539449"/>
            <a:ext cx="7147559" cy="1319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 de </a:t>
            </a:r>
            <a:r>
              <a:rPr lang="es-PE" dirty="0" err="1" smtClean="0"/>
              <a:t>otsu</a:t>
            </a:r>
            <a:r>
              <a:rPr lang="es-PE" dirty="0" smtClean="0"/>
              <a:t> :</a:t>
            </a:r>
          </a:p>
          <a:p>
            <a:pPr algn="ctr"/>
            <a:r>
              <a:rPr lang="es-PE" dirty="0" smtClean="0"/>
              <a:t>Método de moralización que intenta maximizar la varianza entre clases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2476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REGISTRO DE VIDEO 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0203" y="1908992"/>
            <a:ext cx="6953795" cy="4726939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19846" y="4201450"/>
            <a:ext cx="3439687" cy="597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FF00"/>
                </a:solidFill>
              </a:rPr>
              <a:t>VideoWriter</a:t>
            </a:r>
            <a:r>
              <a:rPr lang="en-US" sz="2400" dirty="0" smtClean="0">
                <a:solidFill>
                  <a:srgbClr val="FFFF00"/>
                </a:solidFill>
              </a:rPr>
              <a:t>()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0" y="5568261"/>
            <a:ext cx="2952206" cy="597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FF00"/>
                </a:solidFill>
              </a:rPr>
              <a:t>Método</a:t>
            </a:r>
            <a:r>
              <a:rPr lang="en-US" sz="2400" dirty="0" smtClean="0">
                <a:solidFill>
                  <a:srgbClr val="FFFF00"/>
                </a:solidFill>
              </a:rPr>
              <a:t> write()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3459533" y="4798858"/>
            <a:ext cx="3555221" cy="13668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55485" y="3061752"/>
            <a:ext cx="3439687" cy="597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FF00"/>
                </a:solidFill>
              </a:rPr>
              <a:t>VideoCapture</a:t>
            </a:r>
            <a:r>
              <a:rPr lang="en-US" sz="2400" dirty="0" smtClean="0">
                <a:solidFill>
                  <a:srgbClr val="FFFF00"/>
                </a:solidFill>
              </a:rPr>
              <a:t>(index)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3638059" y="3133343"/>
            <a:ext cx="1552144" cy="412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7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ELEMENTOS BASICOS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74010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538"/>
          <a:stretch/>
        </p:blipFill>
        <p:spPr>
          <a:xfrm>
            <a:off x="4654841" y="2325189"/>
            <a:ext cx="7232360" cy="419456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74320" y="2103120"/>
            <a:ext cx="2926080" cy="757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CREACIÓN DEL OBJETO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274320" y="3167425"/>
            <a:ext cx="2926080" cy="757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 PARA ESTABLECER EL TAMAÑO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304797" y="4248089"/>
            <a:ext cx="2926080" cy="757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 PARA ESTABLECER EL TITULO</a:t>
            </a:r>
            <a:endParaRPr lang="es-PE" dirty="0"/>
          </a:p>
        </p:txBody>
      </p:sp>
      <p:sp>
        <p:nvSpPr>
          <p:cNvPr id="8" name="Rectángulo 7"/>
          <p:cNvSpPr/>
          <p:nvPr/>
        </p:nvSpPr>
        <p:spPr>
          <a:xfrm>
            <a:off x="91491" y="5635412"/>
            <a:ext cx="3836129" cy="757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 PARA ESTABLECER QUE SIEMPRE SE ENCUENTRA ACTIVO</a:t>
            </a:r>
            <a:endParaRPr lang="es-PE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BUTTON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4332848"/>
            <a:ext cx="10554574" cy="15259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b="1" dirty="0" smtClean="0">
                <a:solidFill>
                  <a:schemeClr val="bg1"/>
                </a:solidFill>
              </a:rPr>
              <a:t>Un botón es widget que permite llamar o invocar una función cuando el botón se haya presionado . Podemos interactuar con el código simplemente utilizando botones.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12282"/>
          <a:stretch/>
        </p:blipFill>
        <p:spPr>
          <a:xfrm>
            <a:off x="2708379" y="2932694"/>
            <a:ext cx="6814690" cy="36861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BUTTON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b="1" dirty="0" smtClean="0">
              <a:solidFill>
                <a:schemeClr val="bg1"/>
              </a:solidFill>
            </a:endParaRPr>
          </a:p>
          <a:p>
            <a:r>
              <a:rPr lang="es-PE" b="1" dirty="0" smtClean="0">
                <a:solidFill>
                  <a:schemeClr val="bg1"/>
                </a:solidFill>
              </a:rPr>
              <a:t>PASOS PARA USAR UN BOTON</a:t>
            </a:r>
            <a:endParaRPr lang="es-PE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PE" b="1" dirty="0" smtClean="0">
                <a:solidFill>
                  <a:schemeClr val="bg1"/>
                </a:solidFill>
              </a:rPr>
              <a:t>Primero </a:t>
            </a:r>
            <a:r>
              <a:rPr lang="es-PE" b="1" dirty="0">
                <a:solidFill>
                  <a:schemeClr val="bg1"/>
                </a:solidFill>
              </a:rPr>
              <a:t>se debe crear una función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b="1" dirty="0">
                <a:solidFill>
                  <a:schemeClr val="bg1"/>
                </a:solidFill>
              </a:rPr>
              <a:t>Segundo se debe crear un botón e indicar que el botón invoque a una función cuando el evento se lleve a cabo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b="1" dirty="0">
                <a:solidFill>
                  <a:schemeClr val="bg1"/>
                </a:solidFill>
              </a:rPr>
              <a:t>Tercero indicar el lugar donde se ubicara el </a:t>
            </a:r>
            <a:r>
              <a:rPr lang="es-PE" b="1" dirty="0" err="1">
                <a:solidFill>
                  <a:schemeClr val="bg1"/>
                </a:solidFill>
              </a:rPr>
              <a:t>boton</a:t>
            </a:r>
            <a:endParaRPr lang="es-PE" b="1" dirty="0">
              <a:solidFill>
                <a:schemeClr val="bg1"/>
              </a:solidFill>
            </a:endParaRPr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BUTTON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14" y="2784202"/>
            <a:ext cx="7377102" cy="36369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337" y="2784202"/>
            <a:ext cx="4284617" cy="353246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2508069" y="4127863"/>
            <a:ext cx="6126480" cy="13585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7759336" y="3082834"/>
            <a:ext cx="444137" cy="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7759337" y="3082834"/>
            <a:ext cx="0" cy="48486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redondeado 18"/>
          <p:cNvSpPr/>
          <p:nvPr/>
        </p:nvSpPr>
        <p:spPr>
          <a:xfrm>
            <a:off x="7328495" y="2784202"/>
            <a:ext cx="861679" cy="29863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0,0</a:t>
            </a:r>
            <a:endParaRPr lang="es-PE" dirty="0"/>
          </a:p>
        </p:txBody>
      </p:sp>
      <p:cxnSp>
        <p:nvCxnSpPr>
          <p:cNvPr id="22" name="Conector recto 21"/>
          <p:cNvCxnSpPr/>
          <p:nvPr/>
        </p:nvCxnSpPr>
        <p:spPr>
          <a:xfrm>
            <a:off x="8634549" y="3090273"/>
            <a:ext cx="0" cy="933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7759336" y="4023361"/>
            <a:ext cx="875213" cy="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8777769" y="3325266"/>
            <a:ext cx="875682" cy="515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y</a:t>
            </a:r>
            <a:r>
              <a:rPr lang="es-PE" sz="1600" dirty="0" smtClean="0"/>
              <a:t>=100</a:t>
            </a:r>
            <a:endParaRPr lang="es-PE" sz="1600" dirty="0"/>
          </a:p>
        </p:txBody>
      </p:sp>
      <p:sp>
        <p:nvSpPr>
          <p:cNvPr id="34" name="Rectángulo 33"/>
          <p:cNvSpPr/>
          <p:nvPr/>
        </p:nvSpPr>
        <p:spPr>
          <a:xfrm>
            <a:off x="7732974" y="3629935"/>
            <a:ext cx="875682" cy="515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x=100</a:t>
            </a:r>
            <a:endParaRPr lang="es-PE" sz="16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9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1223</TotalTime>
  <Words>1328</Words>
  <Application>Microsoft Office PowerPoint</Application>
  <PresentationFormat>Panorámica</PresentationFormat>
  <Paragraphs>344</Paragraphs>
  <Slides>53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58" baseType="lpstr">
      <vt:lpstr>Arial</vt:lpstr>
      <vt:lpstr>Century Gothic</vt:lpstr>
      <vt:lpstr>Wingdings</vt:lpstr>
      <vt:lpstr>Wingdings 2</vt:lpstr>
      <vt:lpstr>Citable</vt:lpstr>
      <vt:lpstr> </vt:lpstr>
      <vt:lpstr>INTERFAZ GRAFICA PARTE1</vt:lpstr>
      <vt:lpstr>APLICACIÓN BASICA CON TKINTER</vt:lpstr>
      <vt:lpstr>TKINTER </vt:lpstr>
      <vt:lpstr>INTERFAZ GRAFICA CON TKINTER</vt:lpstr>
      <vt:lpstr>ELEMENTOS BASICOS</vt:lpstr>
      <vt:lpstr>BUTTON</vt:lpstr>
      <vt:lpstr>BUTTON</vt:lpstr>
      <vt:lpstr>BUTTON</vt:lpstr>
      <vt:lpstr>LABEL</vt:lpstr>
      <vt:lpstr>LABEL</vt:lpstr>
      <vt:lpstr>TEXT</vt:lpstr>
      <vt:lpstr>TEXT</vt:lpstr>
      <vt:lpstr>CANVAS</vt:lpstr>
      <vt:lpstr>PAQUETE PIL</vt:lpstr>
      <vt:lpstr>PAQUETE PIL</vt:lpstr>
      <vt:lpstr>Image</vt:lpstr>
      <vt:lpstr>RESIZE</vt:lpstr>
      <vt:lpstr>ROTATE</vt:lpstr>
      <vt:lpstr>ImageTk</vt:lpstr>
      <vt:lpstr>NUMPY</vt:lpstr>
      <vt:lpstr>FUNCIONES DE NUMPY</vt:lpstr>
      <vt:lpstr>CLASES</vt:lpstr>
      <vt:lpstr>CLASIFICACIÓN DE IMAGENES</vt:lpstr>
      <vt:lpstr>PRE PROCESAMIENTO</vt:lpstr>
      <vt:lpstr>DETECCIÓN DE OBJETOS</vt:lpstr>
      <vt:lpstr>HAARCASCADE</vt:lpstr>
      <vt:lpstr>HAARCASCADE</vt:lpstr>
      <vt:lpstr>COINCIDENCIA DE PLANTILLAS</vt:lpstr>
      <vt:lpstr>ARREGLO DE 2D</vt:lpstr>
      <vt:lpstr>INDEXACIÓN 2D</vt:lpstr>
      <vt:lpstr>ATRIBUTOS DEL NDARRAY</vt:lpstr>
      <vt:lpstr>Método astype()</vt:lpstr>
      <vt:lpstr>OPENCV</vt:lpstr>
      <vt:lpstr>FORMATOS</vt:lpstr>
      <vt:lpstr>FUNCIONES DE OPENCV</vt:lpstr>
      <vt:lpstr>FUNCIONES DE OPENCV</vt:lpstr>
      <vt:lpstr>FUNCIONES DE OPENCV</vt:lpstr>
      <vt:lpstr>IMPORTAR CV2 , NUMPY</vt:lpstr>
      <vt:lpstr>OPENCV</vt:lpstr>
      <vt:lpstr>IMAGEN A ESCALA DE GRISES</vt:lpstr>
      <vt:lpstr>ESCALA DE COLOR GRIS</vt:lpstr>
      <vt:lpstr>CONVERSION DE RGB A ESCALA DE GRISES</vt:lpstr>
      <vt:lpstr>HISTOGRAMA DE UNA IMAGEN</vt:lpstr>
      <vt:lpstr>HISTOGRAMA</vt:lpstr>
      <vt:lpstr>HISTOGRAMAS</vt:lpstr>
      <vt:lpstr>CALCULO DE HISTOGRAMA</vt:lpstr>
      <vt:lpstr>ECUALIZACIÓN DE HISTOGRAMA</vt:lpstr>
      <vt:lpstr>ECUALIZACIÓN DE HISTOGRAMA</vt:lpstr>
      <vt:lpstr>SEGMENTACION</vt:lpstr>
      <vt:lpstr>SEGMENTACION DE IMAGENES</vt:lpstr>
      <vt:lpstr>THRESHOLDING</vt:lpstr>
      <vt:lpstr>REGISTRO DE VIDEO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orlando miranda ñahui</dc:creator>
  <cp:lastModifiedBy>jorge orlando miranda ñahui</cp:lastModifiedBy>
  <cp:revision>35</cp:revision>
  <dcterms:created xsi:type="dcterms:W3CDTF">2020-02-07T22:52:02Z</dcterms:created>
  <dcterms:modified xsi:type="dcterms:W3CDTF">2020-02-29T20:30:06Z</dcterms:modified>
</cp:coreProperties>
</file>