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1"/>
  </p:sldMasterIdLst>
  <p:sldIdLst>
    <p:sldId id="301" r:id="rId2"/>
    <p:sldId id="346" r:id="rId3"/>
    <p:sldId id="363" r:id="rId4"/>
    <p:sldId id="364" r:id="rId5"/>
    <p:sldId id="347" r:id="rId6"/>
    <p:sldId id="361" r:id="rId7"/>
    <p:sldId id="362" r:id="rId8"/>
    <p:sldId id="349" r:id="rId9"/>
    <p:sldId id="355" r:id="rId10"/>
    <p:sldId id="380" r:id="rId11"/>
    <p:sldId id="311" r:id="rId12"/>
    <p:sldId id="313" r:id="rId13"/>
    <p:sldId id="314" r:id="rId14"/>
    <p:sldId id="315" r:id="rId15"/>
    <p:sldId id="316" r:id="rId16"/>
    <p:sldId id="365" r:id="rId17"/>
    <p:sldId id="366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7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7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9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0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6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29/02/2020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19368" y="3005805"/>
            <a:ext cx="1952542" cy="19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b="1" dirty="0" smtClean="0">
                <a:solidFill>
                  <a:srgbClr val="0070C0"/>
                </a:solidFill>
              </a:rPr>
              <a:t>CLASE </a:t>
            </a:r>
            <a:r>
              <a:rPr lang="es-PE" sz="4000" b="1" dirty="0" smtClean="0">
                <a:solidFill>
                  <a:srgbClr val="0070C0"/>
                </a:solidFill>
              </a:rPr>
              <a:t>8</a:t>
            </a:r>
            <a:endParaRPr lang="es-PE" sz="40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0755" y="352792"/>
            <a:ext cx="5789769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PROCESAMIENTO DIGITAL DE IMAGENES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TRANSFORMACIONES GLOBALES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624" y="1650728"/>
            <a:ext cx="10515600" cy="4351337"/>
          </a:xfrm>
        </p:spPr>
        <p:txBody>
          <a:bodyPr/>
          <a:lstStyle/>
          <a:p>
            <a:r>
              <a:rPr lang="es-PE" dirty="0"/>
              <a:t>Las transformaciones globales realizan una operación global sobre cada pixel </a:t>
            </a:r>
          </a:p>
          <a:p>
            <a:r>
              <a:rPr lang="es-PE" dirty="0"/>
              <a:t>El valor del nuevo pixel calculado depende exclusivamente del mismo pixel y no de otros pixeles. </a:t>
            </a: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7097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06789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259874" y="3709851"/>
            <a:ext cx="259733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226825" y="3709851"/>
            <a:ext cx="239466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259873" y="4520468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637210" y="4989467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8049590" y="4999151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621486" y="4490374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37909" y="3304903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F(.)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169027" y="4908797"/>
            <a:ext cx="1423060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I1(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628907" y="4934880"/>
            <a:ext cx="1760222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I2(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800" b="1" dirty="0" smtClean="0">
                <a:solidFill>
                  <a:schemeClr val="bg1"/>
                </a:solidFill>
              </a:rPr>
              <a:t>)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E0-F796-AB48-BEBD-00415CA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IMAGEN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DDF-7EEC-1943-BC5B-4A1F3F5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UNA ESCALA EQUIVALENTE QUE RESULTA DE REALIZAR UN CALCULO EN BASE A LAS 3 CAPAS </a:t>
            </a:r>
            <a:r>
              <a:rPr lang="en-US" dirty="0" smtClean="0"/>
              <a:t>DE </a:t>
            </a:r>
            <a:r>
              <a:rPr lang="en-US" dirty="0"/>
              <a:t>COLOR QUE CONSTITUYEN A LA IMAGEN (R,G,B</a:t>
            </a:r>
            <a:r>
              <a:rPr lang="en-US" dirty="0" smtClean="0"/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9" y="3186545"/>
            <a:ext cx="5551343" cy="3319029"/>
          </a:xfrm>
          <a:prstGeom prst="rect">
            <a:avLst/>
          </a:prstGeom>
        </p:spPr>
      </p:pic>
      <p:pic>
        <p:nvPicPr>
          <p:cNvPr id="6" name="Picture 2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62712" y="3208192"/>
            <a:ext cx="4538778" cy="329738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REPRESENTACION </a:t>
            </a:r>
            <a:r>
              <a:rPr lang="en-US" dirty="0"/>
              <a:t>GRAFICA DE LA TONALIDAD PRESENTE EN UNA IMAGEN ES DECIR: </a:t>
            </a:r>
          </a:p>
          <a:p>
            <a:r>
              <a:rPr lang="en-US" dirty="0"/>
              <a:t>MUESTRA LA CANTIAD DE PIXELES PRESENTES POR CADA TONALIDAD DE COLOR</a:t>
            </a:r>
          </a:p>
          <a:p>
            <a:r>
              <a:rPr lang="en-US" dirty="0"/>
              <a:t>EJE HORIZONTAL REPRESENTA LAS TONALIDADES (</a:t>
            </a:r>
            <a:r>
              <a:rPr lang="en-US" dirty="0" err="1"/>
              <a:t>ejemplo</a:t>
            </a:r>
            <a:r>
              <a:rPr lang="en-US" dirty="0"/>
              <a:t> 0 HASTA 255)</a:t>
            </a:r>
          </a:p>
          <a:p>
            <a:r>
              <a:rPr lang="en-US" dirty="0"/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4144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30"/>
            <a:ext cx="2011606" cy="73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2829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5470117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989210"/>
            <a:ext cx="6571488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CALCULO USANDO FUNCIONES DE OPENCV</a:t>
            </a:r>
          </a:p>
        </p:txBody>
      </p:sp>
    </p:spTree>
    <p:extLst>
      <p:ext uri="{BB962C8B-B14F-4D97-AF65-F5344CB8AC3E}">
        <p14:creationId xmlns:p14="http://schemas.microsoft.com/office/powerpoint/2010/main" val="10064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b="1" dirty="0"/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/>
              <a:t>1er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imagen</a:t>
            </a:r>
            <a:r>
              <a:rPr lang="en-US" b="1" dirty="0"/>
              <a:t> </a:t>
            </a:r>
            <a:r>
              <a:rPr lang="en-US" b="1" dirty="0" smtClean="0"/>
              <a:t>Fuente </a:t>
            </a:r>
            <a:r>
              <a:rPr lang="en-US" b="1" dirty="0" err="1" smtClean="0"/>
              <a:t>dentro</a:t>
            </a:r>
            <a:r>
              <a:rPr lang="en-US" b="1" dirty="0" smtClean="0"/>
              <a:t> de </a:t>
            </a:r>
            <a:r>
              <a:rPr lang="en-US" b="1" dirty="0" err="1" smtClean="0"/>
              <a:t>corchetes</a:t>
            </a:r>
            <a:endParaRPr lang="en-US" b="1" dirty="0"/>
          </a:p>
          <a:p>
            <a:r>
              <a:rPr lang="en-US" b="1" dirty="0"/>
              <a:t>2do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indice</a:t>
            </a:r>
            <a:r>
              <a:rPr lang="en-US" b="1" dirty="0"/>
              <a:t> </a:t>
            </a:r>
            <a:r>
              <a:rPr lang="en-US" b="1" dirty="0" smtClean="0"/>
              <a:t> , para </a:t>
            </a:r>
            <a:r>
              <a:rPr lang="en-US" b="1" dirty="0" err="1" smtClean="0"/>
              <a:t>grises</a:t>
            </a:r>
            <a:r>
              <a:rPr lang="en-US" b="1" dirty="0" smtClean="0"/>
              <a:t> [0]</a:t>
            </a:r>
            <a:endParaRPr lang="en-US" b="1" dirty="0"/>
          </a:p>
          <a:p>
            <a:r>
              <a:rPr lang="en-US" b="1" dirty="0"/>
              <a:t>3er </a:t>
            </a:r>
            <a:r>
              <a:rPr lang="en-US" b="1" dirty="0" err="1"/>
              <a:t>argumento:mascara</a:t>
            </a:r>
            <a:r>
              <a:rPr lang="en-US" b="1" dirty="0"/>
              <a:t> de la </a:t>
            </a:r>
            <a:r>
              <a:rPr lang="en-US" b="1" dirty="0" err="1"/>
              <a:t>imagen</a:t>
            </a:r>
            <a:r>
              <a:rPr lang="en-US" b="1" dirty="0"/>
              <a:t>  </a:t>
            </a:r>
            <a:r>
              <a:rPr lang="en-US" b="1" dirty="0" smtClean="0"/>
              <a:t>, None</a:t>
            </a:r>
            <a:endParaRPr lang="en-US" b="1" dirty="0"/>
          </a:p>
          <a:p>
            <a:r>
              <a:rPr lang="en-US" b="1" dirty="0"/>
              <a:t>4to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representa</a:t>
            </a:r>
            <a:r>
              <a:rPr lang="en-US" b="1" dirty="0"/>
              <a:t> el </a:t>
            </a:r>
            <a:r>
              <a:rPr lang="en-US" b="1" dirty="0" err="1" smtClean="0"/>
              <a:t>tamaño</a:t>
            </a:r>
            <a:r>
              <a:rPr lang="en-US" b="1" dirty="0" smtClean="0"/>
              <a:t> [256] </a:t>
            </a:r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elementos</a:t>
            </a:r>
            <a:endParaRPr lang="en-US" b="1" dirty="0"/>
          </a:p>
          <a:p>
            <a:r>
              <a:rPr lang="en-US" b="1" dirty="0"/>
              <a:t>5to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rango</a:t>
            </a:r>
            <a:r>
              <a:rPr lang="en-US" b="1" dirty="0"/>
              <a:t>  , </a:t>
            </a:r>
            <a:r>
              <a:rPr lang="en-US" b="1" dirty="0" err="1" smtClean="0"/>
              <a:t>normalmente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de  </a:t>
            </a:r>
            <a:r>
              <a:rPr lang="en-US" b="1" dirty="0"/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9" y="2176875"/>
            <a:ext cx="728980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CON BAJO BRILLO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62" y="1691322"/>
            <a:ext cx="4384948" cy="39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CON ALTO BRILLO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014" y="2061097"/>
            <a:ext cx="3829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TRANSFORMACÍONES GEOMETRICAS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transformaciones geométricas sobre una imagen implica que el nuevo pixel depende de otros pixeles situados en diferentes posiciones.</a:t>
            </a:r>
          </a:p>
          <a:p>
            <a:r>
              <a:rPr lang="es-PE" dirty="0" smtClean="0"/>
              <a:t>Las transformaciones de rotación , traslación y escalamiento son denominadas transformaciones afines .</a:t>
            </a:r>
          </a:p>
          <a:p>
            <a:r>
              <a:rPr lang="es-PE" dirty="0" smtClean="0"/>
              <a:t>Las transformaciones afines son aquellas operaciones en la cual las líneas de la imagen de entrada siguen siendo líneas en el resultado de la operación 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26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ESCALAMIENTO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Operación que permite modificar las dimensiones de una imagen.</a:t>
            </a:r>
          </a:p>
          <a:p>
            <a:r>
              <a:rPr lang="es-PE" dirty="0" smtClean="0"/>
              <a:t>Los pixeles nuevos depende de los pixeles de otras posiciones.</a:t>
            </a:r>
          </a:p>
          <a:p>
            <a:pPr marL="0" indent="0">
              <a:buNone/>
            </a:pPr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76" y="2921884"/>
            <a:ext cx="3072068" cy="2396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45" y="2754720"/>
            <a:ext cx="4210682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ESCALAMIENTO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99" y="2364378"/>
            <a:ext cx="5986747" cy="3605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24" y="1406593"/>
            <a:ext cx="3072068" cy="2396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119" y="3693843"/>
            <a:ext cx="4210682" cy="294894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3095897" y="2364379"/>
            <a:ext cx="5405727" cy="8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871063" y="4475753"/>
            <a:ext cx="1630561" cy="36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14499" y="1706003"/>
            <a:ext cx="1453935" cy="484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/>
                </a:solidFill>
              </a:rPr>
              <a:t>CODIGO :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53812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ROTACIÓN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128882"/>
            <a:ext cx="3400301" cy="27305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2" y="2115297"/>
            <a:ext cx="3400302" cy="2639583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534194" y="1580606"/>
            <a:ext cx="0" cy="354003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845127" y="3494133"/>
            <a:ext cx="3416333" cy="41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004185" y="1622290"/>
            <a:ext cx="0" cy="354003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7367452" y="3494133"/>
            <a:ext cx="3416333" cy="41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 flipV="1">
            <a:off x="7367452" y="2299063"/>
            <a:ext cx="3265714" cy="22729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 rot="17446644">
            <a:off x="7554881" y="2354314"/>
            <a:ext cx="2207623" cy="1195070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7276011" y="1622290"/>
            <a:ext cx="1382681" cy="311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45°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01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cv2.getRotationMatrix2D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05" y="3535817"/>
            <a:ext cx="3400301" cy="27305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39" y="3716731"/>
            <a:ext cx="3400302" cy="2639583"/>
          </a:xfrm>
          <a:prstGeom prst="rect">
            <a:avLst/>
          </a:prstGeom>
        </p:spPr>
      </p:pic>
      <p:cxnSp>
        <p:nvCxnSpPr>
          <p:cNvPr id="7" name="Conector recto 6"/>
          <p:cNvCxnSpPr>
            <a:stCxn id="4" idx="0"/>
          </p:cNvCxnSpPr>
          <p:nvPr/>
        </p:nvCxnSpPr>
        <p:spPr>
          <a:xfrm flipH="1">
            <a:off x="2403071" y="3535817"/>
            <a:ext cx="11085" cy="29917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697973" y="5109007"/>
            <a:ext cx="3416333" cy="41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823409" y="3480548"/>
            <a:ext cx="30002" cy="3047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5255127" y="5129849"/>
            <a:ext cx="3416333" cy="41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 flipV="1">
            <a:off x="5296032" y="4014222"/>
            <a:ext cx="3265714" cy="22729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 rot="17446644">
            <a:off x="6004627" y="4140314"/>
            <a:ext cx="1771784" cy="1254364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 rot="19571900">
            <a:off x="5924302" y="3933028"/>
            <a:ext cx="1382681" cy="3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45</a:t>
            </a:r>
            <a:r>
              <a:rPr lang="es-PE" dirty="0" smtClean="0"/>
              <a:t>°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875065" y="1564439"/>
            <a:ext cx="8229600" cy="54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chemeClr val="tx1"/>
                </a:solidFill>
              </a:rPr>
              <a:t>Retorna una matriz de 2x2 la cual que representa a la matriz de rotación.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95942" y="2271622"/>
            <a:ext cx="9104812" cy="50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R=cv2.getRotationMatrix2D( (</a:t>
            </a:r>
            <a:r>
              <a:rPr lang="es-PE" sz="2400" b="1" dirty="0" err="1" smtClean="0">
                <a:solidFill>
                  <a:schemeClr val="tx1"/>
                </a:solidFill>
              </a:rPr>
              <a:t>xo,yo</a:t>
            </a:r>
            <a:r>
              <a:rPr lang="es-PE" sz="2400" b="1" dirty="0" smtClean="0">
                <a:solidFill>
                  <a:schemeClr val="tx1"/>
                </a:solidFill>
              </a:rPr>
              <a:t>) , </a:t>
            </a:r>
            <a:r>
              <a:rPr lang="es-PE" sz="2400" b="1" dirty="0" err="1" smtClean="0">
                <a:solidFill>
                  <a:schemeClr val="tx1"/>
                </a:solidFill>
              </a:rPr>
              <a:t>angulo</a:t>
            </a:r>
            <a:r>
              <a:rPr lang="es-PE" sz="2400" b="1" dirty="0" smtClean="0">
                <a:solidFill>
                  <a:schemeClr val="tx1"/>
                </a:solidFill>
              </a:rPr>
              <a:t> , escalamiento)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75865" y="4955783"/>
            <a:ext cx="1382681" cy="3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/>
              <a:t>x</a:t>
            </a:r>
            <a:r>
              <a:rPr lang="es-PE" sz="2000" b="1" dirty="0" err="1" smtClean="0"/>
              <a:t>o,yo</a:t>
            </a:r>
            <a:r>
              <a:rPr lang="es-PE" dirty="0" err="1" smtClean="0"/>
              <a:t>°</a:t>
            </a:r>
            <a:endParaRPr lang="es-PE" dirty="0"/>
          </a:p>
        </p:txBody>
      </p:sp>
      <p:cxnSp>
        <p:nvCxnSpPr>
          <p:cNvPr id="21" name="Conector curvado 20"/>
          <p:cNvCxnSpPr/>
          <p:nvPr/>
        </p:nvCxnSpPr>
        <p:spPr>
          <a:xfrm>
            <a:off x="4114307" y="2677885"/>
            <a:ext cx="2651739" cy="2607473"/>
          </a:xfrm>
          <a:prstGeom prst="curvedConnector3">
            <a:avLst>
              <a:gd name="adj1" fmla="val 960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238206" y="2522685"/>
            <a:ext cx="1410788" cy="1458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95942" y="2937653"/>
            <a:ext cx="3344092" cy="484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/>
                </a:solidFill>
              </a:rPr>
              <a:t>R</a:t>
            </a:r>
            <a:r>
              <a:rPr lang="es-PE" sz="2000" dirty="0" smtClean="0"/>
              <a:t>:representa a la matriz de rotación</a:t>
            </a:r>
            <a:endParaRPr lang="es-PE" sz="2000" dirty="0"/>
          </a:p>
        </p:txBody>
      </p:sp>
      <p:sp>
        <p:nvSpPr>
          <p:cNvPr id="28" name="Rectángulo 27"/>
          <p:cNvSpPr/>
          <p:nvPr/>
        </p:nvSpPr>
        <p:spPr>
          <a:xfrm>
            <a:off x="6615642" y="2834531"/>
            <a:ext cx="4911634" cy="570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xo,yo</a:t>
            </a:r>
            <a:r>
              <a:rPr lang="es-PE" sz="2000" b="1" dirty="0" smtClean="0">
                <a:solidFill>
                  <a:schemeClr val="tx1"/>
                </a:solidFill>
              </a:rPr>
              <a:t>) representa el par coordenado sobre el cual se realizara la rotación</a:t>
            </a:r>
            <a:endParaRPr lang="es-PE" sz="2000" dirty="0"/>
          </a:p>
        </p:txBody>
      </p:sp>
      <p:sp>
        <p:nvSpPr>
          <p:cNvPr id="29" name="Rectángulo 28"/>
          <p:cNvSpPr/>
          <p:nvPr/>
        </p:nvSpPr>
        <p:spPr>
          <a:xfrm>
            <a:off x="8655430" y="4202127"/>
            <a:ext cx="3536570" cy="1897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angulo</a:t>
            </a:r>
            <a:r>
              <a:rPr lang="es-PE" sz="20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PE" sz="2000" b="1" dirty="0" smtClean="0">
                <a:solidFill>
                  <a:schemeClr val="tx1"/>
                </a:solidFill>
              </a:rPr>
              <a:t>Valor positivo: giro horario</a:t>
            </a:r>
          </a:p>
          <a:p>
            <a:r>
              <a:rPr lang="es-PE" sz="2000" b="1" dirty="0" smtClean="0">
                <a:solidFill>
                  <a:schemeClr val="tx1"/>
                </a:solidFill>
              </a:rPr>
              <a:t>Valor </a:t>
            </a:r>
            <a:r>
              <a:rPr lang="es-PE" sz="2000" b="1" dirty="0" err="1" smtClean="0">
                <a:solidFill>
                  <a:schemeClr val="tx1"/>
                </a:solidFill>
              </a:rPr>
              <a:t>negativo:giro</a:t>
            </a:r>
            <a:r>
              <a:rPr lang="es-PE" sz="2000" b="1" dirty="0" smtClean="0">
                <a:solidFill>
                  <a:schemeClr val="tx1"/>
                </a:solidFill>
              </a:rPr>
              <a:t> </a:t>
            </a:r>
            <a:r>
              <a:rPr lang="es-PE" sz="2000" b="1" dirty="0" err="1" smtClean="0">
                <a:solidFill>
                  <a:schemeClr val="tx1"/>
                </a:solidFill>
              </a:rPr>
              <a:t>antihorario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576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</a:t>
            </a:r>
            <a:r>
              <a:rPr lang="es-PE" b="1" dirty="0" smtClean="0"/>
              <a:t>v2.warpAffine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vez obtenido la matriz de rotación , a continuación se utilizara la función </a:t>
            </a:r>
            <a:r>
              <a:rPr lang="es-PE" dirty="0" err="1" smtClean="0"/>
              <a:t>warpAffine</a:t>
            </a:r>
            <a:r>
              <a:rPr lang="es-PE" dirty="0" smtClean="0"/>
              <a:t>().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815738" y="2769326"/>
            <a:ext cx="6453052" cy="80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Img2=cv2.warpAffine( </a:t>
            </a:r>
            <a:r>
              <a:rPr lang="es-PE" sz="2400" b="1" dirty="0" err="1" smtClean="0">
                <a:solidFill>
                  <a:schemeClr val="tx1"/>
                </a:solidFill>
              </a:rPr>
              <a:t>img</a:t>
            </a:r>
            <a:r>
              <a:rPr lang="es-PE" sz="2400" b="1" dirty="0" smtClean="0">
                <a:solidFill>
                  <a:schemeClr val="tx1"/>
                </a:solidFill>
              </a:rPr>
              <a:t> , R , (</a:t>
            </a:r>
            <a:r>
              <a:rPr lang="es-PE" sz="2400" b="1" dirty="0" err="1" smtClean="0">
                <a:solidFill>
                  <a:schemeClr val="tx1"/>
                </a:solidFill>
              </a:rPr>
              <a:t>cols,fils</a:t>
            </a:r>
            <a:r>
              <a:rPr lang="es-PE" sz="2400" b="1" dirty="0" smtClean="0">
                <a:solidFill>
                  <a:schemeClr val="tx1"/>
                </a:solidFill>
              </a:rPr>
              <a:t>))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5127" y="4004468"/>
            <a:ext cx="8599319" cy="506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>
                <a:solidFill>
                  <a:schemeClr val="tx1"/>
                </a:solidFill>
              </a:rPr>
              <a:t>i</a:t>
            </a:r>
            <a:r>
              <a:rPr lang="es-PE" sz="2400" b="1" dirty="0" err="1" smtClean="0">
                <a:solidFill>
                  <a:schemeClr val="tx1"/>
                </a:solidFill>
              </a:rPr>
              <a:t>mg:imagen</a:t>
            </a:r>
            <a:r>
              <a:rPr lang="es-PE" sz="2400" b="1" dirty="0" smtClean="0">
                <a:solidFill>
                  <a:schemeClr val="tx1"/>
                </a:solidFill>
              </a:rPr>
              <a:t> sobre el cual se aplicara la transformación geométrica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5127" y="4648586"/>
            <a:ext cx="10101547" cy="506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R: matriz de 2x2 que se usara para realizar la transformación geométrica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5127" y="5488916"/>
            <a:ext cx="10515600" cy="90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cols,fils</a:t>
            </a:r>
            <a:r>
              <a:rPr lang="es-PE" sz="2400" b="1" dirty="0" smtClean="0">
                <a:solidFill>
                  <a:schemeClr val="tx1"/>
                </a:solidFill>
              </a:rPr>
              <a:t>): representa las dimensiones que esperamos que tenga la nueva imagen transformada img2.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TRANSFORMACIONES AFIN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Aquellas transformaciones en la cual líneas paralelas de la imagen de entrada permanecen siendo paralelas en la imagen modificada</a:t>
            </a:r>
            <a:endParaRPr lang="es-PE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354202" y="3033305"/>
            <a:ext cx="7254221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M=cv2.getAffineTransform((points1),(points2))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454350" y="4606721"/>
            <a:ext cx="6200484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cv2.warpAffine(</a:t>
            </a:r>
            <a:r>
              <a:rPr lang="en-US" sz="2400" dirty="0" err="1" smtClean="0">
                <a:solidFill>
                  <a:srgbClr val="0070C0"/>
                </a:solidFill>
              </a:rPr>
              <a:t>img,M</a:t>
            </a:r>
            <a:r>
              <a:rPr lang="en-US" sz="2400" dirty="0" smtClean="0">
                <a:solidFill>
                  <a:srgbClr val="0070C0"/>
                </a:solidFill>
              </a:rPr>
              <a:t>,(</a:t>
            </a:r>
            <a:r>
              <a:rPr lang="en-US" sz="2400" dirty="0" err="1" smtClean="0">
                <a:solidFill>
                  <a:srgbClr val="0070C0"/>
                </a:solidFill>
              </a:rPr>
              <a:t>cols,fils</a:t>
            </a:r>
            <a:r>
              <a:rPr lang="en-US" sz="2400" dirty="0" smtClean="0">
                <a:solidFill>
                  <a:srgbClr val="0070C0"/>
                </a:solidFill>
              </a:rPr>
              <a:t>))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0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TRANSFORMACIONES DE PERSPECTIVAS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Aquellas transformaciones en la cual líneas rectas permanecen siendo rectas en la imagen modificada , se requiere 4 puntos .</a:t>
            </a:r>
            <a:endParaRPr lang="es-PE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354202" y="3033305"/>
            <a:ext cx="7254221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M=cv2.getPerspectiveTransform((points1),(points2))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454350" y="4606721"/>
            <a:ext cx="6200484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70C0"/>
                </a:solidFill>
              </a:rPr>
              <a:t>cv2.warpPerspective img,M</a:t>
            </a:r>
            <a:r>
              <a:rPr lang="en-US" sz="2400" dirty="0" smtClean="0">
                <a:solidFill>
                  <a:srgbClr val="0070C0"/>
                </a:solidFill>
              </a:rPr>
              <a:t>,(</a:t>
            </a:r>
            <a:r>
              <a:rPr lang="en-US" sz="2400" dirty="0" err="1" smtClean="0">
                <a:solidFill>
                  <a:srgbClr val="0070C0"/>
                </a:solidFill>
              </a:rPr>
              <a:t>cols,fils</a:t>
            </a:r>
            <a:r>
              <a:rPr lang="en-US" sz="2400" dirty="0" smtClean="0">
                <a:solidFill>
                  <a:srgbClr val="0070C0"/>
                </a:solidFill>
              </a:rPr>
              <a:t>))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438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4626</TotalTime>
  <Words>521</Words>
  <Application>Microsoft Office PowerPoint</Application>
  <PresentationFormat>Panorámica</PresentationFormat>
  <Paragraphs>73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 2</vt:lpstr>
      <vt:lpstr>HDOfficeLightV0</vt:lpstr>
      <vt:lpstr> </vt:lpstr>
      <vt:lpstr>TRANSFORMACÍONES GEOMETRICAS</vt:lpstr>
      <vt:lpstr>ESCALAMIENTO</vt:lpstr>
      <vt:lpstr>ESCALAMIENTO</vt:lpstr>
      <vt:lpstr>ROTACIÓN</vt:lpstr>
      <vt:lpstr>cv2.getRotationMatrix2D</vt:lpstr>
      <vt:lpstr>cv2.warpAffine</vt:lpstr>
      <vt:lpstr>TRANSFORMACIONES AFIN</vt:lpstr>
      <vt:lpstr>TRANSFORMACIONES DE PERSPECTIVAS</vt:lpstr>
      <vt:lpstr>TRANSFORMACIONES GLOBALES</vt:lpstr>
      <vt:lpstr>IMAGEN A ESCALA DE GRISES</vt:lpstr>
      <vt:lpstr>HISTOGRAMA DE UNA IMAGEN</vt:lpstr>
      <vt:lpstr>HISTOGRAMA</vt:lpstr>
      <vt:lpstr>HISTOGRAMAS</vt:lpstr>
      <vt:lpstr>CALCULO DE HISTOGRAMA</vt:lpstr>
      <vt:lpstr>IMAGEN CON BAJO BRILLO</vt:lpstr>
      <vt:lpstr>IMAGEN CON ALTO BRILLO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82</cp:revision>
  <dcterms:created xsi:type="dcterms:W3CDTF">2020-02-07T22:52:02Z</dcterms:created>
  <dcterms:modified xsi:type="dcterms:W3CDTF">2020-02-29T20:31:08Z</dcterms:modified>
</cp:coreProperties>
</file>