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62" r:id="rId5"/>
    <p:sldId id="264" r:id="rId6"/>
    <p:sldId id="267" r:id="rId7"/>
    <p:sldId id="266" r:id="rId8"/>
    <p:sldId id="263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41" autoAdjust="0"/>
    <p:restoredTop sz="92818" autoAdjust="0"/>
  </p:normalViewPr>
  <p:slideViewPr>
    <p:cSldViewPr snapToGrid="0">
      <p:cViewPr>
        <p:scale>
          <a:sx n="70" d="100"/>
          <a:sy n="70" d="100"/>
        </p:scale>
        <p:origin x="72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4744E-71A4-4275-81C7-70AAE50E58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9086CA-7F62-4046-B728-14051D57B4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2E7435-276C-4E94-860D-C8AA2B8BB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86582-ACA1-4D8A-BF88-0D8C123E2841}" type="datetimeFigureOut">
              <a:rPr lang="en-US" smtClean="0"/>
              <a:t>9/25/2021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5C74EF-6162-410C-83DD-2E2C70BF5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9BD631-5982-4260-BBD3-623FEB23C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25F87-A8D0-4B0C-B89A-81BB16DDF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457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6949F-FC46-4EA7-B33B-81FF88824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8E1242-7329-4261-BD76-6AAE0BF424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51D07E-409C-49EB-91B8-8BFCFE88F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86582-ACA1-4D8A-BF88-0D8C123E2841}" type="datetimeFigureOut">
              <a:rPr lang="en-US" smtClean="0"/>
              <a:t>9/25/2021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6044F4-3BEE-4142-9BF0-5992ED777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C3385D-1CA1-4377-877A-A3C8926C2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25F87-A8D0-4B0C-B89A-81BB16DDF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282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C5DFD7-589C-4803-A874-77EB53B8D0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F138C9-E95A-4B94-8EF0-B075E969D2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9952AD-F30B-4283-96D4-E24E493DC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86582-ACA1-4D8A-BF88-0D8C123E2841}" type="datetimeFigureOut">
              <a:rPr lang="en-US" smtClean="0"/>
              <a:t>9/25/2021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72322F-D7D6-45D3-B664-9D817B427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3D697B-6A8F-4DF9-BF60-CC0CD11E7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25F87-A8D0-4B0C-B89A-81BB16DDF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21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3877F-4575-4A28-9D1D-1A58AF860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F547AD-47B1-4084-AA6E-C0235D58C0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189FE2-7DC0-4D1B-B8D5-770AAEDFE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86582-ACA1-4D8A-BF88-0D8C123E2841}" type="datetimeFigureOut">
              <a:rPr lang="en-US" smtClean="0"/>
              <a:t>9/25/2021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7B5AD2-5CA8-49C5-806D-D079075F8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2058E3-4BAF-4034-99CC-69F68AA7F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25F87-A8D0-4B0C-B89A-81BB16DDF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685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41188-74B7-49EF-B51F-032EB8FFE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2720E6-99B6-46B0-B87D-E981D72F2E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075BDB-9B41-40D9-84D1-FAD673CE9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86582-ACA1-4D8A-BF88-0D8C123E2841}" type="datetimeFigureOut">
              <a:rPr lang="en-US" smtClean="0"/>
              <a:t>9/25/2021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A106C4-505E-4289-85DA-DAF6A5504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0A659-C95E-4480-AD63-934BF2797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25F87-A8D0-4B0C-B89A-81BB16DDF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248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92749-2952-4737-8CE7-567A96A60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7B9A42-F1BF-4667-A415-042AABAA7E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51F700-5599-4A6B-83E3-85D212FF2F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5C151A-4987-46F7-AA7A-1D9B31EEC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86582-ACA1-4D8A-BF88-0D8C123E2841}" type="datetimeFigureOut">
              <a:rPr lang="en-US" smtClean="0"/>
              <a:t>9/25/2021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B31E99-517E-4D26-A101-88055BF2D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F0F655-0ADA-455C-96B2-A4745BAAE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25F87-A8D0-4B0C-B89A-81BB16DDF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780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6623F-176D-47C9-8231-3472249B7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7E68B2-C972-4BDD-9E47-AB913F3EAC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25C312-7212-4A62-BEB9-7D80A19E53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CE9DA6-7E87-4A24-9A7A-6888F96DBA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3516B1-C98B-4CC6-982B-7B65A22C3B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2CDC00-0F77-458D-87DC-208C17A72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86582-ACA1-4D8A-BF88-0D8C123E2841}" type="datetimeFigureOut">
              <a:rPr lang="en-US" smtClean="0"/>
              <a:t>9/25/2021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A28CA7-FFB0-4979-AA06-E3257AB7E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16EF0A-6D00-4A45-94F9-A9C72953C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25F87-A8D0-4B0C-B89A-81BB16DDF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215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47F51-888E-4548-AA5A-D638F0897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EA21-0758-47AD-A351-4D62292CE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86582-ACA1-4D8A-BF88-0D8C123E2841}" type="datetimeFigureOut">
              <a:rPr lang="en-US" smtClean="0"/>
              <a:t>9/25/2021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4B0004-7653-4004-A813-8393EBBAA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646EFB-1AED-48B7-A92B-CE516D3C5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25F87-A8D0-4B0C-B89A-81BB16DDF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235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C9FAA6-5F8E-4AD8-9D42-154694B52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86582-ACA1-4D8A-BF88-0D8C123E2841}" type="datetimeFigureOut">
              <a:rPr lang="en-US" smtClean="0"/>
              <a:t>9/25/2021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4F37F7-4CEE-45CB-85DF-A173A2F70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FA2CC2-FF91-4352-B786-408412800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25F87-A8D0-4B0C-B89A-81BB16DDF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475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9D2A2-9C4D-4AA1-AC60-809FA51E2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7914D6-504D-4D40-9029-57CD049DA3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86B7C4-83E2-422C-81DD-28034A4F22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97D823-9020-48AD-BE30-4A20D302B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86582-ACA1-4D8A-BF88-0D8C123E2841}" type="datetimeFigureOut">
              <a:rPr lang="en-US" smtClean="0"/>
              <a:t>9/25/2021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D2684F-9E83-4CCB-892E-4BF6FD1D6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FD24AC-1FE3-4D61-AB50-7A2AE81A5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25F87-A8D0-4B0C-B89A-81BB16DDF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286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CA35F-5EBA-4BA9-AA5B-184C822D9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ECAAB2-3432-4FC2-ABDB-6E49A801DE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756408-5A79-4A73-AA5E-E3B0107A3C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BF44D1-3112-4ACB-A1C1-9412CFBF8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86582-ACA1-4D8A-BF88-0D8C123E2841}" type="datetimeFigureOut">
              <a:rPr lang="en-US" smtClean="0"/>
              <a:t>9/25/2021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578E02-09A2-421D-B0D1-E0019340E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196EA6-6300-4F46-9217-6F0AA95C8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25F87-A8D0-4B0C-B89A-81BB16DDF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584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3B5D32-CF48-4C42-809E-DE8D17E13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72DD1E-8B4E-4A73-A148-7DDC9C0695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958398-9903-40BC-94C7-0D50FB880B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286582-ACA1-4D8A-BF88-0D8C123E2841}" type="datetimeFigureOut">
              <a:rPr lang="en-US" smtClean="0"/>
              <a:t>9/25/2021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8A8066-D064-4F5C-A207-A582787778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52B278-C7BD-48F4-B014-0C01C1DC00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725F87-A8D0-4B0C-B89A-81BB16DDF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301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19D36-F06B-4850-B7AE-F7CC908DDC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/>
          <a:lstStyle/>
          <a:p>
            <a:r>
              <a:rPr lang="en-US" dirty="0"/>
              <a:t>Analysis on 2019 Iowa Alcohol Sales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E10974-B524-4EF7-B154-4D4534E9BC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</a:t>
            </a:r>
            <a:r>
              <a:rPr lang="en-US" dirty="0" err="1"/>
              <a:t>Dedrick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9161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6EE84-FAE0-4B65-BB19-ED3D31B2C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7" y="410661"/>
            <a:ext cx="10515600" cy="1325563"/>
          </a:xfrm>
        </p:spPr>
        <p:txBody>
          <a:bodyPr/>
          <a:lstStyle/>
          <a:p>
            <a:r>
              <a:rPr lang="en-US" dirty="0"/>
              <a:t>Problem Overview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9D559BFE-5BA6-48D9-9070-988FD0A3FB8A}"/>
              </a:ext>
            </a:extLst>
          </p:cNvPr>
          <p:cNvGrpSpPr/>
          <p:nvPr/>
        </p:nvGrpSpPr>
        <p:grpSpPr>
          <a:xfrm>
            <a:off x="2799048" y="2106783"/>
            <a:ext cx="6929514" cy="3648012"/>
            <a:chOff x="2386945" y="1493929"/>
            <a:chExt cx="6929514" cy="3648012"/>
          </a:xfrm>
        </p:grpSpPr>
        <p:sp>
          <p:nvSpPr>
            <p:cNvPr id="11" name="Flowchart: Process 10">
              <a:extLst>
                <a:ext uri="{FF2B5EF4-FFF2-40B4-BE49-F238E27FC236}">
                  <a16:creationId xmlns:a16="http://schemas.microsoft.com/office/drawing/2014/main" id="{5AB75C86-CE6E-456E-83D7-5978C43DF20F}"/>
                </a:ext>
              </a:extLst>
            </p:cNvPr>
            <p:cNvSpPr/>
            <p:nvPr/>
          </p:nvSpPr>
          <p:spPr>
            <a:xfrm>
              <a:off x="4021340" y="1493929"/>
              <a:ext cx="3033123" cy="1078700"/>
            </a:xfrm>
            <a:prstGeom prst="flowChartProcess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Bob would like to open a alcohol store in Iowa state.</a:t>
              </a:r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BB64F9F8-93B4-4C21-825E-2BADEDFD19AE}"/>
                </a:ext>
              </a:extLst>
            </p:cNvPr>
            <p:cNvGrpSpPr/>
            <p:nvPr/>
          </p:nvGrpSpPr>
          <p:grpSpPr>
            <a:xfrm>
              <a:off x="2386945" y="2819485"/>
              <a:ext cx="6929514" cy="2322456"/>
              <a:chOff x="2413448" y="2847501"/>
              <a:chExt cx="6929514" cy="2322456"/>
            </a:xfrm>
          </p:grpSpPr>
          <p:sp>
            <p:nvSpPr>
              <p:cNvPr id="6" name="Flowchart: Process 5">
                <a:extLst>
                  <a:ext uri="{FF2B5EF4-FFF2-40B4-BE49-F238E27FC236}">
                    <a16:creationId xmlns:a16="http://schemas.microsoft.com/office/drawing/2014/main" id="{F7E57E2F-F3F7-4D7C-A783-411DC974815C}"/>
                  </a:ext>
                </a:extLst>
              </p:cNvPr>
              <p:cNvSpPr/>
              <p:nvPr/>
            </p:nvSpPr>
            <p:spPr>
              <a:xfrm>
                <a:off x="4161078" y="2847501"/>
                <a:ext cx="2806654" cy="1078700"/>
              </a:xfrm>
              <a:prstGeom prst="flowChartProcess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/>
                  <a:t>What insights can help Bob in his decision ?</a:t>
                </a:r>
              </a:p>
            </p:txBody>
          </p:sp>
          <p:sp>
            <p:nvSpPr>
              <p:cNvPr id="7" name="Flowchart: Process 6">
                <a:extLst>
                  <a:ext uri="{FF2B5EF4-FFF2-40B4-BE49-F238E27FC236}">
                    <a16:creationId xmlns:a16="http://schemas.microsoft.com/office/drawing/2014/main" id="{94B10FA9-FF68-4D50-96D4-898E801EDF07}"/>
                  </a:ext>
                </a:extLst>
              </p:cNvPr>
              <p:cNvSpPr/>
              <p:nvPr/>
            </p:nvSpPr>
            <p:spPr>
              <a:xfrm>
                <a:off x="2413448" y="4484790"/>
                <a:ext cx="1357396" cy="685167"/>
              </a:xfrm>
              <a:prstGeom prst="flowChartProcess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/>
                  <a:t>Location</a:t>
                </a:r>
                <a:r>
                  <a:rPr lang="en-US" sz="1600" dirty="0"/>
                  <a:t> </a:t>
                </a:r>
              </a:p>
            </p:txBody>
          </p:sp>
          <p:sp>
            <p:nvSpPr>
              <p:cNvPr id="8" name="Flowchart: Process 7">
                <a:extLst>
                  <a:ext uri="{FF2B5EF4-FFF2-40B4-BE49-F238E27FC236}">
                    <a16:creationId xmlns:a16="http://schemas.microsoft.com/office/drawing/2014/main" id="{72F3A9AF-EC87-49E2-A264-A90BC0F98F24}"/>
                  </a:ext>
                </a:extLst>
              </p:cNvPr>
              <p:cNvSpPr/>
              <p:nvPr/>
            </p:nvSpPr>
            <p:spPr>
              <a:xfrm>
                <a:off x="4225868" y="4478834"/>
                <a:ext cx="1357396" cy="685167"/>
              </a:xfrm>
              <a:prstGeom prst="flowChartProcess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/>
                  <a:t>Items</a:t>
                </a:r>
                <a:endParaRPr lang="en-US" sz="1600" dirty="0"/>
              </a:p>
            </p:txBody>
          </p:sp>
          <p:sp>
            <p:nvSpPr>
              <p:cNvPr id="9" name="Flowchart: Process 8">
                <a:extLst>
                  <a:ext uri="{FF2B5EF4-FFF2-40B4-BE49-F238E27FC236}">
                    <a16:creationId xmlns:a16="http://schemas.microsoft.com/office/drawing/2014/main" id="{97DF5336-1B7B-4564-9B87-EC3C85C14A53}"/>
                  </a:ext>
                </a:extLst>
              </p:cNvPr>
              <p:cNvSpPr/>
              <p:nvPr/>
            </p:nvSpPr>
            <p:spPr>
              <a:xfrm>
                <a:off x="5946426" y="4484790"/>
                <a:ext cx="1630047" cy="685167"/>
              </a:xfrm>
              <a:prstGeom prst="flowChartProcess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/>
                  <a:t>Categories</a:t>
                </a:r>
              </a:p>
            </p:txBody>
          </p:sp>
          <p:sp>
            <p:nvSpPr>
              <p:cNvPr id="10" name="Flowchart: Process 9">
                <a:extLst>
                  <a:ext uri="{FF2B5EF4-FFF2-40B4-BE49-F238E27FC236}">
                    <a16:creationId xmlns:a16="http://schemas.microsoft.com/office/drawing/2014/main" id="{13B45B7B-792B-4945-ABBE-42BAE86A0AF3}"/>
                  </a:ext>
                </a:extLst>
              </p:cNvPr>
              <p:cNvSpPr/>
              <p:nvPr/>
            </p:nvSpPr>
            <p:spPr>
              <a:xfrm>
                <a:off x="7985566" y="4484790"/>
                <a:ext cx="1357396" cy="685167"/>
              </a:xfrm>
              <a:prstGeom prst="flowChartProcess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/>
                  <a:t>Vendor</a:t>
                </a:r>
              </a:p>
            </p:txBody>
          </p:sp>
          <p:cxnSp>
            <p:nvCxnSpPr>
              <p:cNvPr id="16" name="Connector: Elbow 15">
                <a:extLst>
                  <a:ext uri="{FF2B5EF4-FFF2-40B4-BE49-F238E27FC236}">
                    <a16:creationId xmlns:a16="http://schemas.microsoft.com/office/drawing/2014/main" id="{D524264C-EB6B-4BEF-A9DF-5C0A53A6879D}"/>
                  </a:ext>
                </a:extLst>
              </p:cNvPr>
              <p:cNvCxnSpPr>
                <a:cxnSpLocks/>
                <a:stCxn id="6" idx="2"/>
                <a:endCxn id="10" idx="0"/>
              </p:cNvCxnSpPr>
              <p:nvPr/>
            </p:nvCxnSpPr>
            <p:spPr>
              <a:xfrm rot="16200000" flipH="1">
                <a:off x="6835040" y="2655565"/>
                <a:ext cx="558589" cy="3099859"/>
              </a:xfrm>
              <a:prstGeom prst="bentConnector3">
                <a:avLst>
                  <a:gd name="adj1" fmla="val 50000"/>
                </a:avLst>
              </a:prstGeom>
              <a:ln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Connector: Elbow 16">
                <a:extLst>
                  <a:ext uri="{FF2B5EF4-FFF2-40B4-BE49-F238E27FC236}">
                    <a16:creationId xmlns:a16="http://schemas.microsoft.com/office/drawing/2014/main" id="{463446F5-DA75-4773-9C6C-2298F575571E}"/>
                  </a:ext>
                </a:extLst>
              </p:cNvPr>
              <p:cNvCxnSpPr>
                <a:cxnSpLocks/>
                <a:endCxn id="7" idx="0"/>
              </p:cNvCxnSpPr>
              <p:nvPr/>
            </p:nvCxnSpPr>
            <p:spPr>
              <a:xfrm rot="10800000" flipV="1">
                <a:off x="3092147" y="4205494"/>
                <a:ext cx="2491117" cy="279296"/>
              </a:xfrm>
              <a:prstGeom prst="bentConnector2">
                <a:avLst/>
              </a:prstGeom>
              <a:ln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Connector: Elbow 24">
                <a:extLst>
                  <a:ext uri="{FF2B5EF4-FFF2-40B4-BE49-F238E27FC236}">
                    <a16:creationId xmlns:a16="http://schemas.microsoft.com/office/drawing/2014/main" id="{D78C4E7B-04C3-4184-A17F-744ACD2670B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37333" y="4199541"/>
                <a:ext cx="1151114" cy="279296"/>
              </a:xfrm>
              <a:prstGeom prst="bentConnector2">
                <a:avLst/>
              </a:prstGeom>
              <a:ln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nector: Elbow 27">
                <a:extLst>
                  <a:ext uri="{FF2B5EF4-FFF2-40B4-BE49-F238E27FC236}">
                    <a16:creationId xmlns:a16="http://schemas.microsoft.com/office/drawing/2014/main" id="{D392E950-6599-4688-82BD-EDB9ACFE8BEE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V="1">
                <a:off x="4891877" y="4205332"/>
                <a:ext cx="751701" cy="279457"/>
              </a:xfrm>
              <a:prstGeom prst="bentConnector2">
                <a:avLst/>
              </a:prstGeom>
              <a:ln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4" name="Connector: Elbow 43">
              <a:extLst>
                <a:ext uri="{FF2B5EF4-FFF2-40B4-BE49-F238E27FC236}">
                  <a16:creationId xmlns:a16="http://schemas.microsoft.com/office/drawing/2014/main" id="{D383A6D7-6EA8-4185-A0B7-AFAC9A3FDE6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709376" y="1990879"/>
              <a:ext cx="246864" cy="1410186"/>
            </a:xfrm>
            <a:prstGeom prst="bentConnector2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716D801A-2771-4E5E-B704-C9765C7E26F7}"/>
              </a:ext>
            </a:extLst>
          </p:cNvPr>
          <p:cNvGrpSpPr/>
          <p:nvPr/>
        </p:nvGrpSpPr>
        <p:grpSpPr>
          <a:xfrm>
            <a:off x="923547" y="2402436"/>
            <a:ext cx="1984514" cy="3169284"/>
            <a:chOff x="923547" y="2402436"/>
            <a:chExt cx="1984514" cy="3169284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846CCB26-E7CD-414A-9CB3-9C9545F9B51F}"/>
                </a:ext>
              </a:extLst>
            </p:cNvPr>
            <p:cNvSpPr txBox="1"/>
            <p:nvPr/>
          </p:nvSpPr>
          <p:spPr>
            <a:xfrm>
              <a:off x="923547" y="2402436"/>
              <a:ext cx="198451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Situation</a:t>
              </a:r>
              <a:endParaRPr lang="en-US" dirty="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11A6CA42-2844-4A0A-A4E5-3BCAAFECF8B8}"/>
                </a:ext>
              </a:extLst>
            </p:cNvPr>
            <p:cNvSpPr txBox="1"/>
            <p:nvPr/>
          </p:nvSpPr>
          <p:spPr>
            <a:xfrm>
              <a:off x="923548" y="3757873"/>
              <a:ext cx="198451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Question</a:t>
              </a:r>
              <a:endParaRPr lang="en-US" dirty="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1AFA4AC3-6F28-4ADE-8D9A-01C72274299C}"/>
                </a:ext>
              </a:extLst>
            </p:cNvPr>
            <p:cNvSpPr txBox="1"/>
            <p:nvPr/>
          </p:nvSpPr>
          <p:spPr>
            <a:xfrm>
              <a:off x="923548" y="5171610"/>
              <a:ext cx="198451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Insight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699175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7C044-B27E-43AC-A885-F745FF9D3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03DC10-8702-42C5-899D-35ABE284AF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90688"/>
            <a:ext cx="8591551" cy="813973"/>
          </a:xfrm>
        </p:spPr>
        <p:txBody>
          <a:bodyPr>
            <a:normAutofit fontScale="92500" lnSpcReduction="20000"/>
          </a:bodyPr>
          <a:lstStyle/>
          <a:p>
            <a:r>
              <a:rPr lang="en-US" sz="3200" dirty="0"/>
              <a:t>Mt Vernon, Windsor Heights and Milford are suitable due to lesser competition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BD39DEF-5A27-499F-A517-FE56433BAD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" y="2783394"/>
            <a:ext cx="6108969" cy="370948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E085522-5F49-425C-8038-35F7DD09F9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4549" y="2783394"/>
            <a:ext cx="6096001" cy="3709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30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C2334-3A54-49A2-84DB-A460E1CB7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29" y="56355"/>
            <a:ext cx="10515600" cy="1325563"/>
          </a:xfrm>
        </p:spPr>
        <p:txBody>
          <a:bodyPr/>
          <a:lstStyle/>
          <a:p>
            <a:r>
              <a:rPr lang="en-US" dirty="0"/>
              <a:t>Items: Vodka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14ED4E-4371-474B-B622-3864967ABBB5}"/>
              </a:ext>
            </a:extLst>
          </p:cNvPr>
          <p:cNvSpPr/>
          <p:nvPr/>
        </p:nvSpPr>
        <p:spPr>
          <a:xfrm>
            <a:off x="8004228" y="2692607"/>
            <a:ext cx="3257793" cy="211187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Vodka</a:t>
            </a:r>
          </a:p>
          <a:p>
            <a:pPr algn="ctr"/>
            <a:r>
              <a:rPr lang="en-US" dirty="0"/>
              <a:t>All Hawkeye Vodka</a:t>
            </a:r>
          </a:p>
          <a:p>
            <a:pPr algn="ctr"/>
            <a:r>
              <a:rPr lang="en-US" dirty="0"/>
              <a:t>All </a:t>
            </a:r>
            <a:r>
              <a:rPr lang="en-US" dirty="0" err="1"/>
              <a:t>Titos</a:t>
            </a:r>
            <a:r>
              <a:rPr lang="en-US" dirty="0"/>
              <a:t> Handmade Vodka</a:t>
            </a:r>
          </a:p>
          <a:p>
            <a:pPr algn="ctr"/>
            <a:r>
              <a:rPr lang="en-US" dirty="0"/>
              <a:t>Five </a:t>
            </a:r>
            <a:r>
              <a:rPr lang="en-US" dirty="0" err="1"/>
              <a:t>O’Clock</a:t>
            </a:r>
            <a:r>
              <a:rPr lang="en-US" dirty="0"/>
              <a:t> Vodka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DBEB973-43FD-4843-ADF6-DEE808ADC3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629" y="1114424"/>
            <a:ext cx="6124841" cy="574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7736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8F4D6-6F9B-42AD-B6DD-87D233780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3676"/>
            <a:ext cx="10515600" cy="732046"/>
          </a:xfrm>
        </p:spPr>
        <p:txBody>
          <a:bodyPr/>
          <a:lstStyle/>
          <a:p>
            <a:r>
              <a:rPr lang="en-US" dirty="0"/>
              <a:t>Items: Whiskey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E801778-795F-4E91-8A8D-F0835EAA6082}"/>
              </a:ext>
            </a:extLst>
          </p:cNvPr>
          <p:cNvSpPr/>
          <p:nvPr/>
        </p:nvSpPr>
        <p:spPr>
          <a:xfrm>
            <a:off x="7961365" y="2692607"/>
            <a:ext cx="3257793" cy="211187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Whiskey</a:t>
            </a:r>
          </a:p>
          <a:p>
            <a:pPr algn="ctr"/>
            <a:r>
              <a:rPr lang="en-US" dirty="0"/>
              <a:t>All Black Velvet</a:t>
            </a:r>
          </a:p>
          <a:p>
            <a:pPr algn="ctr"/>
            <a:r>
              <a:rPr lang="en-US" dirty="0"/>
              <a:t>Jack Daniel Black Label 1L</a:t>
            </a:r>
          </a:p>
          <a:p>
            <a:pPr algn="ctr"/>
            <a:r>
              <a:rPr lang="en-US" dirty="0"/>
              <a:t>Crown Royal 1L</a:t>
            </a:r>
          </a:p>
          <a:p>
            <a:pPr algn="ctr"/>
            <a:r>
              <a:rPr lang="en-US" dirty="0"/>
              <a:t>Crown Royal 0.75L</a:t>
            </a:r>
          </a:p>
          <a:p>
            <a:pPr algn="ctr"/>
            <a:r>
              <a:rPr lang="en-US" dirty="0"/>
              <a:t>Crown Royal Regal Apple 0.75L</a:t>
            </a:r>
          </a:p>
          <a:p>
            <a:pPr algn="ctr"/>
            <a:r>
              <a:rPr lang="en-US" dirty="0"/>
              <a:t>Jameson</a:t>
            </a:r>
          </a:p>
          <a:p>
            <a:pPr algn="ctr"/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06006A4-359C-4C10-AD1D-4C9FAA1430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968" y="1060048"/>
            <a:ext cx="5724318" cy="5463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0076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8F4D6-6F9B-42AD-B6DD-87D233780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3676"/>
            <a:ext cx="10515600" cy="732046"/>
          </a:xfrm>
        </p:spPr>
        <p:txBody>
          <a:bodyPr/>
          <a:lstStyle/>
          <a:p>
            <a:r>
              <a:rPr lang="en-US" dirty="0"/>
              <a:t>Items: Rum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E801778-795F-4E91-8A8D-F0835EAA6082}"/>
              </a:ext>
            </a:extLst>
          </p:cNvPr>
          <p:cNvSpPr/>
          <p:nvPr/>
        </p:nvSpPr>
        <p:spPr>
          <a:xfrm>
            <a:off x="8004228" y="2692607"/>
            <a:ext cx="3257793" cy="211187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Rum</a:t>
            </a:r>
          </a:p>
          <a:p>
            <a:pPr algn="ctr"/>
            <a:r>
              <a:rPr lang="en-US" dirty="0"/>
              <a:t>Captain Morgan Spiced Rum</a:t>
            </a:r>
          </a:p>
          <a:p>
            <a:pPr algn="ctr"/>
            <a:r>
              <a:rPr lang="en-US" dirty="0"/>
              <a:t>Captain Morgan Spiced Barrel</a:t>
            </a:r>
          </a:p>
          <a:p>
            <a:pPr algn="ctr"/>
            <a:r>
              <a:rPr lang="en-US" dirty="0"/>
              <a:t>Captain Morgan Original Spiced</a:t>
            </a:r>
          </a:p>
          <a:p>
            <a:pPr algn="ctr"/>
            <a:r>
              <a:rPr lang="en-US" dirty="0"/>
              <a:t>Malibu Coconut Rum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BAADD9C-9240-4F77-AD31-507FC83414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988700"/>
            <a:ext cx="6224588" cy="5519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2009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8F4D6-6F9B-42AD-B6DD-87D233780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3676"/>
            <a:ext cx="10515600" cy="732046"/>
          </a:xfrm>
        </p:spPr>
        <p:txBody>
          <a:bodyPr/>
          <a:lstStyle/>
          <a:p>
            <a:r>
              <a:rPr lang="en-US" dirty="0"/>
              <a:t>Items: Liqueur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E801778-795F-4E91-8A8D-F0835EAA6082}"/>
              </a:ext>
            </a:extLst>
          </p:cNvPr>
          <p:cNvSpPr/>
          <p:nvPr/>
        </p:nvSpPr>
        <p:spPr>
          <a:xfrm>
            <a:off x="8004228" y="2692607"/>
            <a:ext cx="3257793" cy="211187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Liqueur</a:t>
            </a:r>
          </a:p>
          <a:p>
            <a:pPr algn="ctr"/>
            <a:r>
              <a:rPr lang="en-US" dirty="0"/>
              <a:t>All Fireball Whiskey </a:t>
            </a:r>
          </a:p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719DE0B-778C-453F-9141-A4790D9212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50" y="1023810"/>
            <a:ext cx="6334125" cy="5449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8741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D60C2-2DAB-4FC3-BAF5-8CF0F91E8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Categories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D9AC89A-A24A-48D1-BFE6-063AAB8068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870" y="1690688"/>
            <a:ext cx="6695966" cy="431214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76F16FD-A41A-4813-9E56-0D54F153A68D}"/>
              </a:ext>
            </a:extLst>
          </p:cNvPr>
          <p:cNvSpPr/>
          <p:nvPr/>
        </p:nvSpPr>
        <p:spPr>
          <a:xfrm>
            <a:off x="7886095" y="2538138"/>
            <a:ext cx="3591671" cy="226968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Categories</a:t>
            </a:r>
          </a:p>
          <a:p>
            <a:pPr algn="ctr"/>
            <a:r>
              <a:rPr lang="en-US" dirty="0"/>
              <a:t>30%: Vodka</a:t>
            </a:r>
          </a:p>
          <a:p>
            <a:pPr algn="ctr"/>
            <a:r>
              <a:rPr lang="en-US" dirty="0"/>
              <a:t>30%: Whiskey</a:t>
            </a:r>
          </a:p>
          <a:p>
            <a:pPr algn="ctr"/>
            <a:r>
              <a:rPr lang="en-US" dirty="0"/>
              <a:t>10%: Rum</a:t>
            </a:r>
          </a:p>
          <a:p>
            <a:pPr algn="ctr"/>
            <a:r>
              <a:rPr lang="en-US" dirty="0"/>
              <a:t>10%: Liqueur</a:t>
            </a:r>
          </a:p>
          <a:p>
            <a:pPr algn="ctr"/>
            <a:r>
              <a:rPr lang="en-US" dirty="0"/>
              <a:t>20% Everything else</a:t>
            </a:r>
          </a:p>
        </p:txBody>
      </p:sp>
    </p:spTree>
    <p:extLst>
      <p:ext uri="{BB962C8B-B14F-4D97-AF65-F5344CB8AC3E}">
        <p14:creationId xmlns:p14="http://schemas.microsoft.com/office/powerpoint/2010/main" val="30213520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79808-C9C9-4666-B2B6-B7CD5FB10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Vendor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F4180E-50C9-4043-92D9-2E0541A4AC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11678" cy="745297"/>
          </a:xfrm>
        </p:spPr>
        <p:txBody>
          <a:bodyPr/>
          <a:lstStyle/>
          <a:p>
            <a:r>
              <a:rPr lang="en-US" dirty="0"/>
              <a:t>Vendors that are more well known sell more than less popular brands  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0B75E2-FA63-4F15-A6D1-3D669EFC0D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87" y="2665853"/>
            <a:ext cx="5891213" cy="324245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7BFE3FE-0FA2-41F7-AB21-903277008F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3896" y="2705859"/>
            <a:ext cx="6176860" cy="3182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5007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1690</TotalTime>
  <Words>148</Words>
  <Application>Microsoft Office PowerPoint</Application>
  <PresentationFormat>Widescreen</PresentationFormat>
  <Paragraphs>45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Analysis on 2019 Iowa Alcohol Sales </vt:lpstr>
      <vt:lpstr>Problem Overview</vt:lpstr>
      <vt:lpstr>Location</vt:lpstr>
      <vt:lpstr>Items: Vodka</vt:lpstr>
      <vt:lpstr>Items: Whiskey</vt:lpstr>
      <vt:lpstr>Items: Rum</vt:lpstr>
      <vt:lpstr>Items: Liqueur</vt:lpstr>
      <vt:lpstr>Categories</vt:lpstr>
      <vt:lpstr>Vendor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33</cp:revision>
  <dcterms:created xsi:type="dcterms:W3CDTF">2021-09-24T03:43:15Z</dcterms:created>
  <dcterms:modified xsi:type="dcterms:W3CDTF">2021-09-25T16:28:52Z</dcterms:modified>
</cp:coreProperties>
</file>