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86" r:id="rId14"/>
    <p:sldId id="272" r:id="rId15"/>
    <p:sldId id="273" r:id="rId16"/>
    <p:sldId id="274" r:id="rId17"/>
    <p:sldId id="275" r:id="rId18"/>
    <p:sldId id="276" r:id="rId19"/>
    <p:sldId id="264" r:id="rId20"/>
    <p:sldId id="277" r:id="rId21"/>
    <p:sldId id="285" r:id="rId22"/>
    <p:sldId id="265" r:id="rId23"/>
    <p:sldId id="279" r:id="rId24"/>
    <p:sldId id="282" r:id="rId25"/>
    <p:sldId id="280" r:id="rId26"/>
    <p:sldId id="283" r:id="rId27"/>
    <p:sldId id="284" r:id="rId28"/>
    <p:sldId id="291" r:id="rId29"/>
    <p:sldId id="292" r:id="rId30"/>
    <p:sldId id="281" r:id="rId31"/>
    <p:sldId id="287" r:id="rId32"/>
    <p:sldId id="288" r:id="rId33"/>
    <p:sldId id="289" r:id="rId34"/>
    <p:sldId id="290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06" autoAdjust="0"/>
  </p:normalViewPr>
  <p:slideViewPr>
    <p:cSldViewPr>
      <p:cViewPr varScale="1">
        <p:scale>
          <a:sx n="85" d="100"/>
          <a:sy n="85" d="100"/>
        </p:scale>
        <p:origin x="-1122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512F-5032-4F9D-8BC7-C321A60EEFEA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F7CA-E56A-464B-A398-B0F3C7D3A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</a:t>
            </a:r>
            <a:r>
              <a:rPr lang="en-US" baseline="0" dirty="0" smtClean="0"/>
              <a:t> points: describe 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.  Show the coefficients.  Show how to compute the residual.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should read “reconstructed”.</a:t>
            </a:r>
          </a:p>
          <a:p>
            <a:r>
              <a:rPr lang="en-US" dirty="0" smtClean="0"/>
              <a:t>Why does error go up?!</a:t>
            </a:r>
          </a:p>
          <a:p>
            <a:r>
              <a:rPr lang="en-US" dirty="0" smtClean="0"/>
              <a:t>  (incremental PCA does not guarantee</a:t>
            </a:r>
            <a:r>
              <a:rPr lang="en-US" baseline="0" dirty="0" smtClean="0"/>
              <a:t> orthogonal bases).  (check if you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v matrix).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those Gaussians?!</a:t>
            </a:r>
          </a:p>
          <a:p>
            <a:r>
              <a:rPr lang="en-US" dirty="0" smtClean="0"/>
              <a:t>Scale</a:t>
            </a:r>
            <a:r>
              <a:rPr lang="en-US" baseline="0" dirty="0" smtClean="0"/>
              <a:t> by # pixels -&gt; better results</a:t>
            </a:r>
          </a:p>
          <a:p>
            <a:r>
              <a:rPr lang="en-US" baseline="0" dirty="0" smtClean="0"/>
              <a:t>-show the pictures + residuals (scaled so you can see errors (maybe show log(1+abs(</a:t>
            </a:r>
            <a:r>
              <a:rPr lang="en-US" baseline="0" dirty="0" err="1" smtClean="0"/>
              <a:t>resid</a:t>
            </a:r>
            <a:r>
              <a:rPr lang="en-US" baseline="0" smtClean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pictures</a:t>
            </a:r>
            <a:r>
              <a:rPr lang="en-US" baseline="0" dirty="0" smtClean="0"/>
              <a:t> sorted by both and say how it didn’t work</a:t>
            </a:r>
          </a:p>
          <a:p>
            <a:r>
              <a:rPr lang="en-US" baseline="0" dirty="0" smtClean="0"/>
              <a:t>The effect of small objects is dominated by the noise in the (larger) rest of the image.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421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/>
              <a:t>Special properties:</a:t>
            </a:r>
          </a:p>
          <a:p>
            <a:pPr eaLnBrk="1" hangingPunct="1"/>
            <a:r>
              <a:rPr lang="en-US" sz="1800" b="0" dirty="0"/>
              <a:t>   U,V are both </a:t>
            </a:r>
            <a:r>
              <a:rPr lang="en-US" sz="1800" b="0" dirty="0" err="1"/>
              <a:t>orthonormal</a:t>
            </a:r>
            <a:r>
              <a:rPr lang="en-US" sz="1800" b="0" dirty="0"/>
              <a:t> matrices.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This is cool:</a:t>
            </a:r>
          </a:p>
          <a:p>
            <a:pPr eaLnBrk="1" hangingPunct="1"/>
            <a:r>
              <a:rPr lang="en-US" sz="1800" b="0" dirty="0"/>
              <a:t>   Given a new image W, to get its coefficients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, you can use:</a:t>
            </a:r>
          </a:p>
          <a:p>
            <a:pPr eaLnBrk="1" hangingPunct="1"/>
            <a:r>
              <a:rPr lang="en-US" sz="1800" b="0" dirty="0"/>
              <a:t>       </a:t>
            </a:r>
            <a:r>
              <a:rPr lang="en-US" sz="1800" b="0" dirty="0" err="1" smtClean="0"/>
              <a:t>v</a:t>
            </a:r>
            <a:r>
              <a:rPr lang="en-US" sz="1800" b="0" baseline="-25000" dirty="0" err="1" smtClean="0"/>
              <a:t>w</a:t>
            </a:r>
            <a:r>
              <a:rPr lang="en-US" sz="1800" b="0" dirty="0" smtClean="0"/>
              <a:t>=U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endParaRPr lang="en-US" sz="1800" b="0" dirty="0"/>
          </a:p>
          <a:p>
            <a:pPr eaLnBrk="1" hangingPunct="1"/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   Then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approximately reconstructs W.  Why?</a:t>
            </a:r>
            <a:endParaRPr lang="en-US" sz="1800" b="0" baseline="-25000" dirty="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  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= U (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r>
              <a:rPr lang="en-US" sz="1800" b="0" dirty="0"/>
              <a:t>)  </a:t>
            </a:r>
          </a:p>
          <a:p>
            <a:pPr eaLnBrk="1" hangingPunct="1"/>
            <a:r>
              <a:rPr lang="en-US" sz="1800" b="0" dirty="0"/>
              <a:t>=  (U 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)W </a:t>
            </a:r>
            <a:endParaRPr lang="en-US" sz="1800" b="0" dirty="0"/>
          </a:p>
          <a:p>
            <a:pPr eaLnBrk="1" hangingPunct="1"/>
            <a:r>
              <a:rPr lang="en-US" sz="1800" b="0" dirty="0"/>
              <a:t>= I W </a:t>
            </a:r>
          </a:p>
          <a:p>
            <a:pPr eaLnBrk="1" hangingPunct="1"/>
            <a:r>
              <a:rPr lang="en-US" sz="1800" b="0" dirty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These coefficients define the appearance of the image.</a:t>
            </a:r>
          </a:p>
          <a:p>
            <a:endParaRPr lang="en-US" sz="1800" b="0"/>
          </a:p>
          <a:p>
            <a:r>
              <a:rPr lang="en-US" sz="1800" b="0"/>
              <a:t>The U matrix defines the space of possible images within this video.</a:t>
            </a:r>
          </a:p>
          <a:p>
            <a:endParaRPr lang="en-US" sz="1800" b="0"/>
          </a:p>
          <a:p>
            <a:r>
              <a:rPr lang="en-US" sz="1800" b="0"/>
              <a:t>Given a new set of coefficients ( a new column of V ), we can make a new image. </a:t>
            </a:r>
          </a:p>
          <a:p>
            <a:pPr algn="ctr"/>
            <a:r>
              <a:rPr lang="en-US" sz="1800" b="0"/>
              <a:t> </a:t>
            </a:r>
          </a:p>
          <a:p>
            <a:pPr algn="ctr"/>
            <a:r>
              <a:rPr lang="en-US" sz="1800" b="0"/>
              <a:t>New image = U v</a:t>
            </a:r>
          </a:p>
          <a:p>
            <a:pPr algn="ctr"/>
            <a:endParaRPr lang="en-US" sz="1800" b="0"/>
          </a:p>
          <a:p>
            <a:pPr algn="ctr"/>
            <a:r>
              <a:rPr lang="en-US" sz="1800" b="0"/>
              <a:t>(</a:t>
            </a:r>
            <a:r>
              <a:rPr lang="en-US" sz="1400" b="0" i="1"/>
              <a:t>this will give us a column vector of the pixel values… </a:t>
            </a:r>
          </a:p>
          <a:p>
            <a:pPr algn="ctr"/>
            <a:r>
              <a:rPr lang="en-US" sz="1400" b="0" i="1"/>
              <a:t>you have to rearrange it into the shape of the image</a:t>
            </a:r>
            <a:r>
              <a:rPr lang="en-US" sz="1800" b="0"/>
              <a:t>).</a:t>
            </a:r>
          </a:p>
          <a:p>
            <a:endParaRPr lang="en-US" sz="1800" b="0"/>
          </a:p>
          <a:p>
            <a:r>
              <a:rPr lang="en-US" sz="1800" b="0"/>
              <a:t>Given a new image W we can find its coefficients </a:t>
            </a:r>
          </a:p>
          <a:p>
            <a:pPr algn="ctr"/>
            <a:r>
              <a:rPr lang="en-US" sz="1800" b="0"/>
              <a:t>v =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 – Going back to slide 1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710668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  <p:sp>
        <p:nvSpPr>
          <p:cNvPr id="710672" name="Oval 16"/>
          <p:cNvSpPr>
            <a:spLocks noChangeArrowheads="1"/>
          </p:cNvSpPr>
          <p:nvPr/>
        </p:nvSpPr>
        <p:spPr bwMode="auto">
          <a:xfrm>
            <a:off x="914400" y="3048000"/>
            <a:ext cx="4114800" cy="7620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7106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8" grpId="0" animBg="1"/>
      <p:bldP spid="710668" grpId="1" animBg="1"/>
      <p:bldP spid="710669" grpId="0"/>
      <p:bldP spid="710669" grpId="1"/>
      <p:bldP spid="710670" grpId="0" animBg="1"/>
      <p:bldP spid="7106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– dependence </a:t>
            </a:r>
            <a:r>
              <a:rPr lang="en-US" smtClean="0"/>
              <a:t>on </a:t>
            </a:r>
            <a:r>
              <a:rPr lang="en-US" smtClean="0"/>
              <a:t>k (189 images)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5514975" cy="6486526"/>
          </a:xfrm>
          <a:prstGeom prst="rect">
            <a:avLst/>
          </a:prstGeom>
          <a:noFill/>
        </p:spPr>
      </p:pic>
      <p:pic>
        <p:nvPicPr>
          <p:cNvPr id="2051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3622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At each step,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r>
              <a:rPr lang="en-US" dirty="0" smtClean="0"/>
              <a:t>Sky Mask</a:t>
            </a:r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635500" cy="3476625"/>
          </a:xfrm>
          <a:prstGeom prst="rect">
            <a:avLst/>
          </a:prstGeom>
          <a:noFill/>
        </p:spPr>
      </p:pic>
      <p:pic>
        <p:nvPicPr>
          <p:cNvPr id="6147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4404784" cy="3303588"/>
          </a:xfrm>
          <a:prstGeom prst="rect">
            <a:avLst/>
          </a:prstGeom>
          <a:noFill/>
        </p:spPr>
      </p:pic>
      <p:pic>
        <p:nvPicPr>
          <p:cNvPr id="6148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505200"/>
            <a:ext cx="5394325" cy="312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9200" y="1828800"/>
            <a:ext cx="5334000" cy="4000500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1336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montage (image here)</a:t>
            </a:r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362200" y="3200400"/>
            <a:ext cx="4553262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Coefficient Vector Magnitude</a:t>
            </a:r>
          </a:p>
          <a:p>
            <a:r>
              <a:rPr lang="en-US" dirty="0" smtClean="0"/>
              <a:t>Reconstruction Error</a:t>
            </a:r>
          </a:p>
          <a:p>
            <a:r>
              <a:rPr lang="en-US" dirty="0" smtClean="0"/>
              <a:t>Variance Model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Documents and Settings\gpu\Desktop\David Ross\davidrossmastersproject\mastersProject\writeup\figures\residual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2133600"/>
            <a:ext cx="12125325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estimate the variance image of a scene by summing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990600" y="304800"/>
            <a:ext cx="7467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781800" cy="5102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457200" y="2286000"/>
            <a:ext cx="8153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33600"/>
            <a:ext cx="6705600" cy="4160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685800"/>
            <a:ext cx="6858000" cy="5705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1752600" y="-152400"/>
            <a:ext cx="9144000" cy="754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Kurtosis and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~1000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smtClean="0"/>
              <a:t>x            1 </a:t>
            </a:r>
            <a:r>
              <a:rPr lang="en-US" dirty="0" smtClean="0"/>
              <a:t>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many webcams, want interesting variants</a:t>
            </a:r>
          </a:p>
          <a:p>
            <a:r>
              <a:rPr lang="en-US" dirty="0" smtClean="0"/>
              <a:t>Too many to go through manually</a:t>
            </a:r>
          </a:p>
          <a:p>
            <a:r>
              <a:rPr lang="en-US" dirty="0" smtClean="0"/>
              <a:t>PCA learns consistent variation</a:t>
            </a:r>
          </a:p>
          <a:p>
            <a:r>
              <a:rPr lang="en-US" dirty="0" smtClean="0"/>
              <a:t>PCA error =&gt; interesting variation… (interesting == inconsistent?)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= U S V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161</TotalTime>
  <Words>872</Words>
  <Application>Microsoft Office PowerPoint</Application>
  <PresentationFormat>On-screen Show (4:3)</PresentationFormat>
  <Paragraphs>174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Urban</vt:lpstr>
      <vt:lpstr>Visualization Tools For Webcam Scenes</vt:lpstr>
      <vt:lpstr>Overview</vt:lpstr>
      <vt:lpstr>Introduction</vt:lpstr>
      <vt:lpstr>AMOS Dataset</vt:lpstr>
      <vt:lpstr>AMOS Dataset</vt:lpstr>
      <vt:lpstr>The Project</vt:lpstr>
      <vt:lpstr>Principal Component Analysis</vt:lpstr>
      <vt:lpstr>PCA Math</vt:lpstr>
      <vt:lpstr>Slide 9</vt:lpstr>
      <vt:lpstr>Slide 10</vt:lpstr>
      <vt:lpstr>Slide 11</vt:lpstr>
      <vt:lpstr>PCA Math – Going back to slide 1</vt:lpstr>
      <vt:lpstr>PCA – dependence on k (189 images)</vt:lpstr>
      <vt:lpstr>Incremental PCA</vt:lpstr>
      <vt:lpstr>But what do we take PCA of?</vt:lpstr>
      <vt:lpstr>Daytime Images</vt:lpstr>
      <vt:lpstr>Sky Mask</vt:lpstr>
      <vt:lpstr>Gradient Magnitude Images</vt:lpstr>
      <vt:lpstr>How do we display results?</vt:lpstr>
      <vt:lpstr>Well-Separated Set</vt:lpstr>
      <vt:lpstr>Slide 21</vt:lpstr>
      <vt:lpstr>How do we evaluate images?</vt:lpstr>
      <vt:lpstr>PCA Coefficient Vector Magnitude</vt:lpstr>
      <vt:lpstr>Slide 24</vt:lpstr>
      <vt:lpstr>Residual Error</vt:lpstr>
      <vt:lpstr>Variance Model</vt:lpstr>
      <vt:lpstr>Slide 27</vt:lpstr>
      <vt:lpstr>Z-score Image</vt:lpstr>
      <vt:lpstr>2D GUI</vt:lpstr>
      <vt:lpstr>Statistical Distribution of Residual Images</vt:lpstr>
      <vt:lpstr>Normal Distribution</vt:lpstr>
      <vt:lpstr>Laplacian Distribution</vt:lpstr>
      <vt:lpstr>Bonus – Kurtosis and Skewness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28</cp:revision>
  <dcterms:created xsi:type="dcterms:W3CDTF">2006-08-16T00:00:00Z</dcterms:created>
  <dcterms:modified xsi:type="dcterms:W3CDTF">2009-04-23T02:51:15Z</dcterms:modified>
</cp:coreProperties>
</file>