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86" r:id="rId13"/>
    <p:sldId id="272" r:id="rId14"/>
    <p:sldId id="273" r:id="rId15"/>
    <p:sldId id="274" r:id="rId16"/>
    <p:sldId id="275" r:id="rId17"/>
    <p:sldId id="276" r:id="rId18"/>
    <p:sldId id="264" r:id="rId19"/>
    <p:sldId id="277" r:id="rId20"/>
    <p:sldId id="285" r:id="rId21"/>
    <p:sldId id="278" r:id="rId22"/>
    <p:sldId id="265" r:id="rId23"/>
    <p:sldId id="279" r:id="rId24"/>
    <p:sldId id="282" r:id="rId25"/>
    <p:sldId id="280" r:id="rId26"/>
    <p:sldId id="283" r:id="rId27"/>
    <p:sldId id="284" r:id="rId28"/>
    <p:sldId id="281" r:id="rId29"/>
    <p:sldId id="26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hyperlink" Target="http://amos.cse.wustl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Tools For</a:t>
            </a:r>
            <a:br>
              <a:rPr lang="en-US" dirty="0" smtClean="0"/>
            </a:br>
            <a:r>
              <a:rPr lang="en-US" dirty="0" smtClean="0"/>
              <a:t>Webcam Scenes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Masters Project by David Ross</a:t>
            </a:r>
          </a:p>
          <a:p>
            <a:r>
              <a:rPr lang="en-US" dirty="0" smtClean="0"/>
              <a:t>Friday, May 24, 2009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5791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slides by Nathan Jacobs and Robert </a:t>
            </a:r>
            <a:r>
              <a:rPr lang="en-US" dirty="0" err="1" smtClean="0"/>
              <a:t>Pless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2819400" y="676275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3717925" y="1474788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4114800" y="676275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4648200" y="676275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5302" name="Rectangle 6"/>
          <p:cNvSpPr>
            <a:spLocks noChangeArrowheads="1"/>
          </p:cNvSpPr>
          <p:nvPr/>
        </p:nvSpPr>
        <p:spPr bwMode="auto">
          <a:xfrm>
            <a:off x="5181600" y="676275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5303" name="Text Box 7"/>
          <p:cNvSpPr txBox="1">
            <a:spLocks noChangeArrowheads="1"/>
          </p:cNvSpPr>
          <p:nvPr/>
        </p:nvSpPr>
        <p:spPr bwMode="auto">
          <a:xfrm>
            <a:off x="4556125" y="2012950"/>
            <a:ext cx="157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5304" name="Text Box 8"/>
          <p:cNvSpPr txBox="1">
            <a:spLocks noChangeArrowheads="1"/>
          </p:cNvSpPr>
          <p:nvPr/>
        </p:nvSpPr>
        <p:spPr bwMode="auto">
          <a:xfrm>
            <a:off x="5181600" y="1138238"/>
            <a:ext cx="1487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695305" name="Oval 9"/>
          <p:cNvSpPr>
            <a:spLocks noChangeArrowheads="1"/>
          </p:cNvSpPr>
          <p:nvPr/>
        </p:nvSpPr>
        <p:spPr bwMode="auto">
          <a:xfrm>
            <a:off x="4800600" y="371475"/>
            <a:ext cx="1600200" cy="9144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6" name="Text Box 10"/>
          <p:cNvSpPr txBox="1">
            <a:spLocks noChangeArrowheads="1"/>
          </p:cNvSpPr>
          <p:nvPr/>
        </p:nvSpPr>
        <p:spPr bwMode="auto">
          <a:xfrm>
            <a:off x="152400" y="2474913"/>
            <a:ext cx="8839200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/>
              <a:t>These coefficients define the appearance of the image.</a:t>
            </a:r>
          </a:p>
          <a:p>
            <a:endParaRPr lang="en-US" sz="1800" b="0"/>
          </a:p>
          <a:p>
            <a:r>
              <a:rPr lang="en-US" sz="1800" b="0"/>
              <a:t>The U matrix defines the space of possible images within this video.</a:t>
            </a:r>
          </a:p>
          <a:p>
            <a:endParaRPr lang="en-US" sz="1800" b="0"/>
          </a:p>
          <a:p>
            <a:r>
              <a:rPr lang="en-US" sz="1800" b="0"/>
              <a:t>Given a new set of coefficients ( a new column of V ), we can make a new image. </a:t>
            </a:r>
          </a:p>
          <a:p>
            <a:pPr algn="ctr"/>
            <a:r>
              <a:rPr lang="en-US" sz="1800" b="0"/>
              <a:t> </a:t>
            </a:r>
          </a:p>
          <a:p>
            <a:pPr algn="ctr"/>
            <a:r>
              <a:rPr lang="en-US" sz="1800" b="0"/>
              <a:t>New image = U v</a:t>
            </a:r>
          </a:p>
          <a:p>
            <a:pPr algn="ctr"/>
            <a:endParaRPr lang="en-US" sz="1800" b="0"/>
          </a:p>
          <a:p>
            <a:pPr algn="ctr"/>
            <a:r>
              <a:rPr lang="en-US" sz="1800" b="0"/>
              <a:t>(</a:t>
            </a:r>
            <a:r>
              <a:rPr lang="en-US" sz="1400" b="0" i="1"/>
              <a:t>this will give us a column vector of the pixel values… </a:t>
            </a:r>
          </a:p>
          <a:p>
            <a:pPr algn="ctr"/>
            <a:r>
              <a:rPr lang="en-US" sz="1400" b="0" i="1"/>
              <a:t>you have to rearrange it into the shape of the image</a:t>
            </a:r>
            <a:r>
              <a:rPr lang="en-US" sz="1800" b="0"/>
              <a:t>).</a:t>
            </a:r>
          </a:p>
          <a:p>
            <a:endParaRPr lang="en-US" sz="1800" b="0"/>
          </a:p>
          <a:p>
            <a:r>
              <a:rPr lang="en-US" sz="1800" b="0"/>
              <a:t>Given a new image W we can find its coefficients </a:t>
            </a:r>
          </a:p>
          <a:p>
            <a:pPr algn="ctr"/>
            <a:r>
              <a:rPr lang="en-US" sz="1800" b="0"/>
              <a:t>v = U</a:t>
            </a:r>
            <a:r>
              <a:rPr lang="en-US" sz="1800" b="0" baseline="30000">
                <a:latin typeface="cmsy10" pitchFamily="34" charset="0"/>
              </a:rPr>
              <a:t>&gt;</a:t>
            </a:r>
            <a:r>
              <a:rPr lang="en-US" sz="1800" b="0"/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Math – Going back to slide 1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Principle component analysis. </a:t>
            </a:r>
          </a:p>
          <a:p>
            <a:pPr lvl="1"/>
            <a:r>
              <a:rPr lang="en-US" sz="1800"/>
              <a:t>Images are in a 3D matrix I(x,y,t).</a:t>
            </a:r>
          </a:p>
          <a:p>
            <a:pPr lvl="1"/>
            <a:r>
              <a:rPr lang="en-US" sz="1800"/>
              <a:t>Change that matrix into a data matrix D(p,t), listing the pixel values in each frame.</a:t>
            </a:r>
          </a:p>
          <a:p>
            <a:pPr lvl="1"/>
            <a:r>
              <a:rPr lang="en-US" sz="1800">
                <a:solidFill>
                  <a:srgbClr val="FF0000"/>
                </a:solidFill>
              </a:rPr>
              <a:t>Do the “SVD” decomposition:</a:t>
            </a:r>
          </a:p>
          <a:p>
            <a:pPr lvl="1"/>
            <a:r>
              <a:rPr lang="en-US" sz="1800"/>
              <a:t>D = U S V</a:t>
            </a:r>
          </a:p>
        </p:txBody>
      </p:sp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3352800" y="4545013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4251325" y="5343525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710662" name="Rectangle 6"/>
          <p:cNvSpPr>
            <a:spLocks noChangeArrowheads="1"/>
          </p:cNvSpPr>
          <p:nvPr/>
        </p:nvSpPr>
        <p:spPr bwMode="auto">
          <a:xfrm>
            <a:off x="4648200" y="4545013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710663" name="Rectangle 7"/>
          <p:cNvSpPr>
            <a:spLocks noChangeArrowheads="1"/>
          </p:cNvSpPr>
          <p:nvPr/>
        </p:nvSpPr>
        <p:spPr bwMode="auto">
          <a:xfrm>
            <a:off x="5181600" y="45450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5715000" y="4545013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710665" name="Text Box 9"/>
          <p:cNvSpPr txBox="1">
            <a:spLocks noChangeArrowheads="1"/>
          </p:cNvSpPr>
          <p:nvPr/>
        </p:nvSpPr>
        <p:spPr bwMode="auto">
          <a:xfrm>
            <a:off x="2438400" y="5921375"/>
            <a:ext cx="96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710666" name="Text Box 10"/>
          <p:cNvSpPr txBox="1">
            <a:spLocks noChangeArrowheads="1"/>
          </p:cNvSpPr>
          <p:nvPr/>
        </p:nvSpPr>
        <p:spPr bwMode="auto">
          <a:xfrm>
            <a:off x="5089525" y="5881688"/>
            <a:ext cx="157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710667" name="Text Box 11"/>
          <p:cNvSpPr txBox="1">
            <a:spLocks noChangeArrowheads="1"/>
          </p:cNvSpPr>
          <p:nvPr/>
        </p:nvSpPr>
        <p:spPr bwMode="auto">
          <a:xfrm>
            <a:off x="5715000" y="5006975"/>
            <a:ext cx="1487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710668" name="Line 12"/>
          <p:cNvSpPr>
            <a:spLocks noChangeShapeType="1"/>
          </p:cNvSpPr>
          <p:nvPr/>
        </p:nvSpPr>
        <p:spPr bwMode="auto">
          <a:xfrm>
            <a:off x="57912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0669" name="Text Box 13"/>
          <p:cNvSpPr txBox="1">
            <a:spLocks noChangeArrowheads="1"/>
          </p:cNvSpPr>
          <p:nvPr/>
        </p:nvSpPr>
        <p:spPr bwMode="auto">
          <a:xfrm>
            <a:off x="5546725" y="4048125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1 coefficients.</a:t>
            </a:r>
          </a:p>
        </p:txBody>
      </p:sp>
      <p:sp>
        <p:nvSpPr>
          <p:cNvPr id="710670" name="Line 14"/>
          <p:cNvSpPr>
            <a:spLocks noChangeShapeType="1"/>
          </p:cNvSpPr>
          <p:nvPr/>
        </p:nvSpPr>
        <p:spPr bwMode="auto">
          <a:xfrm>
            <a:off x="58674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0671" name="Text Box 15"/>
          <p:cNvSpPr txBox="1">
            <a:spLocks noChangeArrowheads="1"/>
          </p:cNvSpPr>
          <p:nvPr/>
        </p:nvSpPr>
        <p:spPr bwMode="auto">
          <a:xfrm>
            <a:off x="5543550" y="40386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2 coefficients.</a:t>
            </a:r>
          </a:p>
        </p:txBody>
      </p:sp>
      <p:sp>
        <p:nvSpPr>
          <p:cNvPr id="710672" name="Oval 16"/>
          <p:cNvSpPr>
            <a:spLocks noChangeArrowheads="1"/>
          </p:cNvSpPr>
          <p:nvPr/>
        </p:nvSpPr>
        <p:spPr bwMode="auto">
          <a:xfrm>
            <a:off x="914400" y="3048000"/>
            <a:ext cx="4114800" cy="762000"/>
          </a:xfrm>
          <a:prstGeom prst="ellipse">
            <a:avLst/>
          </a:prstGeom>
          <a:solidFill>
            <a:srgbClr val="FFFF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8" dur="1"/>
                                        <p:tgtEl>
                                          <p:spTgt spid="7106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/>
                                        <p:tgtEl>
                                          <p:spTgt spid="7106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8" grpId="0" animBg="1"/>
      <p:bldP spid="710668" grpId="1" animBg="1"/>
      <p:bldP spid="710669" grpId="0"/>
      <p:bldP spid="710669" grpId="1"/>
      <p:bldP spid="710670" grpId="0" animBg="1"/>
      <p:bldP spid="7106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– dependence on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Documents and Settings\gpu\Desktop\David Ross\davidrossmastersproject\mastersProject\writeup\figures\pcaIntroFi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00200" y="723502"/>
            <a:ext cx="8569325" cy="6134498"/>
          </a:xfrm>
          <a:prstGeom prst="rect">
            <a:avLst/>
          </a:prstGeom>
          <a:noFill/>
        </p:spPr>
      </p:pic>
      <p:pic>
        <p:nvPicPr>
          <p:cNvPr id="8195" name="Picture 3" descr="C:\Documents and Settings\gpu\Desktop\David Ross\davidrossmastersproject\mastersProject\writeup\figures\pcaIntroPlo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667000"/>
            <a:ext cx="4252912" cy="31896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images to fit into memory at once</a:t>
            </a:r>
          </a:p>
          <a:p>
            <a:r>
              <a:rPr lang="en-US" dirty="0" smtClean="0"/>
              <a:t>At each step,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do we take PCA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Daytime images</a:t>
            </a:r>
          </a:p>
          <a:p>
            <a:r>
              <a:rPr lang="en-US" dirty="0" smtClean="0"/>
              <a:t>Sky Mask</a:t>
            </a:r>
          </a:p>
          <a:p>
            <a:r>
              <a:rPr lang="en-US" dirty="0" smtClean="0"/>
              <a:t>Gradient Magnitude Images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Daytime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take PCA of the entire set of images from one camera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Documents and Settings\gpu\Desktop\David Ross\davidrossmastersproject\mastersProject\writeup\figures\2skyMas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4635500" cy="3476625"/>
          </a:xfrm>
          <a:prstGeom prst="rect">
            <a:avLst/>
          </a:prstGeom>
          <a:noFill/>
        </p:spPr>
      </p:pic>
      <p:pic>
        <p:nvPicPr>
          <p:cNvPr id="6147" name="Picture 3" descr="C:\Documents and Settings\gpu\Desktop\David Ross\davidrossmastersproject\mastersProject\writeup\figures\2skyPC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28600"/>
            <a:ext cx="4404784" cy="3303588"/>
          </a:xfrm>
          <a:prstGeom prst="rect">
            <a:avLst/>
          </a:prstGeom>
          <a:noFill/>
        </p:spPr>
      </p:pic>
      <p:pic>
        <p:nvPicPr>
          <p:cNvPr id="6148" name="Picture 4" descr="C:\Documents and Settings\gpu\Desktop\David Ross\davidrossmastersproject\mastersProject\writeup\figures\skyMaskFi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505200"/>
            <a:ext cx="5394325" cy="3127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Magnitude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Documents and Settings\gpu\Desktop\David Ross\davidrossmastersproject\mastersProject\writeup\figures\194ca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19200" y="1828800"/>
            <a:ext cx="5334000" cy="4000500"/>
          </a:xfrm>
          <a:prstGeom prst="rect">
            <a:avLst/>
          </a:prstGeom>
          <a:noFill/>
        </p:spPr>
      </p:pic>
      <p:pic>
        <p:nvPicPr>
          <p:cNvPr id="7171" name="Picture 3" descr="C:\Documents and Settings\gpu\Desktop\David Ross\davidrossmastersproject\mastersProject\writeup\figures\194carsGradi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133600"/>
            <a:ext cx="5334000" cy="400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display </a:t>
            </a:r>
            <a:r>
              <a:rPr lang="en-US" dirty="0" smtClean="0"/>
              <a:t>results?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smtClean="0"/>
              <a:t>montage (image here)</a:t>
            </a:r>
            <a:endParaRPr lang="en-US" dirty="0" smtClean="0"/>
          </a:p>
          <a:p>
            <a:r>
              <a:rPr lang="en-US" dirty="0" smtClean="0"/>
              <a:t>Well-</a:t>
            </a:r>
            <a:r>
              <a:rPr lang="en-US" dirty="0" smtClean="0"/>
              <a:t>S</a:t>
            </a:r>
            <a:r>
              <a:rPr lang="en-US" dirty="0" smtClean="0"/>
              <a:t>eparated </a:t>
            </a:r>
            <a:r>
              <a:rPr lang="en-US" dirty="0" smtClean="0"/>
              <a:t>Set Montage</a:t>
            </a:r>
          </a:p>
          <a:p>
            <a:r>
              <a:rPr lang="en-US" dirty="0" smtClean="0"/>
              <a:t>2D GUI</a:t>
            </a:r>
            <a:endParaRPr lang="en-US" dirty="0"/>
          </a:p>
        </p:txBody>
      </p:sp>
      <p:pic>
        <p:nvPicPr>
          <p:cNvPr id="4098" name="Picture 2" descr="C:\Documents and Settings\gpu\Desktop\David Ross\davidrossmastersproject\mastersProject\writeup\figures\golfMontageNaive.jpg"/>
          <p:cNvPicPr>
            <a:picLocks noChangeAspect="1" noChangeArrowheads="1"/>
          </p:cNvPicPr>
          <p:nvPr/>
        </p:nvPicPr>
        <p:blipFill>
          <a:blip r:embed="rId2"/>
          <a:srcRect l="14202" t="1546" r="13905" b="4128"/>
          <a:stretch>
            <a:fillRect/>
          </a:stretch>
        </p:blipFill>
        <p:spPr bwMode="auto">
          <a:xfrm>
            <a:off x="2362200" y="3200400"/>
            <a:ext cx="4553262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Well-Separated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Documents and Settings\gpu\Desktop\David Ross\davidrossmastersproject\mastersProject\writeup\figures\golfMontageSmart.jpg"/>
          <p:cNvPicPr>
            <a:picLocks noChangeAspect="1" noChangeArrowheads="1"/>
          </p:cNvPicPr>
          <p:nvPr/>
        </p:nvPicPr>
        <p:blipFill>
          <a:blip r:embed="rId2"/>
          <a:srcRect l="14450" t="1199" r="14676" b="5295"/>
          <a:stretch>
            <a:fillRect/>
          </a:stretch>
        </p:blipFill>
        <p:spPr bwMode="auto">
          <a:xfrm>
            <a:off x="609600" y="762000"/>
            <a:ext cx="78486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evaluate </a:t>
            </a:r>
            <a:r>
              <a:rPr lang="en-US" dirty="0" smtClean="0"/>
              <a:t>images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en-US" dirty="0" smtClean="0"/>
              <a:t>Magnitude</a:t>
            </a:r>
            <a:endParaRPr lang="en-US" dirty="0" smtClean="0"/>
          </a:p>
          <a:p>
            <a:r>
              <a:rPr lang="en-US" dirty="0" smtClean="0"/>
              <a:t>Reconstruction Error</a:t>
            </a:r>
          </a:p>
          <a:p>
            <a:r>
              <a:rPr lang="en-US" dirty="0" smtClean="0"/>
              <a:t>Variance Model</a:t>
            </a:r>
          </a:p>
          <a:p>
            <a:r>
              <a:rPr lang="en-US" dirty="0" smtClean="0"/>
              <a:t>Statistics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Coefficient Vector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 (x,:) ~= U S V(x,</a:t>
            </a:r>
            <a:r>
              <a:rPr lang="en-US" sz="1800" dirty="0" smtClean="0">
                <a:sym typeface="Wingdings" pitchFamily="2" charset="2"/>
              </a:rPr>
              <a:t>:)</a:t>
            </a:r>
            <a:endParaRPr lang="en-US" sz="1800" dirty="0" smtClean="0"/>
          </a:p>
          <a:p>
            <a:r>
              <a:rPr lang="en-US" sz="1800" dirty="0" smtClean="0"/>
              <a:t>S * V(x,:) is a vector of dimension k corresponding to the linear combination of U columns that best approximates D(x,:)</a:t>
            </a:r>
          </a:p>
          <a:p>
            <a:r>
              <a:rPr lang="en-US" sz="1800" dirty="0" smtClean="0"/>
              <a:t>D is mean subtracted so</a:t>
            </a:r>
          </a:p>
          <a:p>
            <a:r>
              <a:rPr lang="en-US" sz="1800" dirty="0" smtClean="0"/>
              <a:t>||SV(x,:)|| gives a measure of how far from the mean image is each image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4" name="Picture 4" descr="C:\Documents and Settings\gpu\Desktop\David Ross\davidrossmastersproject\mastersProject\writeup\figures\vectorMagnitudeMean.jpg"/>
          <p:cNvPicPr>
            <a:picLocks noChangeAspect="1" noChangeArrowheads="1"/>
          </p:cNvPicPr>
          <p:nvPr/>
        </p:nvPicPr>
        <p:blipFill>
          <a:blip r:embed="rId2"/>
          <a:srcRect l="12660" t="7234" r="7762" b="10776"/>
          <a:stretch>
            <a:fillRect/>
          </a:stretch>
        </p:blipFill>
        <p:spPr bwMode="auto">
          <a:xfrm>
            <a:off x="2819400" y="3962400"/>
            <a:ext cx="33528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Documents and Settings\gpu\Desktop\David Ross\davidrossmastersproject\mastersProject\writeup\figures\vectorMagnitudeMontage.jpg"/>
          <p:cNvPicPr>
            <a:picLocks noChangeAspect="1" noChangeArrowheads="1"/>
          </p:cNvPicPr>
          <p:nvPr/>
        </p:nvPicPr>
        <p:blipFill>
          <a:blip r:embed="rId2"/>
          <a:srcRect l="16393" t="3256" r="16066" b="5563"/>
          <a:stretch>
            <a:fillRect/>
          </a:stretch>
        </p:blipFill>
        <p:spPr bwMode="auto">
          <a:xfrm>
            <a:off x="457200" y="84337"/>
            <a:ext cx="8305800" cy="67736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Documents and Settings\gpu\Desktop\David Ross\davidrossmastersproject\mastersProject\writeup\figures\residualReconstru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76400" y="2133600"/>
            <a:ext cx="12125325" cy="3648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estimate the variance image of a scene by summing …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gpu\Desktop\David Ross\davidrossmastersproject\mastersProject\writeup\figures\severalVarianceImages.jpg"/>
          <p:cNvPicPr>
            <a:picLocks noChangeAspect="1" noChangeArrowheads="1"/>
          </p:cNvPicPr>
          <p:nvPr/>
        </p:nvPicPr>
        <p:blipFill>
          <a:blip r:embed="rId2"/>
          <a:srcRect l="10766" t="3030" r="8075" b="8432"/>
          <a:stretch>
            <a:fillRect/>
          </a:stretch>
        </p:blipFill>
        <p:spPr bwMode="auto">
          <a:xfrm>
            <a:off x="990600" y="304800"/>
            <a:ext cx="74676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Distribution of Residual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325112"/>
          </a:xfrm>
        </p:spPr>
        <p:txBody>
          <a:bodyPr/>
          <a:lstStyle/>
          <a:p>
            <a:r>
              <a:rPr lang="en-US" i="1" dirty="0" smtClean="0"/>
              <a:t>The Archive of Many Outdoor Scenes (AMOS)</a:t>
            </a:r>
          </a:p>
          <a:p>
            <a:pPr lvl="1"/>
            <a:r>
              <a:rPr lang="en-US" dirty="0" smtClean="0"/>
              <a:t>Images from ~3000 static webcams, </a:t>
            </a:r>
          </a:p>
          <a:p>
            <a:pPr lvl="1"/>
            <a:r>
              <a:rPr lang="en-US" dirty="0" smtClean="0"/>
              <a:t>Every 30 minutes since March 2006.</a:t>
            </a:r>
          </a:p>
          <a:p>
            <a:pPr lvl="1"/>
            <a:r>
              <a:rPr lang="en-US" sz="2800" i="1" dirty="0" smtClean="0">
                <a:hlinkClick r:id="rId2"/>
              </a:rPr>
              <a:t>http://amos.cse.wustl.edu</a:t>
            </a:r>
            <a:endParaRPr lang="en-US" sz="2800" i="1" dirty="0" smtClean="0"/>
          </a:p>
          <a:p>
            <a:pPr marL="342900" indent="-342900">
              <a:spcBef>
                <a:spcPct val="20000"/>
              </a:spcBef>
            </a:pPr>
            <a:r>
              <a:rPr lang="en-US" sz="2400" dirty="0" smtClean="0"/>
              <a:t>Capture variations from fixed cameras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Due to lighting (time of day), and 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Seasonal and weather variations (over a year).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From cameras mostly in the USA (a few elsewhere).</a:t>
            </a:r>
          </a:p>
          <a:p>
            <a:pPr lvl="1"/>
            <a:endParaRPr lang="en-US" sz="2800" i="1" dirty="0" smtClean="0"/>
          </a:p>
          <a:p>
            <a:endParaRPr lang="en-US" dirty="0"/>
          </a:p>
        </p:txBody>
      </p:sp>
      <p:pic>
        <p:nvPicPr>
          <p:cNvPr id="10" name="Picture 13" descr="mostUnusu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743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http://crunchy.cs.wustl.edu/results/4/curre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4648200"/>
            <a:ext cx="2590800" cy="176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mostUnusua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4648200"/>
            <a:ext cx="2641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http://crunchy.cs.wustl.edu/results/33/curren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4724400"/>
            <a:ext cx="233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mostUnusua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5505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269332"/>
            <a:ext cx="2819400" cy="18548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3000 webcams</a:t>
            </a:r>
          </a:p>
          <a:p>
            <a:pPr>
              <a:buNone/>
            </a:pPr>
            <a:r>
              <a:rPr lang="en-US" dirty="0" smtClean="0"/>
              <a:t>x            3 years</a:t>
            </a:r>
          </a:p>
          <a:p>
            <a:pPr>
              <a:buNone/>
            </a:pPr>
            <a:r>
              <a:rPr lang="en-US" dirty="0" smtClean="0"/>
              <a:t>35 million images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0001" t="8905" r="10001"/>
          <a:stretch>
            <a:fillRect/>
          </a:stretch>
        </p:blipFill>
        <p:spPr bwMode="auto">
          <a:xfrm>
            <a:off x="0" y="2954338"/>
            <a:ext cx="9144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t="746"/>
          <a:stretch>
            <a:fillRect/>
          </a:stretch>
        </p:blipFill>
        <p:spPr bwMode="auto">
          <a:xfrm>
            <a:off x="5729288" y="1219200"/>
            <a:ext cx="1128712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239000" y="1752600"/>
            <a:ext cx="1905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Variations </a:t>
            </a:r>
          </a:p>
          <a:p>
            <a:r>
              <a:rPr lang="en-US" dirty="0"/>
              <a:t>over a year and  over a day 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68580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8486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76400" y="2209800"/>
            <a:ext cx="2286000" cy="1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724400"/>
            <a:ext cx="34213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many webcams, want interesting variants</a:t>
            </a:r>
          </a:p>
          <a:p>
            <a:r>
              <a:rPr lang="en-US" dirty="0" smtClean="0"/>
              <a:t>Too many to go through manually</a:t>
            </a:r>
          </a:p>
          <a:p>
            <a:r>
              <a:rPr lang="en-US" dirty="0" smtClean="0"/>
              <a:t>PCA learns consistent variation</a:t>
            </a:r>
          </a:p>
          <a:p>
            <a:r>
              <a:rPr lang="en-US" dirty="0" smtClean="0"/>
              <a:t>PCA error =&gt; interesting variation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= U S V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Math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Principle component analysis. </a:t>
            </a:r>
          </a:p>
          <a:p>
            <a:pPr lvl="1"/>
            <a:r>
              <a:rPr lang="en-US" sz="1800"/>
              <a:t>Images are in a 3D matrix I(x,y,t).</a:t>
            </a:r>
          </a:p>
          <a:p>
            <a:pPr lvl="1"/>
            <a:r>
              <a:rPr lang="en-US" sz="1800"/>
              <a:t>Change that matrix into a data matrix D(p,t), listing the pixel values in each frame.</a:t>
            </a:r>
          </a:p>
          <a:p>
            <a:pPr lvl="1"/>
            <a:r>
              <a:rPr lang="en-US" sz="1800"/>
              <a:t>Do the “SVD” decomposition:</a:t>
            </a:r>
          </a:p>
          <a:p>
            <a:pPr lvl="1"/>
            <a:r>
              <a:rPr lang="en-US" sz="1800"/>
              <a:t>D = U S V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352800" y="4545013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4251325" y="5343525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4648200" y="4545013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2231" name="Rectangle 7"/>
          <p:cNvSpPr>
            <a:spLocks noChangeArrowheads="1"/>
          </p:cNvSpPr>
          <p:nvPr/>
        </p:nvSpPr>
        <p:spPr bwMode="auto">
          <a:xfrm>
            <a:off x="5181600" y="45450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2232" name="Rectangle 8"/>
          <p:cNvSpPr>
            <a:spLocks noChangeArrowheads="1"/>
          </p:cNvSpPr>
          <p:nvPr/>
        </p:nvSpPr>
        <p:spPr bwMode="auto">
          <a:xfrm>
            <a:off x="5715000" y="4545013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2438400" y="5921375"/>
            <a:ext cx="96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692234" name="Text Box 10"/>
          <p:cNvSpPr txBox="1">
            <a:spLocks noChangeArrowheads="1"/>
          </p:cNvSpPr>
          <p:nvPr/>
        </p:nvSpPr>
        <p:spPr bwMode="auto">
          <a:xfrm>
            <a:off x="5089525" y="5881688"/>
            <a:ext cx="157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2235" name="Text Box 11"/>
          <p:cNvSpPr txBox="1">
            <a:spLocks noChangeArrowheads="1"/>
          </p:cNvSpPr>
          <p:nvPr/>
        </p:nvSpPr>
        <p:spPr bwMode="auto">
          <a:xfrm>
            <a:off x="5715000" y="5006975"/>
            <a:ext cx="1487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692236" name="Line 12"/>
          <p:cNvSpPr>
            <a:spLocks noChangeShapeType="1"/>
          </p:cNvSpPr>
          <p:nvPr/>
        </p:nvSpPr>
        <p:spPr bwMode="auto">
          <a:xfrm>
            <a:off x="57912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2237" name="Text Box 13"/>
          <p:cNvSpPr txBox="1">
            <a:spLocks noChangeArrowheads="1"/>
          </p:cNvSpPr>
          <p:nvPr/>
        </p:nvSpPr>
        <p:spPr bwMode="auto">
          <a:xfrm>
            <a:off x="5546725" y="4048125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1 coefficients.</a:t>
            </a:r>
          </a:p>
        </p:txBody>
      </p:sp>
      <p:sp>
        <p:nvSpPr>
          <p:cNvPr id="692238" name="Line 14"/>
          <p:cNvSpPr>
            <a:spLocks noChangeShapeType="1"/>
          </p:cNvSpPr>
          <p:nvPr/>
        </p:nvSpPr>
        <p:spPr bwMode="auto">
          <a:xfrm>
            <a:off x="58674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2239" name="Text Box 15"/>
          <p:cNvSpPr txBox="1">
            <a:spLocks noChangeArrowheads="1"/>
          </p:cNvSpPr>
          <p:nvPr/>
        </p:nvSpPr>
        <p:spPr bwMode="auto">
          <a:xfrm>
            <a:off x="5543550" y="40386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2 coefficients.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8" dur="1"/>
                                        <p:tgtEl>
                                          <p:spTgt spid="6922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/>
                                        <p:tgtEl>
                                          <p:spTgt spid="6922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6" grpId="0" animBg="1"/>
      <p:bldP spid="692236" grpId="1" animBg="1"/>
      <p:bldP spid="692237" grpId="0"/>
      <p:bldP spid="692237" grpId="1"/>
      <p:bldP spid="692238" grpId="0" animBg="1"/>
      <p:bldP spid="692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3250" name="Rectangle 2"/>
          <p:cNvSpPr>
            <a:spLocks noChangeArrowheads="1"/>
          </p:cNvSpPr>
          <p:nvPr/>
        </p:nvSpPr>
        <p:spPr bwMode="auto">
          <a:xfrm>
            <a:off x="2819400" y="6858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3717925" y="14843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3252" name="Rectangle 4"/>
          <p:cNvSpPr>
            <a:spLocks noChangeArrowheads="1"/>
          </p:cNvSpPr>
          <p:nvPr/>
        </p:nvSpPr>
        <p:spPr bwMode="auto">
          <a:xfrm>
            <a:off x="4114800" y="6858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3253" name="Rectangle 5"/>
          <p:cNvSpPr>
            <a:spLocks noChangeArrowheads="1"/>
          </p:cNvSpPr>
          <p:nvPr/>
        </p:nvSpPr>
        <p:spPr bwMode="auto">
          <a:xfrm>
            <a:off x="4648200" y="6858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3254" name="Rectangle 6"/>
          <p:cNvSpPr>
            <a:spLocks noChangeArrowheads="1"/>
          </p:cNvSpPr>
          <p:nvPr/>
        </p:nvSpPr>
        <p:spPr bwMode="auto">
          <a:xfrm>
            <a:off x="5181600" y="685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3255" name="Oval 7"/>
          <p:cNvSpPr>
            <a:spLocks noChangeArrowheads="1"/>
          </p:cNvSpPr>
          <p:nvPr/>
        </p:nvSpPr>
        <p:spPr bwMode="auto">
          <a:xfrm>
            <a:off x="4610100" y="685800"/>
            <a:ext cx="381000" cy="3810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669925" y="2474913"/>
            <a:ext cx="801687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>
                <a:latin typeface="Arial" pitchFamily="34" charset="0"/>
              </a:rPr>
              <a:t>S is a diagonal matrix, so it only has diagonal elements, called singular values.</a:t>
            </a:r>
          </a:p>
          <a:p>
            <a:endParaRPr lang="en-US" sz="1800" b="0">
              <a:latin typeface="Arial" pitchFamily="34" charset="0"/>
            </a:endParaRPr>
          </a:p>
          <a:p>
            <a:r>
              <a:rPr lang="en-US" sz="1800" b="0">
                <a:latin typeface="Arial" pitchFamily="34" charset="0"/>
              </a:rPr>
              <a:t>These numbers are the relative importance of each of the principle components.</a:t>
            </a:r>
          </a:p>
          <a:p>
            <a:endParaRPr lang="en-US" sz="1800" b="0">
              <a:latin typeface="Arial" pitchFamily="34" charset="0"/>
            </a:endParaRPr>
          </a:p>
          <a:p>
            <a:r>
              <a:rPr lang="en-US" sz="1800" b="0">
                <a:latin typeface="Arial" pitchFamily="34" charset="0"/>
              </a:rPr>
              <a:t>If we want we can make the principle components be the columns of U * S, and have the columns of V be the coefficients.</a:t>
            </a:r>
          </a:p>
          <a:p>
            <a:r>
              <a:rPr lang="en-US" sz="1800" b="0">
                <a:latin typeface="Arial" pitchFamily="34" charset="0"/>
              </a:rPr>
              <a:t> </a:t>
            </a:r>
          </a:p>
          <a:p>
            <a:r>
              <a:rPr lang="en-US" sz="1800" b="0">
                <a:latin typeface="Arial" pitchFamily="34" charset="0"/>
              </a:rPr>
              <a:t>Alternatively, we can keep the columns of U, and make the coefficients be S * the columns of V.  This is more common.</a:t>
            </a:r>
          </a:p>
          <a:p>
            <a:endParaRPr lang="en-US" sz="18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2514600" y="7620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3413125" y="15605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3810000" y="7620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4343400" y="7620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4876800" y="7620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4279" name="Text Box 7"/>
          <p:cNvSpPr txBox="1">
            <a:spLocks noChangeArrowheads="1"/>
          </p:cNvSpPr>
          <p:nvPr/>
        </p:nvSpPr>
        <p:spPr bwMode="auto">
          <a:xfrm>
            <a:off x="1600200" y="2138363"/>
            <a:ext cx="96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694280" name="Text Box 8"/>
          <p:cNvSpPr txBox="1">
            <a:spLocks noChangeArrowheads="1"/>
          </p:cNvSpPr>
          <p:nvPr/>
        </p:nvSpPr>
        <p:spPr bwMode="auto">
          <a:xfrm>
            <a:off x="4251325" y="2098675"/>
            <a:ext cx="157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5029200" y="11430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coefficients.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609600" y="2590800"/>
            <a:ext cx="6792913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0"/>
              <a:t>Special properties:</a:t>
            </a:r>
          </a:p>
          <a:p>
            <a:pPr eaLnBrk="1" hangingPunct="1"/>
            <a:r>
              <a:rPr lang="en-US" sz="1800" b="0"/>
              <a:t>   U,V are both orthonormal matrices.</a:t>
            </a:r>
          </a:p>
          <a:p>
            <a:pPr eaLnBrk="1" hangingPunct="1"/>
            <a:endParaRPr lang="en-US" sz="1800" b="0"/>
          </a:p>
          <a:p>
            <a:pPr eaLnBrk="1" hangingPunct="1"/>
            <a:r>
              <a:rPr lang="en-US" sz="1800" b="0"/>
              <a:t>This is cool:</a:t>
            </a:r>
          </a:p>
          <a:p>
            <a:pPr eaLnBrk="1" hangingPunct="1"/>
            <a:r>
              <a:rPr lang="en-US" sz="1800" b="0"/>
              <a:t>   Given a new image W, to get its coefficients v</a:t>
            </a:r>
            <a:r>
              <a:rPr lang="en-US" sz="1800" b="0" baseline="-25000"/>
              <a:t>w</a:t>
            </a:r>
            <a:r>
              <a:rPr lang="en-US" sz="1800" b="0"/>
              <a:t>, you can use:</a:t>
            </a:r>
          </a:p>
          <a:p>
            <a:pPr eaLnBrk="1" hangingPunct="1"/>
            <a:r>
              <a:rPr lang="en-US" sz="1800" b="0"/>
              <a:t>       v</a:t>
            </a:r>
            <a:r>
              <a:rPr lang="en-US" sz="1800" b="0" baseline="-25000"/>
              <a:t>w</a:t>
            </a:r>
            <a:r>
              <a:rPr lang="en-US" sz="1800" b="0"/>
              <a:t>=U</a:t>
            </a:r>
            <a:r>
              <a:rPr lang="en-US" sz="1800" b="0" baseline="30000">
                <a:latin typeface="cmsy10" pitchFamily="34" charset="0"/>
              </a:rPr>
              <a:t>&gt;</a:t>
            </a:r>
            <a:r>
              <a:rPr lang="en-US" sz="1800" b="0"/>
              <a:t>W</a:t>
            </a:r>
          </a:p>
          <a:p>
            <a:pPr eaLnBrk="1" hangingPunct="1"/>
            <a:r>
              <a:rPr lang="en-US" sz="1800" b="0"/>
              <a:t> </a:t>
            </a:r>
          </a:p>
          <a:p>
            <a:pPr eaLnBrk="1" hangingPunct="1"/>
            <a:r>
              <a:rPr lang="en-US" sz="1800" b="0"/>
              <a:t>   Then U v</a:t>
            </a:r>
            <a:r>
              <a:rPr lang="en-US" sz="1800" b="0" baseline="-25000"/>
              <a:t>w</a:t>
            </a:r>
            <a:r>
              <a:rPr lang="en-US" sz="1800" b="0"/>
              <a:t> approximately reconstructs W.  Why?</a:t>
            </a:r>
            <a:endParaRPr lang="en-US" sz="1800" b="0" baseline="-25000"/>
          </a:p>
        </p:txBody>
      </p:sp>
      <p:sp>
        <p:nvSpPr>
          <p:cNvPr id="694283" name="Text Box 11"/>
          <p:cNvSpPr txBox="1">
            <a:spLocks noChangeArrowheads="1"/>
          </p:cNvSpPr>
          <p:nvPr/>
        </p:nvSpPr>
        <p:spPr bwMode="auto">
          <a:xfrm>
            <a:off x="609600" y="4876800"/>
            <a:ext cx="75501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US" sz="1800" b="0"/>
          </a:p>
          <a:p>
            <a:pPr eaLnBrk="1" hangingPunct="1"/>
            <a:r>
              <a:rPr lang="en-US" sz="1800" b="0"/>
              <a:t>   U v</a:t>
            </a:r>
            <a:r>
              <a:rPr lang="en-US" sz="1800" b="0" baseline="-25000"/>
              <a:t>w</a:t>
            </a:r>
            <a:r>
              <a:rPr lang="en-US" sz="1800" b="0"/>
              <a:t> </a:t>
            </a:r>
          </a:p>
          <a:p>
            <a:pPr eaLnBrk="1" hangingPunct="1"/>
            <a:r>
              <a:rPr lang="en-US" sz="1800" b="0"/>
              <a:t>= U (U</a:t>
            </a:r>
            <a:r>
              <a:rPr lang="en-US" sz="1800" b="0" baseline="30000">
                <a:latin typeface="cmsy10" pitchFamily="34" charset="0"/>
              </a:rPr>
              <a:t>&gt;</a:t>
            </a:r>
            <a:r>
              <a:rPr lang="en-US" sz="1800" b="0"/>
              <a:t>W)  </a:t>
            </a:r>
          </a:p>
          <a:p>
            <a:pPr eaLnBrk="1" hangingPunct="1"/>
            <a:r>
              <a:rPr lang="en-US" sz="1800" b="0"/>
              <a:t>=  (U U</a:t>
            </a:r>
            <a:r>
              <a:rPr lang="en-US" sz="1800" b="0" baseline="30000">
                <a:latin typeface="cmsy10" pitchFamily="34" charset="0"/>
              </a:rPr>
              <a:t>&gt;</a:t>
            </a:r>
            <a:r>
              <a:rPr lang="en-US" sz="1800" b="0"/>
              <a:t>)W </a:t>
            </a:r>
          </a:p>
          <a:p>
            <a:pPr eaLnBrk="1" hangingPunct="1"/>
            <a:r>
              <a:rPr lang="en-US" sz="1800" b="0"/>
              <a:t>= I W </a:t>
            </a:r>
          </a:p>
          <a:p>
            <a:pPr eaLnBrk="1" hangingPunct="1"/>
            <a:r>
              <a:rPr lang="en-US" sz="1800" b="0"/>
              <a:t>= 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" dur="1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942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1" grpId="0"/>
      <p:bldP spid="694281" grpId="1"/>
      <p:bldP spid="69428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</TotalTime>
  <Words>715</Words>
  <Application>Microsoft Office PowerPoint</Application>
  <PresentationFormat>On-screen Show (4:3)</PresentationFormat>
  <Paragraphs>153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Urban</vt:lpstr>
      <vt:lpstr>Visualization Tools For Webcam Scenes</vt:lpstr>
      <vt:lpstr>Introduction</vt:lpstr>
      <vt:lpstr>AMOS Dataset</vt:lpstr>
      <vt:lpstr>AMOS Dataset</vt:lpstr>
      <vt:lpstr>The Project</vt:lpstr>
      <vt:lpstr>Principal Component Analysis</vt:lpstr>
      <vt:lpstr>PCA Math</vt:lpstr>
      <vt:lpstr>Slide 8</vt:lpstr>
      <vt:lpstr>Slide 9</vt:lpstr>
      <vt:lpstr>Slide 10</vt:lpstr>
      <vt:lpstr>PCA Math – Going back to slide 1</vt:lpstr>
      <vt:lpstr>PCA – dependence on k</vt:lpstr>
      <vt:lpstr>Incremental PCA</vt:lpstr>
      <vt:lpstr>But what do we take PCA of?</vt:lpstr>
      <vt:lpstr>Daytime Images</vt:lpstr>
      <vt:lpstr>Sky Mask</vt:lpstr>
      <vt:lpstr>Gradient Magnitude Images</vt:lpstr>
      <vt:lpstr>How do we display results?</vt:lpstr>
      <vt:lpstr>Well-Separated Set</vt:lpstr>
      <vt:lpstr>Slide 20</vt:lpstr>
      <vt:lpstr>2D GUI</vt:lpstr>
      <vt:lpstr>How do we evaluate images?</vt:lpstr>
      <vt:lpstr>PCA Coefficient Vector Magnitude</vt:lpstr>
      <vt:lpstr>Slide 24</vt:lpstr>
      <vt:lpstr>Residual Error</vt:lpstr>
      <vt:lpstr>Variance Model</vt:lpstr>
      <vt:lpstr>Slide 27</vt:lpstr>
      <vt:lpstr>Statistical Distribution of Residual Images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Tools For Webcam Scenes</dc:title>
  <dc:creator/>
  <cp:lastModifiedBy>gpu</cp:lastModifiedBy>
  <cp:revision>10</cp:revision>
  <dcterms:created xsi:type="dcterms:W3CDTF">2006-08-16T00:00:00Z</dcterms:created>
  <dcterms:modified xsi:type="dcterms:W3CDTF">2009-04-22T13:56:37Z</dcterms:modified>
</cp:coreProperties>
</file>