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5"/>
  </p:notesMasterIdLst>
  <p:sldIdLst>
    <p:sldId id="256" r:id="rId2"/>
    <p:sldId id="294" r:id="rId3"/>
    <p:sldId id="293" r:id="rId4"/>
    <p:sldId id="257" r:id="rId5"/>
    <p:sldId id="296" r:id="rId6"/>
    <p:sldId id="258" r:id="rId7"/>
    <p:sldId id="259" r:id="rId8"/>
    <p:sldId id="306" r:id="rId9"/>
    <p:sldId id="307" r:id="rId10"/>
    <p:sldId id="308" r:id="rId11"/>
    <p:sldId id="286" r:id="rId12"/>
    <p:sldId id="297" r:id="rId13"/>
    <p:sldId id="272" r:id="rId14"/>
    <p:sldId id="273" r:id="rId15"/>
    <p:sldId id="274" r:id="rId16"/>
    <p:sldId id="275" r:id="rId17"/>
    <p:sldId id="298" r:id="rId18"/>
    <p:sldId id="276" r:id="rId19"/>
    <p:sldId id="309" r:id="rId20"/>
    <p:sldId id="264" r:id="rId21"/>
    <p:sldId id="277" r:id="rId22"/>
    <p:sldId id="285" r:id="rId23"/>
    <p:sldId id="295" r:id="rId24"/>
    <p:sldId id="311" r:id="rId25"/>
    <p:sldId id="265" r:id="rId26"/>
    <p:sldId id="279" r:id="rId27"/>
    <p:sldId id="282" r:id="rId28"/>
    <p:sldId id="280" r:id="rId29"/>
    <p:sldId id="301" r:id="rId30"/>
    <p:sldId id="283" r:id="rId31"/>
    <p:sldId id="291" r:id="rId32"/>
    <p:sldId id="302" r:id="rId33"/>
    <p:sldId id="281" r:id="rId34"/>
    <p:sldId id="300" r:id="rId35"/>
    <p:sldId id="287" r:id="rId36"/>
    <p:sldId id="303" r:id="rId37"/>
    <p:sldId id="288" r:id="rId38"/>
    <p:sldId id="304" r:id="rId39"/>
    <p:sldId id="289" r:id="rId40"/>
    <p:sldId id="310" r:id="rId41"/>
    <p:sldId id="299" r:id="rId42"/>
    <p:sldId id="290" r:id="rId43"/>
    <p:sldId id="26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706" autoAdjust="0"/>
  </p:normalViewPr>
  <p:slideViewPr>
    <p:cSldViewPr>
      <p:cViewPr varScale="1">
        <p:scale>
          <a:sx n="74" d="100"/>
          <a:sy n="74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4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9512F-5032-4F9D-8BC7-C321A60EEFEA}" type="datetimeFigureOut">
              <a:rPr lang="en-US" smtClean="0"/>
              <a:pPr/>
              <a:t>4/24/2009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1F7CA-E56A-464B-A398-B0F3C7D3A8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correlation</a:t>
            </a:r>
            <a:r>
              <a:rPr lang="en-US" baseline="0" dirty="0" smtClean="0"/>
              <a:t> technique used is PCA…</a:t>
            </a:r>
          </a:p>
          <a:p>
            <a:r>
              <a:rPr lang="en-US" baseline="0" dirty="0" smtClean="0"/>
              <a:t>Decomposes images into U,S,V</a:t>
            </a:r>
          </a:p>
          <a:p>
            <a:r>
              <a:rPr lang="en-US" baseline="0" dirty="0" smtClean="0"/>
              <a:t>Can represent each image by a few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BF4DF-172D-42A1-9E0F-400D1B677C2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Further explanation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BF4DF-172D-42A1-9E0F-400D1B677C2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 example. See day/night, dawn/dusk</a:t>
            </a:r>
            <a:r>
              <a:rPr lang="en-US" b="1" dirty="0" smtClean="0"/>
              <a:t>.</a:t>
            </a:r>
            <a:r>
              <a:rPr lang="en-US" b="1" baseline="0" dirty="0" smtClean="0"/>
              <a:t> Keep?? </a:t>
            </a:r>
            <a:r>
              <a:rPr lang="en-US" baseline="0" dirty="0" smtClean="0"/>
              <a:t>Shows why we cannot use images from entire day, localize to certain range of hours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BF4DF-172D-42A1-9E0F-400D1B677C2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Projected should read “reconstructed”.</a:t>
            </a:r>
          </a:p>
          <a:p>
            <a:r>
              <a:rPr lang="en-US" dirty="0" smtClean="0"/>
              <a:t>Why does error go up?!</a:t>
            </a:r>
          </a:p>
          <a:p>
            <a:r>
              <a:rPr lang="en-US" dirty="0" smtClean="0"/>
              <a:t>  (incremental PCA does not guarantee</a:t>
            </a:r>
            <a:r>
              <a:rPr lang="en-US" baseline="0" dirty="0" smtClean="0"/>
              <a:t> orthogonal bases).  (check if you </a:t>
            </a:r>
            <a:r>
              <a:rPr lang="en-US" baseline="0" dirty="0" err="1" smtClean="0"/>
              <a:t>recompute</a:t>
            </a:r>
            <a:r>
              <a:rPr lang="en-US" baseline="0" dirty="0" smtClean="0"/>
              <a:t> v matrix).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1F7CA-E56A-464B-A398-B0F3C7D3A8C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Here, need to talk to the desire to understand images by their relationship</a:t>
            </a:r>
            <a:r>
              <a:rPr lang="en-US" baseline="0" dirty="0" smtClean="0"/>
              <a:t> to the PCA basis.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1F7CA-E56A-464B-A398-B0F3C7D3A8C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are those Gaussians?!</a:t>
            </a:r>
          </a:p>
          <a:p>
            <a:r>
              <a:rPr lang="en-US" dirty="0" smtClean="0"/>
              <a:t>Scale</a:t>
            </a:r>
            <a:r>
              <a:rPr lang="en-US" baseline="0" dirty="0" smtClean="0"/>
              <a:t> by # pixels -&gt; better results</a:t>
            </a:r>
          </a:p>
          <a:p>
            <a:r>
              <a:rPr lang="en-US" baseline="0" dirty="0" smtClean="0"/>
              <a:t>-show the pictures + residuals (scaled so you can see errors (maybe show log(1+abs(</a:t>
            </a:r>
            <a:r>
              <a:rPr lang="en-US" baseline="0" dirty="0" err="1" smtClean="0"/>
              <a:t>resid</a:t>
            </a:r>
            <a:r>
              <a:rPr lang="en-US" baseline="0" smtClean="0"/>
              <a:t>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1F7CA-E56A-464B-A398-B0F3C7D3A8C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pictures</a:t>
            </a:r>
            <a:r>
              <a:rPr lang="en-US" baseline="0" dirty="0" smtClean="0"/>
              <a:t> sorted by both and say how it didn’t work</a:t>
            </a:r>
          </a:p>
          <a:p>
            <a:r>
              <a:rPr lang="en-US" baseline="0" dirty="0" smtClean="0"/>
              <a:t>The effect of small objects is dominated by the noise in the (larger) rest of the image.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1F7CA-E56A-464B-A398-B0F3C7D3A8C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Here, need to talk to the desire to understand images by their relationship</a:t>
            </a:r>
            <a:r>
              <a:rPr lang="en-US" baseline="0" dirty="0" smtClean="0"/>
              <a:t> to the PCA basis.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1F7CA-E56A-464B-A398-B0F3C7D3A8C7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4/24/2009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4/24/2009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hyperlink" Target="http://amos.cse.wustl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Visualization Tools For</a:t>
            </a:r>
            <a:br>
              <a:rPr lang="en-US" dirty="0" smtClean="0"/>
            </a:br>
            <a:r>
              <a:rPr lang="en-US" dirty="0" smtClean="0"/>
              <a:t>Webcam Scenes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Masters Project by David Ross</a:t>
            </a:r>
          </a:p>
          <a:p>
            <a:r>
              <a:rPr lang="en-US" dirty="0" smtClean="0"/>
              <a:t>Friday, May 24, 2009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57912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slides by Nathan Jacobs and Robert </a:t>
            </a:r>
            <a:r>
              <a:rPr lang="en-US" dirty="0" err="1" smtClean="0"/>
              <a:t>Pless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2712" y="2133600"/>
            <a:ext cx="4738688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Text Box 16"/>
          <p:cNvSpPr txBox="1">
            <a:spLocks noChangeArrowheads="1"/>
          </p:cNvSpPr>
          <p:nvPr/>
        </p:nvSpPr>
        <p:spPr bwMode="auto">
          <a:xfrm>
            <a:off x="1387475" y="2651125"/>
            <a:ext cx="1298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Camera 1</a:t>
            </a:r>
          </a:p>
        </p:txBody>
      </p:sp>
      <p:sp>
        <p:nvSpPr>
          <p:cNvPr id="12293" name="Text Box 17"/>
          <p:cNvSpPr txBox="1">
            <a:spLocks noChangeArrowheads="1"/>
          </p:cNvSpPr>
          <p:nvPr/>
        </p:nvSpPr>
        <p:spPr bwMode="auto">
          <a:xfrm>
            <a:off x="1371600" y="3592513"/>
            <a:ext cx="1298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Camera 2</a:t>
            </a:r>
          </a:p>
        </p:txBody>
      </p:sp>
      <p:sp>
        <p:nvSpPr>
          <p:cNvPr id="12294" name="Text Box 18"/>
          <p:cNvSpPr txBox="1">
            <a:spLocks noChangeArrowheads="1"/>
          </p:cNvSpPr>
          <p:nvPr/>
        </p:nvSpPr>
        <p:spPr bwMode="auto">
          <a:xfrm>
            <a:off x="1371600" y="4506913"/>
            <a:ext cx="1298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Camera 3</a:t>
            </a:r>
          </a:p>
        </p:txBody>
      </p:sp>
      <p:sp>
        <p:nvSpPr>
          <p:cNvPr id="12295" name="Text Box 19"/>
          <p:cNvSpPr txBox="1">
            <a:spLocks noChangeArrowheads="1"/>
          </p:cNvSpPr>
          <p:nvPr/>
        </p:nvSpPr>
        <p:spPr bwMode="auto">
          <a:xfrm>
            <a:off x="1371600" y="5497513"/>
            <a:ext cx="1298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Camera 4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1981200" y="77787"/>
            <a:ext cx="15878175" cy="1790701"/>
            <a:chOff x="-1242" y="2208"/>
            <a:chExt cx="10002" cy="1128"/>
          </a:xfrm>
        </p:grpSpPr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1392" y="2976"/>
              <a:ext cx="7368" cy="360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  <p:txBody>
            <a:bodyPr lIns="36576" tIns="36576" rIns="36576" bIns="36576"/>
            <a:lstStyle/>
            <a:p>
              <a:endParaRPr lang="en-US" sz="2800">
                <a:latin typeface="+mj-lt"/>
              </a:endParaRPr>
            </a:p>
          </p:txBody>
        </p:sp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-1242" y="2208"/>
              <a:ext cx="9114" cy="959"/>
              <a:chOff x="-1819275" y="3505200"/>
              <a:chExt cx="14468475" cy="1519548"/>
            </a:xfrm>
          </p:grpSpPr>
          <p:grpSp>
            <p:nvGrpSpPr>
              <p:cNvPr id="4" name="Group 27"/>
              <p:cNvGrpSpPr>
                <a:grpSpLocks/>
              </p:cNvGrpSpPr>
              <p:nvPr/>
            </p:nvGrpSpPr>
            <p:grpSpPr bwMode="auto">
              <a:xfrm>
                <a:off x="381002" y="3505200"/>
                <a:ext cx="8076599" cy="1066800"/>
                <a:chOff x="4600575" y="3429000"/>
                <a:chExt cx="12280863" cy="1888569"/>
              </a:xfrm>
            </p:grpSpPr>
            <p:pic>
              <p:nvPicPr>
                <p:cNvPr id="29" name="Picture 4" descr="pc_1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927113" y="3429000"/>
                  <a:ext cx="1954325" cy="1888090"/>
                </a:xfrm>
                <a:prstGeom prst="rect">
                  <a:avLst/>
                </a:prstGeom>
                <a:noFill/>
                <a:ln w="9525" algn="in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0" name="Picture 5" descr="pc_3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1219407" y="3429000"/>
                  <a:ext cx="2169688" cy="1888090"/>
                </a:xfrm>
                <a:prstGeom prst="rect">
                  <a:avLst/>
                </a:prstGeom>
                <a:noFill/>
                <a:ln w="9525" algn="in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1" name="Picture 6" descr="mean_month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7351417" y="3429000"/>
                  <a:ext cx="2176559" cy="1888569"/>
                </a:xfrm>
                <a:prstGeom prst="rect">
                  <a:avLst/>
                </a:prstGeom>
                <a:noFill/>
                <a:ln w="9525" algn="in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2" name="Picture 7" descr="200606_ave_02_16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4600575" y="3429000"/>
                  <a:ext cx="2299205" cy="1888090"/>
                </a:xfrm>
                <a:prstGeom prst="rect">
                  <a:avLst/>
                </a:prstGeom>
                <a:noFill/>
                <a:ln w="9525" algn="in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23" name="Text Box 8"/>
              <p:cNvSpPr txBox="1">
                <a:spLocks noChangeArrowheads="1"/>
              </p:cNvSpPr>
              <p:nvPr/>
            </p:nvSpPr>
            <p:spPr bwMode="auto">
              <a:xfrm>
                <a:off x="-1819275" y="3810000"/>
                <a:ext cx="14468475" cy="609600"/>
              </a:xfrm>
              <a:prstGeom prst="rect">
                <a:avLst/>
              </a:prstGeom>
              <a:noFill/>
              <a:ln w="9525" algn="in">
                <a:noFill/>
                <a:miter lim="800000"/>
                <a:headEnd/>
                <a:tailEnd/>
              </a:ln>
            </p:spPr>
            <p:txBody>
              <a:bodyPr lIns="36576" tIns="36576" rIns="36576" bIns="36576"/>
              <a:lstStyle/>
              <a:p>
                <a:r>
                  <a:rPr lang="en-US" sz="2800" dirty="0">
                    <a:solidFill>
                      <a:srgbClr val="000000"/>
                    </a:solidFill>
                  </a:rPr>
                  <a:t>				 =            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    + f</a:t>
                </a:r>
                <a:r>
                  <a:rPr lang="en-US" sz="2800" baseline="-25000" dirty="0" smtClean="0">
                    <a:solidFill>
                      <a:srgbClr val="000000"/>
                    </a:solidFill>
                  </a:rPr>
                  <a:t>1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(t)                 + f</a:t>
                </a:r>
                <a:r>
                  <a:rPr lang="en-US" sz="2800" baseline="-25000" dirty="0" smtClean="0">
                    <a:solidFill>
                      <a:srgbClr val="000000"/>
                    </a:solidFill>
                  </a:rPr>
                  <a:t>2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(t)               + </a:t>
                </a:r>
                <a:r>
                  <a:rPr lang="en-US" sz="2800" dirty="0">
                    <a:solidFill>
                      <a:srgbClr val="000000"/>
                    </a:solidFill>
                  </a:rPr>
                  <a:t>...</a:t>
                </a:r>
                <a:endParaRPr lang="en-US" sz="2800" dirty="0"/>
              </a:p>
            </p:txBody>
          </p:sp>
          <p:sp>
            <p:nvSpPr>
              <p:cNvPr id="24" name="Rectangle 28"/>
              <p:cNvSpPr>
                <a:spLocks noChangeArrowheads="1"/>
              </p:cNvSpPr>
              <p:nvPr/>
            </p:nvSpPr>
            <p:spPr bwMode="auto">
              <a:xfrm>
                <a:off x="4719978" y="4656256"/>
                <a:ext cx="1461747" cy="3684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component </a:t>
                </a:r>
                <a:r>
                  <a:rPr lang="en-US" dirty="0">
                    <a:solidFill>
                      <a:srgbClr val="000000"/>
                    </a:solidFill>
                  </a:rPr>
                  <a:t>1</a:t>
                </a:r>
                <a:endParaRPr lang="en-US" dirty="0"/>
              </a:p>
            </p:txBody>
          </p:sp>
          <p:sp>
            <p:nvSpPr>
              <p:cNvPr id="25" name="Rectangle 29"/>
              <p:cNvSpPr>
                <a:spLocks noChangeArrowheads="1"/>
              </p:cNvSpPr>
              <p:nvPr/>
            </p:nvSpPr>
            <p:spPr bwMode="auto">
              <a:xfrm>
                <a:off x="6953080" y="4651468"/>
                <a:ext cx="1514645" cy="3685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component </a:t>
                </a:r>
                <a:r>
                  <a:rPr lang="en-US" dirty="0">
                    <a:solidFill>
                      <a:srgbClr val="000000"/>
                    </a:solidFill>
                  </a:rPr>
                  <a:t>2 </a:t>
                </a:r>
                <a:endParaRPr lang="en-US" dirty="0"/>
              </a:p>
            </p:txBody>
          </p:sp>
          <p:sp>
            <p:nvSpPr>
              <p:cNvPr id="26" name="Rectangle 30"/>
              <p:cNvSpPr>
                <a:spLocks noChangeArrowheads="1"/>
              </p:cNvSpPr>
              <p:nvPr/>
            </p:nvSpPr>
            <p:spPr bwMode="auto">
              <a:xfrm>
                <a:off x="2209800" y="4651359"/>
                <a:ext cx="1292341" cy="368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mean </a:t>
                </a:r>
                <a:r>
                  <a:rPr lang="en-US" dirty="0">
                    <a:solidFill>
                      <a:srgbClr val="000000"/>
                    </a:solidFill>
                  </a:rPr>
                  <a:t>Image</a:t>
                </a:r>
                <a:endParaRPr lang="en-US" dirty="0"/>
              </a:p>
            </p:txBody>
          </p:sp>
        </p:grp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PCA – dependence on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4267200" cy="4364736"/>
          </a:xfrm>
        </p:spPr>
        <p:txBody>
          <a:bodyPr/>
          <a:lstStyle/>
          <a:p>
            <a:r>
              <a:rPr lang="en-US" dirty="0" smtClean="0"/>
              <a:t>Image reconstruction is sensitive to k parameter</a:t>
            </a:r>
          </a:p>
          <a:p>
            <a:r>
              <a:rPr lang="en-US" dirty="0" smtClean="0"/>
              <a:t>As k approaches the number of images, error decreases</a:t>
            </a:r>
          </a:p>
          <a:p>
            <a:pPr lvl="1"/>
            <a:r>
              <a:rPr lang="en-US" dirty="0" smtClean="0"/>
              <a:t>189 images, k = 0-50</a:t>
            </a:r>
            <a:endParaRPr lang="en-US" dirty="0"/>
          </a:p>
        </p:txBody>
      </p:sp>
      <p:pic>
        <p:nvPicPr>
          <p:cNvPr id="2051" name="Picture 3" descr="C:\Documents and Settings\gpu\Desktop\David Ross\davidrossmastersproject\mastersProject\writeup\figures\pcaIntroPlo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2895600"/>
            <a:ext cx="4318000" cy="3238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gpu\Desktop\David Ross\davidrossmastersproject\mastersProject\writeup\figures\pcaIntroFig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52400"/>
            <a:ext cx="5514975" cy="64865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many images to fit into memory at once</a:t>
            </a:r>
          </a:p>
          <a:p>
            <a:r>
              <a:rPr lang="en-US" dirty="0" smtClean="0"/>
              <a:t>Can iteratively update our U, S, and V matrices for new images</a:t>
            </a:r>
          </a:p>
          <a:p>
            <a:pPr lvl="1"/>
            <a:r>
              <a:rPr lang="en-US" dirty="0" smtClean="0"/>
              <a:t>Good estimate for U and S</a:t>
            </a:r>
          </a:p>
          <a:p>
            <a:pPr lvl="1"/>
            <a:r>
              <a:rPr lang="en-US" dirty="0" smtClean="0"/>
              <a:t>V coefficient for early images not updated well for later changes to U and S</a:t>
            </a:r>
          </a:p>
          <a:p>
            <a:pPr lvl="2"/>
            <a:r>
              <a:rPr lang="en-US" dirty="0" smtClean="0"/>
              <a:t>Can fix S and V on a second pass</a:t>
            </a:r>
          </a:p>
          <a:p>
            <a:pPr lvl="2"/>
            <a:r>
              <a:rPr lang="en-US" dirty="0" smtClean="0"/>
              <a:t>(S *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x</a:t>
            </a:r>
            <a:r>
              <a:rPr lang="en-US" dirty="0" smtClean="0"/>
              <a:t>)</a:t>
            </a:r>
            <a:r>
              <a:rPr lang="en-US" baseline="-25000" dirty="0" smtClean="0"/>
              <a:t>fixed</a:t>
            </a:r>
            <a:r>
              <a:rPr lang="en-US" dirty="0" smtClean="0"/>
              <a:t>= (I</a:t>
            </a:r>
            <a:r>
              <a:rPr lang="en-US" baseline="-25000" dirty="0" smtClean="0"/>
              <a:t>x</a:t>
            </a:r>
            <a:r>
              <a:rPr lang="en-US" dirty="0" smtClean="0"/>
              <a:t> –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mean</a:t>
            </a:r>
            <a:r>
              <a:rPr lang="en-US" dirty="0" smtClean="0"/>
              <a:t>) * U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</a:t>
            </a:r>
            <a:r>
              <a:rPr lang="en-US" dirty="0" smtClean="0"/>
              <a:t>we take PCA of?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Daytime images</a:t>
            </a:r>
          </a:p>
          <a:p>
            <a:endParaRPr lang="en-US" dirty="0" smtClean="0"/>
          </a:p>
          <a:p>
            <a:r>
              <a:rPr lang="en-US" dirty="0" smtClean="0"/>
              <a:t>Sky Mask</a:t>
            </a:r>
          </a:p>
          <a:p>
            <a:endParaRPr lang="en-US" dirty="0" smtClean="0"/>
          </a:p>
          <a:p>
            <a:r>
              <a:rPr lang="en-US" dirty="0" smtClean="0"/>
              <a:t>Gradient Magnitude Images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Daytime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take PCA of the entire set of images from one camera</a:t>
            </a:r>
          </a:p>
          <a:p>
            <a:pPr lvl="1"/>
            <a:r>
              <a:rPr lang="en-US" dirty="0" smtClean="0"/>
              <a:t>Not interested in how image varies from day to night</a:t>
            </a:r>
          </a:p>
          <a:p>
            <a:pPr lvl="1"/>
            <a:r>
              <a:rPr lang="en-US" dirty="0" smtClean="0"/>
              <a:t>Camera noise in low light</a:t>
            </a:r>
          </a:p>
          <a:p>
            <a:r>
              <a:rPr lang="en-US" dirty="0" smtClean="0"/>
              <a:t>Choose only daytime images</a:t>
            </a:r>
          </a:p>
          <a:p>
            <a:pPr lvl="1"/>
            <a:r>
              <a:rPr lang="en-US" dirty="0" smtClean="0"/>
              <a:t>Input images have least natural variation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Sky Mask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Sky is another source of unnatural variation</a:t>
            </a:r>
          </a:p>
          <a:p>
            <a:pPr lvl="1"/>
            <a:r>
              <a:rPr lang="en-US" dirty="0" smtClean="0"/>
              <a:t>Sun, clouds, hard to model</a:t>
            </a:r>
          </a:p>
          <a:p>
            <a:pPr lvl="1"/>
            <a:r>
              <a:rPr lang="en-US" dirty="0" smtClean="0"/>
              <a:t>Not what we are interested in, so why waste effort?</a:t>
            </a:r>
          </a:p>
        </p:txBody>
      </p:sp>
      <p:pic>
        <p:nvPicPr>
          <p:cNvPr id="7" name="Picture 4" descr="C:\Documents and Settings\gpu\Desktop\David Ross\davidrossmastersproject\mastersProject\writeup\figures\skyMaskFi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657600"/>
            <a:ext cx="5126181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Sky Mask -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5105400" cy="4364736"/>
          </a:xfrm>
        </p:spPr>
        <p:txBody>
          <a:bodyPr/>
          <a:lstStyle/>
          <a:p>
            <a:r>
              <a:rPr lang="en-US" dirty="0" smtClean="0"/>
              <a:t>Luckily, we can mask it away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PCA Component of most natural scenes (all times of day) is the sky</a:t>
            </a:r>
          </a:p>
          <a:p>
            <a:pPr lvl="1"/>
            <a:r>
              <a:rPr lang="en-US" dirty="0" smtClean="0"/>
              <a:t>Simple </a:t>
            </a:r>
            <a:r>
              <a:rPr lang="en-US" dirty="0" err="1" smtClean="0"/>
              <a:t>thresholding</a:t>
            </a:r>
            <a:r>
              <a:rPr lang="en-US" dirty="0" smtClean="0"/>
              <a:t> can accurately segment the scene</a:t>
            </a:r>
          </a:p>
          <a:p>
            <a:endParaRPr lang="en-US" dirty="0"/>
          </a:p>
        </p:txBody>
      </p:sp>
      <p:pic>
        <p:nvPicPr>
          <p:cNvPr id="4" name="Picture 2" descr="C:\Documents and Settings\gpu\Desktop\David Ross\davidrossmastersproject\mastersProject\writeup\figures\2skyMask.jpg"/>
          <p:cNvPicPr>
            <a:picLocks noChangeAspect="1" noChangeArrowheads="1"/>
          </p:cNvPicPr>
          <p:nvPr/>
        </p:nvPicPr>
        <p:blipFill>
          <a:blip r:embed="rId2"/>
          <a:srcRect l="10000"/>
          <a:stretch>
            <a:fillRect/>
          </a:stretch>
        </p:blipFill>
        <p:spPr bwMode="auto">
          <a:xfrm>
            <a:off x="5715000" y="3581400"/>
            <a:ext cx="3429000" cy="2857500"/>
          </a:xfrm>
          <a:prstGeom prst="rect">
            <a:avLst/>
          </a:prstGeom>
          <a:noFill/>
        </p:spPr>
      </p:pic>
      <p:pic>
        <p:nvPicPr>
          <p:cNvPr id="5" name="Picture 3" descr="C:\Documents and Settings\gpu\Desktop\David Ross\davidrossmastersproject\mastersProject\writeup\figures\2skyPCA.jpg"/>
          <p:cNvPicPr>
            <a:picLocks noChangeAspect="1" noChangeArrowheads="1"/>
          </p:cNvPicPr>
          <p:nvPr/>
        </p:nvPicPr>
        <p:blipFill>
          <a:blip r:embed="rId3"/>
          <a:srcRect l="8511"/>
          <a:stretch>
            <a:fillRect/>
          </a:stretch>
        </p:blipFill>
        <p:spPr bwMode="auto">
          <a:xfrm>
            <a:off x="5715000" y="990600"/>
            <a:ext cx="3276600" cy="2686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Magnitude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take the gradient magnitude of images</a:t>
            </a:r>
          </a:p>
          <a:p>
            <a:pPr lvl="1"/>
            <a:r>
              <a:rPr lang="en-US" dirty="0" smtClean="0"/>
              <a:t>Ignores changes in overall image intensity while retaining the scene structure</a:t>
            </a:r>
          </a:p>
        </p:txBody>
      </p:sp>
      <p:pic>
        <p:nvPicPr>
          <p:cNvPr id="7170" name="Picture 2" descr="C:\Documents and Settings\gpu\Desktop\David Ross\davidrossmastersproject\mastersProject\writeup\figures\194cars.jpg"/>
          <p:cNvPicPr>
            <a:picLocks noChangeAspect="1" noChangeArrowheads="1"/>
          </p:cNvPicPr>
          <p:nvPr/>
        </p:nvPicPr>
        <p:blipFill>
          <a:blip r:embed="rId2"/>
          <a:srcRect l="11429" t="5714" r="7143" b="8571"/>
          <a:stretch>
            <a:fillRect/>
          </a:stretch>
        </p:blipFill>
        <p:spPr bwMode="auto">
          <a:xfrm>
            <a:off x="914400" y="4572000"/>
            <a:ext cx="2362200" cy="1864895"/>
          </a:xfrm>
          <a:prstGeom prst="rect">
            <a:avLst/>
          </a:prstGeom>
          <a:noFill/>
        </p:spPr>
      </p:pic>
      <p:pic>
        <p:nvPicPr>
          <p:cNvPr id="7171" name="Picture 3" descr="C:\Documents and Settings\gpu\Desktop\David Ross\davidrossmastersproject\mastersProject\writeup\figures\194carsGradient.jpg"/>
          <p:cNvPicPr>
            <a:picLocks noChangeAspect="1" noChangeArrowheads="1"/>
          </p:cNvPicPr>
          <p:nvPr/>
        </p:nvPicPr>
        <p:blipFill>
          <a:blip r:embed="rId3"/>
          <a:srcRect l="11429" t="5714" r="7143" b="8571"/>
          <a:stretch>
            <a:fillRect/>
          </a:stretch>
        </p:blipFill>
        <p:spPr bwMode="auto">
          <a:xfrm>
            <a:off x="3657600" y="4572000"/>
            <a:ext cx="2367280" cy="1868905"/>
          </a:xfrm>
          <a:prstGeom prst="rect">
            <a:avLst/>
          </a:prstGeo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581400"/>
            <a:ext cx="2895599" cy="36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8600" y="3581400"/>
            <a:ext cx="2753487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2000" y="4038600"/>
            <a:ext cx="35496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6324600" y="4953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that useful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do </a:t>
            </a:r>
            <a:r>
              <a:rPr lang="en-US" dirty="0" smtClean="0"/>
              <a:t>we take PCA of?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Daytime </a:t>
            </a:r>
            <a:r>
              <a:rPr lang="en-US" dirty="0" smtClean="0"/>
              <a:t>images - yes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Sky </a:t>
            </a:r>
            <a:r>
              <a:rPr lang="en-US" dirty="0" smtClean="0"/>
              <a:t>Mask - yes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Gradient Magnitude </a:t>
            </a:r>
            <a:r>
              <a:rPr lang="en-US" dirty="0" smtClean="0"/>
              <a:t>Images - no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Advisor: </a:t>
            </a:r>
          </a:p>
          <a:p>
            <a:pPr lvl="1"/>
            <a:r>
              <a:rPr lang="en-US" dirty="0" smtClean="0"/>
              <a:t>Professor Robert </a:t>
            </a:r>
            <a:r>
              <a:rPr lang="en-US" dirty="0" err="1" smtClean="0"/>
              <a:t>Pless</a:t>
            </a:r>
            <a:endParaRPr lang="en-US" dirty="0" smtClean="0"/>
          </a:p>
          <a:p>
            <a:r>
              <a:rPr lang="en-US" dirty="0" smtClean="0"/>
              <a:t>Committee: </a:t>
            </a:r>
          </a:p>
          <a:p>
            <a:pPr lvl="1"/>
            <a:r>
              <a:rPr lang="en-US" dirty="0" smtClean="0"/>
              <a:t>Professor Tao </a:t>
            </a:r>
            <a:r>
              <a:rPr lang="en-US" dirty="0" err="1" smtClean="0"/>
              <a:t>Ju</a:t>
            </a:r>
            <a:endParaRPr lang="en-US" dirty="0" smtClean="0"/>
          </a:p>
          <a:p>
            <a:pPr lvl="1"/>
            <a:r>
              <a:rPr lang="en-US" dirty="0" smtClean="0"/>
              <a:t>Professor Bill Smart</a:t>
            </a:r>
          </a:p>
          <a:p>
            <a:r>
              <a:rPr lang="en-US" dirty="0" smtClean="0"/>
              <a:t>M&amp;M Lab: </a:t>
            </a:r>
          </a:p>
          <a:p>
            <a:pPr lvl="1"/>
            <a:r>
              <a:rPr lang="en-US" dirty="0" smtClean="0"/>
              <a:t>Nathan Jacobs</a:t>
            </a:r>
          </a:p>
          <a:p>
            <a:pPr lvl="1"/>
            <a:r>
              <a:rPr lang="en-US" dirty="0" smtClean="0"/>
              <a:t>Michael Dixon</a:t>
            </a:r>
          </a:p>
          <a:p>
            <a:pPr lvl="1"/>
            <a:r>
              <a:rPr lang="en-US" dirty="0" smtClean="0"/>
              <a:t>others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display results?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Image montage – show most interesting images </a:t>
            </a:r>
          </a:p>
          <a:p>
            <a:pPr lvl="1"/>
            <a:r>
              <a:rPr lang="en-US" dirty="0" smtClean="0"/>
              <a:t>Highest value of some score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Well-Separated Set Montage</a:t>
            </a:r>
          </a:p>
          <a:p>
            <a:r>
              <a:rPr lang="en-US" dirty="0" smtClean="0"/>
              <a:t>2D GUI</a:t>
            </a:r>
            <a:endParaRPr lang="en-US" dirty="0"/>
          </a:p>
        </p:txBody>
      </p:sp>
      <p:pic>
        <p:nvPicPr>
          <p:cNvPr id="4098" name="Picture 2" descr="C:\Documents and Settings\gpu\Desktop\David Ross\davidrossmastersproject\mastersProject\writeup\figures\golfMontageNaive.jpg"/>
          <p:cNvPicPr>
            <a:picLocks noChangeAspect="1" noChangeArrowheads="1"/>
          </p:cNvPicPr>
          <p:nvPr/>
        </p:nvPicPr>
        <p:blipFill>
          <a:blip r:embed="rId2"/>
          <a:srcRect l="14202" t="1546" r="13905" b="4128"/>
          <a:stretch>
            <a:fillRect/>
          </a:stretch>
        </p:blipFill>
        <p:spPr bwMode="auto">
          <a:xfrm>
            <a:off x="2438400" y="2895600"/>
            <a:ext cx="3352800" cy="25249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5410200"/>
            <a:ext cx="3185583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Well-Separated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Image montages often have similar images </a:t>
            </a:r>
          </a:p>
          <a:p>
            <a:pPr lvl="1"/>
            <a:r>
              <a:rPr lang="en-US" dirty="0" smtClean="0"/>
              <a:t>same parked cars, same crazy golf course scene</a:t>
            </a:r>
          </a:p>
          <a:p>
            <a:r>
              <a:rPr lang="en-US" dirty="0" smtClean="0"/>
              <a:t>Want to show the n most interesting and unique images</a:t>
            </a:r>
          </a:p>
          <a:p>
            <a:r>
              <a:rPr lang="en-US" dirty="0" smtClean="0"/>
              <a:t>Algorithm:</a:t>
            </a:r>
          </a:p>
          <a:p>
            <a:pPr lvl="1"/>
            <a:r>
              <a:rPr lang="en-US" dirty="0" smtClean="0"/>
              <a:t>Pick N &gt; n </a:t>
            </a:r>
            <a:r>
              <a:rPr lang="en-US" dirty="0" err="1" smtClean="0"/>
              <a:t>interseting</a:t>
            </a:r>
            <a:r>
              <a:rPr lang="en-US" dirty="0" smtClean="0"/>
              <a:t> images to set S</a:t>
            </a:r>
          </a:p>
          <a:p>
            <a:pPr lvl="1"/>
            <a:r>
              <a:rPr lang="en-US" dirty="0" smtClean="0"/>
              <a:t>Seed with S = {most interesting image}</a:t>
            </a:r>
          </a:p>
          <a:p>
            <a:pPr lvl="1"/>
            <a:r>
              <a:rPr lang="en-US" dirty="0" smtClean="0"/>
              <a:t>Iterate</a:t>
            </a:r>
          </a:p>
          <a:p>
            <a:pPr lvl="2"/>
            <a:r>
              <a:rPr lang="en-US" dirty="0" smtClean="0"/>
              <a:t>Create by-pixel difference Matrix D </a:t>
            </a:r>
          </a:p>
          <a:p>
            <a:pPr lvl="2"/>
            <a:r>
              <a:rPr lang="en-US" dirty="0" smtClean="0"/>
              <a:t>Choose image </a:t>
            </a:r>
            <a:r>
              <a:rPr lang="en-US" dirty="0" err="1" smtClean="0"/>
              <a:t>i</a:t>
            </a:r>
            <a:r>
              <a:rPr lang="en-US" dirty="0" smtClean="0"/>
              <a:t> that has highest distance to set S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S  = {S </a:t>
            </a:r>
            <a:r>
              <a:rPr lang="en-US" dirty="0" err="1" smtClean="0"/>
              <a:t>i</a:t>
            </a:r>
            <a:r>
              <a:rPr lang="en-US" dirty="0" smtClean="0"/>
              <a:t>}</a:t>
            </a:r>
          </a:p>
          <a:p>
            <a:r>
              <a:rPr lang="en-US" dirty="0" smtClean="0"/>
              <a:t>Used for all montage visualizations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Documents and Settings\gpu\Desktop\David Ross\davidrossmastersproject\mastersProject\writeup\figures\golfMontageSmart.jpg"/>
          <p:cNvPicPr>
            <a:picLocks noChangeAspect="1" noChangeArrowheads="1"/>
          </p:cNvPicPr>
          <p:nvPr/>
        </p:nvPicPr>
        <p:blipFill>
          <a:blip r:embed="rId2"/>
          <a:srcRect l="14450" t="1199" r="14676" b="5295"/>
          <a:stretch>
            <a:fillRect/>
          </a:stretch>
        </p:blipFill>
        <p:spPr bwMode="auto">
          <a:xfrm>
            <a:off x="609600" y="762000"/>
            <a:ext cx="7848600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two dimensions at once (example later)</a:t>
            </a:r>
            <a:endParaRPr lang="en-US" dirty="0"/>
          </a:p>
        </p:txBody>
      </p:sp>
      <p:pic>
        <p:nvPicPr>
          <p:cNvPr id="1026" name="Picture 2" descr="C:\Documents and Settings\gpu\Desktop\David Ross\davidrossmastersproject\mastersProject\writeup\figures\2dGui.jpg"/>
          <p:cNvPicPr>
            <a:picLocks noChangeAspect="1" noChangeArrowheads="1"/>
          </p:cNvPicPr>
          <p:nvPr/>
        </p:nvPicPr>
        <p:blipFill>
          <a:blip r:embed="rId2"/>
          <a:srcRect l="8787" t="2093" r="7796" b="3517"/>
          <a:stretch>
            <a:fillRect/>
          </a:stretch>
        </p:blipFill>
        <p:spPr bwMode="auto">
          <a:xfrm>
            <a:off x="762000" y="2895600"/>
            <a:ext cx="7086600" cy="34439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display results?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montage – </a:t>
            </a:r>
            <a:r>
              <a:rPr lang="en-US" dirty="0" smtClean="0"/>
              <a:t>good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Well-Separated </a:t>
            </a:r>
            <a:r>
              <a:rPr lang="en-US" dirty="0" smtClean="0"/>
              <a:t>Set </a:t>
            </a:r>
            <a:r>
              <a:rPr lang="en-US" dirty="0" smtClean="0"/>
              <a:t>Montage - better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2D GUI - best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evaluate images?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 will capture the uninteresting variation, need to analyze the error to find interesting variation</a:t>
            </a:r>
          </a:p>
          <a:p>
            <a:pPr lvl="1"/>
            <a:r>
              <a:rPr lang="en-US" dirty="0" smtClean="0"/>
              <a:t>PCA Basis Coefficient </a:t>
            </a:r>
            <a:r>
              <a:rPr lang="en-US" dirty="0" smtClean="0"/>
              <a:t>Vector Magnitude</a:t>
            </a:r>
          </a:p>
          <a:p>
            <a:pPr lvl="1"/>
            <a:r>
              <a:rPr lang="en-US" dirty="0" smtClean="0"/>
              <a:t>Reconstruction </a:t>
            </a:r>
            <a:r>
              <a:rPr lang="en-US" dirty="0" smtClean="0"/>
              <a:t>Error</a:t>
            </a:r>
          </a:p>
          <a:p>
            <a:pPr lvl="1"/>
            <a:r>
              <a:rPr lang="en-US" dirty="0" smtClean="0"/>
              <a:t>Variance Model</a:t>
            </a:r>
          </a:p>
          <a:p>
            <a:pPr lvl="1"/>
            <a:r>
              <a:rPr lang="en-US" dirty="0" smtClean="0"/>
              <a:t>Distribution of </a:t>
            </a:r>
            <a:r>
              <a:rPr lang="en-US" dirty="0" smtClean="0"/>
              <a:t>Residual Values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Coefficient Vector Magnitude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 (:,x) ~= U S V(x,</a:t>
            </a:r>
            <a:r>
              <a:rPr lang="en-US" sz="1800" dirty="0" smtClean="0">
                <a:sym typeface="Wingdings" pitchFamily="2" charset="2"/>
              </a:rPr>
              <a:t>:)</a:t>
            </a:r>
            <a:endParaRPr lang="en-US" sz="1800" dirty="0" smtClean="0"/>
          </a:p>
          <a:p>
            <a:r>
              <a:rPr lang="en-US" sz="1800" dirty="0" smtClean="0"/>
              <a:t>S * V(x,:) is a vector of dimension k corresponding to the linear combination of U columns that best approximates D(:,x)</a:t>
            </a:r>
          </a:p>
          <a:p>
            <a:r>
              <a:rPr lang="en-US" sz="1800" dirty="0" smtClean="0"/>
              <a:t>D is mean subtracted so</a:t>
            </a:r>
          </a:p>
          <a:p>
            <a:r>
              <a:rPr lang="en-US" sz="1800" dirty="0" smtClean="0"/>
              <a:t>||SV(x,:)|| gives a measure of how far from the mean image is each image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pic>
        <p:nvPicPr>
          <p:cNvPr id="4" name="Picture 4" descr="C:\Documents and Settings\gpu\Desktop\David Ross\davidrossmastersproject\mastersProject\writeup\figures\vectorMagnitudeMean.jpg"/>
          <p:cNvPicPr>
            <a:picLocks noChangeAspect="1" noChangeArrowheads="1"/>
          </p:cNvPicPr>
          <p:nvPr/>
        </p:nvPicPr>
        <p:blipFill>
          <a:blip r:embed="rId2"/>
          <a:srcRect l="12660" t="7234" r="7762" b="10776"/>
          <a:stretch>
            <a:fillRect/>
          </a:stretch>
        </p:blipFill>
        <p:spPr bwMode="auto">
          <a:xfrm>
            <a:off x="2819400" y="3962400"/>
            <a:ext cx="3352800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9" name="Picture 5" descr="C:\Documents and Settings\gpu\Desktop\David Ross\davidrossmastersproject\mastersProject\writeup\figures\vectorMagnitudeMontage.jpg"/>
          <p:cNvPicPr>
            <a:picLocks noChangeAspect="1" noChangeArrowheads="1"/>
          </p:cNvPicPr>
          <p:nvPr/>
        </p:nvPicPr>
        <p:blipFill>
          <a:blip r:embed="rId2"/>
          <a:srcRect l="16393" t="3256" r="16066" b="5563"/>
          <a:stretch>
            <a:fillRect/>
          </a:stretch>
        </p:blipFill>
        <p:spPr bwMode="auto">
          <a:xfrm>
            <a:off x="457200" y="84337"/>
            <a:ext cx="8305800" cy="6773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 gives a reconstructed image</a:t>
            </a:r>
          </a:p>
          <a:p>
            <a:r>
              <a:rPr lang="en-US" dirty="0" err="1" smtClean="0"/>
              <a:t>I</a:t>
            </a:r>
            <a:r>
              <a:rPr lang="en-US" baseline="-25000" dirty="0" err="1" smtClean="0"/>
              <a:t>residual</a:t>
            </a:r>
            <a:r>
              <a:rPr lang="en-US" dirty="0" smtClean="0"/>
              <a:t> = (I –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mean</a:t>
            </a:r>
            <a:r>
              <a:rPr lang="en-US" baseline="30000" dirty="0" smtClean="0"/>
              <a:t> </a:t>
            </a:r>
            <a:r>
              <a:rPr lang="en-US" dirty="0" smtClean="0"/>
              <a:t>) –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recontsructed</a:t>
            </a:r>
            <a:endParaRPr lang="en-US" baseline="-25000" dirty="0" smtClean="0"/>
          </a:p>
          <a:p>
            <a:r>
              <a:rPr lang="en-US" dirty="0" smtClean="0"/>
              <a:t> Sum of the squared residual values gives a good measure for “how much variation did we not capture”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Documents and Settings\gpu\Desktop\David Ross\davidrossmastersproject\mastersProject\writeup\figures\residualSSDmont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3350"/>
            <a:ext cx="9025189" cy="6724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Webcams and the AMOS Dataset</a:t>
            </a:r>
          </a:p>
          <a:p>
            <a:pPr lvl="1"/>
            <a:r>
              <a:rPr lang="en-US" dirty="0" smtClean="0"/>
              <a:t>Problem Motivation</a:t>
            </a:r>
          </a:p>
          <a:p>
            <a:r>
              <a:rPr lang="en-US" dirty="0" smtClean="0"/>
              <a:t>Principal Component Analysis (PCA)</a:t>
            </a:r>
          </a:p>
          <a:p>
            <a:r>
              <a:rPr lang="en-US" dirty="0" smtClean="0"/>
              <a:t>Visualization Tools</a:t>
            </a:r>
          </a:p>
          <a:p>
            <a:pPr lvl="1"/>
            <a:r>
              <a:rPr lang="en-US" dirty="0" smtClean="0"/>
              <a:t>PCA Input</a:t>
            </a:r>
          </a:p>
          <a:p>
            <a:pPr lvl="1"/>
            <a:r>
              <a:rPr lang="en-US" dirty="0" smtClean="0"/>
              <a:t>Visualization</a:t>
            </a:r>
          </a:p>
          <a:p>
            <a:pPr lvl="1"/>
            <a:r>
              <a:rPr lang="en-US" dirty="0" smtClean="0"/>
              <a:t>Evaluations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3581400" cy="4325112"/>
          </a:xfrm>
        </p:spPr>
        <p:txBody>
          <a:bodyPr/>
          <a:lstStyle/>
          <a:p>
            <a:r>
              <a:rPr lang="en-US" dirty="0" smtClean="0"/>
              <a:t>Can estimate the variance image of a scene by averaging sum squared residual at each pixel across all images</a:t>
            </a:r>
            <a:endParaRPr lang="en-US" dirty="0"/>
          </a:p>
        </p:txBody>
      </p:sp>
      <p:pic>
        <p:nvPicPr>
          <p:cNvPr id="4" name="Picture 2" descr="C:\Documents and Settings\gpu\Desktop\David Ross\davidrossmastersproject\mastersProject\writeup\figures\severalVarianceImages.jpg"/>
          <p:cNvPicPr>
            <a:picLocks noChangeAspect="1" noChangeArrowheads="1"/>
          </p:cNvPicPr>
          <p:nvPr/>
        </p:nvPicPr>
        <p:blipFill>
          <a:blip r:embed="rId2"/>
          <a:srcRect l="10766" t="3030" r="8075" b="8432"/>
          <a:stretch>
            <a:fillRect/>
          </a:stretch>
        </p:blipFill>
        <p:spPr bwMode="auto">
          <a:xfrm>
            <a:off x="3962400" y="1828800"/>
            <a:ext cx="4889500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Z-score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find which variation is most unusual, can calculate the z-score at each pixel</a:t>
            </a:r>
          </a:p>
          <a:p>
            <a:r>
              <a:rPr lang="en-US" dirty="0" smtClean="0"/>
              <a:t>Z-score(</a:t>
            </a:r>
            <a:r>
              <a:rPr lang="en-US" dirty="0" err="1" smtClean="0"/>
              <a:t>x,y</a:t>
            </a:r>
            <a:r>
              <a:rPr lang="en-US" dirty="0" smtClean="0"/>
              <a:t>) = Residual(</a:t>
            </a:r>
            <a:r>
              <a:rPr lang="en-US" dirty="0" err="1" smtClean="0"/>
              <a:t>x,y</a:t>
            </a:r>
            <a:r>
              <a:rPr lang="en-US" dirty="0" smtClean="0"/>
              <a:t>) / Variance(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Now we have a more context-based system for evaluating how interesting variation is</a:t>
            </a:r>
          </a:p>
          <a:p>
            <a:r>
              <a:rPr lang="en-US" dirty="0" smtClean="0"/>
              <a:t>Most marketable contribution</a:t>
            </a:r>
          </a:p>
          <a:p>
            <a:pPr lvl="1"/>
            <a:r>
              <a:rPr lang="en-US" dirty="0" smtClean="0"/>
              <a:t>Security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gpu\Desktop\David Ross\davidrossmastersproject\mastersProject\writeup\figures\residualZScoreMont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09600"/>
            <a:ext cx="7848600" cy="5904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Statistical Distribution of Residual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treat R(</a:t>
            </a:r>
            <a:r>
              <a:rPr lang="en-US" dirty="0" err="1" smtClean="0"/>
              <a:t>x,y</a:t>
            </a:r>
            <a:r>
              <a:rPr lang="en-US" dirty="0" smtClean="0"/>
              <a:t>) as a sample from an underlying PDF</a:t>
            </a:r>
          </a:p>
          <a:p>
            <a:pPr lvl="1"/>
            <a:r>
              <a:rPr lang="en-US" dirty="0" smtClean="0"/>
              <a:t>Expect noise to be Gaussian, objects to be non-Gaussian</a:t>
            </a:r>
            <a:endParaRPr lang="en-US" dirty="0"/>
          </a:p>
        </p:txBody>
      </p:sp>
      <p:pic>
        <p:nvPicPr>
          <p:cNvPr id="5" name="Picture 2" descr="C:\Documents and Settings\gpu\Desktop\David Ross\davidrossmastersproject\mastersProject\writeup\figures\severalHists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4191000"/>
            <a:ext cx="6705600" cy="24083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gpu\Desktop\David Ross\davidrossmastersproject\mastersProject\writeup\figures\severalHistsReconstruc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838200"/>
            <a:ext cx="4648200" cy="56399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expect R(</a:t>
            </a:r>
            <a:r>
              <a:rPr lang="en-US" dirty="0" err="1" smtClean="0"/>
              <a:t>x,y</a:t>
            </a:r>
            <a:r>
              <a:rPr lang="en-US" dirty="0" smtClean="0"/>
              <a:t>) to sample from a normal distribution, we can easy estimate that and then evaluate each value using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962400"/>
            <a:ext cx="3389909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gpu\Desktop\David Ross\davidrossmastersproject\mastersProject\writeup\figures\leastNormal.jpg"/>
          <p:cNvPicPr>
            <a:picLocks noChangeAspect="1" noChangeArrowheads="1"/>
          </p:cNvPicPr>
          <p:nvPr/>
        </p:nvPicPr>
        <p:blipFill>
          <a:blip r:embed="rId2"/>
          <a:srcRect l="6528" t="2810" r="7162" b="4450"/>
          <a:stretch>
            <a:fillRect/>
          </a:stretch>
        </p:blipFill>
        <p:spPr bwMode="auto">
          <a:xfrm>
            <a:off x="1066800" y="533400"/>
            <a:ext cx="7239000" cy="60223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Laplacian</a:t>
            </a:r>
            <a:r>
              <a:rPr lang="en-US" dirty="0" smtClean="0"/>
              <a:t>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histograms look more like </a:t>
            </a:r>
            <a:r>
              <a:rPr lang="en-US" dirty="0" err="1" smtClean="0"/>
              <a:t>Laplacian</a:t>
            </a:r>
            <a:r>
              <a:rPr lang="en-US" dirty="0" smtClean="0"/>
              <a:t> Distributions, so we can do the same algorithm but for the </a:t>
            </a:r>
            <a:r>
              <a:rPr lang="en-US" dirty="0" err="1" smtClean="0"/>
              <a:t>Laplacian</a:t>
            </a:r>
            <a:r>
              <a:rPr lang="en-US" dirty="0" smtClean="0"/>
              <a:t> distribution 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4038600"/>
            <a:ext cx="2801587" cy="108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gpu\Desktop\David Ross\davidrossmastersproject\mastersProject\writeup\figures\leastLaplacian.jpg"/>
          <p:cNvPicPr>
            <a:picLocks noChangeAspect="1" noChangeArrowheads="1"/>
          </p:cNvPicPr>
          <p:nvPr/>
        </p:nvPicPr>
        <p:blipFill>
          <a:blip r:embed="rId2"/>
          <a:srcRect l="6089" t="2947" r="6875" b="4313"/>
          <a:stretch>
            <a:fillRect/>
          </a:stretch>
        </p:blipFill>
        <p:spPr bwMode="auto">
          <a:xfrm>
            <a:off x="762000" y="457200"/>
            <a:ext cx="7573818" cy="624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– </a:t>
            </a:r>
            <a:r>
              <a:rPr lang="en-US" dirty="0" err="1" smtClean="0"/>
              <a:t>Skewness</a:t>
            </a:r>
            <a:r>
              <a:rPr lang="en-US" dirty="0" smtClean="0"/>
              <a:t> and Kurtosis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Statistics for “non-</a:t>
            </a:r>
            <a:r>
              <a:rPr lang="en-US" dirty="0" err="1" smtClean="0"/>
              <a:t>Guassiannesss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Skewness</a:t>
            </a:r>
            <a:r>
              <a:rPr lang="en-US" dirty="0" smtClean="0"/>
              <a:t> measures asymmetry</a:t>
            </a:r>
          </a:p>
          <a:p>
            <a:pPr lvl="1"/>
            <a:r>
              <a:rPr lang="en-US" dirty="0" smtClean="0"/>
              <a:t>No good results</a:t>
            </a:r>
          </a:p>
          <a:p>
            <a:r>
              <a:rPr lang="en-US" dirty="0" smtClean="0"/>
              <a:t>Kurtosis measures unlikely deviation</a:t>
            </a:r>
          </a:p>
          <a:p>
            <a:pPr lvl="1"/>
            <a:r>
              <a:rPr lang="en-US" dirty="0" smtClean="0"/>
              <a:t>Tends to mirror the residual sum squared error scores</a:t>
            </a:r>
          </a:p>
          <a:p>
            <a:r>
              <a:rPr lang="en-US" dirty="0" smtClean="0"/>
              <a:t>The effect of small objects is dominated by the noise over the rest of the image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3200400"/>
            <a:ext cx="2124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3581400"/>
            <a:ext cx="1038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9400" y="2743200"/>
            <a:ext cx="12954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a static webcam scene, how can we make it easier to understand the variation in the scene?</a:t>
            </a:r>
          </a:p>
          <a:p>
            <a:pPr lvl="1"/>
            <a:r>
              <a:rPr lang="en-US" dirty="0" smtClean="0"/>
              <a:t>Automatic visualization tools to quickly show interesting variation</a:t>
            </a:r>
          </a:p>
          <a:p>
            <a:r>
              <a:rPr lang="en-US" dirty="0" smtClean="0"/>
              <a:t>Why? Help to maintain and understand massive AMOS Dataset</a:t>
            </a:r>
          </a:p>
          <a:p>
            <a:r>
              <a:rPr lang="en-US" dirty="0" smtClean="0"/>
              <a:t>Use PCA to learn less interesting variation, analyze PCA error to find more interesting variation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evaluate images?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PCA Basis Coefficient </a:t>
            </a:r>
            <a:r>
              <a:rPr lang="en-US" dirty="0" smtClean="0"/>
              <a:t>Vector </a:t>
            </a:r>
            <a:r>
              <a:rPr lang="en-US" dirty="0" smtClean="0"/>
              <a:t>Magnitude</a:t>
            </a:r>
          </a:p>
          <a:p>
            <a:pPr lvl="1"/>
            <a:r>
              <a:rPr lang="en-US" dirty="0" smtClean="0"/>
              <a:t>distance from mean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Reconstruction Error</a:t>
            </a:r>
          </a:p>
          <a:p>
            <a:pPr lvl="1"/>
            <a:r>
              <a:rPr lang="en-US" dirty="0" smtClean="0"/>
              <a:t>Interesting variation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Variance Model</a:t>
            </a:r>
          </a:p>
          <a:p>
            <a:pPr lvl="1"/>
            <a:r>
              <a:rPr lang="en-US" dirty="0" smtClean="0"/>
              <a:t>Least common interesting variation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Distribution </a:t>
            </a:r>
            <a:r>
              <a:rPr lang="en-US" dirty="0" smtClean="0"/>
              <a:t>of </a:t>
            </a:r>
            <a:r>
              <a:rPr lang="en-US" dirty="0" smtClean="0"/>
              <a:t>Residual Values</a:t>
            </a:r>
          </a:p>
          <a:p>
            <a:pPr lvl="1"/>
            <a:r>
              <a:rPr lang="en-US" dirty="0" err="1" smtClean="0"/>
              <a:t>Laplacian</a:t>
            </a:r>
            <a:r>
              <a:rPr lang="en-US" dirty="0" smtClean="0"/>
              <a:t> Likelihood works best, but not </a:t>
            </a:r>
            <a:r>
              <a:rPr lang="en-US" smtClean="0"/>
              <a:t>better than variance model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AMOS Dataset too big to keep track of interesting variation in each scene</a:t>
            </a:r>
          </a:p>
          <a:p>
            <a:r>
              <a:rPr lang="en-US" dirty="0" smtClean="0"/>
              <a:t>Developed automatic visualization tools to help</a:t>
            </a:r>
          </a:p>
          <a:p>
            <a:pPr lvl="1"/>
            <a:r>
              <a:rPr lang="en-US" dirty="0" smtClean="0"/>
              <a:t>Use PCA to learn less interesting variation</a:t>
            </a:r>
          </a:p>
          <a:p>
            <a:pPr lvl="2"/>
            <a:r>
              <a:rPr lang="en-US" dirty="0" smtClean="0"/>
              <a:t>Daytime images, sky mask -&gt; useful</a:t>
            </a:r>
          </a:p>
          <a:p>
            <a:pPr lvl="2"/>
            <a:r>
              <a:rPr lang="en-US" dirty="0" smtClean="0"/>
              <a:t>Gradient images -&gt; not useful</a:t>
            </a:r>
          </a:p>
          <a:p>
            <a:pPr lvl="1"/>
            <a:r>
              <a:rPr lang="en-US" dirty="0" smtClean="0"/>
              <a:t>Interesting images from evaluating PCA error</a:t>
            </a:r>
          </a:p>
          <a:p>
            <a:pPr lvl="2"/>
            <a:r>
              <a:rPr lang="en-US" dirty="0" smtClean="0"/>
              <a:t>Reconstruction error and Variance Models -&gt; useful</a:t>
            </a:r>
          </a:p>
          <a:p>
            <a:pPr lvl="2"/>
            <a:r>
              <a:rPr lang="en-US" dirty="0" smtClean="0"/>
              <a:t>Statistical models -&gt; mixed results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with AMOS site</a:t>
            </a:r>
          </a:p>
          <a:p>
            <a:endParaRPr lang="en-US" dirty="0" smtClean="0"/>
          </a:p>
          <a:p>
            <a:r>
              <a:rPr lang="en-US" dirty="0" smtClean="0"/>
              <a:t>Object Extraction</a:t>
            </a:r>
          </a:p>
          <a:p>
            <a:endParaRPr lang="en-US" dirty="0" smtClean="0"/>
          </a:p>
          <a:p>
            <a:r>
              <a:rPr lang="en-US" dirty="0" smtClean="0"/>
              <a:t>User customizability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3429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Questions?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“Interesting” 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Outdoor scenes vary naturally and predictably</a:t>
            </a:r>
          </a:p>
          <a:p>
            <a:pPr lvl="1"/>
            <a:r>
              <a:rPr lang="en-US" dirty="0" smtClean="0"/>
              <a:t>Day/night</a:t>
            </a:r>
          </a:p>
          <a:p>
            <a:pPr lvl="1"/>
            <a:r>
              <a:rPr lang="en-US" dirty="0" smtClean="0"/>
              <a:t>Weather</a:t>
            </a:r>
          </a:p>
          <a:p>
            <a:pPr lvl="1"/>
            <a:r>
              <a:rPr lang="en-US" dirty="0" smtClean="0"/>
              <a:t>Seasonal</a:t>
            </a:r>
          </a:p>
          <a:p>
            <a:r>
              <a:rPr lang="en-US" dirty="0" smtClean="0"/>
              <a:t>Unnatural variation less predictable</a:t>
            </a:r>
          </a:p>
          <a:p>
            <a:pPr lvl="1"/>
            <a:r>
              <a:rPr lang="en-US" dirty="0" smtClean="0"/>
              <a:t>People, cars, other objects</a:t>
            </a:r>
          </a:p>
          <a:p>
            <a:pPr lvl="1"/>
            <a:r>
              <a:rPr lang="en-US" dirty="0" smtClean="0"/>
              <a:t>Camera/image variation</a:t>
            </a:r>
          </a:p>
          <a:p>
            <a:pPr lvl="1"/>
            <a:r>
              <a:rPr lang="en-US" dirty="0" smtClean="0"/>
              <a:t>Scene changes</a:t>
            </a:r>
          </a:p>
          <a:p>
            <a:r>
              <a:rPr lang="en-US" dirty="0" smtClean="0"/>
              <a:t>To understand a scene is to understand the latter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AMOS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325112"/>
          </a:xfrm>
        </p:spPr>
        <p:txBody>
          <a:bodyPr/>
          <a:lstStyle/>
          <a:p>
            <a:r>
              <a:rPr lang="en-US" i="1" dirty="0" smtClean="0"/>
              <a:t>The Archive of Many Outdoor Scenes (AMOS)</a:t>
            </a:r>
          </a:p>
          <a:p>
            <a:pPr lvl="1"/>
            <a:r>
              <a:rPr lang="en-US" dirty="0" smtClean="0"/>
              <a:t>Images from ~1000 static webcams, </a:t>
            </a:r>
          </a:p>
          <a:p>
            <a:pPr lvl="1"/>
            <a:r>
              <a:rPr lang="en-US" dirty="0" smtClean="0"/>
              <a:t>Every 30 minutes since March 2006.</a:t>
            </a:r>
          </a:p>
          <a:p>
            <a:pPr lvl="1"/>
            <a:r>
              <a:rPr lang="en-US" sz="2800" i="1" dirty="0" smtClean="0">
                <a:hlinkClick r:id="rId2"/>
              </a:rPr>
              <a:t>http://amos.cse.wustl.edu</a:t>
            </a:r>
            <a:endParaRPr lang="en-US" sz="2800" i="1" dirty="0" smtClean="0"/>
          </a:p>
          <a:p>
            <a:pPr marL="342900" indent="-342900">
              <a:spcBef>
                <a:spcPct val="20000"/>
              </a:spcBef>
            </a:pPr>
            <a:r>
              <a:rPr lang="en-US" sz="2400" dirty="0" smtClean="0"/>
              <a:t>Capture variations from fixed cameras</a:t>
            </a:r>
          </a:p>
          <a:p>
            <a:pPr marL="617220" lvl="1" indent="-342900">
              <a:spcBef>
                <a:spcPct val="20000"/>
              </a:spcBef>
            </a:pPr>
            <a:r>
              <a:rPr lang="en-US" sz="2100" dirty="0" smtClean="0"/>
              <a:t>Due to lighting (time of day), and </a:t>
            </a:r>
          </a:p>
          <a:p>
            <a:pPr marL="617220" lvl="1" indent="-342900">
              <a:spcBef>
                <a:spcPct val="20000"/>
              </a:spcBef>
            </a:pPr>
            <a:r>
              <a:rPr lang="en-US" sz="2100" dirty="0" smtClean="0"/>
              <a:t>Seasonal and weather variations (over a year).</a:t>
            </a:r>
          </a:p>
          <a:p>
            <a:pPr marL="617220" lvl="1" indent="-342900">
              <a:spcBef>
                <a:spcPct val="20000"/>
              </a:spcBef>
            </a:pPr>
            <a:r>
              <a:rPr lang="en-US" sz="2100" dirty="0" smtClean="0"/>
              <a:t>From cameras mostly in the USA (a few elsewhere).</a:t>
            </a:r>
          </a:p>
          <a:p>
            <a:pPr lvl="1"/>
            <a:endParaRPr lang="en-US" sz="2800" i="1" dirty="0" smtClean="0"/>
          </a:p>
          <a:p>
            <a:endParaRPr lang="en-US" dirty="0"/>
          </a:p>
        </p:txBody>
      </p:sp>
      <p:pic>
        <p:nvPicPr>
          <p:cNvPr id="10" name="Picture 13" descr="mostUnusu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743450"/>
            <a:ext cx="12954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http://crunchy.cs.wustl.edu/results/4/curren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4648200"/>
            <a:ext cx="2590800" cy="176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9" descr="mostUnusua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8600" y="4648200"/>
            <a:ext cx="2641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7" descr="http://crunchy.cs.wustl.edu/results/33/current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0" y="4724400"/>
            <a:ext cx="2336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mostUnusual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5505450"/>
            <a:ext cx="12954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/>
              <a:t>AMOS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0" y="1269332"/>
            <a:ext cx="2819400" cy="185486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   3000 webcams</a:t>
            </a:r>
          </a:p>
          <a:p>
            <a:pPr>
              <a:buNone/>
            </a:pPr>
            <a:r>
              <a:rPr lang="en-US" smtClean="0"/>
              <a:t>x            1 </a:t>
            </a:r>
            <a:r>
              <a:rPr lang="en-US" dirty="0" smtClean="0"/>
              <a:t>years</a:t>
            </a:r>
          </a:p>
          <a:p>
            <a:pPr>
              <a:buNone/>
            </a:pPr>
            <a:r>
              <a:rPr lang="en-US" dirty="0" smtClean="0"/>
              <a:t>35 million images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10001" t="8905" r="10001"/>
          <a:stretch>
            <a:fillRect/>
          </a:stretch>
        </p:blipFill>
        <p:spPr bwMode="auto">
          <a:xfrm>
            <a:off x="0" y="2954338"/>
            <a:ext cx="91440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 t="746"/>
          <a:stretch>
            <a:fillRect/>
          </a:stretch>
        </p:blipFill>
        <p:spPr bwMode="auto">
          <a:xfrm>
            <a:off x="5729288" y="1219200"/>
            <a:ext cx="1128712" cy="507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239000" y="1752600"/>
            <a:ext cx="1905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Variations </a:t>
            </a:r>
          </a:p>
          <a:p>
            <a:r>
              <a:rPr lang="en-US" dirty="0"/>
              <a:t>over a year and  over a day 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6858000" y="220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7848600" y="2590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76400" y="2209800"/>
            <a:ext cx="2286000" cy="1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4724400"/>
            <a:ext cx="34213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 t="23079" b="14364"/>
          <a:stretch>
            <a:fillRect/>
          </a:stretch>
        </p:blipFill>
        <p:spPr bwMode="auto">
          <a:xfrm>
            <a:off x="2971800" y="5867400"/>
            <a:ext cx="2158999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Principal Component Analysis (PCA)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981200"/>
            <a:ext cx="82296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PCA is a method used to extract the most significant features from given dataset</a:t>
            </a:r>
          </a:p>
          <a:p>
            <a:r>
              <a:rPr lang="en-US" dirty="0" smtClean="0"/>
              <a:t>Given a set of images I and a number k&gt;0, finds the k most important features in the set of images</a:t>
            </a:r>
          </a:p>
          <a:p>
            <a:r>
              <a:rPr lang="en-US" dirty="0" smtClean="0"/>
              <a:t>[U S V] = PCA(</a:t>
            </a:r>
            <a:r>
              <a:rPr lang="en-US" dirty="0" err="1" smtClean="0"/>
              <a:t>I,k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 contains the k feature, or basis, images, all of which are orthogonal to each other</a:t>
            </a:r>
          </a:p>
          <a:p>
            <a:pPr lvl="1"/>
            <a:r>
              <a:rPr lang="en-US" dirty="0" smtClean="0"/>
              <a:t>S is a diagonal matrix which contains the weights of each feature vector</a:t>
            </a:r>
          </a:p>
          <a:p>
            <a:pPr lvl="1"/>
            <a:r>
              <a:rPr lang="en-US" dirty="0" smtClean="0"/>
              <a:t>V contains the coefficients of each basis image for each actual image</a:t>
            </a:r>
          </a:p>
          <a:p>
            <a:r>
              <a:rPr lang="en-US" dirty="0" smtClean="0"/>
              <a:t>Will extract the most significant features to minimize</a:t>
            </a:r>
          </a:p>
          <a:p>
            <a:pPr lvl="1"/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200400"/>
            <a:ext cx="8229600" cy="29565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 can reconstruct image x as a linear combination of the basis images: i</a:t>
            </a:r>
            <a:r>
              <a:rPr lang="en-US" baseline="-25000" dirty="0" smtClean="0"/>
              <a:t>x</a:t>
            </a:r>
            <a:r>
              <a:rPr lang="en-US" dirty="0" smtClean="0"/>
              <a:t>=</a:t>
            </a:r>
            <a:r>
              <a:rPr lang="en-US" dirty="0" err="1" smtClean="0"/>
              <a:t>USv</a:t>
            </a:r>
            <a:r>
              <a:rPr lang="en-US" baseline="-25000" dirty="0" err="1" smtClean="0"/>
              <a:t>x</a:t>
            </a:r>
            <a:endParaRPr lang="en-US" dirty="0" smtClean="0"/>
          </a:p>
          <a:p>
            <a:r>
              <a:rPr lang="en-US" dirty="0" smtClean="0"/>
              <a:t>Reconstructed images will not exactly match the original images</a:t>
            </a:r>
          </a:p>
          <a:p>
            <a:pPr lvl="1"/>
            <a:r>
              <a:rPr lang="en-US" dirty="0" smtClean="0"/>
              <a:t>Similarity increases as we increase the number of coefficients k</a:t>
            </a:r>
          </a:p>
          <a:p>
            <a:r>
              <a:rPr lang="en-US" dirty="0" smtClean="0"/>
              <a:t>Given a new image W we can find its coefficients </a:t>
            </a:r>
          </a:p>
          <a:p>
            <a:pPr lvl="1"/>
            <a:r>
              <a:rPr lang="en-US" dirty="0" smtClean="0"/>
              <a:t>v = U</a:t>
            </a:r>
            <a:r>
              <a:rPr lang="en-US" baseline="30000" dirty="0" smtClean="0"/>
              <a:t>T</a:t>
            </a:r>
            <a:r>
              <a:rPr lang="en-US" dirty="0" smtClean="0"/>
              <a:t>W</a:t>
            </a:r>
          </a:p>
          <a:p>
            <a:r>
              <a:rPr lang="en-US" dirty="0" smtClean="0"/>
              <a:t>Residual Image or reconstruction error</a:t>
            </a:r>
          </a:p>
          <a:p>
            <a:pPr lvl="1"/>
            <a:r>
              <a:rPr lang="en-US" dirty="0" err="1" smtClean="0"/>
              <a:t>I</a:t>
            </a:r>
            <a:r>
              <a:rPr lang="en-US" baseline="-25000" dirty="0" err="1" smtClean="0"/>
              <a:t>residual</a:t>
            </a:r>
            <a:r>
              <a:rPr lang="en-US" dirty="0" smtClean="0"/>
              <a:t> = (I –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mean</a:t>
            </a:r>
            <a:r>
              <a:rPr lang="en-US" baseline="30000" dirty="0" smtClean="0"/>
              <a:t> </a:t>
            </a:r>
            <a:r>
              <a:rPr lang="en-US" dirty="0" smtClean="0"/>
              <a:t>) –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recontsructed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57400" y="1371600"/>
            <a:ext cx="9144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D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955925" y="217011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=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52800" y="1371600"/>
            <a:ext cx="381000" cy="1762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U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86200" y="13716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343400" y="1371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V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143000" y="2833688"/>
            <a:ext cx="962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 dirty="0"/>
              <a:t>Images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733800" y="2757487"/>
            <a:ext cx="157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 dirty="0"/>
              <a:t>Basis Images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724400" y="1752600"/>
            <a:ext cx="13346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 dirty="0" smtClean="0">
                <a:latin typeface="Arial" pitchFamily="34" charset="0"/>
              </a:rPr>
              <a:t>coefficients</a:t>
            </a:r>
            <a:endParaRPr lang="en-US" sz="1800" b="0" dirty="0">
              <a:latin typeface="Arial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561</TotalTime>
  <Words>1419</Words>
  <Application>Microsoft Office PowerPoint</Application>
  <PresentationFormat>On-screen Show (4:3)</PresentationFormat>
  <Paragraphs>256</Paragraphs>
  <Slides>43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Urban</vt:lpstr>
      <vt:lpstr>Visualization Tools For Webcam Scenes</vt:lpstr>
      <vt:lpstr>Acknowledgement</vt:lpstr>
      <vt:lpstr>Overview</vt:lpstr>
      <vt:lpstr>Introduction</vt:lpstr>
      <vt:lpstr>“Interesting” Variation</vt:lpstr>
      <vt:lpstr>AMOS Dataset</vt:lpstr>
      <vt:lpstr>AMOS Dataset</vt:lpstr>
      <vt:lpstr>Principal Component Analysis (PCA)</vt:lpstr>
      <vt:lpstr>PCA</vt:lpstr>
      <vt:lpstr>Slide 10</vt:lpstr>
      <vt:lpstr>PCA – dependence on k</vt:lpstr>
      <vt:lpstr>Slide 12</vt:lpstr>
      <vt:lpstr>Incremental PCA</vt:lpstr>
      <vt:lpstr>What do we take PCA of?</vt:lpstr>
      <vt:lpstr>Daytime Images</vt:lpstr>
      <vt:lpstr>Sky Mask</vt:lpstr>
      <vt:lpstr>Sky Mask - algorithm</vt:lpstr>
      <vt:lpstr>Gradient Magnitude Images</vt:lpstr>
      <vt:lpstr>What do we take PCA of?</vt:lpstr>
      <vt:lpstr>How do we display results?</vt:lpstr>
      <vt:lpstr>Well-Separated Set</vt:lpstr>
      <vt:lpstr>Slide 22</vt:lpstr>
      <vt:lpstr>2D GUI</vt:lpstr>
      <vt:lpstr>How do we display results?</vt:lpstr>
      <vt:lpstr>How do we evaluate images?</vt:lpstr>
      <vt:lpstr>PCA Coefficient Vector Magnitude</vt:lpstr>
      <vt:lpstr>Slide 27</vt:lpstr>
      <vt:lpstr>Residual Error</vt:lpstr>
      <vt:lpstr>Slide 29</vt:lpstr>
      <vt:lpstr>Variance Model</vt:lpstr>
      <vt:lpstr>Z-score Image</vt:lpstr>
      <vt:lpstr>Slide 32</vt:lpstr>
      <vt:lpstr>Statistical Distribution of Residual Images</vt:lpstr>
      <vt:lpstr>Slide 34</vt:lpstr>
      <vt:lpstr>Normal Distribution</vt:lpstr>
      <vt:lpstr>Slide 36</vt:lpstr>
      <vt:lpstr>Laplacian Distribution</vt:lpstr>
      <vt:lpstr>Slide 38</vt:lpstr>
      <vt:lpstr>Bonus – Skewness and Kurtosis</vt:lpstr>
      <vt:lpstr>How do we evaluate images?</vt:lpstr>
      <vt:lpstr>Conclusion</vt:lpstr>
      <vt:lpstr>Future Work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Tools For Webcam Scenes</dc:title>
  <dc:creator/>
  <cp:lastModifiedBy>gpu</cp:lastModifiedBy>
  <cp:revision>85</cp:revision>
  <dcterms:created xsi:type="dcterms:W3CDTF">2006-08-16T00:00:00Z</dcterms:created>
  <dcterms:modified xsi:type="dcterms:W3CDTF">2009-04-24T06:34:07Z</dcterms:modified>
</cp:coreProperties>
</file>