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88" r:id="rId11"/>
    <p:sldId id="263" r:id="rId12"/>
    <p:sldId id="264" r:id="rId13"/>
    <p:sldId id="276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8" r:id="rId24"/>
    <p:sldId id="274" r:id="rId25"/>
    <p:sldId id="275" r:id="rId26"/>
    <p:sldId id="277" r:id="rId27"/>
    <p:sldId id="279" r:id="rId28"/>
    <p:sldId id="281" r:id="rId29"/>
    <p:sldId id="280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B66-7241-42E6-A77F-9A7E69520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F7FEB-F688-409B-8385-291B59458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129C-1DBE-4C25-BC50-61EDDD9A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8AE9-95C1-4397-B35B-A199B94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D114-08EF-4E04-9501-D1098C0D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DBF-42EA-4087-A3D7-3ADE8165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BEE45-E6DD-4C11-931F-AD7E8BF4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F3C5-4616-411B-B3F6-3544BD5E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1D4D-20EC-419D-8F0F-65C11928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86E9-32D2-4C92-AEE4-8D81CEF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8C6F2-2770-4AC3-823C-310584F26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52251-C2A6-4EEF-8F6C-0F502256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5324-63B1-40A6-BDA8-6F59AF5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97B5-C9D1-499B-A103-F5722173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BCCF-9E80-4126-A7A6-ACBDEE58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8E7-19AE-41BC-8255-E45486DF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DF18-25A2-4950-8E1C-9B9C5F59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9DF5-14F9-4181-996A-DE905B32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F47F-18DD-4923-A4EC-823196E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A29B-CF06-43BD-B7C3-999EBA6C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A19-3C76-4952-B972-958A2A0A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DE9D-6D8C-489D-8A5E-78C9BF68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AC38-A54F-43E4-8931-D36E2CB2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09AC-765C-44A7-97A0-7CE7CC65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4B47-624E-4959-B893-D10DCFB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474B-3B41-4BDB-9707-C2575C19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822D-DF06-4A11-B438-8719674F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855E7-26B0-4D22-B58F-3FCB532E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17101-46DF-4B83-8291-C8D0F81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671CF-6254-4466-8C77-E2869C76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EA46-CB96-4E71-8060-D3960519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828F-8175-4C71-BBB4-93B9C40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919F-3BF0-4225-A1E1-2ADFC2AC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CA3F-12E2-493C-AC17-DC3550B8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19CD9-D5EB-4151-9D70-906FC2CBB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E1E13-2FD8-4D63-97D7-8492BECE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8089B-DAF9-4943-98FA-75558157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A117-2021-4E8D-BB0A-24B27EC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A4B45-D660-4F40-93F4-DC0E482A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8098-5493-4A6E-894C-41B0912D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0ED14-7ADE-4601-AD09-7CA6620B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52F45-BED4-4751-8AA7-FDA01EC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8C04-ECC5-4ED6-B9A7-C3C8528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5DE65-6871-4858-84FD-7E30D139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31B7A-7519-4B12-BC1A-B0FC404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C0C73-85EE-4D08-8B57-1A6CA72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666-8A86-4E88-B08C-21A9FE5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65B5-21B2-4C69-94AD-4078E341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B371-11F3-46D3-8B5B-9D693DEE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CA22-3DD5-48FF-8877-353C2DDF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A26E8-D8B7-4577-ABAC-630C2E64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A9165-EF0F-46B2-90E5-ABE7BDDA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A0D7-D719-4A32-AC26-42151CD3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C2872-BE3D-4660-A94D-843B7162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17BD-61AB-44FC-AFF3-2606F75C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4127-1840-45FD-8A3B-72DD479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B9AC-7201-4026-B222-52B280A7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1DC7-E18A-4E37-8718-F827636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2B92D-8EEE-4E6B-B340-FB825D3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0199-36B7-43AF-9E18-08674890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0F4A-CCD5-4BD6-91CF-8513E6B9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F71A-167D-4EB6-9BB8-F8A0A8C04C6B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7E7F-7E5A-486B-821D-5D2173FC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BD9E-B034-489A-8714-795DF3AB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1D60-DB3A-4214-AF79-1B94A218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767B-5E69-4E85-9D76-2555B0696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 &amp; tenants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EB12-1511-4324-81EC-DC0BE0656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8643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23F3-B957-4EF5-8CB4-9F08CDAE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2FBD1-D50F-46F5-872D-AED4776D7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Average contracts for multi-contract person </a:t>
            </a:r>
            <a:r>
              <a:rPr lang="en-US" b="1" dirty="0"/>
              <a:t>2.06</a:t>
            </a:r>
          </a:p>
          <a:p>
            <a:pPr marL="0" indent="0">
              <a:buNone/>
            </a:pPr>
            <a:r>
              <a:rPr lang="en-US" dirty="0"/>
              <a:t>Persons with one contract: </a:t>
            </a:r>
            <a:r>
              <a:rPr lang="en-US" b="1" dirty="0"/>
              <a:t>1142</a:t>
            </a:r>
          </a:p>
          <a:p>
            <a:pPr marL="0" indent="0">
              <a:buNone/>
            </a:pPr>
            <a:r>
              <a:rPr lang="en-US" dirty="0"/>
              <a:t>Persons with one payment method</a:t>
            </a:r>
            <a:r>
              <a:rPr lang="en-US" b="1" dirty="0"/>
              <a:t> 9607</a:t>
            </a:r>
          </a:p>
          <a:p>
            <a:pPr marL="0" indent="0">
              <a:buNone/>
            </a:pPr>
            <a:r>
              <a:rPr lang="en-US" dirty="0"/>
              <a:t>Persons with multiple payment methods </a:t>
            </a:r>
            <a:r>
              <a:rPr lang="en-US" b="1" dirty="0"/>
              <a:t>344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C05AC-2137-4076-B55A-5D9EBBB4820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Persons/tenants:  </a:t>
            </a:r>
            <a:r>
              <a:rPr lang="en-US" b="1" dirty="0"/>
              <a:t>9951</a:t>
            </a:r>
          </a:p>
          <a:p>
            <a:pPr marL="0" indent="0">
              <a:buNone/>
            </a:pPr>
            <a:r>
              <a:rPr lang="en-US" dirty="0"/>
              <a:t>Contracts with transactions:  </a:t>
            </a:r>
            <a:r>
              <a:rPr lang="en-US" b="1" dirty="0"/>
              <a:t>11112</a:t>
            </a:r>
          </a:p>
          <a:p>
            <a:pPr marL="0" indent="0">
              <a:buNone/>
            </a:pPr>
            <a:r>
              <a:rPr lang="en-US" dirty="0"/>
              <a:t>Contracts with no transactions: </a:t>
            </a:r>
            <a:r>
              <a:rPr lang="en-US" b="1" dirty="0"/>
              <a:t>53</a:t>
            </a:r>
          </a:p>
          <a:p>
            <a:pPr marL="0" indent="0">
              <a:buNone/>
            </a:pPr>
            <a:r>
              <a:rPr lang="en-US" dirty="0"/>
              <a:t>Total transactions with contract: </a:t>
            </a:r>
            <a:r>
              <a:rPr lang="en-US" b="1" dirty="0"/>
              <a:t>258904</a:t>
            </a:r>
          </a:p>
          <a:p>
            <a:pPr marL="0" indent="0">
              <a:buNone/>
            </a:pPr>
            <a:r>
              <a:rPr lang="en-US" dirty="0"/>
              <a:t>Transactions with no contract: </a:t>
            </a:r>
            <a:r>
              <a:rPr lang="en-US" b="1" dirty="0"/>
              <a:t>2424</a:t>
            </a:r>
          </a:p>
        </p:txBody>
      </p:sp>
    </p:spTree>
    <p:extLst>
      <p:ext uri="{BB962C8B-B14F-4D97-AF65-F5344CB8AC3E}">
        <p14:creationId xmlns:p14="http://schemas.microsoft.com/office/powerpoint/2010/main" val="67750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6ADE-7DCE-4CB9-A53B-FA6E1A6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C4F4854-D9B6-4B2E-BCDE-313763A26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252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contracts without an ending date – treat those as active – the ending date will be determined the last child transaction day</a:t>
            </a:r>
          </a:p>
          <a:p>
            <a:r>
              <a:rPr lang="en-US" dirty="0"/>
              <a:t>ALL the transaction from the data has their date WITHIN the parent contract duration range</a:t>
            </a:r>
          </a:p>
          <a:p>
            <a:r>
              <a:rPr lang="en-US" dirty="0"/>
              <a:t>All the data in files has valid types (i.e. no </a:t>
            </a:r>
            <a:r>
              <a:rPr lang="en-US" dirty="0" err="1"/>
              <a:t>NaN</a:t>
            </a:r>
            <a:r>
              <a:rPr lang="en-US" dirty="0"/>
              <a:t> or number-string mismatches)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BF72C-804B-43CA-8BBD-DD95FE8439F3}"/>
              </a:ext>
            </a:extLst>
          </p:cNvPr>
          <p:cNvSpPr/>
          <p:nvPr/>
        </p:nvSpPr>
        <p:spPr>
          <a:xfrm>
            <a:off x="6982795" y="4267979"/>
            <a:ext cx="4447200" cy="6158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timeline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84F48-E77D-4654-8E09-FE42200F562D}"/>
              </a:ext>
            </a:extLst>
          </p:cNvPr>
          <p:cNvSpPr/>
          <p:nvPr/>
        </p:nvSpPr>
        <p:spPr>
          <a:xfrm>
            <a:off x="6982795" y="2454339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C1018-A12C-4428-9836-9B9409E4B44C}"/>
              </a:ext>
            </a:extLst>
          </p:cNvPr>
          <p:cNvSpPr/>
          <p:nvPr/>
        </p:nvSpPr>
        <p:spPr>
          <a:xfrm>
            <a:off x="10115160" y="2454341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2099C-7107-44D5-9539-D48C1189839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640215" y="2915816"/>
            <a:ext cx="0" cy="1352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15BED-FA92-4A2F-BCF4-84D3BCA2DB1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772580" y="2915818"/>
            <a:ext cx="0" cy="1352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7259E-FD4D-4680-A9AA-FFC676144926}"/>
              </a:ext>
            </a:extLst>
          </p:cNvPr>
          <p:cNvSpPr/>
          <p:nvPr/>
        </p:nvSpPr>
        <p:spPr>
          <a:xfrm>
            <a:off x="8542949" y="2454339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00953-D0A0-4148-BC5A-B01B34E8FFB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9200369" y="2915816"/>
            <a:ext cx="0" cy="1352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9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B3A8092-68A4-40A0-8EB5-97581406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Evidences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013AC6-EC76-4472-9309-6A43E3C7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9803" cy="4351338"/>
          </a:xfrm>
        </p:spPr>
        <p:txBody>
          <a:bodyPr>
            <a:normAutofit/>
          </a:bodyPr>
          <a:lstStyle/>
          <a:p>
            <a:r>
              <a:rPr lang="en-US" dirty="0"/>
              <a:t>There are contracts that have their first transaction few years after the start – treat those as an incomplete data (and NOT as a non-payment period)</a:t>
            </a:r>
          </a:p>
          <a:p>
            <a:r>
              <a:rPr lang="en-US" dirty="0"/>
              <a:t>The start for such contracts will be set-up as most recent months and day that does not exceeds the first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EF994-11CC-44F3-80D1-2B2B121574FA}"/>
              </a:ext>
            </a:extLst>
          </p:cNvPr>
          <p:cNvSpPr/>
          <p:nvPr/>
        </p:nvSpPr>
        <p:spPr>
          <a:xfrm>
            <a:off x="6568756" y="4267979"/>
            <a:ext cx="4861239" cy="332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timeline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8228D4-2066-446E-852C-014689A7E61C}"/>
              </a:ext>
            </a:extLst>
          </p:cNvPr>
          <p:cNvSpPr/>
          <p:nvPr/>
        </p:nvSpPr>
        <p:spPr>
          <a:xfrm>
            <a:off x="10115160" y="1315616"/>
            <a:ext cx="1314839" cy="16002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Transaction:</a:t>
            </a:r>
          </a:p>
          <a:p>
            <a:pPr algn="ctr"/>
            <a:r>
              <a:rPr lang="en-US" dirty="0"/>
              <a:t>22/06/2015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4C909B-0A70-4B05-9E49-C6264BB60EE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772580" y="2915819"/>
            <a:ext cx="0" cy="1352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63A14-0BA7-4C9B-9F95-966D15857CAB}"/>
              </a:ext>
            </a:extLst>
          </p:cNvPr>
          <p:cNvSpPr/>
          <p:nvPr/>
        </p:nvSpPr>
        <p:spPr>
          <a:xfrm>
            <a:off x="6568756" y="2088262"/>
            <a:ext cx="1314839" cy="1028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12/03/2014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5D485-521D-4ADD-9CCB-30395156C197}"/>
              </a:ext>
            </a:extLst>
          </p:cNvPr>
          <p:cNvCxnSpPr>
            <a:cxnSpLocks/>
          </p:cNvCxnSpPr>
          <p:nvPr/>
        </p:nvCxnSpPr>
        <p:spPr>
          <a:xfrm flipV="1">
            <a:off x="6568756" y="3116423"/>
            <a:ext cx="0" cy="1151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DF9E29-D00E-45FE-9DFD-6EC0D1B82759}"/>
              </a:ext>
            </a:extLst>
          </p:cNvPr>
          <p:cNvSpPr/>
          <p:nvPr/>
        </p:nvSpPr>
        <p:spPr>
          <a:xfrm>
            <a:off x="8384348" y="2043436"/>
            <a:ext cx="1314839" cy="1028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start 12/06/2015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100C81-1583-48FF-9182-E81236877700}"/>
              </a:ext>
            </a:extLst>
          </p:cNvPr>
          <p:cNvCxnSpPr>
            <a:cxnSpLocks/>
          </p:cNvCxnSpPr>
          <p:nvPr/>
        </p:nvCxnSpPr>
        <p:spPr>
          <a:xfrm flipV="1">
            <a:off x="9699187" y="3071597"/>
            <a:ext cx="0" cy="1196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03B78BD-6307-4664-B5DB-E3B8AAC24036}"/>
              </a:ext>
            </a:extLst>
          </p:cNvPr>
          <p:cNvSpPr/>
          <p:nvPr/>
        </p:nvSpPr>
        <p:spPr>
          <a:xfrm rot="5400000">
            <a:off x="7933662" y="3235085"/>
            <a:ext cx="400601" cy="3130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077E6CFD-23DB-4C0B-9877-32F566C20B44}"/>
              </a:ext>
            </a:extLst>
          </p:cNvPr>
          <p:cNvSpPr/>
          <p:nvPr/>
        </p:nvSpPr>
        <p:spPr>
          <a:xfrm rot="5400000">
            <a:off x="10035574" y="4263588"/>
            <a:ext cx="400601" cy="1073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69B22-9BDB-4FF0-988D-469DC03F0B9A}"/>
              </a:ext>
            </a:extLst>
          </p:cNvPr>
          <p:cNvSpPr txBox="1"/>
          <p:nvPr/>
        </p:nvSpPr>
        <p:spPr>
          <a:xfrm>
            <a:off x="7307518" y="5105217"/>
            <a:ext cx="179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Integer number</a:t>
            </a:r>
          </a:p>
          <a:p>
            <a:r>
              <a:rPr lang="en-US" dirty="0"/>
              <a:t>of months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385A3-7314-40EA-9388-6B02141A1452}"/>
              </a:ext>
            </a:extLst>
          </p:cNvPr>
          <p:cNvSpPr txBox="1"/>
          <p:nvPr/>
        </p:nvSpPr>
        <p:spPr>
          <a:xfrm>
            <a:off x="9705119" y="5106589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</a:t>
            </a:r>
          </a:p>
          <a:p>
            <a:r>
              <a:rPr lang="en-US" dirty="0"/>
              <a:t>a month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55A26F9-FC6D-4984-A69C-A98F6ECAE0EB}"/>
              </a:ext>
            </a:extLst>
          </p:cNvPr>
          <p:cNvSpPr/>
          <p:nvPr/>
        </p:nvSpPr>
        <p:spPr>
          <a:xfrm rot="16200000">
            <a:off x="7933661" y="2492524"/>
            <a:ext cx="400601" cy="3130415"/>
          </a:xfrm>
          <a:prstGeom prst="rightBrace">
            <a:avLst>
              <a:gd name="adj1" fmla="val 8333"/>
              <a:gd name="adj2" fmla="val 497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F9403F-CE92-4D59-9823-F29503F68894}"/>
              </a:ext>
            </a:extLst>
          </p:cNvPr>
          <p:cNvSpPr txBox="1"/>
          <p:nvPr/>
        </p:nvSpPr>
        <p:spPr>
          <a:xfrm>
            <a:off x="6989966" y="3389980"/>
            <a:ext cx="230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transactions here</a:t>
            </a:r>
          </a:p>
        </p:txBody>
      </p:sp>
    </p:spTree>
    <p:extLst>
      <p:ext uri="{BB962C8B-B14F-4D97-AF65-F5344CB8AC3E}">
        <p14:creationId xmlns:p14="http://schemas.microsoft.com/office/powerpoint/2010/main" val="10528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9645-DE30-428C-9C5D-8A7699E8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rent duration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6B9F9-CFF4-40B8-BD24-0688849C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5" y="1381328"/>
            <a:ext cx="7159556" cy="4874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3D096-C751-4309-A8F7-71F128AAA378}"/>
              </a:ext>
            </a:extLst>
          </p:cNvPr>
          <p:cNvSpPr txBox="1"/>
          <p:nvPr/>
        </p:nvSpPr>
        <p:spPr>
          <a:xfrm>
            <a:off x="7451387" y="1303506"/>
            <a:ext cx="4846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% of people with rent duration not greater 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months 6.37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6 months 11.77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12 months 21.43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 months 30.94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24 months 40.14</a:t>
            </a:r>
          </a:p>
        </p:txBody>
      </p:sp>
    </p:spTree>
    <p:extLst>
      <p:ext uri="{BB962C8B-B14F-4D97-AF65-F5344CB8AC3E}">
        <p14:creationId xmlns:p14="http://schemas.microsoft.com/office/powerpoint/2010/main" val="42556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A3C6-8F31-4DCE-87F3-7E59654D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DABD1-EF19-46AA-B942-0045DA2AFD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0424" y="1862947"/>
                <a:ext cx="4114799" cy="4351338"/>
              </a:xfrm>
            </p:spPr>
            <p:txBody>
              <a:bodyPr/>
              <a:lstStyle/>
              <a:p>
                <a:r>
                  <a:rPr lang="en-US" dirty="0"/>
                  <a:t>Consider the timeline of payments: both transactions and monthly rent deductions</a:t>
                </a:r>
              </a:p>
              <a:p>
                <a:r>
                  <a:rPr lang="en-US" dirty="0"/>
                  <a:t>The total balance can be presented as const-interval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𝐵𝑎𝑙𝑎𝑛𝑐𝑒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𝑡𝑟𝑎𝑛𝑠𝑎𝑐𝑡𝑖𝑜𝑛𝑠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𝑟𝑒𝑛𝑡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DABD1-EF19-46AA-B942-0045DA2AF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0424" y="1862947"/>
                <a:ext cx="4114799" cy="4351338"/>
              </a:xfrm>
              <a:blipFill>
                <a:blip r:embed="rId2"/>
                <a:stretch>
                  <a:fillRect l="-2667" t="-238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4AABC-80E7-4976-BF59-2CAE7B3BFCCF}"/>
              </a:ext>
            </a:extLst>
          </p:cNvPr>
          <p:cNvCxnSpPr/>
          <p:nvPr/>
        </p:nvCxnSpPr>
        <p:spPr>
          <a:xfrm flipV="1">
            <a:off x="5934269" y="2052735"/>
            <a:ext cx="0" cy="384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C71735-6833-4555-9B5E-BD47E8FA2363}"/>
              </a:ext>
            </a:extLst>
          </p:cNvPr>
          <p:cNvCxnSpPr>
            <a:cxnSpLocks/>
          </p:cNvCxnSpPr>
          <p:nvPr/>
        </p:nvCxnSpPr>
        <p:spPr>
          <a:xfrm>
            <a:off x="5685453" y="4117910"/>
            <a:ext cx="629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F42BF-5901-4912-BBD1-43525ABD0A8E}"/>
              </a:ext>
            </a:extLst>
          </p:cNvPr>
          <p:cNvSpPr/>
          <p:nvPr/>
        </p:nvSpPr>
        <p:spPr>
          <a:xfrm>
            <a:off x="5934269" y="3237723"/>
            <a:ext cx="1446241" cy="880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B8FCD-CBEF-49CF-A5D2-B373C0DAE911}"/>
              </a:ext>
            </a:extLst>
          </p:cNvPr>
          <p:cNvSpPr/>
          <p:nvPr/>
        </p:nvSpPr>
        <p:spPr>
          <a:xfrm>
            <a:off x="7380511" y="4117866"/>
            <a:ext cx="391890" cy="132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BAE32-7486-4C29-BEB5-0D55E9DFCF74}"/>
              </a:ext>
            </a:extLst>
          </p:cNvPr>
          <p:cNvSpPr/>
          <p:nvPr/>
        </p:nvSpPr>
        <p:spPr>
          <a:xfrm>
            <a:off x="7783282" y="3765194"/>
            <a:ext cx="670253" cy="352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392ED-1DB8-4D29-B935-4E642AD58FB0}"/>
              </a:ext>
            </a:extLst>
          </p:cNvPr>
          <p:cNvSpPr/>
          <p:nvPr/>
        </p:nvSpPr>
        <p:spPr>
          <a:xfrm>
            <a:off x="8453535" y="2677895"/>
            <a:ext cx="670253" cy="143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5ECB9-F95E-4A1D-99F4-C2962E2FF528}"/>
              </a:ext>
            </a:extLst>
          </p:cNvPr>
          <p:cNvSpPr/>
          <p:nvPr/>
        </p:nvSpPr>
        <p:spPr>
          <a:xfrm>
            <a:off x="9123788" y="4117867"/>
            <a:ext cx="1167878" cy="3526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50D6-D68E-4FF9-8A9D-0316DEA10B9E}"/>
              </a:ext>
            </a:extLst>
          </p:cNvPr>
          <p:cNvSpPr txBox="1"/>
          <p:nvPr/>
        </p:nvSpPr>
        <p:spPr>
          <a:xfrm>
            <a:off x="11318284" y="41178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5676FF-95A3-4FAA-9B2E-4297A62B3FCB}"/>
              </a:ext>
            </a:extLst>
          </p:cNvPr>
          <p:cNvSpPr txBox="1"/>
          <p:nvPr/>
        </p:nvSpPr>
        <p:spPr>
          <a:xfrm rot="16200000">
            <a:off x="5301586" y="24932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FF3A56-420C-4D20-85B5-0430A05F3345}"/>
              </a:ext>
            </a:extLst>
          </p:cNvPr>
          <p:cNvCxnSpPr/>
          <p:nvPr/>
        </p:nvCxnSpPr>
        <p:spPr>
          <a:xfrm flipH="1" flipV="1">
            <a:off x="7783282" y="4117866"/>
            <a:ext cx="1924445" cy="170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E07CD4-D8BD-4A0D-83F2-B9838D6A772D}"/>
              </a:ext>
            </a:extLst>
          </p:cNvPr>
          <p:cNvSpPr txBox="1"/>
          <p:nvPr/>
        </p:nvSpPr>
        <p:spPr>
          <a:xfrm>
            <a:off x="9863468" y="5712281"/>
            <a:ext cx="20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transaction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4384E-9E31-44B3-B013-A7BBA7E015F1}"/>
              </a:ext>
            </a:extLst>
          </p:cNvPr>
          <p:cNvCxnSpPr>
            <a:cxnSpLocks/>
          </p:cNvCxnSpPr>
          <p:nvPr/>
        </p:nvCxnSpPr>
        <p:spPr>
          <a:xfrm flipH="1">
            <a:off x="9123788" y="3137295"/>
            <a:ext cx="594820" cy="9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F64AD4-0631-4471-B04F-24A00CA211F3}"/>
              </a:ext>
            </a:extLst>
          </p:cNvPr>
          <p:cNvSpPr txBox="1"/>
          <p:nvPr/>
        </p:nvSpPr>
        <p:spPr>
          <a:xfrm>
            <a:off x="9718608" y="2719589"/>
            <a:ext cx="10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Rent day</a:t>
            </a:r>
          </a:p>
        </p:txBody>
      </p:sp>
    </p:spTree>
    <p:extLst>
      <p:ext uri="{BB962C8B-B14F-4D97-AF65-F5344CB8AC3E}">
        <p14:creationId xmlns:p14="http://schemas.microsoft.com/office/powerpoint/2010/main" val="352123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1AED-4AC3-481E-BF19-C5020A2A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5986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"</a:t>
            </a:r>
            <a:r>
              <a:rPr lang="en-US" strike="sngStrike" dirty="0"/>
              <a:t>Happy families</a:t>
            </a:r>
            <a:r>
              <a:rPr lang="en-US" dirty="0"/>
              <a:t> </a:t>
            </a:r>
            <a:r>
              <a:rPr lang="en-US" i="1" dirty="0"/>
              <a:t>Good tenants</a:t>
            </a:r>
            <a:r>
              <a:rPr lang="en-US" dirty="0"/>
              <a:t> are all alike; every </a:t>
            </a:r>
            <a:r>
              <a:rPr lang="en-US" strike="sngStrike" dirty="0"/>
              <a:t>unhappy family</a:t>
            </a:r>
            <a:r>
              <a:rPr lang="en-US" dirty="0"/>
              <a:t> </a:t>
            </a:r>
            <a:r>
              <a:rPr lang="en-US" i="1" dirty="0"/>
              <a:t>bad tenant</a:t>
            </a:r>
            <a:r>
              <a:rPr lang="en-US" dirty="0"/>
              <a:t> is </a:t>
            </a:r>
            <a:r>
              <a:rPr lang="en-US" strike="sngStrike" dirty="0"/>
              <a:t>unhappy</a:t>
            </a:r>
            <a:r>
              <a:rPr lang="en-US" dirty="0"/>
              <a:t> </a:t>
            </a:r>
            <a:r>
              <a:rPr lang="en-US" i="1" dirty="0"/>
              <a:t>bad</a:t>
            </a:r>
            <a:r>
              <a:rPr lang="en-US" dirty="0"/>
              <a:t> in its own way."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14C3A-F3D8-451D-B4E5-390DF8E9C4F7}"/>
              </a:ext>
            </a:extLst>
          </p:cNvPr>
          <p:cNvSpPr txBox="1"/>
          <p:nvPr/>
        </p:nvSpPr>
        <p:spPr>
          <a:xfrm>
            <a:off x="9759821" y="2894338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Leo Tolstoy</a:t>
            </a:r>
          </a:p>
        </p:txBody>
      </p:sp>
    </p:spTree>
    <p:extLst>
      <p:ext uri="{BB962C8B-B14F-4D97-AF65-F5344CB8AC3E}">
        <p14:creationId xmlns:p14="http://schemas.microsoft.com/office/powerpoint/2010/main" val="412137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C922-4252-4C71-AC8F-1721732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05B-C28D-42AE-B724-E89DCD2E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0875" cy="4351338"/>
          </a:xfrm>
        </p:spPr>
        <p:txBody>
          <a:bodyPr>
            <a:normAutofit/>
          </a:bodyPr>
          <a:lstStyle/>
          <a:p>
            <a:r>
              <a:rPr lang="en-US" dirty="0"/>
              <a:t>In order to analyze how reliable is a tenant we consider the balance graph for each contract</a:t>
            </a:r>
          </a:p>
          <a:p>
            <a:r>
              <a:rPr lang="en-US" b="1" dirty="0"/>
              <a:t>only the negative part</a:t>
            </a:r>
          </a:p>
          <a:p>
            <a:r>
              <a:rPr lang="en-US" dirty="0"/>
              <a:t>Balance is calculated relative to the rent amount</a:t>
            </a:r>
          </a:p>
          <a:p>
            <a:r>
              <a:rPr lang="en-US" dirty="0"/>
              <a:t>-1 = a debt in one rent amount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FF9161-ED70-4827-B280-30B733ED9948}"/>
              </a:ext>
            </a:extLst>
          </p:cNvPr>
          <p:cNvCxnSpPr/>
          <p:nvPr/>
        </p:nvCxnSpPr>
        <p:spPr>
          <a:xfrm flipV="1">
            <a:off x="5934269" y="2052735"/>
            <a:ext cx="0" cy="384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7DDBE-F251-4539-8F59-8A4A3371E998}"/>
              </a:ext>
            </a:extLst>
          </p:cNvPr>
          <p:cNvCxnSpPr>
            <a:cxnSpLocks/>
          </p:cNvCxnSpPr>
          <p:nvPr/>
        </p:nvCxnSpPr>
        <p:spPr>
          <a:xfrm>
            <a:off x="5685453" y="4117910"/>
            <a:ext cx="629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6FAEF9-FBE4-4115-BC96-2E0AD4075816}"/>
              </a:ext>
            </a:extLst>
          </p:cNvPr>
          <p:cNvSpPr/>
          <p:nvPr/>
        </p:nvSpPr>
        <p:spPr>
          <a:xfrm>
            <a:off x="7380511" y="4117866"/>
            <a:ext cx="391890" cy="132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74C24-6477-4E38-ABD2-87813A347604}"/>
              </a:ext>
            </a:extLst>
          </p:cNvPr>
          <p:cNvSpPr/>
          <p:nvPr/>
        </p:nvSpPr>
        <p:spPr>
          <a:xfrm>
            <a:off x="7781725" y="4050419"/>
            <a:ext cx="1351387" cy="1348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A7588-D3A0-4B33-9FE2-F77608F16855}"/>
              </a:ext>
            </a:extLst>
          </p:cNvPr>
          <p:cNvSpPr/>
          <p:nvPr/>
        </p:nvSpPr>
        <p:spPr>
          <a:xfrm>
            <a:off x="9123788" y="4117867"/>
            <a:ext cx="1167878" cy="3526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BF32B-02BC-4742-8328-E39C82B0048A}"/>
              </a:ext>
            </a:extLst>
          </p:cNvPr>
          <p:cNvSpPr txBox="1"/>
          <p:nvPr/>
        </p:nvSpPr>
        <p:spPr>
          <a:xfrm>
            <a:off x="11318284" y="41178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420B1-13B3-4383-945E-9E018620DE3C}"/>
              </a:ext>
            </a:extLst>
          </p:cNvPr>
          <p:cNvSpPr txBox="1"/>
          <p:nvPr/>
        </p:nvSpPr>
        <p:spPr>
          <a:xfrm rot="16200000">
            <a:off x="5301586" y="24932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FEF65-CC74-4D51-9CDA-CEE8EB11FAFA}"/>
              </a:ext>
            </a:extLst>
          </p:cNvPr>
          <p:cNvSpPr/>
          <p:nvPr/>
        </p:nvSpPr>
        <p:spPr>
          <a:xfrm>
            <a:off x="5943595" y="4050420"/>
            <a:ext cx="1444046" cy="1348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99A72-8139-4799-9322-81A59D8CAB85}"/>
              </a:ext>
            </a:extLst>
          </p:cNvPr>
          <p:cNvSpPr/>
          <p:nvPr/>
        </p:nvSpPr>
        <p:spPr>
          <a:xfrm>
            <a:off x="10291666" y="4050419"/>
            <a:ext cx="1351387" cy="1348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7F1C37-064F-426D-A71F-84395BFB00E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707727" y="3137295"/>
            <a:ext cx="10882" cy="98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F5BE29-BB58-49C9-90ED-4D4008AA15B3}"/>
              </a:ext>
            </a:extLst>
          </p:cNvPr>
          <p:cNvSpPr txBox="1"/>
          <p:nvPr/>
        </p:nvSpPr>
        <p:spPr>
          <a:xfrm>
            <a:off x="9398361" y="2719590"/>
            <a:ext cx="64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2B4F80-9F7D-4E3F-B210-A1CF2FC1C43D}"/>
              </a:ext>
            </a:extLst>
          </p:cNvPr>
          <p:cNvCxnSpPr>
            <a:cxnSpLocks/>
          </p:cNvCxnSpPr>
          <p:nvPr/>
        </p:nvCxnSpPr>
        <p:spPr>
          <a:xfrm flipH="1">
            <a:off x="8385890" y="3088988"/>
            <a:ext cx="10882" cy="98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078253-B5D0-4044-9F52-478E2989E356}"/>
              </a:ext>
            </a:extLst>
          </p:cNvPr>
          <p:cNvSpPr txBox="1"/>
          <p:nvPr/>
        </p:nvSpPr>
        <p:spPr>
          <a:xfrm>
            <a:off x="7925040" y="2719590"/>
            <a:ext cx="9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debt</a:t>
            </a:r>
          </a:p>
        </p:txBody>
      </p:sp>
    </p:spTree>
    <p:extLst>
      <p:ext uri="{BB962C8B-B14F-4D97-AF65-F5344CB8AC3E}">
        <p14:creationId xmlns:p14="http://schemas.microsoft.com/office/powerpoint/2010/main" val="19149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351F-3889-46A1-AF81-4BA9F64C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debt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8536-E84F-4753-B5F9-6E57A9701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0999" y="1784519"/>
            <a:ext cx="327995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Max value</a:t>
            </a:r>
          </a:p>
          <a:p>
            <a:r>
              <a:rPr lang="en-US" dirty="0"/>
              <a:t>Max width</a:t>
            </a:r>
          </a:p>
          <a:p>
            <a:r>
              <a:rPr lang="en-US" dirty="0"/>
              <a:t>Max area</a:t>
            </a:r>
          </a:p>
          <a:p>
            <a:r>
              <a:rPr lang="en-US" dirty="0"/>
              <a:t>Number of cycles</a:t>
            </a:r>
          </a:p>
          <a:p>
            <a:r>
              <a:rPr lang="en-US" dirty="0"/>
              <a:t>Average width</a:t>
            </a:r>
          </a:p>
          <a:p>
            <a:r>
              <a:rPr lang="en-US" dirty="0"/>
              <a:t>Average value</a:t>
            </a:r>
          </a:p>
          <a:p>
            <a:r>
              <a:rPr lang="en-US" dirty="0"/>
              <a:t>Average area</a:t>
            </a:r>
          </a:p>
          <a:p>
            <a:r>
              <a:rPr lang="en-US" dirty="0"/>
              <a:t>Green/red ratio</a:t>
            </a:r>
          </a:p>
          <a:p>
            <a:r>
              <a:rPr lang="en-US" dirty="0"/>
              <a:t>Etc.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E5DDA4-DBD6-4C05-83D4-AF49279AEF35}"/>
              </a:ext>
            </a:extLst>
          </p:cNvPr>
          <p:cNvCxnSpPr/>
          <p:nvPr/>
        </p:nvCxnSpPr>
        <p:spPr>
          <a:xfrm flipV="1">
            <a:off x="5426650" y="1885313"/>
            <a:ext cx="0" cy="384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9834F4-57F4-4C99-8006-44F6EDA45E44}"/>
              </a:ext>
            </a:extLst>
          </p:cNvPr>
          <p:cNvCxnSpPr>
            <a:cxnSpLocks/>
          </p:cNvCxnSpPr>
          <p:nvPr/>
        </p:nvCxnSpPr>
        <p:spPr>
          <a:xfrm>
            <a:off x="5277772" y="2567978"/>
            <a:ext cx="5486400" cy="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DC0124-5502-4FA4-8D87-2E43AB315949}"/>
              </a:ext>
            </a:extLst>
          </p:cNvPr>
          <p:cNvSpPr/>
          <p:nvPr/>
        </p:nvSpPr>
        <p:spPr>
          <a:xfrm>
            <a:off x="6176862" y="2568002"/>
            <a:ext cx="391890" cy="132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7A8E-A4ED-47F3-AA5F-75883A20FD94}"/>
              </a:ext>
            </a:extLst>
          </p:cNvPr>
          <p:cNvSpPr/>
          <p:nvPr/>
        </p:nvSpPr>
        <p:spPr>
          <a:xfrm>
            <a:off x="6578076" y="2500555"/>
            <a:ext cx="1351387" cy="1348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F4C42-C679-4544-95DE-EB0919F2FE32}"/>
              </a:ext>
            </a:extLst>
          </p:cNvPr>
          <p:cNvSpPr txBox="1"/>
          <p:nvPr/>
        </p:nvSpPr>
        <p:spPr>
          <a:xfrm>
            <a:off x="10114635" y="25680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BDBB-E32B-4B5B-AA6F-4142A018CE7C}"/>
              </a:ext>
            </a:extLst>
          </p:cNvPr>
          <p:cNvSpPr txBox="1"/>
          <p:nvPr/>
        </p:nvSpPr>
        <p:spPr>
          <a:xfrm rot="16200000">
            <a:off x="4773234" y="23880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4949A-3C36-4267-BA0E-17B71743F443}"/>
              </a:ext>
            </a:extLst>
          </p:cNvPr>
          <p:cNvSpPr/>
          <p:nvPr/>
        </p:nvSpPr>
        <p:spPr>
          <a:xfrm>
            <a:off x="5426650" y="2500555"/>
            <a:ext cx="757342" cy="1348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F4AFC-F53C-4C98-A3B2-48B5C00B181D}"/>
              </a:ext>
            </a:extLst>
          </p:cNvPr>
          <p:cNvSpPr/>
          <p:nvPr/>
        </p:nvSpPr>
        <p:spPr>
          <a:xfrm>
            <a:off x="9088017" y="2500555"/>
            <a:ext cx="1351387" cy="1348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C60834-C5F9-4430-A5D5-9A76F5CE5879}"/>
              </a:ext>
            </a:extLst>
          </p:cNvPr>
          <p:cNvSpPr/>
          <p:nvPr/>
        </p:nvSpPr>
        <p:spPr>
          <a:xfrm>
            <a:off x="7929463" y="2568001"/>
            <a:ext cx="408342" cy="132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CB70-7553-4AFB-87F9-52270A9B4D00}"/>
              </a:ext>
            </a:extLst>
          </p:cNvPr>
          <p:cNvSpPr/>
          <p:nvPr/>
        </p:nvSpPr>
        <p:spPr>
          <a:xfrm>
            <a:off x="8330675" y="2568002"/>
            <a:ext cx="744649" cy="2717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23BE06D-3C5E-41A2-8BAF-829F35C03ECA}"/>
              </a:ext>
            </a:extLst>
          </p:cNvPr>
          <p:cNvSpPr/>
          <p:nvPr/>
        </p:nvSpPr>
        <p:spPr>
          <a:xfrm>
            <a:off x="9217111" y="2635446"/>
            <a:ext cx="160006" cy="264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40E230E-5852-4DA5-B183-7D36059D8697}"/>
              </a:ext>
            </a:extLst>
          </p:cNvPr>
          <p:cNvSpPr/>
          <p:nvPr/>
        </p:nvSpPr>
        <p:spPr>
          <a:xfrm rot="16200000">
            <a:off x="8419311" y="1823164"/>
            <a:ext cx="185591" cy="1165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01745-CAF0-4A2B-B0BB-59372A71235D}"/>
              </a:ext>
            </a:extLst>
          </p:cNvPr>
          <p:cNvSpPr txBox="1"/>
          <p:nvPr/>
        </p:nvSpPr>
        <p:spPr>
          <a:xfrm>
            <a:off x="7282012" y="1900980"/>
            <a:ext cx="26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Width/length of debt 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C0998-7FEE-4A8B-AEE5-E213D5928A8C}"/>
              </a:ext>
            </a:extLst>
          </p:cNvPr>
          <p:cNvSpPr txBox="1"/>
          <p:nvPr/>
        </p:nvSpPr>
        <p:spPr>
          <a:xfrm rot="5400000">
            <a:off x="8558390" y="3867581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Value/Height of debt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9EED0B-48B3-48F2-A38E-50996D537A3B}"/>
              </a:ext>
            </a:extLst>
          </p:cNvPr>
          <p:cNvCxnSpPr>
            <a:cxnSpLocks/>
          </p:cNvCxnSpPr>
          <p:nvPr/>
        </p:nvCxnSpPr>
        <p:spPr>
          <a:xfrm flipV="1">
            <a:off x="6960637" y="3611477"/>
            <a:ext cx="1370038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1B14F6-82B2-44A6-A245-9AB787FA3676}"/>
              </a:ext>
            </a:extLst>
          </p:cNvPr>
          <p:cNvSpPr txBox="1"/>
          <p:nvPr/>
        </p:nvSpPr>
        <p:spPr>
          <a:xfrm>
            <a:off x="6540210" y="4916883"/>
            <a:ext cx="131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Area/power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1BF672-33C4-4C39-9470-7DB5064A19AF}"/>
              </a:ext>
            </a:extLst>
          </p:cNvPr>
          <p:cNvSpPr txBox="1"/>
          <p:nvPr/>
        </p:nvSpPr>
        <p:spPr>
          <a:xfrm>
            <a:off x="5417321" y="6160101"/>
            <a:ext cx="50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Area/power = Debt-day (similar to </a:t>
            </a:r>
            <a:r>
              <a:rPr lang="en-US" b="1" dirty="0"/>
              <a:t>kilowatt hour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21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EED-62FB-4B6B-ABDA-8257EA93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some histograms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73CFD-182F-4B47-80F3-F92120F5A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27" y="1612364"/>
            <a:ext cx="6799634" cy="45079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1400EF-E14A-421C-81CB-42CF3B0961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16667" y="1690688"/>
                <a:ext cx="5517601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every person calculate the debt history features</a:t>
                </a:r>
              </a:p>
              <a:p>
                <a:r>
                  <a:rPr lang="en-US" dirty="0"/>
                  <a:t>Plot the histograms for non-perfect (with at least some debt in some time) tenants</a:t>
                </a:r>
              </a:p>
              <a:p>
                <a:r>
                  <a:rPr lang="en-US" dirty="0"/>
                  <a:t>Notice the peaks (see red arrows)</a:t>
                </a:r>
              </a:p>
              <a:p>
                <a:r>
                  <a:rPr lang="en-US" b="1" dirty="0"/>
                  <a:t>The Deposit/Rent ratio is 3</a:t>
                </a:r>
                <a:endParaRPr lang="en-US" dirty="0"/>
              </a:p>
              <a:p>
                <a:r>
                  <a:rPr lang="en-US" dirty="0"/>
                  <a:t>The peaks are deposit returns: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𝑝𝑎𝑦𝑚𝑒𝑛𝑡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−2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𝑟𝑒𝑛𝑡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1400EF-E14A-421C-81CB-42CF3B096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6667" y="1690688"/>
                <a:ext cx="5517601" cy="4351338"/>
              </a:xfrm>
              <a:blipFill>
                <a:blip r:embed="rId3"/>
                <a:stretch>
                  <a:fillRect l="-165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D4DC70F3-9C71-4B15-82D4-5A86555B6692}"/>
              </a:ext>
            </a:extLst>
          </p:cNvPr>
          <p:cNvSpPr/>
          <p:nvPr/>
        </p:nvSpPr>
        <p:spPr>
          <a:xfrm rot="1711431">
            <a:off x="8625986" y="2846726"/>
            <a:ext cx="321013" cy="5383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B1F4C3-C0E7-48BB-A621-17A2F04FBC96}"/>
              </a:ext>
            </a:extLst>
          </p:cNvPr>
          <p:cNvSpPr/>
          <p:nvPr/>
        </p:nvSpPr>
        <p:spPr>
          <a:xfrm rot="12155023">
            <a:off x="11193292" y="5772876"/>
            <a:ext cx="321013" cy="5383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0917-4BBC-4F02-A422-182AE1C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return adjustment: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A015-3205-4908-B40A-EA6382C8F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37237" cy="4351338"/>
          </a:xfrm>
        </p:spPr>
        <p:txBody>
          <a:bodyPr/>
          <a:lstStyle/>
          <a:p>
            <a:r>
              <a:rPr lang="en-US" dirty="0"/>
              <a:t>If the balance becomes -2 after the last transaction on the last day of the contract – we consider is as a deposit return and do not add this data to the debt</a:t>
            </a:r>
          </a:p>
          <a:p>
            <a:r>
              <a:rPr lang="en-US" dirty="0"/>
              <a:t>Contracts with deposit returns </a:t>
            </a:r>
            <a:r>
              <a:rPr lang="en-US" b="1" dirty="0"/>
              <a:t>665</a:t>
            </a:r>
          </a:p>
        </p:txBody>
      </p:sp>
    </p:spTree>
    <p:extLst>
      <p:ext uri="{BB962C8B-B14F-4D97-AF65-F5344CB8AC3E}">
        <p14:creationId xmlns:p14="http://schemas.microsoft.com/office/powerpoint/2010/main" val="4632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6961-3544-42F6-A0F1-09F9FD7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D38B-F482-4B25-972F-0986DC29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two datasets “Rent </a:t>
            </a:r>
            <a:r>
              <a:rPr lang="en-US" b="1" dirty="0"/>
              <a:t>contracts</a:t>
            </a:r>
            <a:r>
              <a:rPr lang="en-US" dirty="0"/>
              <a:t>” and “Payment </a:t>
            </a:r>
            <a:r>
              <a:rPr lang="en-US" b="1" dirty="0"/>
              <a:t>transactions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i="1" dirty="0"/>
              <a:t>data/contracts.csv </a:t>
            </a:r>
            <a:r>
              <a:rPr lang="en-US" dirty="0"/>
              <a:t>and </a:t>
            </a:r>
            <a:r>
              <a:rPr lang="en-US" i="1" dirty="0"/>
              <a:t>data/transactions.csv</a:t>
            </a:r>
          </a:p>
          <a:p>
            <a:r>
              <a:rPr lang="en-US" b="1" dirty="0"/>
              <a:t>Contracts</a:t>
            </a:r>
            <a:r>
              <a:rPr lang="en-US" dirty="0"/>
              <a:t> contain:</a:t>
            </a:r>
          </a:p>
          <a:p>
            <a:pPr lvl="1"/>
            <a:r>
              <a:rPr lang="en-US" dirty="0"/>
              <a:t>Tenant info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Account number</a:t>
            </a:r>
          </a:p>
          <a:p>
            <a:r>
              <a:rPr lang="en-US" b="1" dirty="0"/>
              <a:t>Transactions</a:t>
            </a:r>
            <a:r>
              <a:rPr lang="en-US" dirty="0"/>
              <a:t> contain:</a:t>
            </a:r>
          </a:p>
          <a:p>
            <a:pPr lvl="1"/>
            <a:r>
              <a:rPr lang="en-US" dirty="0"/>
              <a:t>Account number</a:t>
            </a:r>
          </a:p>
          <a:p>
            <a:pPr lvl="1"/>
            <a:r>
              <a:rPr lang="en-US" dirty="0"/>
              <a:t>Payment details</a:t>
            </a:r>
          </a:p>
          <a:p>
            <a:pPr lvl="1"/>
            <a:r>
              <a:rPr lang="en-US" dirty="0"/>
              <a:t>Amount paid</a:t>
            </a:r>
          </a:p>
        </p:txBody>
      </p:sp>
    </p:spTree>
    <p:extLst>
      <p:ext uri="{BB962C8B-B14F-4D97-AF65-F5344CB8AC3E}">
        <p14:creationId xmlns:p14="http://schemas.microsoft.com/office/powerpoint/2010/main" val="312880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A9D-004C-46EC-9CDE-A511A6B1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some histograms (again)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9B0876-92D2-4729-AD63-640271BD2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8" y="1445877"/>
            <a:ext cx="10318445" cy="5019508"/>
          </a:xfr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D33236E-99CC-4F6B-A117-DB3731A35EF7}"/>
              </a:ext>
            </a:extLst>
          </p:cNvPr>
          <p:cNvSpPr/>
          <p:nvPr/>
        </p:nvSpPr>
        <p:spPr>
          <a:xfrm rot="19691556">
            <a:off x="9484404" y="3686481"/>
            <a:ext cx="321013" cy="5383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54A6F-0C83-43FB-A294-6A39CC2CC5F1}"/>
              </a:ext>
            </a:extLst>
          </p:cNvPr>
          <p:cNvSpPr txBox="1"/>
          <p:nvPr/>
        </p:nvSpPr>
        <p:spPr>
          <a:xfrm>
            <a:off x="774097" y="1884782"/>
            <a:ext cx="2444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Those are definitely evictions</a:t>
            </a:r>
          </a:p>
        </p:txBody>
      </p:sp>
    </p:spTree>
    <p:extLst>
      <p:ext uri="{BB962C8B-B14F-4D97-AF65-F5344CB8AC3E}">
        <p14:creationId xmlns:p14="http://schemas.microsoft.com/office/powerpoint/2010/main" val="87289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0917-4BBC-4F02-A422-182AE1C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A015-3205-4908-B40A-EA6382C8F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37237" cy="4351338"/>
          </a:xfrm>
        </p:spPr>
        <p:txBody>
          <a:bodyPr/>
          <a:lstStyle/>
          <a:p>
            <a:r>
              <a:rPr lang="en-US" dirty="0"/>
              <a:t>Assume deposit returns are already considered and removed from the data</a:t>
            </a:r>
          </a:p>
          <a:p>
            <a:r>
              <a:rPr lang="en-US" dirty="0"/>
              <a:t>If the balance is negative after the last transaction on the last day of the contract – we consider is as an </a:t>
            </a:r>
            <a:r>
              <a:rPr lang="en-US" b="1" dirty="0"/>
              <a:t>eviction</a:t>
            </a:r>
            <a:r>
              <a:rPr lang="en-US" dirty="0"/>
              <a:t> indicator</a:t>
            </a:r>
          </a:p>
          <a:p>
            <a:r>
              <a:rPr lang="en-US" dirty="0"/>
              <a:t>Tenants with an eviction: </a:t>
            </a:r>
            <a:r>
              <a:rPr lang="en-US" b="1" dirty="0"/>
              <a:t>113</a:t>
            </a:r>
          </a:p>
          <a:p>
            <a:r>
              <a:rPr lang="en-US" dirty="0"/>
              <a:t>Most of them were evicted after </a:t>
            </a:r>
            <a:r>
              <a:rPr lang="en-US" b="1" dirty="0"/>
              <a:t>2, 3 or 4 </a:t>
            </a:r>
            <a:r>
              <a:rPr lang="en-US" dirty="0"/>
              <a:t>months of non-payment: see the histogram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9470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699D-851E-40AE-AD11-FC8B1C4A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delay histogram for evicted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6CCB34-D9B5-459A-9179-D3F35BD0F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" y="1275094"/>
            <a:ext cx="11240934" cy="5427263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F7005D43-959B-48D6-9D56-F01B77FABE56}"/>
              </a:ext>
            </a:extLst>
          </p:cNvPr>
          <p:cNvSpPr/>
          <p:nvPr/>
        </p:nvSpPr>
        <p:spPr>
          <a:xfrm>
            <a:off x="2248677" y="3270268"/>
            <a:ext cx="382555" cy="7184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79450-9378-4281-9119-5B0AA1E72982}"/>
              </a:ext>
            </a:extLst>
          </p:cNvPr>
          <p:cNvSpPr txBox="1"/>
          <p:nvPr/>
        </p:nvSpPr>
        <p:spPr>
          <a:xfrm>
            <a:off x="1744825" y="2346938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Evicted after </a:t>
            </a:r>
            <a:r>
              <a:rPr lang="en-US"/>
              <a:t>two months </a:t>
            </a:r>
            <a:r>
              <a:rPr lang="en-US" dirty="0"/>
              <a:t>of non-payment</a:t>
            </a:r>
          </a:p>
          <a:p>
            <a:r>
              <a:rPr lang="en-US" dirty="0"/>
              <a:t>(including notice period)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85607E-C6F6-4531-A518-DA8A6FDD46E3}"/>
              </a:ext>
            </a:extLst>
          </p:cNvPr>
          <p:cNvSpPr/>
          <p:nvPr/>
        </p:nvSpPr>
        <p:spPr>
          <a:xfrm rot="2782731">
            <a:off x="6845215" y="3274540"/>
            <a:ext cx="382555" cy="11385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A9311-7A54-4540-A4D0-792F8818052D}"/>
              </a:ext>
            </a:extLst>
          </p:cNvPr>
          <p:cNvSpPr txBox="1"/>
          <p:nvPr/>
        </p:nvSpPr>
        <p:spPr>
          <a:xfrm>
            <a:off x="7206344" y="2706166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Evicted after a long (&gt; 1 month) non-payment period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9DF103F-1A1A-436C-90B7-B83AC2F0B703}"/>
              </a:ext>
            </a:extLst>
          </p:cNvPr>
          <p:cNvSpPr/>
          <p:nvPr/>
        </p:nvSpPr>
        <p:spPr>
          <a:xfrm rot="20181867">
            <a:off x="9068157" y="3256585"/>
            <a:ext cx="382555" cy="22739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EFA85-01E3-48FD-A859-C2480E9B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2E027-E945-4FE9-8424-36897A783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C840-0CD1-4470-9B9B-6401B0FB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of tenants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D88090-E4BC-4240-861A-990C983A7C67}"/>
              </a:ext>
            </a:extLst>
          </p:cNvPr>
          <p:cNvSpPr txBox="1">
            <a:spLocks/>
          </p:cNvSpPr>
          <p:nvPr/>
        </p:nvSpPr>
        <p:spPr>
          <a:xfrm>
            <a:off x="772886" y="1610657"/>
            <a:ext cx="4806820" cy="458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Tenants with no debt history : GOOD</a:t>
            </a:r>
          </a:p>
          <a:p>
            <a:r>
              <a:rPr lang="en-US" dirty="0"/>
              <a:t>Tenants with evictions: BAD</a:t>
            </a:r>
          </a:p>
          <a:p>
            <a:r>
              <a:rPr lang="en-US" dirty="0"/>
              <a:t>Notice a distinctive split for the following histogram:</a:t>
            </a:r>
          </a:p>
          <a:p>
            <a:r>
              <a:rPr lang="en-US" dirty="0"/>
              <a:t>Other tenants are either AVERAGE or BAD depending on the following split: </a:t>
            </a:r>
            <a:r>
              <a:rPr lang="en-US" dirty="0">
                <a:hlinkClick r:id="rId2" action="ppaction://hlinksldjump"/>
              </a:rPr>
              <a:t>Average debt area per day</a:t>
            </a:r>
            <a:r>
              <a:rPr lang="en-US" dirty="0"/>
              <a:t> = 0.031</a:t>
            </a:r>
          </a:p>
          <a:p>
            <a:r>
              <a:rPr lang="en-US" dirty="0"/>
              <a:t>Labeling window: </a:t>
            </a:r>
            <a:r>
              <a:rPr lang="en-US" b="1" dirty="0"/>
              <a:t>ALL AVAILABE TIMELINE FOR THE TENANT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67F0C8-459F-489C-A68D-40DC521EA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78" y="1482247"/>
            <a:ext cx="5852172" cy="435255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3D1DD6-52D1-473E-A779-42832F37C049}"/>
              </a:ext>
            </a:extLst>
          </p:cNvPr>
          <p:cNvCxnSpPr/>
          <p:nvPr/>
        </p:nvCxnSpPr>
        <p:spPr>
          <a:xfrm>
            <a:off x="8034451" y="2868442"/>
            <a:ext cx="0" cy="2519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0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0D53-0D52-41F1-9374-F3EB09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regression input: </a:t>
            </a:r>
            <a:r>
              <a:rPr lang="en-US" b="1" dirty="0"/>
              <a:t>totally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3BE0-E710-44A9-B969-9394C4537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502" y="1508384"/>
            <a:ext cx="5181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~85% of tenants have rent duration &gt; </a:t>
            </a:r>
            <a:r>
              <a:rPr lang="en-US" b="1" dirty="0">
                <a:hlinkClick r:id="rId2" action="ppaction://hlinksldjump"/>
              </a:rPr>
              <a:t>9 month</a:t>
            </a:r>
            <a:endParaRPr lang="en-US" b="1" dirty="0"/>
          </a:p>
          <a:p>
            <a:r>
              <a:rPr lang="en-US" dirty="0"/>
              <a:t>For each contract split each contract duration into integer number of </a:t>
            </a:r>
            <a:r>
              <a:rPr lang="en-US" b="1" dirty="0"/>
              <a:t>9 months </a:t>
            </a:r>
            <a:r>
              <a:rPr lang="en-US" dirty="0"/>
              <a:t>periods</a:t>
            </a:r>
          </a:p>
          <a:p>
            <a:r>
              <a:rPr lang="en-US" dirty="0"/>
              <a:t>Evaluate debt </a:t>
            </a:r>
            <a:r>
              <a:rPr lang="en-US" dirty="0">
                <a:hlinkClick r:id="rId3" action="ppaction://hlinksldjump"/>
              </a:rPr>
              <a:t>features</a:t>
            </a:r>
            <a:r>
              <a:rPr lang="en-US" dirty="0"/>
              <a:t> for each period</a:t>
            </a:r>
          </a:p>
          <a:p>
            <a:r>
              <a:rPr lang="en-US" dirty="0"/>
              <a:t>Label with the true label for the corresponding Tenant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782B7-AFD3-4656-B99A-05ECA67287DE}"/>
              </a:ext>
            </a:extLst>
          </p:cNvPr>
          <p:cNvSpPr/>
          <p:nvPr/>
        </p:nvSpPr>
        <p:spPr>
          <a:xfrm>
            <a:off x="6568757" y="4267979"/>
            <a:ext cx="4254754" cy="332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timeline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6F31EBD-24F0-460E-B279-4FD80E5DC99D}"/>
              </a:ext>
            </a:extLst>
          </p:cNvPr>
          <p:cNvSpPr/>
          <p:nvPr/>
        </p:nvSpPr>
        <p:spPr>
          <a:xfrm rot="5400000">
            <a:off x="6984270" y="4184476"/>
            <a:ext cx="400601" cy="1231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19162-154B-4774-AAB8-DC6552B1194D}"/>
              </a:ext>
            </a:extLst>
          </p:cNvPr>
          <p:cNvSpPr txBox="1"/>
          <p:nvPr/>
        </p:nvSpPr>
        <p:spPr>
          <a:xfrm>
            <a:off x="7036104" y="5078036"/>
            <a:ext cx="29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492A4B3-2A20-4B44-BA74-456946D1B685}"/>
              </a:ext>
            </a:extLst>
          </p:cNvPr>
          <p:cNvSpPr/>
          <p:nvPr/>
        </p:nvSpPr>
        <p:spPr>
          <a:xfrm rot="5400000">
            <a:off x="8215903" y="4184476"/>
            <a:ext cx="400601" cy="1231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401F7-DCC0-4289-B7A2-0F1246DB6048}"/>
              </a:ext>
            </a:extLst>
          </p:cNvPr>
          <p:cNvSpPr txBox="1"/>
          <p:nvPr/>
        </p:nvSpPr>
        <p:spPr>
          <a:xfrm>
            <a:off x="8267737" y="5078036"/>
            <a:ext cx="29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1606791-E6CF-4BF2-88E6-6EA900913C9E}"/>
              </a:ext>
            </a:extLst>
          </p:cNvPr>
          <p:cNvSpPr/>
          <p:nvPr/>
        </p:nvSpPr>
        <p:spPr>
          <a:xfrm rot="5400000">
            <a:off x="9447534" y="4184476"/>
            <a:ext cx="400601" cy="1231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DB9E6-9B2F-4410-BC3F-A4CBDD7FE271}"/>
              </a:ext>
            </a:extLst>
          </p:cNvPr>
          <p:cNvSpPr txBox="1"/>
          <p:nvPr/>
        </p:nvSpPr>
        <p:spPr>
          <a:xfrm>
            <a:off x="9499368" y="5078036"/>
            <a:ext cx="29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9B4E959-A40C-4C7F-8B1D-E3FE9BFA9390}"/>
              </a:ext>
            </a:extLst>
          </p:cNvPr>
          <p:cNvSpPr txBox="1">
            <a:spLocks/>
          </p:cNvSpPr>
          <p:nvPr/>
        </p:nvSpPr>
        <p:spPr>
          <a:xfrm>
            <a:off x="6284163" y="1768131"/>
            <a:ext cx="5181600" cy="2456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other features: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Most frequent payment method</a:t>
            </a:r>
          </a:p>
          <a:p>
            <a:pPr lvl="1"/>
            <a:r>
              <a:rPr lang="en-US" dirty="0"/>
              <a:t>Number of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D79CC3-92E1-46F4-ABF7-D4D3D65F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11AD0-968D-4755-9AF1-8388424E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6A88C-0D2F-400F-BC17-A22E4C15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58CC2E-6882-4A9C-8F46-6216263D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row of the input data (header on top):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Columns: ['contracts', '</a:t>
            </a:r>
            <a:r>
              <a:rPr lang="en-US" dirty="0" err="1"/>
              <a:t>payment_method</a:t>
            </a:r>
            <a:r>
              <a:rPr lang="en-US" dirty="0"/>
              <a:t>', '</a:t>
            </a:r>
            <a:r>
              <a:rPr lang="en-US" dirty="0" err="1"/>
              <a:t>avg_area_act</a:t>
            </a:r>
            <a:r>
              <a:rPr lang="en-US" dirty="0"/>
              <a:t>', '</a:t>
            </a:r>
            <a:r>
              <a:rPr lang="en-US" dirty="0" err="1"/>
              <a:t>avg_area_all</a:t>
            </a:r>
            <a:r>
              <a:rPr lang="en-US" dirty="0"/>
              <a:t>', '</a:t>
            </a:r>
            <a:r>
              <a:rPr lang="en-US" dirty="0" err="1"/>
              <a:t>avg_area_cyc</a:t>
            </a:r>
            <a:r>
              <a:rPr lang="en-US" dirty="0"/>
              <a:t>', '</a:t>
            </a:r>
            <a:r>
              <a:rPr lang="en-US" dirty="0" err="1"/>
              <a:t>avg_act_length</a:t>
            </a:r>
            <a:r>
              <a:rPr lang="en-US" dirty="0"/>
              <a:t>', '</a:t>
            </a:r>
            <a:r>
              <a:rPr lang="en-US" dirty="0" err="1"/>
              <a:t>ratio_active</a:t>
            </a:r>
            <a:r>
              <a:rPr lang="en-US" dirty="0"/>
              <a:t>', '</a:t>
            </a:r>
            <a:r>
              <a:rPr lang="en-US" dirty="0" err="1"/>
              <a:t>max_active</a:t>
            </a:r>
            <a:r>
              <a:rPr lang="en-US" dirty="0"/>
              <a:t>', '</a:t>
            </a:r>
            <a:r>
              <a:rPr lang="en-US" dirty="0" err="1"/>
              <a:t>max_area</a:t>
            </a:r>
            <a:r>
              <a:rPr lang="en-US" dirty="0"/>
              <a:t>', 'age', 'label’]</a:t>
            </a:r>
          </a:p>
          <a:p>
            <a:r>
              <a:rPr lang="en-US" dirty="0"/>
              <a:t>GOOD, AVERAGE, BAD sizes: 14610, 4055 and 5435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5A25F3-7B3F-4CCB-AE63-C89E5EB3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39758"/>
              </p:ext>
            </p:extLst>
          </p:nvPr>
        </p:nvGraphicFramePr>
        <p:xfrm>
          <a:off x="729574" y="2606367"/>
          <a:ext cx="9981966" cy="868680"/>
        </p:xfrm>
        <a:graphic>
          <a:graphicData uri="http://schemas.openxmlformats.org/drawingml/2006/table">
            <a:tbl>
              <a:tblPr/>
              <a:tblGrid>
                <a:gridCol w="718342">
                  <a:extLst>
                    <a:ext uri="{9D8B030D-6E8A-4147-A177-3AD203B41FA5}">
                      <a16:colId xmlns:a16="http://schemas.microsoft.com/office/drawing/2014/main" val="3463119676"/>
                    </a:ext>
                  </a:extLst>
                </a:gridCol>
                <a:gridCol w="867267">
                  <a:extLst>
                    <a:ext uri="{9D8B030D-6E8A-4147-A177-3AD203B41FA5}">
                      <a16:colId xmlns:a16="http://schemas.microsoft.com/office/drawing/2014/main" val="1023592273"/>
                    </a:ext>
                  </a:extLst>
                </a:gridCol>
                <a:gridCol w="729574">
                  <a:extLst>
                    <a:ext uri="{9D8B030D-6E8A-4147-A177-3AD203B41FA5}">
                      <a16:colId xmlns:a16="http://schemas.microsoft.com/office/drawing/2014/main" val="1888108923"/>
                    </a:ext>
                  </a:extLst>
                </a:gridCol>
                <a:gridCol w="758758">
                  <a:extLst>
                    <a:ext uri="{9D8B030D-6E8A-4147-A177-3AD203B41FA5}">
                      <a16:colId xmlns:a16="http://schemas.microsoft.com/office/drawing/2014/main" val="747785690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1875727194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2979050053"/>
                    </a:ext>
                  </a:extLst>
                </a:gridCol>
                <a:gridCol w="1142988">
                  <a:extLst>
                    <a:ext uri="{9D8B030D-6E8A-4147-A177-3AD203B41FA5}">
                      <a16:colId xmlns:a16="http://schemas.microsoft.com/office/drawing/2014/main" val="2853470532"/>
                    </a:ext>
                  </a:extLst>
                </a:gridCol>
                <a:gridCol w="897311">
                  <a:extLst>
                    <a:ext uri="{9D8B030D-6E8A-4147-A177-3AD203B41FA5}">
                      <a16:colId xmlns:a16="http://schemas.microsoft.com/office/drawing/2014/main" val="379516890"/>
                    </a:ext>
                  </a:extLst>
                </a:gridCol>
                <a:gridCol w="876682">
                  <a:extLst>
                    <a:ext uri="{9D8B030D-6E8A-4147-A177-3AD203B41FA5}">
                      <a16:colId xmlns:a16="http://schemas.microsoft.com/office/drawing/2014/main" val="2239122063"/>
                    </a:ext>
                  </a:extLst>
                </a:gridCol>
                <a:gridCol w="773543">
                  <a:extLst>
                    <a:ext uri="{9D8B030D-6E8A-4147-A177-3AD203B41FA5}">
                      <a16:colId xmlns:a16="http://schemas.microsoft.com/office/drawing/2014/main" val="1187955191"/>
                    </a:ext>
                  </a:extLst>
                </a:gridCol>
                <a:gridCol w="1816718">
                  <a:extLst>
                    <a:ext uri="{9D8B030D-6E8A-4147-A177-3AD203B41FA5}">
                      <a16:colId xmlns:a16="http://schemas.microsoft.com/office/drawing/2014/main" val="3434622815"/>
                    </a:ext>
                  </a:extLst>
                </a:gridCol>
              </a:tblGrid>
              <a:tr h="398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avg_area_act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avg_area_all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avg_area_cyc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avg_act_length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ratio_active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max_active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max_area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97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Type.DIRECT_DEBIT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1.966667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Label.AVERAGE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2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1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F469-1265-4E7E-8DFB-422FBB23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2AA8-ED0B-4410-A381-5E1E1AC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611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Create and train the classifier in to predict the LABEL based on all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97924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807C-1F80-4C68-AC5C-8BA0C798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and equalizing the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B2652-F7AD-4509-8764-F46A8971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data size: 16870 (70%)</a:t>
            </a:r>
          </a:p>
          <a:p>
            <a:r>
              <a:rPr lang="en-US" dirty="0"/>
              <a:t>Test data size: 7230 (30%)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GOOD, AVERAGE, BAD ratios in the train data: 0.60 : 0.17 : 0.23</a:t>
            </a:r>
          </a:p>
          <a:p>
            <a:r>
              <a:rPr lang="en-US" dirty="0"/>
              <a:t>Need to oversample to get the equal number in each of 3 classes</a:t>
            </a:r>
          </a:p>
          <a:p>
            <a:r>
              <a:rPr lang="en-US" dirty="0"/>
              <a:t>Use SMOTE algorithm for the oversampling</a:t>
            </a:r>
          </a:p>
          <a:p>
            <a:r>
              <a:rPr lang="en-US" dirty="0"/>
              <a:t>After SMOTE each class contains 10198 10198 10198 rows</a:t>
            </a:r>
          </a:p>
        </p:txBody>
      </p:sp>
    </p:spTree>
    <p:extLst>
      <p:ext uri="{BB962C8B-B14F-4D97-AF65-F5344CB8AC3E}">
        <p14:creationId xmlns:p14="http://schemas.microsoft.com/office/powerpoint/2010/main" val="2422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8AB-76D1-4E4C-803A-6F2A0225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D956-56D9-4759-A1CB-EEC916EF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1. Process and Cleanse the data</a:t>
            </a:r>
          </a:p>
          <a:p>
            <a:pPr marL="0" indent="0">
              <a:buNone/>
            </a:pPr>
            <a:r>
              <a:rPr lang="en-US" sz="4000" dirty="0"/>
              <a:t>2. Classify tenants depending on reliability</a:t>
            </a:r>
          </a:p>
          <a:p>
            <a:pPr marL="0" indent="0">
              <a:buNone/>
            </a:pPr>
            <a:r>
              <a:rPr lang="en-US" sz="4000" dirty="0"/>
              <a:t>3. </a:t>
            </a:r>
            <a:r>
              <a:rPr lang="en-US" sz="4000" b="1" dirty="0"/>
              <a:t>Predict</a:t>
            </a:r>
            <a:r>
              <a:rPr lang="en-US" sz="4000" dirty="0"/>
              <a:t> tenants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3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F3FF-F9A4-4431-B1D6-A6AA00A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492E-8FEE-4895-A328-129A063C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2094"/>
          </a:xfrm>
        </p:spPr>
        <p:txBody>
          <a:bodyPr>
            <a:normAutofit/>
          </a:bodyPr>
          <a:lstStyle/>
          <a:p>
            <a:r>
              <a:rPr lang="en-US" dirty="0"/>
              <a:t>Feed the logistic regression with the data and get the fit:</a:t>
            </a:r>
          </a:p>
          <a:p>
            <a:pPr marL="0" indent="0">
              <a:buNone/>
            </a:pPr>
            <a:r>
              <a:rPr lang="en-US" dirty="0"/>
              <a:t>1. Feature ranking output – all of the selected features are significant </a:t>
            </a:r>
          </a:p>
          <a:p>
            <a:pPr marL="0" indent="0">
              <a:buNone/>
            </a:pPr>
            <a:r>
              <a:rPr lang="en-US" dirty="0"/>
              <a:t>2. Fit the model</a:t>
            </a:r>
          </a:p>
          <a:p>
            <a:pPr marL="0" indent="0">
              <a:buNone/>
            </a:pPr>
            <a:r>
              <a:rPr lang="en-US" dirty="0"/>
              <a:t>3. Hope for convergence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6199541-7B1C-493C-B5EB-41373304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" y="4691740"/>
            <a:ext cx="1215146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multi_class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'multinomial'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79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9527-4AE7-4420-B8EF-A008FAD0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9596-253A-4CC6-A492-2FE0314F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8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GB" dirty="0"/>
              <a:t>Success</a:t>
            </a:r>
            <a:r>
              <a:rPr lang="fr-FR" dirty="0"/>
              <a:t> score on the TEST data (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>
                <a:hlinkClick r:id="rId2" action="ppaction://hlinksldjump"/>
              </a:rPr>
              <a:t>split</a:t>
            </a:r>
            <a:r>
              <a:rPr lang="fr-FR" dirty="0"/>
              <a:t>): 82.4%</a:t>
            </a:r>
          </a:p>
        </p:txBody>
      </p:sp>
    </p:spTree>
    <p:extLst>
      <p:ext uri="{BB962C8B-B14F-4D97-AF65-F5344CB8AC3E}">
        <p14:creationId xmlns:p14="http://schemas.microsoft.com/office/powerpoint/2010/main" val="72039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9D72-956F-4D22-B5AF-02D6268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1757-1F12-4BEB-B922-99418472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Confusion matrix for the TEST (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>
                <a:hlinkClick r:id="rId2" action="ppaction://hlinksldjump"/>
              </a:rPr>
              <a:t>split</a:t>
            </a:r>
            <a:r>
              <a:rPr lang="fr-FR" dirty="0"/>
              <a:t>) input: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GB" dirty="0"/>
              <a:t>Observation: the trained classifier prefers to lower the goodness of the tenant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A9A62-45AF-4FBD-B242-9442FACE4BEB}"/>
              </a:ext>
            </a:extLst>
          </p:cNvPr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6AC1E-27D5-4930-AB5A-B5662F0D3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01169"/>
              </p:ext>
            </p:extLst>
          </p:nvPr>
        </p:nvGraphicFramePr>
        <p:xfrm>
          <a:off x="1478603" y="2552700"/>
          <a:ext cx="85743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98">
                  <a:extLst>
                    <a:ext uri="{9D8B030D-6E8A-4147-A177-3AD203B41FA5}">
                      <a16:colId xmlns:a16="http://schemas.microsoft.com/office/drawing/2014/main" val="2895995423"/>
                    </a:ext>
                  </a:extLst>
                </a:gridCol>
                <a:gridCol w="2143598">
                  <a:extLst>
                    <a:ext uri="{9D8B030D-6E8A-4147-A177-3AD203B41FA5}">
                      <a16:colId xmlns:a16="http://schemas.microsoft.com/office/drawing/2014/main" val="2581395198"/>
                    </a:ext>
                  </a:extLst>
                </a:gridCol>
                <a:gridCol w="2143598">
                  <a:extLst>
                    <a:ext uri="{9D8B030D-6E8A-4147-A177-3AD203B41FA5}">
                      <a16:colId xmlns:a16="http://schemas.microsoft.com/office/drawing/2014/main" val="3447825904"/>
                    </a:ext>
                  </a:extLst>
                </a:gridCol>
                <a:gridCol w="2143598">
                  <a:extLst>
                    <a:ext uri="{9D8B030D-6E8A-4147-A177-3AD203B41FA5}">
                      <a16:colId xmlns:a16="http://schemas.microsoft.com/office/drawing/2014/main" val="66209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8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GOOD(predicted)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4379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AVERAGE(predicted)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BAD(predicted)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0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441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623-95E2-4901-B53A-21D17DC9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191E-A3CC-44EB-B250-B42CFBC1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located in the root of the provided directory and in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Two main python files: </a:t>
            </a:r>
          </a:p>
          <a:p>
            <a:pPr lvl="1"/>
            <a:r>
              <a:rPr lang="en-US" dirty="0"/>
              <a:t>prepare_data.py – reads the data, analyzes it and creates the final input for the regression model in /data/labels_features.csv</a:t>
            </a:r>
          </a:p>
          <a:p>
            <a:pPr lvl="1"/>
            <a:r>
              <a:rPr lang="en-US" dirty="0"/>
              <a:t>regression.py – trains and validates the model based on the provided data</a:t>
            </a:r>
          </a:p>
          <a:p>
            <a:r>
              <a:rPr lang="en-US" dirty="0"/>
              <a:t>Run them in the order</a:t>
            </a:r>
          </a:p>
        </p:txBody>
      </p:sp>
    </p:spTree>
    <p:extLst>
      <p:ext uri="{BB962C8B-B14F-4D97-AF65-F5344CB8AC3E}">
        <p14:creationId xmlns:p14="http://schemas.microsoft.com/office/powerpoint/2010/main" val="124289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67858-51EA-4BA2-9C82-7C77E7D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and cleansing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C3BD9-3E66-4477-A35F-97B9FE610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1EA0C8-3F95-4FCF-B974-1870EC01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DE22E0-D750-4A4A-B35D-F9155585A6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valid transaction belongs to one contract</a:t>
            </a:r>
          </a:p>
          <a:p>
            <a:r>
              <a:rPr lang="en-US" dirty="0"/>
              <a:t>Each valid contract is connected to one Person/Tenant</a:t>
            </a:r>
          </a:p>
          <a:p>
            <a:r>
              <a:rPr lang="en-US" dirty="0"/>
              <a:t>Represent the data as a FOREST of trees with:</a:t>
            </a:r>
          </a:p>
          <a:p>
            <a:pPr lvl="1"/>
            <a:r>
              <a:rPr lang="en-US" dirty="0"/>
              <a:t>Tenants as roots</a:t>
            </a:r>
          </a:p>
          <a:p>
            <a:pPr lvl="1"/>
            <a:r>
              <a:rPr lang="en-US" dirty="0"/>
              <a:t>Contracts on the first level</a:t>
            </a:r>
          </a:p>
          <a:p>
            <a:pPr lvl="1"/>
            <a:r>
              <a:rPr lang="en-US" dirty="0"/>
              <a:t>Transactions on the second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CCD06-2C70-49B3-AD06-7CAD3B568B77}"/>
              </a:ext>
            </a:extLst>
          </p:cNvPr>
          <p:cNvSpPr/>
          <p:nvPr/>
        </p:nvSpPr>
        <p:spPr>
          <a:xfrm>
            <a:off x="8173616" y="2202025"/>
            <a:ext cx="120364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A68F45-DAE4-4484-A685-F30DB0D44191}"/>
              </a:ext>
            </a:extLst>
          </p:cNvPr>
          <p:cNvSpPr/>
          <p:nvPr/>
        </p:nvSpPr>
        <p:spPr>
          <a:xfrm>
            <a:off x="9828244" y="2202025"/>
            <a:ext cx="120364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D55CE-E9C6-4A05-9076-99D8809E05BC}"/>
              </a:ext>
            </a:extLst>
          </p:cNvPr>
          <p:cNvSpPr/>
          <p:nvPr/>
        </p:nvSpPr>
        <p:spPr>
          <a:xfrm>
            <a:off x="6518988" y="2202025"/>
            <a:ext cx="120364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7A254-141E-40A9-9F3C-2914394C9C79}"/>
              </a:ext>
            </a:extLst>
          </p:cNvPr>
          <p:cNvSpPr/>
          <p:nvPr/>
        </p:nvSpPr>
        <p:spPr>
          <a:xfrm>
            <a:off x="7357186" y="3818165"/>
            <a:ext cx="1203649" cy="6158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025E-9553-4614-A8A9-CA41BB9F6B38}"/>
              </a:ext>
            </a:extLst>
          </p:cNvPr>
          <p:cNvSpPr/>
          <p:nvPr/>
        </p:nvSpPr>
        <p:spPr>
          <a:xfrm>
            <a:off x="9226419" y="3818165"/>
            <a:ext cx="1203649" cy="6158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32F54A-3EE8-4A0B-83F8-B78DA65AC0EF}"/>
              </a:ext>
            </a:extLst>
          </p:cNvPr>
          <p:cNvSpPr/>
          <p:nvPr/>
        </p:nvSpPr>
        <p:spPr>
          <a:xfrm>
            <a:off x="6494883" y="5561143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FA7CB-502F-449B-A6AB-C4A5A8B09160}"/>
              </a:ext>
            </a:extLst>
          </p:cNvPr>
          <p:cNvSpPr/>
          <p:nvPr/>
        </p:nvSpPr>
        <p:spPr>
          <a:xfrm>
            <a:off x="8118020" y="5561143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E86FF-8D12-47CE-BDB4-C50E59CE2106}"/>
              </a:ext>
            </a:extLst>
          </p:cNvPr>
          <p:cNvSpPr/>
          <p:nvPr/>
        </p:nvSpPr>
        <p:spPr>
          <a:xfrm>
            <a:off x="9931269" y="5561142"/>
            <a:ext cx="1314839" cy="461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0C863D-FF3F-4CDF-89FE-8D02C870FB1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7152303" y="4433985"/>
            <a:ext cx="806708" cy="1127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06CA8E-482E-426F-A25E-F204CA5BA7A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959011" y="4433985"/>
            <a:ext cx="816429" cy="1127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2DC2E1-4FE4-46B2-A445-96D3C9588CD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9828244" y="4433985"/>
            <a:ext cx="760445" cy="1127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F5CDDA-1763-4C41-9513-C21B566CE89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959011" y="2817845"/>
            <a:ext cx="816430" cy="100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3DFAC-703B-438E-99F7-43BA9DDCA87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775441" y="2817845"/>
            <a:ext cx="1052803" cy="100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917D-44CE-4799-BB37-CDF194E5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001B-0CB0-4738-AE66-BA5CE3A59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contain all information relevant to the actual money transfer</a:t>
            </a:r>
          </a:p>
          <a:p>
            <a:r>
              <a:rPr lang="en-US" dirty="0"/>
              <a:t>Plus a link to a contract</a:t>
            </a:r>
          </a:p>
          <a:p>
            <a:r>
              <a:rPr lang="en-US" dirty="0"/>
              <a:t>Data analysis show that there are 3 payment methods passible (See the code snippet)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20F1B27-F36F-4DA6-92AE-9791FBB479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923803"/>
            <a:ext cx="4793300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CASH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DIRECT_DEBIT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BANK_TRANSFER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contract: Contract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date: datetime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amount: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method: Type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2F5B-22C0-4536-BB9C-9A4E812B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3DEB-A102-46F0-9F1D-B9F95F5C3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basic contract information</a:t>
            </a:r>
          </a:p>
          <a:p>
            <a:r>
              <a:rPr lang="en-US" dirty="0"/>
              <a:t>As well as a link to a Tenant</a:t>
            </a:r>
          </a:p>
          <a:p>
            <a:r>
              <a:rPr lang="en-US" dirty="0"/>
              <a:t>A list of links to the transactions</a:t>
            </a:r>
          </a:p>
          <a:p>
            <a:r>
              <a:rPr lang="en-US" dirty="0"/>
              <a:t>A set of transaction payments in the form:</a:t>
            </a:r>
          </a:p>
          <a:p>
            <a:pPr lvl="1"/>
            <a:r>
              <a:rPr lang="en-US" dirty="0"/>
              <a:t>Key = date</a:t>
            </a:r>
          </a:p>
          <a:p>
            <a:pPr lvl="1"/>
            <a:r>
              <a:rPr lang="en-US" dirty="0"/>
              <a:t>Value = transaction amount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6BB9C9-1C26-4BEF-975B-8E4961C8ADC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923804"/>
            <a:ext cx="4977645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Contract: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postcode: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start: datetime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end: datetime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person: Person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transactions_obj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payments: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877C-9A38-4872-AB1D-22341064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1B2C-4A50-4EB5-A21A-1A8A025B5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 data is gathered from the contracts file as a unique combination of the</a:t>
            </a:r>
          </a:p>
          <a:p>
            <a:pPr lvl="1"/>
            <a:r>
              <a:rPr lang="en-US" dirty="0"/>
              <a:t>Name and</a:t>
            </a:r>
          </a:p>
          <a:p>
            <a:pPr lvl="1"/>
            <a:r>
              <a:rPr lang="en-US" dirty="0"/>
              <a:t>Date of birth</a:t>
            </a:r>
          </a:p>
          <a:p>
            <a:r>
              <a:rPr lang="en-US" dirty="0"/>
              <a:t>The ZIP code is intentionally omitted for this challenge since it is not a unique person identifier and it is not clear how the ZIP code encodes the real geo-location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52C699-DEA2-4C41-A44D-506C617F138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293135"/>
            <a:ext cx="545373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dob: datetime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contracts: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9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35DB-F94B-42CE-8B06-A09A95E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8F21-61C5-4DD4-8FF8-F21BD8B1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Read Contracts file</a:t>
            </a:r>
          </a:p>
          <a:p>
            <a:pPr marL="514350" indent="-514350">
              <a:buAutoNum type="arabicPeriod"/>
            </a:pPr>
            <a:r>
              <a:rPr lang="en-US" dirty="0"/>
              <a:t>create unique persons/tenants</a:t>
            </a:r>
          </a:p>
          <a:p>
            <a:pPr marL="514350" indent="-514350">
              <a:buAutoNum type="arabicPeriod"/>
            </a:pPr>
            <a:r>
              <a:rPr lang="en-US" dirty="0"/>
              <a:t>Create Persons objects</a:t>
            </a:r>
          </a:p>
          <a:p>
            <a:pPr marL="514350" indent="-514350">
              <a:buAutoNum type="arabicPeriod"/>
            </a:pPr>
            <a:r>
              <a:rPr lang="en-US" dirty="0"/>
              <a:t>Connect each contract to a person</a:t>
            </a:r>
          </a:p>
          <a:p>
            <a:pPr marL="514350" indent="-514350">
              <a:buAutoNum type="arabicPeriod"/>
            </a:pPr>
            <a:r>
              <a:rPr lang="en-US" dirty="0"/>
              <a:t>Read Transactions files</a:t>
            </a:r>
          </a:p>
          <a:p>
            <a:pPr marL="514350" indent="-514350">
              <a:buAutoNum type="arabicPeriod"/>
            </a:pPr>
            <a:r>
              <a:rPr lang="en-US" dirty="0"/>
              <a:t>Find existing contracts by id (if any)</a:t>
            </a:r>
          </a:p>
          <a:p>
            <a:pPr marL="514350" indent="-514350">
              <a:buAutoNum type="arabicPeriod"/>
            </a:pPr>
            <a:r>
              <a:rPr lang="en-US" dirty="0"/>
              <a:t>Connect Transactions objects to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6905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1384</Words>
  <Application>Microsoft Office PowerPoint</Application>
  <PresentationFormat>Widescreen</PresentationFormat>
  <Paragraphs>257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Rent &amp; tenants</vt:lpstr>
      <vt:lpstr>Input</vt:lpstr>
      <vt:lpstr>The Problem</vt:lpstr>
      <vt:lpstr>Structuring and cleansing</vt:lpstr>
      <vt:lpstr>Structure</vt:lpstr>
      <vt:lpstr>Transaction content</vt:lpstr>
      <vt:lpstr>Contract content</vt:lpstr>
      <vt:lpstr>Person content</vt:lpstr>
      <vt:lpstr>Reading the data</vt:lpstr>
      <vt:lpstr>Preliminary observations</vt:lpstr>
      <vt:lpstr>Evidences</vt:lpstr>
      <vt:lpstr>Evidences</vt:lpstr>
      <vt:lpstr>Tenants rent duration</vt:lpstr>
      <vt:lpstr>Balance function</vt:lpstr>
      <vt:lpstr>"Happy families Good tenants are all alike; every unhappy family bad tenant is unhappy bad in its own way."</vt:lpstr>
      <vt:lpstr>Negative balance</vt:lpstr>
      <vt:lpstr>debt features</vt:lpstr>
      <vt:lpstr>Plot some histograms</vt:lpstr>
      <vt:lpstr>Rent return adjustment:</vt:lpstr>
      <vt:lpstr>Plot some histograms (again)</vt:lpstr>
      <vt:lpstr>Evictions:</vt:lpstr>
      <vt:lpstr>Payment delay histogram for evicted</vt:lpstr>
      <vt:lpstr>Labels and Features</vt:lpstr>
      <vt:lpstr>Labeling of tenants</vt:lpstr>
      <vt:lpstr>Features for regression input: totally 10</vt:lpstr>
      <vt:lpstr>Regression</vt:lpstr>
      <vt:lpstr>Input data</vt:lpstr>
      <vt:lpstr>Task</vt:lpstr>
      <vt:lpstr>Split data and equalizing the classes</vt:lpstr>
      <vt:lpstr>Logistic regression (training)</vt:lpstr>
      <vt:lpstr>Validation</vt:lpstr>
      <vt:lpstr>Validation</vt:lpstr>
      <vt:lpstr>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</dc:title>
  <dc:creator>Sergey Dyshko</dc:creator>
  <cp:lastModifiedBy>Sergey Dyshko</cp:lastModifiedBy>
  <cp:revision>333</cp:revision>
  <dcterms:created xsi:type="dcterms:W3CDTF">2019-02-02T05:26:20Z</dcterms:created>
  <dcterms:modified xsi:type="dcterms:W3CDTF">2019-03-09T12:03:41Z</dcterms:modified>
</cp:coreProperties>
</file>