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trike="noStrike" u="none" b="0" cap="none" baseline="0" sz="1800" lang="en" i="0"/>
              <a:t>Here we talk about setting up the basic structure, including the buttons we want included.  Also available are: ‘next text’, ‘back text’, ‘show trail’, ‘show return’, ‘show back’</a:t>
            </a: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trike="noStrike" u="none" b="0" cap="none" baseline="0" sz="1800" lang="en" i="0"/>
              <a:t>Here we talk about managing basic flow</a:t>
            </a:r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trike="noStrike" u="none" b="0" cap="none" baseline="0" sz="1800" lang="en" i="0"/>
              <a:t>Here we talk about managing basic flow</a:t>
            </a:r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on $object and $object_id later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Note that ctools_object_cache_get can also take an extra user ID argument.  It will otherwise just use session_id()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trike="noStrike" u="none" b="0" cap="none" baseline="0" sz="1800" lang="en" i="0"/>
              <a:t>Here we talk about how to initialize the ctools tools we’ll be using</a:t>
            </a: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751679" x="457200"/>
            <a:ext cy="40127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4955189" x="457200"/>
            <a:ext cy="1643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1" name="Shape 11"/>
          <p:cNvCxnSpPr/>
          <p:nvPr/>
        </p:nvCxnSpPr>
        <p:spPr>
          <a:xfrm>
            <a:off y="548639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y="4844510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6" name="Shape 16"/>
          <p:cNvCxnSpPr/>
          <p:nvPr/>
        </p:nvCxnSpPr>
        <p:spPr>
          <a:xfrm>
            <a:off y="1524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1" name="Shape 21"/>
          <p:cNvCxnSpPr/>
          <p:nvPr/>
        </p:nvCxnSpPr>
        <p:spPr>
          <a:xfrm>
            <a:off y="1524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y="152400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27" name="Shape 27"/>
          <p:cNvCxnSpPr/>
          <p:nvPr/>
        </p:nvCxnSpPr>
        <p:spPr>
          <a:xfrm>
            <a:off y="5757014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29" name="Shape 29"/>
          <p:cNvCxnSpPr/>
          <p:nvPr/>
        </p:nvCxnSpPr>
        <p:spPr>
          <a:xfrm>
            <a:off y="150852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y="6356350" x="457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y="6356350" x="3124200"/>
            <a:ext cy="36509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y="669767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7.xml" Type="http://schemas.openxmlformats.org/officeDocument/2006/relationships/slideLayout" Id="rId1"/><Relationship Target="https://github.com/jgottwig/ctools-wizard-example" Type="http://schemas.openxmlformats.org/officeDocument/2006/relationships/hyperlink" TargetMode="External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ctrTitle"/>
          </p:nvPr>
        </p:nvSpPr>
        <p:spPr>
          <a:xfrm>
            <a:off y="751679" x="457200"/>
            <a:ext cy="40127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Multi-Step Forms with CTools</a:t>
            </a:r>
          </a:p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y="4955189" x="457200"/>
            <a:ext cy="16437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</a:pPr>
            <a:r>
              <a:t/>
            </a:r>
            <a:endParaRPr sz="3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sz="3200"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Capital Camp and Gov Days 2014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3000" lang="en"/>
              <a:t>ctools_wizard_multistep_form(</a:t>
            </a:r>
            <a:r>
              <a:rPr sz="3000" lang="en"/>
              <a:t>$form_info</a:t>
            </a:r>
            <a:r>
              <a:rPr sz="3000" lang="en"/>
              <a:t>, $step, $form_state);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y="3398845" x="583575"/>
            <a:ext cy="3165899" cx="7155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</a:rPr>
              <a:t>  $form_info = array(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</a:rPr>
              <a:t>    ‘id’ =&gt; ‘example_form’,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</a:rPr>
              <a:t>    ‘path’ =&gt; ‘example/%step’,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</a:rPr>
              <a:t>    ‘show cancel’ =&gt; FALSE,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</a:rPr>
              <a:t>    ‘next callback’ =&gt; ‘example_builder_next’,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</a:rPr>
              <a:t>    ‘finish callback’ =&gt; ‘example_builder_finish’,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2400" lang="en">
                <a:solidFill>
                  <a:schemeClr val="dk1"/>
                </a:solidFill>
              </a:rPr>
              <a:t>    ‘next text’ =&gt; t(‘Next Step’),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</a:rPr>
              <a:t>  );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y="1417633" x="622050"/>
            <a:ext cy="1654500" cx="7899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$form_info contains all information the CTools wizard needs to understand and process the form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Here are some basic options (there are more)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3000" lang="en"/>
              <a:t>ctools_wizard_multistep_form(</a:t>
            </a:r>
            <a:r>
              <a:rPr sz="3000" lang="en"/>
              <a:t>$form_info</a:t>
            </a:r>
            <a:r>
              <a:rPr sz="3000" lang="en"/>
              <a:t>, $step, $form_state);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y="3648575" x="622050"/>
            <a:ext cy="1946400" cx="7527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>
              <a:spcBef>
                <a:spcPts val="0"/>
              </a:spcBef>
              <a:buSzPct val="25000"/>
              <a:buNone/>
            </a:pPr>
            <a:r>
              <a:rPr baseline="0" sz="2400" lang="en"/>
              <a:t>$form_info[‘order’] =&gt; array(</a:t>
            </a:r>
          </a:p>
          <a:p>
            <a:pPr rtl="0" lvl="0">
              <a:spcBef>
                <a:spcPts val="0"/>
              </a:spcBef>
              <a:buSzPct val="25000"/>
              <a:buNone/>
            </a:pPr>
            <a:r>
              <a:rPr baseline="0" sz="2400" lang="en"/>
              <a:t>    ‘step-1’ =&gt; t(‘Step One’),</a:t>
            </a:r>
          </a:p>
          <a:p>
            <a:pPr rtl="0" lvl="0">
              <a:spcBef>
                <a:spcPts val="0"/>
              </a:spcBef>
              <a:buSzPct val="25000"/>
              <a:buNone/>
            </a:pPr>
            <a:r>
              <a:rPr baseline="0" sz="2400" lang="en"/>
              <a:t>    ‘step-2’ =&gt; t(‘Step Two’),</a:t>
            </a:r>
          </a:p>
          <a:p>
            <a:pPr rtl="0" lvl="0">
              <a:spcBef>
                <a:spcPts val="0"/>
              </a:spcBef>
              <a:buSzPct val="25000"/>
              <a:buNone/>
            </a:pPr>
            <a:r>
              <a:rPr sz="2400" lang="en"/>
              <a:t>    ‘step-3’ =&gt; t(‘Step Three’),</a:t>
            </a:r>
          </a:p>
          <a:p>
            <a:pPr rtl="0" lvl="0">
              <a:spcBef>
                <a:spcPts val="0"/>
              </a:spcBef>
              <a:buSzPct val="25000"/>
              <a:buNone/>
            </a:pPr>
            <a:r>
              <a:rPr sz="2400" lang="en"/>
              <a:t>    // and so on...</a:t>
            </a:r>
          </a:p>
          <a:p>
            <a:pPr rtl="0" lvl="0">
              <a:spcBef>
                <a:spcPts val="0"/>
              </a:spcBef>
              <a:buSzPct val="25000"/>
              <a:buNone/>
            </a:pPr>
            <a:r>
              <a:rPr baseline="0" sz="2400" lang="en"/>
              <a:t>  );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y="1417633" x="622050"/>
            <a:ext cy="1654500" cx="7899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The keys of this array dual but related purposes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sz="2400" lang="en"/>
              <a:t>Your steps (as seen in $step)</a:t>
            </a:r>
          </a:p>
          <a:p>
            <a:pPr lvl="1" indent="-3810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sz="2400" lang="en"/>
              <a:t>Your page as seen by the user ‘path’ =&gt; ‘example/%step’,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3000" lang="en"/>
              <a:t>ctools_wizard_multistep_form(</a:t>
            </a:r>
            <a:r>
              <a:rPr sz="3000" lang="en"/>
              <a:t>$form_info</a:t>
            </a:r>
            <a:r>
              <a:rPr sz="3000" lang="en"/>
              <a:t>, $step, $form_state);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y="3786250" x="622050"/>
            <a:ext cy="2843100" cx="6990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</a:rPr>
              <a:t>$form_info[‘forms’] = array(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</a:rPr>
              <a:t>    ‘step-1’ =&gt; array(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</a:rPr>
              <a:t>      ‘form id’ =&gt; ‘example_step_one_form’,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</a:rPr>
              <a:t>      ‘include’ =&gt; </a:t>
            </a:r>
            <a:r>
              <a:rPr sz="2400" lang="en">
                <a:solidFill>
                  <a:schemeClr val="dk1"/>
                </a:solidFill>
              </a:rPr>
              <a:t>‘path_to_form_include’</a:t>
            </a:r>
            <a:r>
              <a:rPr strike="noStrike" u="none" b="0" cap="none" baseline="0" sz="2400" lang="en" i="0">
                <a:solidFill>
                  <a:schemeClr val="dk1"/>
                </a:solidFill>
              </a:rPr>
              <a:t>,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</a:rPr>
              <a:t>    ),</a:t>
            </a:r>
          </a:p>
          <a:p>
            <a:pPr rtl="0" lvl="0">
              <a:spcBef>
                <a:spcPts val="0"/>
              </a:spcBef>
              <a:buSzPct val="25000"/>
              <a:buNone/>
            </a:pPr>
            <a:r>
              <a:rPr sz="2400" lang="en">
                <a:solidFill>
                  <a:schemeClr val="dk1"/>
                </a:solidFill>
              </a:rPr>
              <a:t>     // Rinse and repeat for each additional step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y="1417633" x="622050"/>
            <a:ext cy="1654500" cx="7899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556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000" lang="en"/>
              <a:t>Details for all forms using your </a:t>
            </a:r>
            <a:r>
              <a:rPr sz="2000" lang="en">
                <a:solidFill>
                  <a:schemeClr val="dk1"/>
                </a:solidFill>
              </a:rPr>
              <a:t>$form_info[‘order’] keys</a:t>
            </a:r>
          </a:p>
          <a:p>
            <a:pPr algn="l" rtl="0" lvl="1" marR="0" indent="-3556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2000" lang="en"/>
              <a:t>You don’t need to use includes (but they do make things easier)</a:t>
            </a:r>
          </a:p>
          <a:p>
            <a:pPr algn="l" rtl="0" lvl="1" marR="0" indent="-3556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2000" lang="en"/>
              <a:t>Each form is standard Form API using all available callbacks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ctools_wizard_multistep_form(</a:t>
            </a:r>
            <a:r>
              <a:rPr sz="3000" lang="en"/>
              <a:t>$form_info</a:t>
            </a:r>
            <a:r>
              <a:rPr sz="3000" lang="en"/>
              <a:t>, </a:t>
            </a:r>
            <a:r>
              <a:rPr sz="3000" lang="en"/>
              <a:t>$step</a:t>
            </a:r>
            <a:r>
              <a:rPr sz="3000" lang="en"/>
              <a:t>, $form_state);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1600200" x="457200"/>
            <a:ext cy="179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Remember this?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alibri"/>
              <a:buChar char="–"/>
            </a:pPr>
            <a:r>
              <a:rPr lang="en"/>
              <a:t>function example_form_builder($step = NULL)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alibri"/>
              <a:buChar char="–"/>
            </a:pPr>
            <a:r>
              <a:rPr lang="en"/>
              <a:t>We need a behavior in case $step does, in fact, equal NULL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y="4336400" x="457200"/>
            <a:ext cy="2521499" cx="819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  if (empty($step))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    $step = 'step-1';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  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  // Not much to see here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ctools_wizard_multistep_form(</a:t>
            </a:r>
            <a:r>
              <a:rPr sz="3000" lang="en"/>
              <a:t>$form_info</a:t>
            </a:r>
            <a:r>
              <a:rPr sz="3000" lang="en"/>
              <a:t>, </a:t>
            </a:r>
            <a:r>
              <a:rPr sz="3000" lang="en"/>
              <a:t>$step</a:t>
            </a:r>
            <a:r>
              <a:rPr sz="3000" lang="en"/>
              <a:t>, </a:t>
            </a:r>
            <a:r>
              <a:rPr sz="3000" lang="en"/>
              <a:t>$form_state</a:t>
            </a:r>
            <a:r>
              <a:rPr sz="3000" lang="en"/>
              <a:t>);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1600200" x="457200"/>
            <a:ext cy="2315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CTools Wizard will add this to the $form_state of all form steps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Includes our storage </a:t>
            </a:r>
            <a:r>
              <a:rPr lang="en">
                <a:solidFill>
                  <a:srgbClr val="FF0000"/>
                </a:solidFill>
              </a:rPr>
              <a:t>$object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And our Object-Cache ID (</a:t>
            </a:r>
            <a:r>
              <a:rPr lang="en">
                <a:solidFill>
                  <a:srgbClr val="9900FF"/>
                </a:solidFill>
              </a:rPr>
              <a:t>$object_id</a:t>
            </a:r>
            <a:r>
              <a:rPr lang="en"/>
              <a:t>)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y="3915375" x="457200"/>
            <a:ext cy="2521499" cx="816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000" lang="en">
                <a:solidFill>
                  <a:srgbClr val="FF0000"/>
                </a:solidFill>
              </a:rPr>
              <a:t>$object</a:t>
            </a:r>
            <a:r>
              <a:rPr sz="2000" lang="en"/>
              <a:t> = _example_get_obj_cache(</a:t>
            </a:r>
            <a:r>
              <a:rPr sz="2000" lang="en">
                <a:solidFill>
                  <a:srgbClr val="9900FF"/>
                </a:solidFill>
              </a:rPr>
              <a:t>$object_id</a:t>
            </a:r>
            <a:r>
              <a:rPr sz="2000" lang="en"/>
              <a:t>);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rtl="0">
              <a:spcBef>
                <a:spcPts val="0"/>
              </a:spcBef>
              <a:buNone/>
            </a:pPr>
            <a:r>
              <a:rPr sz="2000" lang="en"/>
              <a:t>$form_state = array(</a:t>
            </a:r>
          </a:p>
          <a:p>
            <a:pPr rtl="0">
              <a:spcBef>
                <a:spcPts val="0"/>
              </a:spcBef>
              <a:buNone/>
            </a:pPr>
            <a:r>
              <a:rPr sz="2000" lang="en"/>
              <a:t>  ‘object_id’ =&gt; </a:t>
            </a:r>
            <a:r>
              <a:rPr sz="2000" lang="en">
                <a:solidFill>
                  <a:srgbClr val="9900FF"/>
                </a:solidFill>
              </a:rPr>
              <a:t>$object_id</a:t>
            </a:r>
            <a:r>
              <a:rPr sz="2000" lang="en"/>
              <a:t>,</a:t>
            </a:r>
          </a:p>
          <a:p>
            <a:pPr rtl="0">
              <a:spcBef>
                <a:spcPts val="0"/>
              </a:spcBef>
              <a:buNone/>
            </a:pPr>
            <a:r>
              <a:rPr sz="2000" lang="en"/>
              <a:t>  ‘object’ =&gt; &amp;</a:t>
            </a:r>
            <a:r>
              <a:rPr sz="2000" lang="en">
                <a:solidFill>
                  <a:srgbClr val="FF0000"/>
                </a:solidFill>
              </a:rPr>
              <a:t>$object</a:t>
            </a:r>
            <a:r>
              <a:rPr sz="2000" lang="en"/>
              <a:t>,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en"/>
              <a:t>);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ctools_wizard_multistep_form(</a:t>
            </a:r>
            <a:r>
              <a:rPr sz="3000" lang="en"/>
              <a:t>$form_info</a:t>
            </a:r>
            <a:r>
              <a:rPr sz="3000" lang="en"/>
              <a:t>, </a:t>
            </a:r>
            <a:r>
              <a:rPr sz="3000" lang="en"/>
              <a:t>$step</a:t>
            </a:r>
            <a:r>
              <a:rPr sz="3000" lang="en"/>
              <a:t>, </a:t>
            </a:r>
            <a:r>
              <a:rPr sz="3000" lang="en"/>
              <a:t>$form_state</a:t>
            </a:r>
            <a:r>
              <a:rPr sz="3000" lang="en"/>
              <a:t>);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1600200" x="457200"/>
            <a:ext cy="2521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$object_id instructs CTools how to find the storage object in the cache table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It prevents collisions in tools with lots of possible storage objects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alibri"/>
              <a:buChar char="–"/>
            </a:pPr>
            <a:r>
              <a:rPr lang="en"/>
              <a:t>E.g., Views and Panels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y="4182450" x="488100"/>
            <a:ext cy="2521499" cx="816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000" lang="en"/>
              <a:t>$object = _example_get_obj_cache(</a:t>
            </a:r>
            <a:r>
              <a:rPr sz="2000" lang="en">
                <a:solidFill>
                  <a:srgbClr val="FF0000"/>
                </a:solidFill>
              </a:rPr>
              <a:t>$object_id</a:t>
            </a:r>
            <a:r>
              <a:rPr sz="2000" lang="en"/>
              <a:t>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rtl="0" lvl="0">
              <a:spcBef>
                <a:spcPts val="0"/>
              </a:spcBef>
              <a:buNone/>
            </a:pPr>
            <a:r>
              <a:rPr sz="2000" lang="en"/>
              <a:t>$form_state = array(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en"/>
              <a:t>  ‘object_id’ =&gt; </a:t>
            </a:r>
            <a:r>
              <a:rPr sz="2000" lang="en">
                <a:solidFill>
                  <a:srgbClr val="FF0000"/>
                </a:solidFill>
              </a:rPr>
              <a:t>$object_id</a:t>
            </a:r>
            <a:r>
              <a:rPr sz="2000" lang="en"/>
              <a:t>,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en"/>
              <a:t>  ‘object’ =&gt; &amp;$object,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en"/>
              <a:t>);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All Done!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1600200" x="457200"/>
            <a:ext cy="26802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400" lang="en"/>
              <a:t>ctools_wizard_multistep_form($form_info, $step, $form_state);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sz="2000" lang="en"/>
              <a:t>Hopefully $form_info makes sense at this point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sz="2000" lang="en"/>
              <a:t>Ditto for $step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sz="2000" lang="en"/>
              <a:t>But $form_state?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000" lang="en"/>
              <a:t>We should get deeper into the whole </a:t>
            </a:r>
            <a:r>
              <a:rPr sz="2000" lang="en">
                <a:solidFill>
                  <a:srgbClr val="FF0000"/>
                </a:solidFill>
              </a:rPr>
              <a:t>$object</a:t>
            </a:r>
            <a:r>
              <a:rPr sz="2000" lang="en"/>
              <a:t> piece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y="4487050" x="457200"/>
            <a:ext cy="2370900" cx="819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000" lang="en">
                <a:solidFill>
                  <a:srgbClr val="DA0002"/>
                </a:solidFill>
              </a:rPr>
              <a:t>$object</a:t>
            </a:r>
            <a:r>
              <a:rPr sz="2000" lang="en"/>
              <a:t> = _example_get_obj_cache($object_id);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rtl="0" lvl="0">
              <a:spcBef>
                <a:spcPts val="0"/>
              </a:spcBef>
              <a:buNone/>
            </a:pPr>
            <a:r>
              <a:rPr sz="2000" lang="en"/>
              <a:t>$form_state = array(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en"/>
              <a:t>  ‘object_id’ =&gt; $object_id,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en"/>
              <a:t>  ‘object’ =&gt; &amp;</a:t>
            </a:r>
            <a:r>
              <a:rPr sz="2000" lang="en">
                <a:solidFill>
                  <a:srgbClr val="DA0002"/>
                </a:solidFill>
              </a:rPr>
              <a:t>$object</a:t>
            </a:r>
            <a:r>
              <a:rPr sz="2000" lang="en"/>
              <a:t>,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en"/>
              <a:t>);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Introducing CTools Object-Cache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1600200" x="457200"/>
            <a:ext cy="21977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400" lang="en"/>
              <a:t>Injecting $object into $form_state gives us a place to store form content across forms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400" lang="en"/>
              <a:t>The wizard will see to it that all our forms get this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400" lang="en"/>
              <a:t>ctools_object_cache_get stores data in memory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alibri"/>
              <a:buChar char="–"/>
            </a:pPr>
            <a:r>
              <a:rPr lang="en"/>
              <a:t>You can pass an option to skip memory cache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y="4026633" x="518975"/>
            <a:ext cy="2672099" cx="816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/>
              <a:t>$object = _example_get_obj_cache($object_id);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function _example_get_obj_cache($object_id) {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  ctools_include(‘object-cache’);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  if (!$cache = ctools_object_cache_get(‘example’, $object_id)) {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    $cache = new stdClass();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    $cache-&gt;locked = ctools_object_cache_test(‘example’, $object_id);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  }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Updating the Object Cache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y="1417829" x="457200"/>
            <a:ext cy="986399" cx="7155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Remember this from our $form_info?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aseline="0" sz="2400" lang="en"/>
              <a:t>‘next callback’ =&gt; ‘</a:t>
            </a:r>
            <a:r>
              <a:rPr baseline="0" sz="2400" lang="en">
                <a:solidFill>
                  <a:srgbClr val="DA0002"/>
                </a:solidFill>
              </a:rPr>
              <a:t>_example_builder_next</a:t>
            </a:r>
            <a:r>
              <a:rPr baseline="0" sz="2400" lang="en"/>
              <a:t>’,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y="3323750" x="518975"/>
            <a:ext cy="3146399" cx="816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000" lang="en"/>
              <a:t>function </a:t>
            </a:r>
            <a:r>
              <a:rPr sz="2000" lang="en">
                <a:solidFill>
                  <a:srgbClr val="DA0002"/>
                </a:solidFill>
              </a:rPr>
              <a:t>_example_builder_next</a:t>
            </a:r>
            <a:r>
              <a:rPr sz="2000" lang="en"/>
              <a:t>(&amp;$form_state) {</a:t>
            </a:r>
          </a:p>
          <a:p>
            <a:pPr rtl="0">
              <a:spcBef>
                <a:spcPts val="0"/>
              </a:spcBef>
              <a:buNone/>
            </a:pPr>
            <a:r>
              <a:rPr sz="2000" lang="en"/>
              <a:t>  _example_update_obj_cache(OBJECT_ID, $form_state[‘object’]);</a:t>
            </a:r>
          </a:p>
          <a:p>
            <a:pPr rtl="0">
              <a:spcBef>
                <a:spcPts val="0"/>
              </a:spcBef>
              <a:buNone/>
            </a:pPr>
            <a:r>
              <a:rPr sz="2000" lang="en"/>
              <a:t>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rtl="0">
              <a:spcBef>
                <a:spcPts val="0"/>
              </a:spcBef>
              <a:buNone/>
            </a:pPr>
            <a:r>
              <a:rPr sz="2000" lang="en"/>
              <a:t>function _example_update_obj_cache($id, $content) {</a:t>
            </a:r>
          </a:p>
          <a:p>
            <a:pPr rtl="0">
              <a:spcBef>
                <a:spcPts val="0"/>
              </a:spcBef>
              <a:buNone/>
            </a:pPr>
            <a:r>
              <a:rPr sz="2000" lang="en"/>
              <a:t>  ctools_include(‘object-cache’);</a:t>
            </a:r>
          </a:p>
          <a:p>
            <a:pPr rtl="0">
              <a:spcBef>
                <a:spcPts val="0"/>
              </a:spcBef>
              <a:buNone/>
            </a:pPr>
            <a:r>
              <a:rPr sz="2000" lang="en"/>
              <a:t>  $cache = ctools_object_cache_set(‘example’, $id, $content);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en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Shutting Things Down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y="1417825" x="457200"/>
            <a:ext cy="23798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Remember this from our $form_info?</a:t>
            </a:r>
            <a:r>
              <a:rPr baseline="0" sz="2400" lang="en"/>
              <a:t>  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aseline="0" sz="2400" lang="en"/>
              <a:t>‘</a:t>
            </a:r>
            <a:r>
              <a:rPr sz="2400" lang="en"/>
              <a:t>finish</a:t>
            </a:r>
            <a:r>
              <a:rPr baseline="0" sz="2400" lang="en"/>
              <a:t> callback’ =&gt; ‘</a:t>
            </a:r>
            <a:r>
              <a:rPr baseline="0" sz="2400" lang="en">
                <a:solidFill>
                  <a:srgbClr val="DA0002"/>
                </a:solidFill>
              </a:rPr>
              <a:t>_example_builder_</a:t>
            </a:r>
            <a:r>
              <a:rPr sz="2400" lang="en">
                <a:solidFill>
                  <a:srgbClr val="DA0002"/>
                </a:solidFill>
              </a:rPr>
              <a:t>finish</a:t>
            </a:r>
            <a:r>
              <a:rPr baseline="0" sz="2400" lang="en"/>
              <a:t>’,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y="3269698" x="518975"/>
            <a:ext cy="3124199" cx="816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000" lang="en"/>
              <a:t>function </a:t>
            </a:r>
            <a:r>
              <a:rPr sz="2000" lang="en">
                <a:solidFill>
                  <a:srgbClr val="DA0002"/>
                </a:solidFill>
              </a:rPr>
              <a:t>_example_builder_finish</a:t>
            </a:r>
            <a:r>
              <a:rPr sz="2000" lang="en"/>
              <a:t>() {</a:t>
            </a:r>
          </a:p>
          <a:p>
            <a:pPr rtl="0">
              <a:spcBef>
                <a:spcPts val="0"/>
              </a:spcBef>
              <a:buNone/>
            </a:pPr>
            <a:r>
              <a:rPr sz="2000" lang="en"/>
              <a:t>  _example_clear_obj_cache(OBJECT_ID);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en"/>
              <a:t>  // Anything else?  Want to redirect to a thank you page?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en"/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rtl="0">
              <a:spcBef>
                <a:spcPts val="0"/>
              </a:spcBef>
              <a:buNone/>
            </a:pPr>
            <a:r>
              <a:rPr sz="2000" lang="en"/>
              <a:t>function _example_clear_obj_cache($id) {</a:t>
            </a:r>
          </a:p>
          <a:p>
            <a:pPr rtl="0">
              <a:spcBef>
                <a:spcPts val="0"/>
              </a:spcBef>
              <a:buNone/>
            </a:pPr>
            <a:r>
              <a:rPr sz="2000" lang="en"/>
              <a:t>  ctools_include(‘object-cache’);</a:t>
            </a:r>
          </a:p>
          <a:p>
            <a:pPr rtl="0">
              <a:spcBef>
                <a:spcPts val="0"/>
              </a:spcBef>
              <a:buNone/>
            </a:pPr>
            <a:r>
              <a:rPr sz="2000" lang="en"/>
              <a:t>  ctools_object_cache_clear(‘example, $id);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en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y="1600200" x="457200"/>
            <a:ext cy="25211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b="1" lang="en">
                <a:solidFill>
                  <a:srgbClr val="DA0002"/>
                </a:solidFill>
              </a:rPr>
              <a:t>Jeremy Gottwig</a:t>
            </a:r>
          </a:p>
          <a:p>
            <a:pPr rtl="0"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lang="en"/>
              <a:t>@jgottwig</a:t>
            </a:r>
          </a:p>
          <a:p>
            <a:pPr rtl="0"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lang="en"/>
              <a:t>Senior Developer</a:t>
            </a:r>
          </a:p>
          <a:p>
            <a:pPr rtl="0"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lang="en"/>
              <a:t>RepEquity</a:t>
            </a:r>
          </a:p>
          <a:p>
            <a:pPr rtl="0" lvl="0">
              <a:spcBef>
                <a:spcPts val="0"/>
              </a:spcBef>
              <a:buClr>
                <a:srgbClr val="888888"/>
              </a:buClr>
              <a:buFont typeface="Calibri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Who Are We?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y="1600200" x="5185800"/>
            <a:ext cy="3456599" cx="3501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139700" marL="342900">
              <a:spcBef>
                <a:spcPts val="64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b="1" sz="3000" lang="en">
                <a:solidFill>
                  <a:srgbClr val="DA0002"/>
                </a:solidFill>
              </a:rPr>
              <a:t>Miro Scarfiotti</a:t>
            </a:r>
          </a:p>
          <a:p>
            <a:pPr rtl="0" lvl="0" indent="-139700" marL="342900">
              <a:spcBef>
                <a:spcPts val="64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sz="3000" lang="en">
                <a:solidFill>
                  <a:schemeClr val="dk1"/>
                </a:solidFill>
              </a:rPr>
              <a:t>@smiro2000</a:t>
            </a:r>
          </a:p>
          <a:p>
            <a:pPr rtl="0" lvl="0" indent="-139700" marL="342900">
              <a:spcBef>
                <a:spcPts val="64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sz="3000" lang="en">
                <a:solidFill>
                  <a:schemeClr val="dk1"/>
                </a:solidFill>
              </a:rPr>
              <a:t>Senior Developer</a:t>
            </a:r>
          </a:p>
          <a:p>
            <a:pPr rtl="0" lvl="0" indent="-139700" marL="342900">
              <a:spcBef>
                <a:spcPts val="64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sz="3000" lang="en">
                <a:solidFill>
                  <a:schemeClr val="dk1"/>
                </a:solidFill>
              </a:rPr>
              <a:t>RepEquity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y="6093550" x="1663650"/>
            <a:ext cy="609299" cx="5816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000" lang="en">
                <a:solidFill>
                  <a:srgbClr val="DA0002"/>
                </a:solidFill>
              </a:rPr>
              <a:t>www.RepEquity.com</a:t>
            </a:r>
            <a:r>
              <a:rPr sz="2000" lang="en">
                <a:solidFill>
                  <a:schemeClr val="dk1"/>
                </a:solidFill>
              </a:rPr>
              <a:t> </a:t>
            </a:r>
            <a:r>
              <a:rPr sz="2000" lang="en">
                <a:solidFill>
                  <a:srgbClr val="888888"/>
                </a:solidFill>
              </a:rPr>
              <a:t>|</a:t>
            </a:r>
            <a:r>
              <a:rPr sz="2000" lang="en">
                <a:solidFill>
                  <a:schemeClr val="dk1"/>
                </a:solidFill>
              </a:rPr>
              <a:t> </a:t>
            </a:r>
            <a:r>
              <a:rPr sz="2000" lang="en">
                <a:solidFill>
                  <a:srgbClr val="DA0002"/>
                </a:solidFill>
              </a:rPr>
              <a:t>@RepEquity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Caveats and Special Cases from our Implementation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y="1417825" x="457200"/>
            <a:ext cy="51855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 indent="-3683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200" lang="en"/>
              <a:t>In our application, we had to fire _example_builder_finish from outside of $form_info</a:t>
            </a:r>
          </a:p>
          <a:p>
            <a:pPr rtl="0" lvl="1" indent="-3683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sz="2200" lang="en"/>
              <a:t>A Batch API at the end of our process derailed things and dropped us out of the ctools wizard</a:t>
            </a:r>
          </a:p>
          <a:p>
            <a:pPr rtl="0" lvl="2" indent="-3683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■"/>
            </a:pPr>
            <a:r>
              <a:rPr sz="2200" lang="en"/>
              <a:t>We called the _example_builder_finish from Batch API’s own finish function</a:t>
            </a:r>
          </a:p>
          <a:p>
            <a:pPr rtl="0" lvl="1" indent="-3683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sz="2200" lang="en"/>
              <a:t>You might find that other tools can derail things as well</a:t>
            </a:r>
          </a:p>
          <a:p>
            <a:pPr rtl="0" lvl="0" indent="-3683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200" lang="en"/>
              <a:t>Maybe something about Ajax and our Select Meds here?</a:t>
            </a:r>
          </a:p>
          <a:p>
            <a:pPr rtl="0" lvl="0" indent="-3683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200" lang="en"/>
              <a:t>This might be a no-duh for some, but additional functions in our various form .inc files are not available to other form pages</a:t>
            </a:r>
          </a:p>
          <a:p>
            <a:pPr rtl="0" lvl="1" indent="-3683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sz="2200" lang="en"/>
              <a:t>Maybe place these in your .module</a:t>
            </a:r>
          </a:p>
          <a:p>
            <a:pPr rtl="0" lvl="1" indent="-3683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sz="2200" lang="en"/>
              <a:t>For example, we had Solr calls that we sometimes needed one one step, sometimes a later step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Special Thanks to...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Abby Milberg, designer extraordinaire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alibri"/>
              <a:buChar char="–"/>
            </a:pPr>
            <a:r>
              <a:rPr lang="en"/>
              <a:t>@AbbyMilberg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82462" x="3428800"/>
            <a:ext cy="2771775" cx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y="5329075" x="2943300"/>
            <a:ext cy="974999" cx="3257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000" lang="en"/>
              <a:t>www.RepEquity.com</a:t>
            </a:r>
          </a:p>
          <a:p>
            <a:pPr algn="ctr">
              <a:spcBef>
                <a:spcPts val="0"/>
              </a:spcBef>
              <a:buNone/>
            </a:pPr>
            <a:r>
              <a:rPr sz="2000" lang="en"/>
              <a:t>@RepEquity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Downloads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indent="0" marL="0">
              <a:spcBef>
                <a:spcPts val="0"/>
              </a:spcBef>
              <a:buNone/>
            </a:pPr>
            <a:r>
              <a:rPr lang="en"/>
              <a:t>Handout Available at: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http://goo.gl/5ozQfi</a:t>
            </a:r>
          </a:p>
          <a:p>
            <a:pPr rtl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indent="0" marL="0">
              <a:spcBef>
                <a:spcPts val="0"/>
              </a:spcBef>
              <a:buNone/>
            </a:pPr>
            <a:r>
              <a:rPr lang="en"/>
              <a:t>Example Module available at: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u="sng" sz="2400" lang="en">
                <a:solidFill>
                  <a:schemeClr val="hlink"/>
                </a:solidFill>
                <a:hlinkClick r:id="rId3"/>
              </a:rPr>
              <a:t>https://github.com/jgottwig/ctools-wizard-example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aseline="0" lang="en"/>
              <a:t>The Goal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600200" x="5334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 indent="-330200" marL="3429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aseline="0" lang="en"/>
              <a:t>Create multi-page forms</a:t>
            </a:r>
          </a:p>
          <a:p>
            <a:pPr rtl="0" lvl="0" indent="-330200" marL="3429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aseline="0" lang="en"/>
              <a:t>In Drupal (not using a 3</a:t>
            </a:r>
            <a:r>
              <a:rPr baseline="30000" lang="en"/>
              <a:t>rd</a:t>
            </a:r>
            <a:r>
              <a:rPr baseline="0" lang="en"/>
              <a:t> party service)</a:t>
            </a:r>
          </a:p>
          <a:p>
            <a:pPr rtl="0" lvl="0" indent="-330200" marL="3429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aseline="0" lang="en"/>
              <a:t>Without using Webform</a:t>
            </a:r>
          </a:p>
          <a:p>
            <a:pPr rtl="0" lvl="0" indent="-330200" marL="3429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aseline="0" lang="en"/>
              <a:t>That maintains data between pages</a:t>
            </a:r>
          </a:p>
          <a:p>
            <a:pPr rtl="0" lvl="0" indent="-330200" marL="3429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aseline="0" lang="en"/>
              <a:t>And allows us to process each page as it’s submitted using data from current and previous pages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aseline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The Elephant in the Room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295400" x="457200"/>
            <a:ext cy="48878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Why not just use Webform?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alibri"/>
              <a:buChar char="–"/>
            </a:pPr>
            <a:r>
              <a:rPr lang="en"/>
              <a:t>Webform is great for data collection forms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alibri"/>
              <a:buChar char="–"/>
            </a:pPr>
            <a:r>
              <a:rPr lang="en"/>
              <a:t>Creates multi-step forms out of the box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alibri"/>
              <a:buChar char="–"/>
            </a:pPr>
            <a:r>
              <a:rPr lang="en"/>
              <a:t>Supports many field types and has many contrib modules to extend it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Webform is not build for advanced user driven data processing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alibri"/>
              <a:buChar char="–"/>
            </a:pPr>
            <a:r>
              <a:rPr lang="en"/>
              <a:t>Geolocation api calls to process zip codes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alibri"/>
              <a:buChar char="–"/>
            </a:pPr>
            <a:r>
              <a:rPr lang="en"/>
              <a:t>SOLR queries to compare user input to indexed content and return an appropriate response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alibri"/>
              <a:buChar char="–"/>
            </a:pPr>
            <a:r>
              <a:rPr lang="en"/>
              <a:t>Generate PDF’s, zip them and email them to user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aseline="0" lang="en"/>
              <a:t>Our Toolkit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295400" x="5334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 indent="-292100" marL="3429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aseline="0" sz="2400" lang="en"/>
              <a:t>Form API in all its glory</a:t>
            </a:r>
          </a:p>
          <a:p>
            <a:pPr rtl="0" lvl="0" indent="-292100" marL="3429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aseline="0" sz="2400" lang="en"/>
              <a:t>Ctools</a:t>
            </a:r>
          </a:p>
          <a:p>
            <a:pPr rtl="0" lvl="1" indent="-234950" marL="7429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baseline="0" sz="2000" lang="en"/>
              <a:t>Multistep Wizard (</a:t>
            </a:r>
            <a:r>
              <a:rPr sz="2000" lang="en"/>
              <a:t>T</a:t>
            </a:r>
            <a:r>
              <a:rPr baseline="0" sz="2000" lang="en"/>
              <a:t>his is just w</a:t>
            </a:r>
            <a:r>
              <a:rPr sz="2000" lang="en"/>
              <a:t>hat ctools calls its multi step form processor)</a:t>
            </a:r>
          </a:p>
          <a:p>
            <a:pPr rtl="0" lvl="1" indent="-234950" marL="7429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baseline="0" sz="2000" lang="en"/>
              <a:t>Object Cache </a:t>
            </a:r>
            <a:r>
              <a:rPr sz="2000" lang="en"/>
              <a:t>(This is where ctools stores form data between steps. It’s still up to the developer to pass information to the object cache in the form callbacks.)</a:t>
            </a:r>
          </a:p>
          <a:p>
            <a:pPr rtl="0" lvl="0" indent="-292100" marL="3429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aseline="0" sz="2400" lang="en"/>
              <a:t>Additional project-specific tools</a:t>
            </a:r>
            <a:r>
              <a:rPr sz="2400" lang="en"/>
              <a:t> (more on how these fit in later)</a:t>
            </a:r>
          </a:p>
          <a:p>
            <a:pPr rtl="0" lvl="1" indent="-234950" marL="7429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baseline="0" sz="2000" lang="en"/>
              <a:t>Solr</a:t>
            </a:r>
          </a:p>
          <a:p>
            <a:pPr rtl="0" lvl="1" indent="-234950" marL="7429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baseline="0" sz="2000" lang="en"/>
              <a:t>Batch API</a:t>
            </a:r>
          </a:p>
          <a:p>
            <a:pPr rtl="0" lvl="1" indent="-234950" marL="7429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sz="2000" lang="en"/>
              <a:t>PDF generation tools</a:t>
            </a:r>
          </a:p>
          <a:p>
            <a:pPr rtl="0" lvl="1" indent="-234950" marL="7429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sz="2000" lang="en"/>
              <a:t>Zip file builders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aseline="0" lang="en"/>
              <a:t>Understanding the Pieces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70525" x="457200"/>
            <a:ext cy="4713203" cx="822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Understanding the Wizard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1447800" x="457200"/>
            <a:ext cy="4526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The heart of your form: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sz="2000" lang="en"/>
              <a:t>ctools_wizard_multistep_form($form_info, $step, $form_state);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Three arguments: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sz="2000" lang="en"/>
              <a:t>$form_info - This defines our workflow, options, and callbacks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000" lang="en"/>
              <a:t>If we click the ‘Next’ button, what happens?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000" lang="en"/>
              <a:t>What are our page steps and how are they ordered?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sz="2000" lang="en"/>
              <a:t>$step - Where we are in the flow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sz="2000" lang="en"/>
              <a:t>$form_state - Stores the object cache along with the object ID, and passes it to each individual page’s $form_state</a:t>
            </a:r>
          </a:p>
          <a:p>
            <a:pPr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000" lang="en"/>
              <a:t>This ensures that previous page submission data is always available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The Setup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y="4691571" x="457200"/>
            <a:ext cy="1976999" cx="7155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>
              <a:spcBef>
                <a:spcPts val="0"/>
              </a:spcBef>
              <a:buSzPct val="25000"/>
              <a:buNone/>
            </a:pPr>
            <a:r>
              <a:rPr baseline="0" sz="2400" lang="en"/>
              <a:t>function example_form_builder($step = NULL) {</a:t>
            </a:r>
          </a:p>
          <a:p>
            <a:pPr rtl="0" lvl="0">
              <a:spcBef>
                <a:spcPts val="0"/>
              </a:spcBef>
              <a:buSzPct val="25000"/>
              <a:buNone/>
            </a:pPr>
            <a:r>
              <a:rPr baseline="0" sz="2400" lang="en"/>
              <a:t>  ctools_include(‘wizard’);</a:t>
            </a:r>
          </a:p>
          <a:p>
            <a:pPr rtl="0" lvl="0">
              <a:spcBef>
                <a:spcPts val="0"/>
              </a:spcBef>
              <a:buSzPct val="25000"/>
              <a:buNone/>
            </a:pPr>
            <a:r>
              <a:rPr baseline="0" sz="2400" lang="en"/>
              <a:t>  ctools_include(‘object-cache’);</a:t>
            </a:r>
          </a:p>
          <a:p>
            <a:pPr rtl="0" lvl="0">
              <a:spcBef>
                <a:spcPts val="0"/>
              </a:spcBef>
              <a:buSzPct val="25000"/>
              <a:buNone/>
            </a:pPr>
            <a:r>
              <a:rPr sz="2400" lang="en"/>
              <a:t>  $object_id = 1;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aseline="0" sz="2400"/>
          </a:p>
        </p:txBody>
      </p:sp>
      <p:sp>
        <p:nvSpPr>
          <p:cNvPr id="89" name="Shape 89"/>
          <p:cNvSpPr txBox="1"/>
          <p:nvPr/>
        </p:nvSpPr>
        <p:spPr>
          <a:xfrm>
            <a:off y="1417621" x="622050"/>
            <a:ext cy="2252699" cx="7899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We’re working with two CTools includes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We will also want to define our object ID for cache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2400" lang="en"/>
              <a:t>Note that may be easier to do this as a constant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sz="2400" lang="en"/>
              <a:t>We will need it throughout the module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