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73" r:id="rId5"/>
    <p:sldId id="260" r:id="rId6"/>
    <p:sldId id="285" r:id="rId7"/>
    <p:sldId id="267" r:id="rId8"/>
    <p:sldId id="262" r:id="rId9"/>
    <p:sldId id="275" r:id="rId10"/>
    <p:sldId id="263" r:id="rId11"/>
    <p:sldId id="276" r:id="rId12"/>
    <p:sldId id="274" r:id="rId13"/>
    <p:sldId id="281" r:id="rId14"/>
    <p:sldId id="282" r:id="rId15"/>
    <p:sldId id="283" r:id="rId16"/>
    <p:sldId id="277" r:id="rId17"/>
    <p:sldId id="278" r:id="rId18"/>
    <p:sldId id="280" r:id="rId19"/>
    <p:sldId id="279" r:id="rId20"/>
    <p:sldId id="286" r:id="rId21"/>
    <p:sldId id="284" r:id="rId22"/>
    <p:sldId id="269" r:id="rId23"/>
    <p:sldId id="270" r:id="rId24"/>
    <p:sldId id="271" r:id="rId25"/>
    <p:sldId id="27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4F5A5E-DCAA-4396-8289-9E7AD1422EA8}">
  <a:tblStyle styleId="{C14F5A5E-DCAA-4396-8289-9E7AD1422E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103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Radiation</a:t>
            </a:r>
            <a:r>
              <a:rPr lang="en-US" baseline="0" dirty="0" smtClean="0"/>
              <a:t> length (g/</a:t>
            </a:r>
            <a:r>
              <a:rPr lang="en-US" baseline="0" dirty="0" err="1" smtClean="0"/>
              <a:t>cm</a:t>
            </a:r>
            <a:r>
              <a:rPr lang="en-US" baseline="30000" dirty="0" err="1" smtClean="0"/>
              <a:t>2</a:t>
            </a:r>
            <a:r>
              <a:rPr lang="en-US" baseline="0" dirty="0" smtClean="0"/>
              <a:t>) vs Z (atomic number of target)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Fernow (electron)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6"/>
                <c:pt idx="0">
                  <c:v>Al (13)</c:v>
                </c:pt>
                <c:pt idx="1">
                  <c:v>Ca (20)</c:v>
                </c:pt>
                <c:pt idx="2">
                  <c:v>Fe (26)</c:v>
                </c:pt>
                <c:pt idx="3">
                  <c:v>Cu (29)</c:v>
                </c:pt>
                <c:pt idx="4">
                  <c:v>Ta (73)</c:v>
                </c:pt>
                <c:pt idx="5">
                  <c:v>Pb (82)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26.427499999999998</c:v>
                </c:pt>
                <c:pt idx="1">
                  <c:v>17.148399999999999</c:v>
                </c:pt>
                <c:pt idx="2">
                  <c:v>14.4192</c:v>
                </c:pt>
                <c:pt idx="3">
                  <c:v>13.307</c:v>
                </c:pt>
                <c:pt idx="4">
                  <c:v>6.4697399999999998</c:v>
                </c:pt>
                <c:pt idx="5">
                  <c:v>5.9337900000000001</c:v>
                </c:pt>
                <c:pt idx="6">
                  <c:v>5.4707499999999998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Jackson(electron)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6"/>
                <c:pt idx="0">
                  <c:v>Al (13)</c:v>
                </c:pt>
                <c:pt idx="1">
                  <c:v>Ca (20)</c:v>
                </c:pt>
                <c:pt idx="2">
                  <c:v>Fe (26)</c:v>
                </c:pt>
                <c:pt idx="3">
                  <c:v>Cu (29)</c:v>
                </c:pt>
                <c:pt idx="4">
                  <c:v>Ta (73)</c:v>
                </c:pt>
                <c:pt idx="5">
                  <c:v>Pb (82)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23.2501</c:v>
                </c:pt>
                <c:pt idx="1">
                  <c:v>15.4458</c:v>
                </c:pt>
                <c:pt idx="2">
                  <c:v>13.1168</c:v>
                </c:pt>
                <c:pt idx="3">
                  <c:v>12.1457</c:v>
                </c:pt>
                <c:pt idx="4">
                  <c:v>5.99892</c:v>
                </c:pt>
                <c:pt idx="5">
                  <c:v>5.50671</c:v>
                </c:pt>
                <c:pt idx="6">
                  <c:v>5.0804600000000004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039712"/>
        <c:axId val="-1334046784"/>
      </c:lineChart>
      <c:catAx>
        <c:axId val="-133403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4046784"/>
        <c:crosses val="autoZero"/>
        <c:auto val="1"/>
        <c:lblAlgn val="ctr"/>
        <c:lblOffset val="100"/>
        <c:noMultiLvlLbl val="0"/>
      </c:catAx>
      <c:valAx>
        <c:axId val="-133404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403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Radiation length (g/</a:t>
            </a:r>
            <a:r>
              <a:rPr lang="en-US" sz="1800" b="0" i="0" baseline="0" dirty="0" err="1" smtClean="0">
                <a:effectLst/>
              </a:rPr>
              <a:t>cm</a:t>
            </a:r>
            <a:r>
              <a:rPr lang="en-US" sz="1800" b="0" i="0" baseline="30000" dirty="0" err="1" smtClean="0">
                <a:effectLst/>
              </a:rPr>
              <a:t>2</a:t>
            </a:r>
            <a:r>
              <a:rPr lang="en-US" sz="1800" b="0" i="0" baseline="0" dirty="0" smtClean="0">
                <a:effectLst/>
              </a:rPr>
              <a:t>) vs Z (atomic number of target)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Fernow(muon)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Al (13)</c:v>
                </c:pt>
                <c:pt idx="1">
                  <c:v>Ca (20)</c:v>
                </c:pt>
                <c:pt idx="2">
                  <c:v>Fe (26)</c:v>
                </c:pt>
                <c:pt idx="3">
                  <c:v>Cu (29)</c:v>
                </c:pt>
                <c:pt idx="4">
                  <c:v>Ta (73)</c:v>
                </c:pt>
                <c:pt idx="5">
                  <c:v>Pb (82)</c:v>
                </c:pt>
                <c:pt idx="6">
                  <c:v>U (92)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508324</c:v>
                </c:pt>
                <c:pt idx="1">
                  <c:v>323768</c:v>
                </c:pt>
                <c:pt idx="2">
                  <c:v>269051</c:v>
                </c:pt>
                <c:pt idx="3">
                  <c:v>247058</c:v>
                </c:pt>
                <c:pt idx="4">
                  <c:v>114826</c:v>
                </c:pt>
                <c:pt idx="5">
                  <c:v>104679</c:v>
                </c:pt>
                <c:pt idx="6">
                  <c:v>95926.3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Jackson(muon)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Al (13)</c:v>
                </c:pt>
                <c:pt idx="1">
                  <c:v>Ca (20)</c:v>
                </c:pt>
                <c:pt idx="2">
                  <c:v>Fe (26)</c:v>
                </c:pt>
                <c:pt idx="3">
                  <c:v>Cu (29)</c:v>
                </c:pt>
                <c:pt idx="4">
                  <c:v>Ta (73)</c:v>
                </c:pt>
                <c:pt idx="5">
                  <c:v>Pb (82)</c:v>
                </c:pt>
                <c:pt idx="6">
                  <c:v>U (92)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460531</c:v>
                </c:pt>
                <c:pt idx="1">
                  <c:v>300738</c:v>
                </c:pt>
                <c:pt idx="2">
                  <c:v>252632</c:v>
                </c:pt>
                <c:pt idx="3">
                  <c:v>232852</c:v>
                </c:pt>
                <c:pt idx="4">
                  <c:v>110348</c:v>
                </c:pt>
                <c:pt idx="5">
                  <c:v>100736</c:v>
                </c:pt>
                <c:pt idx="6">
                  <c:v>92423.7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032640"/>
        <c:axId val="-1334045696"/>
      </c:lineChart>
      <c:catAx>
        <c:axId val="-133403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4045696"/>
        <c:crosses val="autoZero"/>
        <c:auto val="1"/>
        <c:lblAlgn val="ctr"/>
        <c:lblOffset val="100"/>
        <c:noMultiLvlLbl val="0"/>
      </c:catAx>
      <c:valAx>
        <c:axId val="-133404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403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9930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749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67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07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58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6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3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44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60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6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4f131bf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e4f131b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8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252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7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3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20"/>
          <p:cNvGraphicFramePr/>
          <p:nvPr>
            <p:extLst>
              <p:ext uri="{D42A27DB-BD31-4B8C-83A1-F6EECF244321}">
                <p14:modId xmlns:p14="http://schemas.microsoft.com/office/powerpoint/2010/main" val="221321705"/>
              </p:ext>
            </p:extLst>
          </p:nvPr>
        </p:nvGraphicFramePr>
        <p:xfrm>
          <a:off x="931263" y="1067131"/>
          <a:ext cx="10280515" cy="4717871"/>
        </p:xfrm>
        <a:graphic>
          <a:graphicData uri="http://schemas.openxmlformats.org/drawingml/2006/table">
            <a:tbl>
              <a:tblPr firstRow="1" bandRow="1">
                <a:noFill/>
                <a:tableStyleId>{C14F5A5E-DCAA-4396-8289-9E7AD1422EA8}</a:tableStyleId>
              </a:tblPr>
              <a:tblGrid>
                <a:gridCol w="1140566"/>
                <a:gridCol w="1140566"/>
                <a:gridCol w="1140566"/>
                <a:gridCol w="1140566"/>
                <a:gridCol w="1140566"/>
                <a:gridCol w="1140566"/>
                <a:gridCol w="1140566"/>
                <a:gridCol w="1140566"/>
                <a:gridCol w="1155987"/>
              </a:tblGrid>
              <a:tr h="7202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S. No.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Element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Atomic Number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Density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(g/cm</a:t>
                      </a:r>
                      <a:r>
                        <a:rPr lang="en-US" sz="1800" baseline="30000"/>
                        <a:t>3</a:t>
                      </a:r>
                      <a:r>
                        <a:rPr lang="en-US" sz="1800"/>
                        <a:t>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Mass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(g/</a:t>
                      </a:r>
                      <a:r>
                        <a:rPr lang="en-US" sz="1800" dirty="0" err="1"/>
                        <a:t>mol</a:t>
                      </a:r>
                      <a:r>
                        <a:rPr lang="en-US" sz="1800" dirty="0"/>
                        <a:t>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Fernow</a:t>
                      </a:r>
                      <a:endParaRPr lang="en-US" sz="1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g/</a:t>
                      </a:r>
                      <a:r>
                        <a:rPr lang="en-US" sz="1800" dirty="0" err="1" smtClean="0"/>
                        <a:t>cm</a:t>
                      </a:r>
                      <a:r>
                        <a:rPr lang="en-US" sz="1800" baseline="30000" dirty="0" err="1" smtClean="0"/>
                        <a:t>2</a:t>
                      </a:r>
                      <a:endParaRPr lang="en-US" sz="1800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aseline="0" dirty="0" smtClean="0"/>
                        <a:t>(electron)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Fernow</a:t>
                      </a:r>
                      <a:endParaRPr lang="en-US" sz="1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g/</a:t>
                      </a:r>
                      <a:r>
                        <a:rPr lang="en-US" sz="1800" dirty="0" err="1" smtClean="0"/>
                        <a:t>cm</a:t>
                      </a:r>
                      <a:r>
                        <a:rPr lang="en-US" sz="1800" baseline="30000" dirty="0" err="1" smtClean="0"/>
                        <a:t>2</a:t>
                      </a:r>
                      <a:endParaRPr lang="en-US" sz="1800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aseline="0" dirty="0" smtClean="0"/>
                        <a:t>(muon)</a:t>
                      </a:r>
                      <a:endParaRPr lang="en-US" sz="1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Jackson</a:t>
                      </a:r>
                      <a:endParaRPr sz="1800" dirty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g/</a:t>
                      </a:r>
                      <a:r>
                        <a:rPr lang="en-US" sz="1800" dirty="0" err="1" smtClean="0"/>
                        <a:t>cm</a:t>
                      </a:r>
                      <a:r>
                        <a:rPr lang="en-US" sz="1800" baseline="30000" dirty="0" err="1" smtClean="0"/>
                        <a:t>2</a:t>
                      </a:r>
                      <a:endParaRPr lang="en-US" sz="1800" baseline="30000" dirty="0" smtClean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aseline="0" dirty="0" smtClean="0"/>
                        <a:t>(electron)</a:t>
                      </a:r>
                      <a:endParaRPr sz="1800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Jackson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g/</a:t>
                      </a:r>
                      <a:r>
                        <a:rPr lang="en-US" sz="1800" dirty="0" err="1" smtClean="0"/>
                        <a:t>cm</a:t>
                      </a:r>
                      <a:r>
                        <a:rPr lang="en-US" sz="1800" baseline="30000" dirty="0" err="1" smtClean="0"/>
                        <a:t>2</a:t>
                      </a:r>
                      <a:endParaRPr lang="en-US" sz="1800" dirty="0" smtClean="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 smtClean="0"/>
                        <a:t>(muon)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27.0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26.4275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508324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23.2501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460531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1.54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40.1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17.1484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323768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15.4458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300738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7.874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55.8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14.4192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269051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13.1168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252632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63.5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13.307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247058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12.1457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232852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16.4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180.9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6.46974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114826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5.99892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110348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11.34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207.2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5.93379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104679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5.50671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100736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  <a:tr h="504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19.1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238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5.47075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95926.3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5.08046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92423.7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37" name="Google Shape;137;p20"/>
          <p:cNvSpPr txBox="1"/>
          <p:nvPr/>
        </p:nvSpPr>
        <p:spPr>
          <a:xfrm>
            <a:off x="3433477" y="385337"/>
            <a:ext cx="5276088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Radiation length of a few elements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073041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97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903269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75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519764"/>
                <a:ext cx="10515600" cy="5657199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b="1" dirty="0" smtClean="0"/>
                  <a:t>Absorption length of photon</a:t>
                </a:r>
                <a:r>
                  <a:rPr lang="en-US" dirty="0" smtClean="0"/>
                  <a:t> (Source: </a:t>
                </a:r>
                <a:r>
                  <a:rPr lang="en-US" dirty="0" err="1" smtClean="0"/>
                  <a:t>Fernow</a:t>
                </a:r>
                <a:r>
                  <a:rPr lang="en-US" dirty="0" smtClean="0"/>
                  <a:t>)</a:t>
                </a:r>
              </a:p>
              <a:p>
                <a:pPr marL="5080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Variation of intensity with distance:</a:t>
                </a:r>
              </a:p>
              <a:p>
                <a:pPr marL="5080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is linear attenuation coefficient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Mass attenuation coefficient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dirty="0" smtClean="0"/>
                  <a:t>, and has 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Photon absorption length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b="0" dirty="0" smtClean="0"/>
                  <a:t>And                   </a:t>
                </a:r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𝑐𝑜𝑚𝑝𝑡𝑜𝑛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𝑝𝑎𝑖𝑟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𝑝𝑟𝑜𝑑𝑢𝑐𝑡𝑖𝑜𝑛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A is atomic weight of the target element</a:t>
                </a:r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519764"/>
                <a:ext cx="10515600" cy="5657199"/>
              </a:xfrm>
              <a:blipFill rotWithShape="0">
                <a:blip r:embed="rId3"/>
                <a:stretch>
                  <a:fillRect l="-754" b="-5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356135"/>
                <a:ext cx="10515600" cy="63653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≫137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here,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fine structure constant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is classical electron radius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energy of photon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is mass of electron</a:t>
                </a:r>
              </a:p>
              <a:p>
                <a:pPr marL="50800" indent="0">
                  <a:buNone/>
                </a:pPr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Photon absorption length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183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356135"/>
                <a:ext cx="10515600" cy="6365340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577516"/>
                <a:ext cx="10515600" cy="5599447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 smtClean="0"/>
                  <a:t>Now for Lead: Z = 82, and A = 207.2. Hence, photon absorption length = 7.58691 g/</a:t>
                </a:r>
                <a:r>
                  <a:rPr lang="en-US" dirty="0" err="1" smtClean="0"/>
                  <a:t>cm</a:t>
                </a:r>
                <a:r>
                  <a:rPr lang="en-US" baseline="30000" dirty="0" err="1" smtClean="0"/>
                  <a:t>2</a:t>
                </a:r>
                <a:r>
                  <a:rPr lang="en-US" dirty="0" smtClean="0"/>
                  <a:t>.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4. Position when the shower gets over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=9.9707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r>
                  <a:rPr lang="en-US" dirty="0" smtClean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9.9699 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is radiation length</a:t>
                </a:r>
              </a:p>
              <a:p>
                <a:pPr marL="5080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577516"/>
                <a:ext cx="10515600" cy="5599447"/>
              </a:xfrm>
              <a:blipFill rotWithShape="0">
                <a:blip r:embed="rId2"/>
                <a:stretch>
                  <a:fillRect l="-754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US" dirty="0" smtClean="0"/>
              <a:t>Critical Energy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289785"/>
                <a:ext cx="10515600" cy="4887178"/>
              </a:xfrm>
            </p:spPr>
            <p:txBody>
              <a:bodyPr/>
              <a:lstStyle/>
              <a:p>
                <a:r>
                  <a:rPr lang="en-US" dirty="0" smtClean="0"/>
                  <a:t>Total rate of energy loss per unit distance travelled by the particle, in the medium is: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where, </a:t>
                </a:r>
              </a:p>
              <a:p>
                <a:pPr marL="5080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E is the energy of the incident particle</a:t>
                </a:r>
              </a:p>
              <a:p>
                <a:pPr marL="5080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x</a:t>
                </a:r>
                <a:r>
                  <a:rPr lang="en-US" dirty="0" smtClean="0">
                    <a:latin typeface="Cambria Math" panose="02040503050406030204" pitchFamily="18" charset="0"/>
                  </a:rPr>
                  <a:t> is the distance travelled by the particle inside the medium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energy lost per unit distance by the incident particle, due to ionization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] is the energy lost per unit distance by the incident particle due to Bremsstrahlung radiation.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89785"/>
                <a:ext cx="10515600" cy="4887178"/>
              </a:xfrm>
              <a:blipFill rotWithShape="0">
                <a:blip r:embed="rId2"/>
                <a:stretch>
                  <a:fillRect l="-754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95250"/>
                <a:ext cx="10515600" cy="6626225"/>
              </a:xfrm>
            </p:spPr>
            <p:txBody>
              <a:bodyPr/>
              <a:lstStyle/>
              <a:p>
                <a:r>
                  <a:rPr lang="en-US" dirty="0" smtClean="0"/>
                  <a:t>Critical energy of the incident particle is defined as:</a:t>
                </a:r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50800" indent="0">
                  <a:buNone/>
                </a:pPr>
                <a:r>
                  <a:rPr lang="en-US" dirty="0" smtClean="0"/>
                  <a:t>where, </a:t>
                </a:r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ℏ </m:t>
                                  </m:r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here, 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N is number of nuclei per unit volume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z is the atomic number of incoming particle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Z is the atomic number of the target material</a:t>
                </a:r>
              </a:p>
              <a:p>
                <a:pPr marL="50800" indent="0">
                  <a:buNone/>
                </a:pPr>
                <a:r>
                  <a:rPr lang="en-US" dirty="0"/>
                  <a:t>m</a:t>
                </a:r>
                <a:r>
                  <a:rPr lang="en-US" dirty="0" smtClean="0"/>
                  <a:t> is mass of electron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 smtClean="0"/>
                  <a:t>, where v is the speed of the incoming particle 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dirty="0" smtClean="0"/>
                  <a:t>is Lorentz factor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ℏ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the mean excitation </a:t>
                </a:r>
                <a:r>
                  <a:rPr lang="en-US" dirty="0" smtClean="0"/>
                  <a:t>energy of target element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95250"/>
                <a:ext cx="10515600" cy="6626225"/>
              </a:xfrm>
              <a:blipFill rotWithShape="0">
                <a:blip r:embed="rId2"/>
                <a:stretch>
                  <a:fillRect l="-754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750771"/>
                <a:ext cx="10515600" cy="5426192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ℏ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the mean excitation energy, characteristic of the absorber material, which can be approximated by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〉=16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0.9</m:t>
                        </m:r>
                      </m:sup>
                    </m:sSup>
                  </m:oMath>
                </a14:m>
                <a:r>
                  <a:rPr lang="en-US" dirty="0"/>
                  <a:t>eV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marL="50800" indent="0">
                  <a:buNone/>
                </a:pPr>
                <a:endParaRPr lang="en-US" dirty="0" smtClean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 smtClean="0"/>
                  <a:t>And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233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𝑴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 smtClean="0"/>
                  <a:t>M is mass of electron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750771"/>
                <a:ext cx="10515600" cy="5426192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4839" y="1825781"/>
            <a:ext cx="347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Particle detectors by </a:t>
            </a:r>
            <a:r>
              <a:rPr lang="en-US" b="1" dirty="0" err="1" smtClean="0"/>
              <a:t>Grupen</a:t>
            </a:r>
            <a:r>
              <a:rPr lang="en-US" b="1" dirty="0" smtClean="0"/>
              <a:t> and Schwartz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40087" y="4689433"/>
                <a:ext cx="15965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087" y="4689433"/>
                <a:ext cx="159659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/>
          <p:nvPr/>
        </p:nvCxnSpPr>
        <p:spPr>
          <a:xfrm>
            <a:off x="9326880" y="4484236"/>
            <a:ext cx="1293593" cy="374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07341" y="4955604"/>
            <a:ext cx="255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Jackson, 3</a:t>
            </a:r>
            <a:r>
              <a:rPr lang="en-US" b="1" baseline="30000" dirty="0" smtClean="0"/>
              <a:t>rd</a:t>
            </a:r>
            <a:r>
              <a:rPr lang="en-US" b="1" dirty="0" smtClean="0"/>
              <a:t> edition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58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0736" y="365760"/>
                <a:ext cx="11471709" cy="5650548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 </m:t>
                                  </m:r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233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137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233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Solve the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, 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will be the critical energy of the incident particle.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For solids,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varies almost as: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610 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+1.24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Therefore for lead,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 7.3282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0736" y="365760"/>
                <a:ext cx="11471709" cy="5650548"/>
              </a:xfrm>
              <a:blipFill rotWithShape="0">
                <a:blip r:embed="rId2"/>
                <a:stretch>
                  <a:fillRect l="-638" b="-1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8949" y="5284269"/>
            <a:ext cx="3098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Particle Detectors by </a:t>
            </a:r>
            <a:r>
              <a:rPr lang="en-US" b="1" dirty="0" err="1" smtClean="0"/>
              <a:t>Grupen</a:t>
            </a:r>
            <a:r>
              <a:rPr lang="en-US" b="1" dirty="0" smtClean="0"/>
              <a:t> and Schwartz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04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1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Q. Find out the critical energy for Lead Tungstate.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Ans. 169.5 GeV (Source: CMS Collaboration 2010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JINST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P03007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(Critical energy for Lead and Tungsten has been found in problem 7)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365760"/>
                <a:ext cx="10515600" cy="5811203"/>
              </a:xfrm>
            </p:spPr>
            <p:txBody>
              <a:bodyPr/>
              <a:lstStyle/>
              <a:p>
                <a:r>
                  <a:rPr lang="en-US" dirty="0" smtClean="0"/>
                  <a:t>Fernow: 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For Lead,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 9.9707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365760"/>
                <a:ext cx="10515600" cy="5811203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dirty="0" smtClean="0"/>
                  <a:t>Q. Find out the critical energy for some materials for muon and electron.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Ans.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=206.76712</m:t>
                      </m:r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206.7612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endParaRPr lang="en-US" dirty="0" smtClean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p26"/>
          <p:cNvGraphicFramePr/>
          <p:nvPr>
            <p:extLst>
              <p:ext uri="{D42A27DB-BD31-4B8C-83A1-F6EECF244321}">
                <p14:modId xmlns:p14="http://schemas.microsoft.com/office/powerpoint/2010/main" val="2922043025"/>
              </p:ext>
            </p:extLst>
          </p:nvPr>
        </p:nvGraphicFramePr>
        <p:xfrm>
          <a:off x="2164080" y="603505"/>
          <a:ext cx="8013225" cy="5565350"/>
        </p:xfrm>
        <a:graphic>
          <a:graphicData uri="http://schemas.openxmlformats.org/drawingml/2006/table">
            <a:tbl>
              <a:tblPr firstRow="1" bandRow="1">
                <a:noFill/>
                <a:tableStyleId>{C14F5A5E-DCAA-4396-8289-9E7AD1422EA8}</a:tableStyleId>
              </a:tblPr>
              <a:tblGrid>
                <a:gridCol w="937775"/>
                <a:gridCol w="1046225"/>
                <a:gridCol w="911400"/>
                <a:gridCol w="1200575"/>
                <a:gridCol w="1305750"/>
                <a:gridCol w="1305750"/>
                <a:gridCol w="1305750"/>
              </a:tblGrid>
              <a:tr h="179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S. No.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Element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Atomic number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r>
                        <a:rPr lang="en-US" sz="1800" baseline="-25000"/>
                        <a:t>c</a:t>
                      </a:r>
                      <a:r>
                        <a:rPr lang="en-US" sz="18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(electron)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(MeV)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Fernow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r>
                        <a:rPr lang="en-US" sz="1800" baseline="-25000"/>
                        <a:t>c</a:t>
                      </a:r>
                      <a:r>
                        <a:rPr lang="en-US" sz="18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(muon)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(TeV)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Fernow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r>
                        <a:rPr lang="en-US" sz="1800" baseline="-25000"/>
                        <a:t>c</a:t>
                      </a:r>
                      <a:r>
                        <a:rPr lang="en-US" sz="18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(electron)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(MeV)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Grupen &amp; Schwartz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r>
                        <a:rPr lang="en-US" sz="1800" baseline="-25000"/>
                        <a:t>c</a:t>
                      </a:r>
                      <a:r>
                        <a:rPr lang="en-US" sz="18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(muon)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(TeV)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Grupen &amp; Schwartz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2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58.4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2.495133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40.0262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1.710115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2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9.9707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0.426286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7.3282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0.313096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73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62.8923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2.687066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42.8371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1.830210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73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31.4462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1.343535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22.3935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0.956759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73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28.1931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1.204547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20.1719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0.861842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73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W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11.0486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0.472050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8.10739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0.346387</a:t>
                      </a: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0" y="719666"/>
            <a:ext cx="8128000" cy="541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0" y="719666"/>
            <a:ext cx="8128000" cy="541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(Source: Particle Detectors by Claus Grupen and Boris Shwartz)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Proton-nucleus inelastic cross section data </a:t>
            </a:r>
            <a:r>
              <a:rPr lang="en-US" sz="2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(Source: The Astrophysical Journal Supplement Series, 51, 271-276,1983 March.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 Proton-Nucleus Inelastic Cross sections: An empirical formula for E&gt;10 MeV.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Authors: John R Letaw, R. Silberg and C. H. Tsao) </a:t>
            </a:r>
            <a:r>
              <a:rPr lang="en-US"/>
              <a:t>=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dirty="0" smtClean="0"/>
                  <a:t>Q. Find out the interaction length for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 and protons in g/</a:t>
                </a:r>
                <a:r>
                  <a:rPr lang="en-US" dirty="0" err="1" smtClean="0"/>
                  <a:t>cm</a:t>
                </a:r>
                <a:r>
                  <a:rPr lang="en-US" baseline="30000" dirty="0" err="1" smtClean="0"/>
                  <a:t>2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Interaction length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𝑖𝑛𝑒𝑙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cm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is Avogadro’s number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density of the target material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</m:oMath>
                </a14:m>
                <a:r>
                  <a:rPr lang="en-US" dirty="0" smtClean="0"/>
                  <a:t> is the inelastic cross section of the incoming particle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is almost </a:t>
                </a:r>
                <a:r>
                  <a:rPr lang="en-US" dirty="0" smtClean="0"/>
                  <a:t>1.25 </a:t>
                </a:r>
                <a:r>
                  <a:rPr lang="en-US" dirty="0" smtClean="0"/>
                  <a:t>times that of protons.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5" name="Google Shape;115;p17"/>
              <p:cNvGraphicFramePr/>
              <p:nvPr>
                <p:extLst>
                  <p:ext uri="{D42A27DB-BD31-4B8C-83A1-F6EECF244321}">
                    <p14:modId xmlns:p14="http://schemas.microsoft.com/office/powerpoint/2010/main" val="1648478964"/>
                  </p:ext>
                </p:extLst>
              </p:nvPr>
            </p:nvGraphicFramePr>
            <p:xfrm>
              <a:off x="1489135" y="1663423"/>
              <a:ext cx="8915776" cy="351036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{C14F5A5E-DCAA-4396-8289-9E7AD1422EA8}</a:tableStyleId>
                  </a:tblPr>
                  <a:tblGrid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</a:tblGrid>
                  <a:tr h="914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u="none" strike="noStrike" cap="none" dirty="0"/>
                            <a:t>S. No.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Element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Density</a:t>
                          </a:r>
                          <a:endParaRPr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(g/cm</a:t>
                          </a:r>
                          <a:r>
                            <a:rPr lang="en-US" sz="1800" baseline="30000"/>
                            <a:t>3</a:t>
                          </a:r>
                          <a:r>
                            <a:rPr lang="en-US" sz="1800"/>
                            <a:t>)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Mass</a:t>
                          </a:r>
                          <a:endParaRPr dirty="0"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(g/</a:t>
                          </a:r>
                          <a:r>
                            <a:rPr lang="en-US" sz="1800" dirty="0" err="1"/>
                            <a:t>mol</a:t>
                          </a:r>
                          <a:r>
                            <a:rPr lang="en-US" sz="1800" dirty="0"/>
                            <a:t>)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Cross Section</a:t>
                          </a:r>
                          <a:endParaRPr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(mb)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800" baseline="-25000" dirty="0"/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(cm</a:t>
                          </a:r>
                          <a:r>
                            <a:rPr lang="en-US" sz="1800" dirty="0" smtClean="0"/>
                            <a:t>)</a:t>
                          </a:r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proton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(g/</a:t>
                          </a:r>
                          <a:r>
                            <a:rPr lang="en-US" sz="1800" dirty="0" err="1" smtClean="0"/>
                            <a:t>cm</a:t>
                          </a:r>
                          <a:r>
                            <a:rPr lang="en-US" sz="1800" baseline="30000" dirty="0" err="1" smtClean="0"/>
                            <a:t>2</a:t>
                          </a:r>
                          <a:r>
                            <a:rPr lang="en-US" sz="1800" baseline="0" dirty="0" smtClean="0"/>
                            <a:t>)</a:t>
                          </a:r>
                          <a:endParaRPr lang="en-US" sz="1800" dirty="0" smtClean="0"/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proton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/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(g/</a:t>
                          </a:r>
                          <a:r>
                            <a:rPr lang="en-US" sz="1800" dirty="0" err="1" smtClean="0"/>
                            <a:t>cm</a:t>
                          </a:r>
                          <a:r>
                            <a:rPr lang="en-US" sz="1800" baseline="30000" dirty="0" err="1" smtClean="0"/>
                            <a:t>2</a:t>
                          </a:r>
                          <a:r>
                            <a:rPr lang="en-US" sz="1800" baseline="0" dirty="0" smtClean="0"/>
                            <a:t>)</a:t>
                          </a:r>
                        </a:p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aseline="0" dirty="0" smtClean="0"/>
                            <a:t>pion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1.</a:t>
                          </a:r>
                          <a:endParaRPr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Al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2.7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27.0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456 ± 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36.4162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98.3237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122.905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Ca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1.54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40.1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603 ± 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71.53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110.156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137.695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3.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Fe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7.874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55.8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760 ± 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15.48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121.889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152.361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Cu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8.96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63.5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831 ± 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14.16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126.87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158.588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5.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Ta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16.4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180.9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1666 ± 19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10.99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180.236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225.295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Pb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11.34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207.2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1859 ± 16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16.32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185.069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231.336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U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19.1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238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2090 ± 45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9.9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189.09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236.362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5" name="Google Shape;115;p17"/>
              <p:cNvGraphicFramePr/>
              <p:nvPr>
                <p:extLst>
                  <p:ext uri="{D42A27DB-BD31-4B8C-83A1-F6EECF244321}">
                    <p14:modId xmlns:p14="http://schemas.microsoft.com/office/powerpoint/2010/main" val="1648478964"/>
                  </p:ext>
                </p:extLst>
              </p:nvPr>
            </p:nvGraphicFramePr>
            <p:xfrm>
              <a:off x="1489135" y="1663423"/>
              <a:ext cx="8915776" cy="351036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{C14F5A5E-DCAA-4396-8289-9E7AD1422EA8}</a:tableStyleId>
                  </a:tblPr>
                  <a:tblGrid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  <a:gridCol w="1114472"/>
                  </a:tblGrid>
                  <a:tr h="91441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u="none" strike="noStrike" cap="none" dirty="0"/>
                            <a:t>S. No.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Element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Density</a:t>
                          </a:r>
                          <a:endParaRPr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(g/cm</a:t>
                          </a:r>
                          <a:r>
                            <a:rPr lang="en-US" sz="1800" baseline="30000"/>
                            <a:t>3</a:t>
                          </a:r>
                          <a:r>
                            <a:rPr lang="en-US" sz="1800"/>
                            <a:t>)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Mass</a:t>
                          </a:r>
                          <a:endParaRPr dirty="0"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(g/</a:t>
                          </a:r>
                          <a:r>
                            <a:rPr lang="en-US" sz="1800" dirty="0" err="1"/>
                            <a:t>mol</a:t>
                          </a:r>
                          <a:r>
                            <a:rPr lang="en-US" sz="1800" dirty="0"/>
                            <a:t>)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Cross Section</a:t>
                          </a:r>
                          <a:endParaRPr/>
                        </a:p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(mb)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 rotWithShape="0">
                          <a:blip r:embed="rId3"/>
                          <a:stretch>
                            <a:fillRect l="-500000" t="-3333" r="-202732" b="-2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 rotWithShape="0">
                          <a:blip r:embed="rId3"/>
                          <a:stretch>
                            <a:fillRect l="-600000" t="-3333" r="-102732" b="-2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>
                        <a:blipFill rotWithShape="0">
                          <a:blip r:embed="rId3"/>
                          <a:stretch>
                            <a:fillRect l="-700000" t="-3333" r="-2732" b="-294667"/>
                          </a:stretch>
                        </a:blipFill>
                      </a:tcPr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1.</a:t>
                          </a:r>
                          <a:endParaRPr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Al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2.7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27.0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456 ± 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36.4162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98.3237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122.905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Ca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1.54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40.1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603 ± 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71.53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110.156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137.695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3.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Fe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7.874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55.8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760 ± 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15.48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121.889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152.361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4.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Cu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8.96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63.5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831 ± 8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14.16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126.87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158.588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5.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Ta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16.4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180.9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1666 ± 19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10.99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180.236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225.295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6.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Pb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11.34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207.2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1859 ± 16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16.32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185.069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231.336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  <a:tr h="3708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7.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U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19.1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238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2090 ± 45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/>
                            <a:t>9.9</a:t>
                          </a:r>
                          <a:endParaRPr sz="180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189.09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smtClean="0"/>
                            <a:t>236.362</a:t>
                          </a:r>
                          <a:endParaRPr sz="1800" dirty="0"/>
                        </a:p>
                      </a:txBody>
                      <a:tcPr marL="91450" marR="91450" marT="45725" marB="45725"/>
                    </a:tc>
                  </a:tr>
                </a:tbl>
              </a:graphicData>
            </a:graphic>
          </p:graphicFrame>
        </mc:Fallback>
      </mc:AlternateContent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097280"/>
                <a:ext cx="10515600" cy="5624195"/>
              </a:xfrm>
            </p:spPr>
            <p:txBody>
              <a:bodyPr>
                <a:normAutofit fontScale="92500" lnSpcReduction="10000"/>
              </a:bodyPr>
              <a:lstStyle/>
              <a:p>
                <a:pPr marL="50800" indent="0">
                  <a:buNone/>
                </a:pPr>
                <a:r>
                  <a:rPr lang="en-US" dirty="0" smtClean="0"/>
                  <a:t>Q. Expression of bremsstrahlung cross section for relativistic case.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50800" indent="0">
                  <a:buNone/>
                </a:pPr>
                <a:r>
                  <a:rPr lang="en-US" dirty="0" smtClean="0"/>
                  <a:t>Where,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M is mass of incident particle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Z is atomic number of target element</a:t>
                </a:r>
              </a:p>
              <a:p>
                <a:pPr marL="50800" indent="0">
                  <a:buNone/>
                </a:pPr>
                <a:r>
                  <a:rPr lang="en-US" dirty="0"/>
                  <a:t>z</a:t>
                </a:r>
                <a:r>
                  <a:rPr lang="en-US" dirty="0" smtClean="0"/>
                  <a:t> is atomic number of incident particle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E is initial energy of incident particle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the final energy of incident particle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is energy of the photon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parameter introduced to account for the inaccuracies occurred during the  calculation of momentum transfer </a:t>
                </a:r>
              </a:p>
              <a:p>
                <a:pPr marL="50800" indent="0">
                  <a:buNone/>
                </a:pPr>
                <a:endParaRPr lang="en-US" dirty="0" smtClean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097280"/>
                <a:ext cx="10515600" cy="5624195"/>
              </a:xfrm>
              <a:blipFill rotWithShape="0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838200" y="420624"/>
            <a:ext cx="10515600" cy="57563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27" t="-21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856488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5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11480" y="1143000"/>
            <a:ext cx="11466600" cy="550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9" t="-2549" b="-30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625642"/>
                <a:ext cx="10515600" cy="5551321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b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Fernow</a:t>
                </a:r>
                <a:r>
                  <a:rPr lang="en-US" dirty="0" smtClean="0"/>
                  <a:t>:</a:t>
                </a:r>
              </a:p>
              <a:p>
                <a:pPr marL="50800" indent="0">
                  <a:buNone/>
                </a:pPr>
                <a:r>
                  <a:rPr lang="en-US" dirty="0" smtClean="0"/>
                  <a:t>For an incident electron beam: </a:t>
                </a:r>
              </a:p>
              <a:p>
                <a:pPr marL="508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183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cm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is the radiation length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fine structure constant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is the number of nuclei per unit volume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is the classical electron radius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 is the atomic number of the target material</a:t>
                </a:r>
              </a:p>
              <a:p>
                <a:r>
                  <a:rPr lang="en-US" dirty="0" smtClean="0"/>
                  <a:t>Same as that of Jackson’s expression except for the constant inside the log term.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625642"/>
                <a:ext cx="10515600" cy="5551321"/>
              </a:xfrm>
              <a:blipFill rotWithShape="0">
                <a:blip r:embed="rId2"/>
                <a:stretch>
                  <a:fillRect l="-754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631</Words>
  <Application>Microsoft Office PowerPoint</Application>
  <PresentationFormat>Widescreen</PresentationFormat>
  <Paragraphs>365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Assignment 3</vt:lpstr>
      <vt:lpstr>Problem 1</vt:lpstr>
      <vt:lpstr>PowerPoint Presentation</vt:lpstr>
      <vt:lpstr>Problem 4</vt:lpstr>
      <vt:lpstr>PowerPoint Presentation</vt:lpstr>
      <vt:lpstr>Problem 6</vt:lpstr>
      <vt:lpstr>PowerPoint Presentation</vt:lpstr>
      <vt:lpstr>Problem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Critical Energy</vt:lpstr>
      <vt:lpstr>PowerPoint Presentation</vt:lpstr>
      <vt:lpstr>PowerPoint Presentation</vt:lpstr>
      <vt:lpstr>PowerPoint Presentation</vt:lpstr>
      <vt:lpstr>PowerPoint Presentation</vt:lpstr>
      <vt:lpstr>Problem 7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cp:lastModifiedBy>Mohit Saharan</cp:lastModifiedBy>
  <cp:revision>50</cp:revision>
  <dcterms:modified xsi:type="dcterms:W3CDTF">2018-08-20T12:40:30Z</dcterms:modified>
</cp:coreProperties>
</file>