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762869-0517-4AB5-9F3F-5656420F4E20}">
          <p14:sldIdLst/>
        </p14:section>
        <p14:section name="Untitled Section" id="{522C2C16-2DB9-408F-9588-B1D7567710C9}">
          <p14:sldIdLst>
            <p14:sldId id="258"/>
            <p14:sldId id="257"/>
            <p14:sldId id="259"/>
            <p14:sldId id="264"/>
            <p14:sldId id="260"/>
            <p14:sldId id="265"/>
            <p14:sldId id="261"/>
            <p14:sldId id="262"/>
            <p14:sldId id="263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739B-EA0A-4401-94AF-A19B32CED053}" type="datetimeFigureOut">
              <a:rPr lang="en-US" smtClean="0"/>
              <a:t>18-Jul-18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423262"/>
            <a:ext cx="5181600" cy="4753701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r>
              <a:rPr lang="en-US" dirty="0" smtClean="0"/>
              <a:t>(E &gt; 100 MeV),  Bremsstrahlung </a:t>
            </a:r>
          </a:p>
          <a:p>
            <a:r>
              <a:rPr lang="en-US" dirty="0" smtClean="0"/>
              <a:t>Photon(E&gt;100MeV), pair production</a:t>
            </a:r>
            <a:endParaRPr lang="en-US" dirty="0"/>
          </a:p>
          <a:p>
            <a:r>
              <a:rPr lang="en-US" dirty="0" smtClean="0"/>
              <a:t>Shower continues until particle’s energy falls below 100 MeV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rad</a:t>
            </a:r>
            <a:r>
              <a:rPr lang="en-US" dirty="0" smtClean="0"/>
              <a:t> = 180 A/Z</a:t>
            </a:r>
            <a:r>
              <a:rPr lang="en-US" baseline="30000" dirty="0" smtClean="0"/>
              <a:t>2</a:t>
            </a:r>
            <a:r>
              <a:rPr lang="en-US" dirty="0" smtClean="0"/>
              <a:t>  g/cm</a:t>
            </a:r>
            <a:r>
              <a:rPr lang="en-US" baseline="30000" dirty="0" smtClean="0"/>
              <a:t>2  </a:t>
            </a:r>
          </a:p>
          <a:p>
            <a:r>
              <a:rPr lang="en-US" dirty="0" smtClean="0"/>
              <a:t> Assumptions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3262"/>
            <a:ext cx="5181600" cy="3952739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62000" y="97699"/>
            <a:ext cx="10515600" cy="1325563"/>
          </a:xfrm>
        </p:spPr>
        <p:txBody>
          <a:bodyPr/>
          <a:lstStyle/>
          <a:p>
            <a:r>
              <a:rPr lang="en-US" dirty="0" smtClean="0"/>
              <a:t>Electromagnetic shower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344" y="545464"/>
                <a:ext cx="10515600" cy="59924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𝑒𝑙</m:t>
                    </m:r>
                  </m:oMath>
                </a14:m>
                <a:r>
                  <a:rPr lang="en-US" dirty="0" smtClean="0"/>
                  <a:t>= coherent elastic scattering off the nucleus</a:t>
                </a:r>
              </a:p>
              <a:p>
                <a:r>
                  <a:rPr lang="en-US" dirty="0" smtClean="0"/>
                  <a:t>Absorption length of particles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λ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A</m:t>
                        </m:r>
                        <m:r>
                          <m:rPr>
                            <m:nor/>
                          </m:rPr>
                          <a:rPr lang="el-GR" smtClean="0"/>
                          <m:t>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Where, for A&gt;=9,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𝑎𝑏𝑠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/>
                  <a:t> A</a:t>
                </a:r>
                <a:r>
                  <a:rPr lang="el-GR" baseline="30000" dirty="0" smtClean="0"/>
                  <a:t>α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/>
                  <a:t> = 41.2 </a:t>
                </a:r>
                <a:r>
                  <a:rPr lang="en-US" dirty="0" err="1" smtClean="0"/>
                  <a:t>mb</a:t>
                </a:r>
                <a:r>
                  <a:rPr lang="en-US" dirty="0" smtClean="0"/>
                  <a:t>,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= 0.711</a:t>
                </a:r>
              </a:p>
              <a:p>
                <a:r>
                  <a:rPr lang="en-US" dirty="0" smtClean="0"/>
                  <a:t>A simple model of nucleus indicate that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~ 2/3</a:t>
                </a:r>
              </a:p>
              <a:p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= r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1/3</a:t>
                </a:r>
              </a:p>
              <a:p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o</a:t>
                </a:r>
                <a:r>
                  <a:rPr lang="en-US" dirty="0" smtClean="0"/>
                  <a:t> =  1.38 x 10</a:t>
                </a:r>
                <a:r>
                  <a:rPr lang="en-US" baseline="30000" dirty="0" smtClean="0"/>
                  <a:t>-13</a:t>
                </a:r>
                <a:r>
                  <a:rPr lang="en-US" dirty="0" smtClean="0"/>
                  <a:t>cm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𝑎𝑏𝑠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 = </a:t>
                </a:r>
                <a:r>
                  <a:rPr lang="el-GR" dirty="0" smtClean="0"/>
                  <a:t>π</a:t>
                </a:r>
                <a:r>
                  <a:rPr lang="en-US" dirty="0" smtClean="0"/>
                  <a:t> r</a:t>
                </a:r>
                <a:r>
                  <a:rPr lang="en-US" baseline="-25000" dirty="0" smtClean="0"/>
                  <a:t>o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A</a:t>
                </a:r>
                <a:r>
                  <a:rPr lang="en-US" baseline="30000" dirty="0" smtClean="0"/>
                  <a:t>2/3</a:t>
                </a:r>
              </a:p>
              <a:p>
                <a:r>
                  <a:rPr lang="en-US" dirty="0" smtClean="0"/>
                  <a:t>Two more important differences from the </a:t>
                </a:r>
                <a:r>
                  <a:rPr lang="en-US" dirty="0" err="1" smtClean="0"/>
                  <a:t>em</a:t>
                </a:r>
                <a:r>
                  <a:rPr lang="en-US" dirty="0" smtClean="0"/>
                  <a:t> showers:</a:t>
                </a:r>
              </a:p>
              <a:p>
                <a:pPr lvl="1"/>
                <a:r>
                  <a:rPr lang="en-US" dirty="0" smtClean="0"/>
                  <a:t>The number of particle species that can in principal be produced is large. </a:t>
                </a:r>
              </a:p>
              <a:p>
                <a:pPr lvl="1"/>
                <a:r>
                  <a:rPr lang="en-US" dirty="0" smtClean="0"/>
                  <a:t>The most prolifically produced particles are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344" y="545464"/>
                <a:ext cx="10515600" cy="5992496"/>
              </a:xfrm>
              <a:blipFill rotWithShape="0">
                <a:blip r:embed="rId2"/>
                <a:stretch>
                  <a:fillRect l="-1043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more important differences from the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/>
              <a:t>showers: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particle species that </a:t>
            </a:r>
            <a:r>
              <a:rPr lang="en-US" dirty="0" smtClean="0"/>
              <a:t>can </a:t>
            </a:r>
            <a:r>
              <a:rPr lang="en-US" dirty="0"/>
              <a:t>in principal be produced is </a:t>
            </a:r>
            <a:r>
              <a:rPr lang="en-US" dirty="0" smtClean="0"/>
              <a:t>large.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prolifically produced particles are </a:t>
            </a:r>
            <a:r>
              <a:rPr lang="en-US" dirty="0" err="1" smtClean="0"/>
              <a:t>pions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011809"/>
                <a:ext cx="5181600" cy="51651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/>
                      <m:t>𝑁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i="1"/>
                      <m:t>=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2</m:t>
                        </m:r>
                      </m:e>
                      <m:sup>
                        <m:r>
                          <a:rPr lang="en-US" i="1"/>
                          <m:t>𝑡</m:t>
                        </m:r>
                      </m:sup>
                    </m:sSup>
                    <m:r>
                      <a:rPr lang="en-US" i="1"/>
                      <m:t>=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𝑒</m:t>
                        </m:r>
                      </m:e>
                      <m:sup>
                        <m:r>
                          <a:rPr lang="en-US" i="1"/>
                          <m:t>𝑡</m:t>
                        </m:r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ln</m:t>
                            </m:r>
                          </m:fName>
                          <m:e>
                            <m:r>
                              <a:rPr lang="en-US" i="1"/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𝐸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𝐸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/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2</m:t>
                        </m:r>
                      </m:e>
                      <m:sup>
                        <m:r>
                          <a:rPr lang="en-US" i="1"/>
                          <m:t>𝑡</m:t>
                        </m:r>
                      </m:sup>
                    </m:sSup>
                  </m:oMath>
                </a14:m>
                <a:r>
                  <a:rPr lang="en-US" i="1" dirty="0" smtClean="0"/>
                  <a:t>­</a:t>
                </a:r>
                <a:endParaRPr lang="en-US" dirty="0" smtClean="0"/>
              </a:p>
              <a:p>
                <a:r>
                  <a:rPr lang="en-US" dirty="0" smtClean="0"/>
                  <a:t>E(t</a:t>
                </a:r>
                <a:r>
                  <a:rPr lang="en-US" dirty="0"/>
                  <a:t>) = E’ when,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t(E’)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ln</m:t>
                            </m:r>
                          </m:fName>
                          <m:e>
                            <m:r>
                              <a:rPr lang="en-US" i="1"/>
                              <m:t> (</m:t>
                            </m:r>
                            <m:f>
                              <m:fPr>
                                <m:type m:val="lin"/>
                                <m:ctrlPr>
                                  <a:rPr lang="en-US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/>
                                  <m:t>𝐸</m:t>
                                </m:r>
                                <m:r>
                                  <a:rPr lang="en-US" i="1"/>
                                  <m:t>′</m:t>
                                </m:r>
                              </m:den>
                            </m:f>
                            <m:r>
                              <a:rPr lang="en-US" i="1"/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ln</m:t>
                            </m:r>
                          </m:fName>
                          <m:e>
                            <m:r>
                              <a:rPr lang="en-US" i="1"/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type m:val="lin"/>
                            <m:ctrlPr>
                              <a:rPr lang="en-US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𝐸</m:t>
                                </m:r>
                              </m:e>
                              <m:sub>
                                <m:r>
                                  <a:rPr lang="en-US" i="1"/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/>
                              <m:t>𝐸</m:t>
                            </m:r>
                            <m:r>
                              <a:rPr lang="en-US" i="1"/>
                              <m:t>′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When E(t)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011809"/>
                <a:ext cx="5181600" cy="5165154"/>
              </a:xfrm>
              <a:blipFill rotWithShape="0"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011809"/>
                <a:ext cx="5181600" cy="51651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N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E</m:t>
                    </m:r>
                    <m:r>
                      <m:rPr>
                        <m:nor/>
                      </m:rPr>
                      <a:rPr lang="en-US" dirty="0" smtClean="0"/>
                      <m:t>&gt;</m:t>
                    </m:r>
                    <m:r>
                      <m:rPr>
                        <m:nor/>
                      </m:rPr>
                      <a:rPr lang="en-US" dirty="0" smtClean="0"/>
                      <m:t>E</m:t>
                    </m:r>
                    <m:r>
                      <m:rPr>
                        <m:nor/>
                      </m:rPr>
                      <a:rPr lang="en-US" dirty="0" smtClean="0"/>
                      <m:t>’)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~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Thus, </a:t>
                </a:r>
                <a:r>
                  <a:rPr lang="en-US" dirty="0" err="1" smtClean="0"/>
                  <a:t>dN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dE</a:t>
                </a:r>
                <a:r>
                  <a:rPr lang="en-US" dirty="0" smtClean="0"/>
                  <a:t>’,  falls like 1/E’</a:t>
                </a:r>
                <a:r>
                  <a:rPr lang="en-US" baseline="30000" dirty="0" smtClean="0"/>
                  <a:t>2</a:t>
                </a:r>
                <a:endParaRPr lang="en-US" dirty="0" smtClean="0"/>
              </a:p>
              <a:p>
                <a:r>
                  <a:rPr lang="en-US" dirty="0" smtClean="0"/>
                  <a:t>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~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proportional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incident</m:t>
                    </m:r>
                  </m:oMath>
                </a14:m>
                <a:r>
                  <a:rPr lang="en-US" b="0" dirty="0" smtClean="0"/>
                  <a:t> energy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011809"/>
                <a:ext cx="5181600" cy="5165154"/>
              </a:xfrm>
              <a:blipFill rotWithShape="0"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197993"/>
            <a:ext cx="6882384" cy="804672"/>
          </a:xfrm>
        </p:spPr>
        <p:txBody>
          <a:bodyPr/>
          <a:lstStyle/>
          <a:p>
            <a:r>
              <a:rPr lang="en-US" dirty="0" err="1" smtClean="0"/>
              <a:t>Heitler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Bremsstrahlung Radiation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f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+ k</a:t>
                </a:r>
              </a:p>
              <a:p>
                <a:r>
                  <a:rPr lang="en-US" dirty="0" smtClean="0"/>
                  <a:t>Time rate of energy loss: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quadratic dependence on ‘a’.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smtClean="0"/>
                          <m:t>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2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 smtClean="0"/>
                  <a:t>α</a:t>
                </a:r>
                <a:r>
                  <a:rPr lang="en-US" dirty="0" smtClean="0"/>
                  <a:t>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l-GR" dirty="0" smtClean="0"/>
                  <a:t>α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Cross section </a:t>
                </a:r>
                <a:r>
                  <a:rPr lang="el-GR" dirty="0" smtClean="0"/>
                  <a:t>α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 smtClean="0"/>
                  <a:t>, with increasing photon energy</a:t>
                </a:r>
              </a:p>
              <a:p>
                <a:r>
                  <a:rPr lang="en-US" dirty="0" smtClean="0"/>
                  <a:t>Contribution from atomic electrons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aseline="-25000" dirty="0" smtClean="0"/>
                  <a:t>2</a:t>
                </a:r>
              </a:p>
              <a:p>
                <a:r>
                  <a:rPr lang="en-US" dirty="0" smtClean="0"/>
                  <a:t>Effects of screening!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2480" y="484632"/>
                <a:ext cx="10515600" cy="56327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Energy loss due to radiation: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el-GR" smtClean="0"/>
                              <m:t>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baseline="30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– m c</a:t>
                </a:r>
                <a:r>
                  <a:rPr lang="en-US" baseline="30000" dirty="0" smtClean="0"/>
                  <a:t>2</a:t>
                </a:r>
              </a:p>
              <a:p>
                <a:pPr marL="0" indent="0" algn="ctr">
                  <a:buNone/>
                </a:pPr>
                <a:endParaRPr lang="en-US" baseline="30000" dirty="0" smtClean="0"/>
              </a:p>
              <a:p>
                <a:r>
                  <a:rPr lang="en-US" dirty="0" smtClean="0"/>
                  <a:t>Using,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i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el-GR" smtClean="0"/>
                              <m:t>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i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baseline="-25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endParaRPr lang="en-US" b="0" baseline="-25000" dirty="0" smtClean="0"/>
              </a:p>
              <a:p>
                <a:pPr marL="0" indent="0" algn="ctr">
                  <a:buNone/>
                </a:pPr>
                <a:endParaRPr lang="en-US" baseline="-25000" dirty="0" smtClean="0"/>
              </a:p>
              <a:p>
                <a:r>
                  <a:rPr lang="en-US" dirty="0" smtClean="0"/>
                  <a:t>Complete screening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&gt;&gt;mc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/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Z</a:t>
                </a:r>
                <a:r>
                  <a:rPr lang="en-US" baseline="30000" dirty="0" smtClean="0"/>
                  <a:t>1/3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mtClean="0"/>
                        <m:t>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l-GR" smtClean="0"/>
                        <m:t>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⁡(183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+18)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independent of e</a:t>
                </a:r>
                <a:r>
                  <a:rPr lang="en-US" baseline="30000" dirty="0" smtClean="0"/>
                  <a:t>- </a:t>
                </a:r>
                <a:r>
                  <a:rPr lang="en-US" dirty="0" smtClean="0"/>
                  <a:t>energy</a:t>
                </a: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80" y="484632"/>
                <a:ext cx="10515600" cy="5632704"/>
              </a:xfrm>
              <a:blipFill rotWithShape="0">
                <a:blip r:embed="rId2"/>
                <a:stretch>
                  <a:fillRect l="-1159" t="-2489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1792"/>
                <a:ext cx="10515600" cy="55551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Collision energy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ln(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baseline="-25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: dimensions of L</a:t>
                </a:r>
                <a:r>
                  <a:rPr lang="en-US" baseline="30000" dirty="0" smtClean="0"/>
                  <a:t>-1</a:t>
                </a:r>
                <a:endParaRPr lang="en-US" dirty="0" smtClean="0"/>
              </a:p>
              <a:p>
                <a:r>
                  <a:rPr lang="en-US" dirty="0" smtClean="0"/>
                  <a:t>Radiation Length</a:t>
                </a:r>
              </a:p>
              <a:p>
                <a:pPr marL="0" indent="0">
                  <a:buNone/>
                </a:pPr>
                <a:r>
                  <a:rPr lang="en-US" dirty="0" smtClean="0"/>
                  <a:t>	L</a:t>
                </a:r>
                <a:r>
                  <a:rPr lang="en-US" baseline="-25000" dirty="0" smtClean="0"/>
                  <a:t>R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= 4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ln(183 Z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-1/3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(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rad</a:t>
                </a:r>
                <a:r>
                  <a:rPr lang="en-US" dirty="0" smtClean="0"/>
                  <a:t> = 180 A/Z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g/cm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 smtClean="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𝑐𝑜𝑙𝑙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dirty="0" smtClean="0"/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i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crit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1792"/>
                <a:ext cx="10515600" cy="5555171"/>
              </a:xfrm>
              <a:blipFill rotWithShape="0">
                <a:blip r:embed="rId2"/>
                <a:stretch>
                  <a:fillRect l="-1043" t="-1756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5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Length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𝑎𝑡𝑜𝑚𝑠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l-GR" dirty="0" smtClean="0"/>
                          <m:t>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 dx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𝑎𝑡𝑜𝑚𝑠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Change in beam intensity,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dI</a:t>
                </a:r>
                <a:r>
                  <a:rPr lang="en-US" dirty="0" smtClean="0"/>
                  <a:t> =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</m:oMath>
                </a14:m>
                <a:r>
                  <a:rPr lang="en-US" dirty="0" smtClean="0"/>
                  <a:t> I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 dx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</m:oMath>
                </a14:m>
                <a:r>
                  <a:rPr lang="en-US" dirty="0" smtClean="0"/>
                  <a:t> is total cross section </a:t>
                </a:r>
              </a:p>
              <a:p>
                <a:r>
                  <a:rPr lang="en-US" dirty="0" smtClean="0"/>
                  <a:t>Assuming the target to be thin,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I(x) = I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(-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</m:oMath>
                </a14:m>
                <a:r>
                  <a:rPr lang="en-US" dirty="0" smtClean="0"/>
                  <a:t> n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x)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Interaction Length: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λ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smtClean="0"/>
                  <a:t>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x = </a:t>
                </a:r>
                <a:r>
                  <a:rPr lang="en-US" dirty="0" err="1" smtClean="0"/>
                  <a:t>λ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I(x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o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λ</a:t>
                </a:r>
                <a:r>
                  <a:rPr lang="en-US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represents mean free path between interactions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2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Hadronic Shower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Differences between electromagnetic and hadronic shower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a) mean free path between collisions;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b) number of particles produced per collision;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c) minimum energy after which the shower development terminates. </a:t>
                </a:r>
                <a:endParaRPr lang="en-US" dirty="0"/>
              </a:p>
              <a:p>
                <a:r>
                  <a:rPr lang="en-US" dirty="0" smtClean="0"/>
                  <a:t>I(x) =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I</m:t>
                    </m:r>
                    <m:r>
                      <m:rPr>
                        <m:nor/>
                      </m:rPr>
                      <a:rPr lang="en-US" b="0" i="0" baseline="-25000" dirty="0" smtClean="0"/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l-GR" dirty="0" smtClean="0"/>
                          <m:t>ρ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A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L</a:t>
                </a:r>
                <a:r>
                  <a:rPr lang="en-US" baseline="-25000" dirty="0" err="1" smtClean="0"/>
                  <a:t>coll</a:t>
                </a:r>
                <a:r>
                  <a:rPr lang="en-US" baseline="-25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A</m:t>
                        </m:r>
                        <m:r>
                          <m:rPr>
                            <m:nor/>
                          </m:rPr>
                          <a:rPr lang="el-GR" dirty="0" smtClean="0"/>
                          <m:t>ρ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coll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A</m:t>
                        </m:r>
                        <m:r>
                          <m:rPr>
                            <m:nor/>
                          </m:rPr>
                          <a:rPr lang="el-GR" smtClean="0"/>
                          <m:t>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𝑎𝑏𝑠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𝑒𝑙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baseline="-2500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185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Electromagnetic shower</vt:lpstr>
      <vt:lpstr>Heitler Model</vt:lpstr>
      <vt:lpstr>Bremsstrahlung Radiation</vt:lpstr>
      <vt:lpstr>PowerPoint Presentation</vt:lpstr>
      <vt:lpstr>PowerPoint Presentation</vt:lpstr>
      <vt:lpstr>PowerPoint Presentation</vt:lpstr>
      <vt:lpstr>Interaction Length</vt:lpstr>
      <vt:lpstr>PowerPoint Presentation</vt:lpstr>
      <vt:lpstr>Hadronic Shower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Saharan</dc:creator>
  <cp:lastModifiedBy>Mohit Saharan</cp:lastModifiedBy>
  <cp:revision>23</cp:revision>
  <dcterms:created xsi:type="dcterms:W3CDTF">2018-07-18T11:17:10Z</dcterms:created>
  <dcterms:modified xsi:type="dcterms:W3CDTF">2018-07-19T03:07:19Z</dcterms:modified>
</cp:coreProperties>
</file>