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8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5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24E5-FFA0-4DCC-AA8E-840C7C69309A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1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bout </a:t>
            </a:r>
            <a:r>
              <a:rPr lang="en-US" dirty="0"/>
              <a:t>95% of the shower energy is contained in a cylinder around the shower axis whose radius is </a:t>
            </a:r>
            <a:r>
              <a:rPr lang="en-US" i="1" dirty="0"/>
              <a:t>R</a:t>
            </a:r>
            <a:r>
              <a:rPr lang="en-US" dirty="0"/>
              <a:t>(95%) = </a:t>
            </a:r>
            <a:r>
              <a:rPr lang="en-US" dirty="0" smtClean="0"/>
              <a:t>2 </a:t>
            </a:r>
            <a:r>
              <a:rPr lang="en-US" i="1" dirty="0" smtClean="0"/>
              <a:t>R</a:t>
            </a:r>
            <a:r>
              <a:rPr lang="en-US" baseline="-25000" dirty="0" smtClean="0"/>
              <a:t>M</a:t>
            </a:r>
            <a:r>
              <a:rPr lang="en-US" dirty="0" smtClean="0"/>
              <a:t>, almost </a:t>
            </a:r>
            <a:r>
              <a:rPr lang="en-US" dirty="0"/>
              <a:t>independently of the energy of the incident particle.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dependence of the containment radius on the material is taken into account </a:t>
            </a:r>
            <a:r>
              <a:rPr lang="en-US" dirty="0" smtClean="0"/>
              <a:t>by the </a:t>
            </a:r>
            <a:r>
              <a:rPr lang="en-US" dirty="0"/>
              <a:t>critical energy and radiation </a:t>
            </a:r>
            <a:r>
              <a:rPr lang="en-US" dirty="0" smtClean="0"/>
              <a:t>length.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8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5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5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Q. Energy dependence of proton and pion cross section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Ans</a:t>
                </a:r>
                <a:r>
                  <a:rPr lang="en-US" dirty="0" smtClean="0"/>
                  <a:t>: Interaction length: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𝑖𝑛𝑒𝑙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cm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is the interaction length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 is Avogadro’s number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density of the target material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</m:oMath>
                </a14:m>
                <a:r>
                  <a:rPr lang="en-US" dirty="0" smtClean="0"/>
                  <a:t> is the inelastic cross section of the incoming particle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754112" y="2990088"/>
            <a:ext cx="237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 smtClean="0"/>
              <a:t>Grupen</a:t>
            </a:r>
            <a:r>
              <a:rPr lang="en-US" b="1" dirty="0" smtClean="0"/>
              <a:t> and Schwartz)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668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0080"/>
                <a:ext cx="10515600" cy="591616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Charged Pion-air interaction length: (Thesis, Prof. </a:t>
                </a:r>
                <a:r>
                  <a:rPr lang="en-US" dirty="0" err="1" smtClean="0"/>
                  <a:t>Dugad</a:t>
                </a:r>
                <a:r>
                  <a:rPr lang="en-US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=122.4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&lt;67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122.4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1+0.008673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67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&gt;67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Hence, </a:t>
                </a:r>
              </a:p>
              <a:p>
                <a:pPr marL="0" indent="0" algn="ctr">
                  <a:buNone/>
                </a:pPr>
                <a:r>
                  <a:rPr lang="en-US" b="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1+0.008673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122.4 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&lt;67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b="0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1+0.008673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122.4 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&gt;67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 is energy of the incident particle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0080"/>
                <a:ext cx="10515600" cy="5916168"/>
              </a:xfrm>
              <a:blipFill rotWithShape="0">
                <a:blip r:embed="rId2"/>
                <a:stretch>
                  <a:fillRect l="-121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81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0040"/>
                <a:ext cx="10515600" cy="62179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Nucleon-air interaction length: (Thesis, Prof. </a:t>
                </a:r>
                <a:r>
                  <a:rPr lang="en-US" dirty="0" err="1" smtClean="0"/>
                  <a:t>Dugad</a:t>
                </a:r>
                <a:r>
                  <a:rPr lang="en-US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=85.7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85.7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1+0.008929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Hence,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1+0.008929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85.7 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1+0.008929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85.7 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 is the energy of the incident particle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0040"/>
                <a:ext cx="10515600" cy="6217920"/>
              </a:xfrm>
              <a:blipFill rotWithShape="0">
                <a:blip r:embed="rId2"/>
                <a:stretch>
                  <a:fillRect l="-121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91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1832"/>
          </a:xfrm>
        </p:spPr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3816"/>
                <a:ext cx="10515600" cy="566927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Q. Find out the decay mode of charged and neutral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. Find out the decay length of 10 GeV charged pion and of a 10 GeV neutral pion.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Ans. </a:t>
                </a:r>
              </a:p>
              <a:p>
                <a:r>
                  <a:rPr lang="en-US" dirty="0" smtClean="0"/>
                  <a:t>Charged pion decay mode: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Branching ratio = 0.999877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Branching Ratio = 0.000123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3. Branching Ratio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3816"/>
                <a:ext cx="10515600" cy="5669279"/>
              </a:xfrm>
              <a:blipFill rotWithShape="0">
                <a:blip r:embed="rId2"/>
                <a:stretch>
                  <a:fillRect l="-1217" t="-2476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10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456"/>
                <a:ext cx="10515600" cy="6355080"/>
              </a:xfrm>
            </p:spPr>
            <p:txBody>
              <a:bodyPr/>
              <a:lstStyle/>
              <a:p>
                <a:r>
                  <a:rPr lang="en-US" dirty="0" smtClean="0"/>
                  <a:t>Neutral pion decay mode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Branching Ratio = 0.98823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 smtClean="0"/>
              </a:p>
              <a:p>
                <a:pPr marL="514350" indent="-514350">
                  <a:buAutoNum type="arabicPeriod" startAt="2"/>
                </a:pPr>
                <a:r>
                  <a:rPr lang="en-US" dirty="0" smtClean="0"/>
                  <a:t>Branching Ratio = 0.01174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groupChr>
                        <m:groupChrPr>
                          <m:chr m:val="⏟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groupCh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rabicPeriod" startAt="3"/>
                </a:pPr>
                <a:r>
                  <a:rPr lang="en-US" dirty="0" smtClean="0"/>
                  <a:t>Branching Ratio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3.34×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groupChr>
                        <m:groupChrPr>
                          <m:chr m:val="⏟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groupChr>
                        <m:groupChrPr>
                          <m:chr m:val="⏟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groupCh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4. Branching Ratio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6.46×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AutoNum type="arabicPeriod" startAt="3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456"/>
                <a:ext cx="10515600" cy="6355080"/>
              </a:xfrm>
              <a:blipFill rotWithShape="0">
                <a:blip r:embed="rId2"/>
                <a:stretch>
                  <a:fillRect l="-1217" t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"/>
                <a:ext cx="10515600" cy="65013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Decay Length: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Charged pion: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Lifetime of charged pion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2.6033×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Energy of charged pion = 10 GeV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Mass of charged pion = 139.6 MeV/</a:t>
                </a:r>
                <a:r>
                  <a:rPr lang="en-US" dirty="0" err="1" smtClean="0"/>
                  <a:t>c</a:t>
                </a:r>
                <a:r>
                  <a:rPr lang="en-US" baseline="30000" dirty="0" err="1" smtClean="0"/>
                  <a:t>2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=71.633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rest frame,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=0.999902554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Distance travelled in rest frame: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=7.809139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Distance travelled in lab frame: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=559.392051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"/>
                <a:ext cx="10515600" cy="6501384"/>
              </a:xfrm>
              <a:blipFill rotWithShape="0">
                <a:blip r:embed="rId2"/>
                <a:stretch>
                  <a:fillRect l="-1101" t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93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184"/>
                <a:ext cx="10515600" cy="62453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  Neutral pion: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Lifetime of charged pion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Energy of charged pion = 10 GeV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Mass of charged pion = 130.5 MeV/</a:t>
                </a:r>
                <a:r>
                  <a:rPr lang="en-US" dirty="0" err="1" smtClean="0"/>
                  <a:t>c</a:t>
                </a:r>
                <a:r>
                  <a:rPr lang="en-US" baseline="30000" dirty="0" err="1" smtClean="0"/>
                  <a:t>2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=74.0741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rest frame,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=0.999908871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Distance travelled in rest frame: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=25.1977035×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Distance travelled in lab frame: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=1.8864972×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184"/>
                <a:ext cx="10515600" cy="6245352"/>
              </a:xfrm>
              <a:blipFill rotWithShape="0">
                <a:blip r:embed="rId2"/>
                <a:stretch>
                  <a:fillRect l="-1043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Moliere Radius (</a:t>
            </a:r>
            <a:r>
              <a:rPr lang="en-US" dirty="0" err="1" smtClean="0"/>
              <a:t>Grupen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angular distribution of the produced particles by bremsstrahlung</a:t>
                </a:r>
                <a:br>
                  <a:rPr lang="en-US" dirty="0" smtClean="0"/>
                </a:br>
                <a:r>
                  <a:rPr lang="en-US" dirty="0" smtClean="0"/>
                  <a:t>and pair production is very narrow. </a:t>
                </a:r>
                <a:r>
                  <a:rPr lang="en-US" dirty="0"/>
                  <a:t>The characteristic angles</a:t>
                </a:r>
                <a:br>
                  <a:rPr lang="en-US" dirty="0"/>
                </a:br>
                <a:r>
                  <a:rPr lang="en-US" dirty="0"/>
                  <a:t>are on the order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 That is why the </a:t>
                </a:r>
                <a:r>
                  <a:rPr lang="en-US" i="1" dirty="0"/>
                  <a:t>lateral width of an electromagnetic cascade </a:t>
                </a:r>
                <a:r>
                  <a:rPr lang="en-US" dirty="0"/>
                  <a:t>is mainly determined by multiple scattering and can </a:t>
                </a:r>
                <a:r>
                  <a:rPr lang="en-US" dirty="0" smtClean="0"/>
                  <a:t>be best </a:t>
                </a:r>
                <a:r>
                  <a:rPr lang="en-US" dirty="0" err="1"/>
                  <a:t>characterised</a:t>
                </a:r>
                <a:r>
                  <a:rPr lang="en-US" dirty="0"/>
                  <a:t> by the </a:t>
                </a:r>
                <a:r>
                  <a:rPr lang="en-US" i="1" dirty="0" smtClean="0"/>
                  <a:t>Moliere </a:t>
                </a:r>
                <a:r>
                  <a:rPr lang="en-US" i="1" dirty="0"/>
                  <a:t>radius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𝑀𝑒𝑉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34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Assignment 4</vt:lpstr>
      <vt:lpstr>Problem 1</vt:lpstr>
      <vt:lpstr>PowerPoint Presentation</vt:lpstr>
      <vt:lpstr>PowerPoint Presentation</vt:lpstr>
      <vt:lpstr>Problem 3</vt:lpstr>
      <vt:lpstr>PowerPoint Presentation</vt:lpstr>
      <vt:lpstr>PowerPoint Presentation</vt:lpstr>
      <vt:lpstr>PowerPoint Presentation</vt:lpstr>
      <vt:lpstr>Moliere Radius (Grupen)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Mohit Saharan</dc:creator>
  <cp:lastModifiedBy>Mohit Saharan</cp:lastModifiedBy>
  <cp:revision>14</cp:revision>
  <dcterms:created xsi:type="dcterms:W3CDTF">2018-08-01T00:05:10Z</dcterms:created>
  <dcterms:modified xsi:type="dcterms:W3CDTF">2018-08-08T02:56:03Z</dcterms:modified>
</cp:coreProperties>
</file>