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6"/>
  </p:notesMasterIdLst>
  <p:sldIdLst>
    <p:sldId id="256" r:id="rId2"/>
    <p:sldId id="257" r:id="rId3"/>
    <p:sldId id="258" r:id="rId4"/>
    <p:sldId id="259" r:id="rId5"/>
    <p:sldId id="260" r:id="rId6"/>
    <p:sldId id="261" r:id="rId7"/>
    <p:sldId id="263" r:id="rId8"/>
    <p:sldId id="264" r:id="rId9"/>
    <p:sldId id="265" r:id="rId10"/>
    <p:sldId id="332" r:id="rId11"/>
    <p:sldId id="267" r:id="rId12"/>
    <p:sldId id="333" r:id="rId13"/>
    <p:sldId id="268" r:id="rId14"/>
    <p:sldId id="271" r:id="rId15"/>
    <p:sldId id="272" r:id="rId16"/>
    <p:sldId id="273" r:id="rId17"/>
    <p:sldId id="275" r:id="rId18"/>
    <p:sldId id="334"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99958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4961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2798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7237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194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0485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8618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03601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45985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7972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9286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125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4235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0060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3415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23013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4031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3176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929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229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43555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4700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176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5652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02706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1047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89851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23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9738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5592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0912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6179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9216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677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21246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42414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13445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95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3940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03217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94559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1334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705766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20089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474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38145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0288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6062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122958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517985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0246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183231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6943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58981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44385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217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43561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8" name="Shape 4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92782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42783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669165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89420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898146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805265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020992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682091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77447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3483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57064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784036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7" name="Shape 5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88627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793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141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sz="3600"/>
              <a:t>Design, Performance, and Calibration of CMS Hadron-Barrel Calorimeter Wedges</a:t>
            </a:r>
            <a:endParaRPr sz="360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GB"/>
              <a:t>CMS NOTE 2006/138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311700" y="94344"/>
                <a:ext cx="8520600" cy="4811486"/>
              </a:xfrm>
            </p:spPr>
            <p:txBody>
              <a:bodyPr/>
              <a:lstStyle/>
              <a:p>
                <a:endParaRPr lang="en-US" dirty="0" smtClean="0"/>
              </a:p>
              <a:p>
                <a:pPr marL="114300" indent="0">
                  <a:buNone/>
                </a:pPr>
                <a:r>
                  <a:rPr lang="en-US" b="1" dirty="0" smtClean="0">
                    <a:solidFill>
                      <a:srgbClr val="7030A0"/>
                    </a:solidFill>
                  </a:rPr>
                  <a:t>Absorber Geometry</a:t>
                </a:r>
                <a:endParaRPr lang="en-US" b="1" dirty="0">
                  <a:solidFill>
                    <a:srgbClr val="7030A0"/>
                  </a:solidFill>
                </a:endParaRPr>
              </a:p>
              <a:p>
                <a:endParaRPr lang="en-US" dirty="0" smtClean="0"/>
              </a:p>
              <a:p>
                <a:endParaRPr lang="en-US" dirty="0"/>
              </a:p>
              <a:p>
                <a:endParaRPr lang="en-US" dirty="0" smtClean="0"/>
              </a:p>
              <a:p>
                <a:endParaRPr lang="en-US" dirty="0"/>
              </a:p>
              <a:p>
                <a:pPr marL="114300" indent="0">
                  <a:buNone/>
                </a:pPr>
                <a:endParaRPr lang="en-US" dirty="0" smtClean="0"/>
              </a:p>
              <a:p>
                <a:pPr marL="114300" indent="0">
                  <a:buNone/>
                </a:pPr>
                <a:endParaRPr lang="en-US" dirty="0"/>
              </a:p>
              <a:p>
                <a:pPr marL="114300" indent="0">
                  <a:buNone/>
                </a:pPr>
                <a:r>
                  <a:rPr lang="en-US" dirty="0"/>
                  <a:t>The HB effective thickness increases with polar </a:t>
                </a:r>
                <a:r>
                  <a:rPr lang="en-US" dirty="0" smtClean="0"/>
                  <a:t>angle; </a:t>
                </a:r>
                <a:r>
                  <a:rPr lang="en-US" dirty="0"/>
                  <a:t>10.6 </a:t>
                </a:r>
                <a:r>
                  <a:rPr lang="en-US" dirty="0" err="1"/>
                  <a:t>λI</a:t>
                </a:r>
                <a:r>
                  <a:rPr lang="en-US" dirty="0"/>
                  <a:t> at |η| = 1.3. </a:t>
                </a:r>
                <a:r>
                  <a:rPr lang="en-US" dirty="0" err="1" smtClean="0"/>
                  <a:t>EB</a:t>
                </a:r>
                <a:r>
                  <a:rPr lang="en-US" dirty="0" smtClean="0"/>
                  <a:t>  adds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1.1</m:t>
                    </m:r>
                    <m:r>
                      <a:rPr lang="en-US" i="1" dirty="0" err="1">
                        <a:latin typeface="Cambria Math" panose="02040503050406030204" pitchFamily="18" charset="0"/>
                      </a:rPr>
                      <m:t>𝜆</m:t>
                    </m:r>
                    <m:r>
                      <a:rPr lang="en-US" i="1" baseline="-25000" dirty="0" err="1">
                        <a:latin typeface="Cambria Math" panose="02040503050406030204" pitchFamily="18" charset="0"/>
                      </a:rPr>
                      <m:t>𝐼</m:t>
                    </m:r>
                  </m:oMath>
                </a14:m>
                <a:r>
                  <a:rPr lang="en-US" dirty="0" smtClean="0"/>
                  <a:t>.</a:t>
                </a:r>
              </a:p>
              <a:p>
                <a:endParaRPr lang="en-US" dirty="0" smtClean="0"/>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311700" y="94344"/>
                <a:ext cx="8520600" cy="4811486"/>
              </a:xfr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2968171" y="1696358"/>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Front Steel Plate (40 mm)</a:t>
            </a:r>
            <a:endParaRPr lang="en-US" dirty="0">
              <a:solidFill>
                <a:schemeClr val="bg2"/>
              </a:solidFill>
            </a:endParaRPr>
          </a:p>
        </p:txBody>
      </p:sp>
      <p:sp>
        <p:nvSpPr>
          <p:cNvPr id="20" name="Rectangle 19"/>
          <p:cNvSpPr/>
          <p:nvPr/>
        </p:nvSpPr>
        <p:spPr>
          <a:xfrm>
            <a:off x="2968170" y="1246415"/>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 8 Brass plates (50.5 mm)</a:t>
            </a:r>
            <a:endParaRPr lang="en-US" dirty="0">
              <a:solidFill>
                <a:schemeClr val="bg2"/>
              </a:solidFill>
            </a:endParaRPr>
          </a:p>
        </p:txBody>
      </p:sp>
      <p:sp>
        <p:nvSpPr>
          <p:cNvPr id="21" name="Rectangle 20"/>
          <p:cNvSpPr/>
          <p:nvPr/>
        </p:nvSpPr>
        <p:spPr>
          <a:xfrm>
            <a:off x="2968170" y="705757"/>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 </a:t>
            </a:r>
            <a:r>
              <a:rPr lang="en-US" dirty="0" smtClean="0">
                <a:solidFill>
                  <a:schemeClr val="bg2"/>
                </a:solidFill>
              </a:rPr>
              <a:t>6 </a:t>
            </a:r>
            <a:r>
              <a:rPr lang="en-US" dirty="0">
                <a:solidFill>
                  <a:schemeClr val="bg2"/>
                </a:solidFill>
              </a:rPr>
              <a:t>Brass plates (</a:t>
            </a:r>
            <a:r>
              <a:rPr lang="en-US" dirty="0" smtClean="0">
                <a:solidFill>
                  <a:schemeClr val="bg2"/>
                </a:solidFill>
              </a:rPr>
              <a:t>56.5 </a:t>
            </a:r>
            <a:r>
              <a:rPr lang="en-US" dirty="0">
                <a:solidFill>
                  <a:schemeClr val="bg2"/>
                </a:solidFill>
              </a:rPr>
              <a:t>mm)</a:t>
            </a:r>
            <a:endParaRPr lang="en-US" dirty="0">
              <a:solidFill>
                <a:schemeClr val="bg2"/>
              </a:solidFill>
            </a:endParaRPr>
          </a:p>
        </p:txBody>
      </p:sp>
      <p:sp>
        <p:nvSpPr>
          <p:cNvPr id="22" name="Rectangle 21"/>
          <p:cNvSpPr/>
          <p:nvPr/>
        </p:nvSpPr>
        <p:spPr>
          <a:xfrm>
            <a:off x="2968169" y="117929"/>
            <a:ext cx="3309257" cy="362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Back Steel Plate (75 mm)</a:t>
            </a:r>
            <a:endParaRPr lang="en-US" dirty="0">
              <a:solidFill>
                <a:schemeClr val="bg2"/>
              </a:solidFill>
            </a:endParaRPr>
          </a:p>
        </p:txBody>
      </p:sp>
      <p:cxnSp>
        <p:nvCxnSpPr>
          <p:cNvPr id="44" name="Straight Arrow Connector 43"/>
          <p:cNvCxnSpPr/>
          <p:nvPr/>
        </p:nvCxnSpPr>
        <p:spPr>
          <a:xfrm>
            <a:off x="3345543" y="2286000"/>
            <a:ext cx="2612572"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p:cNvSpPr txBox="1"/>
          <p:nvPr/>
        </p:nvSpPr>
        <p:spPr>
          <a:xfrm>
            <a:off x="5958115" y="2130297"/>
            <a:ext cx="1409360" cy="307777"/>
          </a:xfrm>
          <a:prstGeom prst="rect">
            <a:avLst/>
          </a:prstGeom>
          <a:noFill/>
        </p:spPr>
        <p:txBody>
          <a:bodyPr wrap="none" rtlCol="0">
            <a:spAutoFit/>
          </a:bodyPr>
          <a:lstStyle/>
          <a:p>
            <a:r>
              <a:rPr lang="en-US" dirty="0" smtClean="0"/>
              <a:t>Beam Direction</a:t>
            </a:r>
            <a:endParaRPr lang="en-US" dirty="0"/>
          </a:p>
        </p:txBody>
      </p:sp>
      <mc:AlternateContent xmlns:mc="http://schemas.openxmlformats.org/markup-compatibility/2006">
        <mc:Choice xmlns:a14="http://schemas.microsoft.com/office/drawing/2010/main" Requires="a14">
          <p:graphicFrame>
            <p:nvGraphicFramePr>
              <p:cNvPr id="51" name="Table 50"/>
              <p:cNvGraphicFramePr>
                <a:graphicFrameLocks noGrp="1"/>
              </p:cNvGraphicFramePr>
              <p:nvPr>
                <p:extLst>
                  <p:ext uri="{D42A27DB-BD31-4B8C-83A1-F6EECF244321}">
                    <p14:modId xmlns:p14="http://schemas.microsoft.com/office/powerpoint/2010/main" val="2875123471"/>
                  </p:ext>
                </p:extLst>
              </p:nvPr>
            </p:nvGraphicFramePr>
            <p:xfrm>
              <a:off x="2257328" y="3385459"/>
              <a:ext cx="4963529" cy="1524000"/>
            </p:xfrm>
            <a:graphic>
              <a:graphicData uri="http://schemas.openxmlformats.org/drawingml/2006/table">
                <a:tbl>
                  <a:tblPr firstRow="1" bandRow="1">
                    <a:tableStyleId>{5C22544A-7EE6-4342-B048-85BDC9FD1C3A}</a:tableStyleId>
                  </a:tblPr>
                  <a:tblGrid>
                    <a:gridCol w="4963529"/>
                  </a:tblGrid>
                  <a:tr h="211714">
                    <a:tc>
                      <a:txBody>
                        <a:bodyPr/>
                        <a:lstStyle/>
                        <a:p>
                          <a:pPr algn="ctr"/>
                          <a:r>
                            <a:rPr lang="en-US" dirty="0" smtClean="0"/>
                            <a:t>Brass Absorber (</a:t>
                          </a:r>
                          <a:r>
                            <a:rPr lang="en-US" dirty="0" err="1" smtClean="0"/>
                            <a:t>C26000</a:t>
                          </a:r>
                          <a:r>
                            <a:rPr lang="en-US" dirty="0" smtClean="0"/>
                            <a:t>)</a:t>
                          </a:r>
                          <a:endParaRPr lang="en-US" dirty="0"/>
                        </a:p>
                      </a:txBody>
                      <a:tcPr/>
                    </a:tc>
                  </a:tr>
                  <a:tr h="257586">
                    <a:tc>
                      <a:txBody>
                        <a:bodyPr/>
                        <a:lstStyle/>
                        <a:p>
                          <a:pPr algn="ctr"/>
                          <a:r>
                            <a:rPr lang="en-US" dirty="0" smtClean="0"/>
                            <a:t>70</a:t>
                          </a:r>
                          <a:r>
                            <a:rPr lang="en-US" baseline="0" dirty="0" smtClean="0"/>
                            <a:t> % Cu and 30 % Zn</a:t>
                          </a:r>
                          <a:endParaRPr lang="en-US" dirty="0"/>
                        </a:p>
                      </a:txBody>
                      <a:tcPr/>
                    </a:tc>
                  </a:tr>
                  <a:tr h="257586">
                    <a:tc>
                      <a:txBody>
                        <a:bodyPr/>
                        <a:lstStyle/>
                        <a:p>
                          <a:pPr algn="ctr"/>
                          <a:r>
                            <a:rPr lang="en-US" dirty="0" smtClean="0"/>
                            <a:t>Density</a:t>
                          </a:r>
                          <a:r>
                            <a:rPr lang="en-US" baseline="0" dirty="0" smtClean="0"/>
                            <a:t> = 8.83 g/</a:t>
                          </a:r>
                          <a:r>
                            <a:rPr lang="en-US" baseline="0" dirty="0" err="1" smtClean="0"/>
                            <a:t>cm</a:t>
                          </a:r>
                          <a:r>
                            <a:rPr lang="en-US" baseline="30000" dirty="0" err="1" smtClean="0"/>
                            <a:t>2</a:t>
                          </a:r>
                          <a:endParaRPr lang="en-US" dirty="0"/>
                        </a:p>
                      </a:txBody>
                      <a:tcPr/>
                    </a:tc>
                  </a:tr>
                  <a:tr h="257586">
                    <a:tc>
                      <a:txBody>
                        <a:bodyPr/>
                        <a:lstStyle/>
                        <a:p>
                          <a:pPr algn="ctr"/>
                          <a:r>
                            <a:rPr lang="en-US" dirty="0" smtClean="0"/>
                            <a:t>Radiation Length X</a:t>
                          </a:r>
                          <a:r>
                            <a:rPr lang="en-US" baseline="-25000" dirty="0" smtClean="0"/>
                            <a:t>o </a:t>
                          </a:r>
                          <a:r>
                            <a:rPr lang="en-US" baseline="0" dirty="0" smtClean="0"/>
                            <a:t> = 1.49 cm</a:t>
                          </a:r>
                          <a:endParaRPr lang="en-US" dirty="0"/>
                        </a:p>
                      </a:txBody>
                      <a:tcPr/>
                    </a:tc>
                  </a:tr>
                  <a:tr h="257586">
                    <a:tc>
                      <a:txBody>
                        <a:bodyPr/>
                        <a:lstStyle/>
                        <a:p>
                          <a:pPr algn="ctr"/>
                          <a:r>
                            <a:rPr lang="en-US" dirty="0" smtClean="0"/>
                            <a:t>Interaction</a:t>
                          </a:r>
                          <a:r>
                            <a:rPr lang="en-US" baseline="0" dirty="0" smtClean="0"/>
                            <a:t> Length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𝜆</m:t>
                                  </m:r>
                                </m:e>
                                <m:sub>
                                  <m:r>
                                    <a:rPr lang="en-US" b="0" i="1" baseline="0" smtClean="0">
                                      <a:latin typeface="Cambria Math" panose="02040503050406030204" pitchFamily="18" charset="0"/>
                                    </a:rPr>
                                    <m:t>𝐼</m:t>
                                  </m:r>
                                </m:sub>
                              </m:sSub>
                            </m:oMath>
                          </a14:m>
                          <a:r>
                            <a:rPr lang="en-US" baseline="0" dirty="0" smtClean="0"/>
                            <a:t> = 16.42 cm</a:t>
                          </a:r>
                          <a:endParaRPr lang="en-US" dirty="0"/>
                        </a:p>
                      </a:txBody>
                      <a:tcPr/>
                    </a:tc>
                  </a:tr>
                </a:tbl>
              </a:graphicData>
            </a:graphic>
          </p:graphicFrame>
        </mc:Choice>
        <mc:Fallback>
          <p:graphicFrame>
            <p:nvGraphicFramePr>
              <p:cNvPr id="51" name="Table 50"/>
              <p:cNvGraphicFramePr>
                <a:graphicFrameLocks noGrp="1"/>
              </p:cNvGraphicFramePr>
              <p:nvPr>
                <p:extLst>
                  <p:ext uri="{D42A27DB-BD31-4B8C-83A1-F6EECF244321}">
                    <p14:modId xmlns:p14="http://schemas.microsoft.com/office/powerpoint/2010/main" val="2875123471"/>
                  </p:ext>
                </p:extLst>
              </p:nvPr>
            </p:nvGraphicFramePr>
            <p:xfrm>
              <a:off x="2257328" y="3385459"/>
              <a:ext cx="4963529" cy="1524000"/>
            </p:xfrm>
            <a:graphic>
              <a:graphicData uri="http://schemas.openxmlformats.org/drawingml/2006/table">
                <a:tbl>
                  <a:tblPr firstRow="1" bandRow="1">
                    <a:tableStyleId>{5C22544A-7EE6-4342-B048-85BDC9FD1C3A}</a:tableStyleId>
                  </a:tblPr>
                  <a:tblGrid>
                    <a:gridCol w="4963529"/>
                  </a:tblGrid>
                  <a:tr h="304800">
                    <a:tc>
                      <a:txBody>
                        <a:bodyPr/>
                        <a:lstStyle/>
                        <a:p>
                          <a:pPr algn="ctr"/>
                          <a:r>
                            <a:rPr lang="en-US" dirty="0" smtClean="0"/>
                            <a:t>Brass Absorber (</a:t>
                          </a:r>
                          <a:r>
                            <a:rPr lang="en-US" dirty="0" err="1" smtClean="0"/>
                            <a:t>C26000</a:t>
                          </a:r>
                          <a:r>
                            <a:rPr lang="en-US" dirty="0" smtClean="0"/>
                            <a:t>)</a:t>
                          </a:r>
                          <a:endParaRPr lang="en-US" dirty="0"/>
                        </a:p>
                      </a:txBody>
                      <a:tcPr/>
                    </a:tc>
                  </a:tr>
                  <a:tr h="304800">
                    <a:tc>
                      <a:txBody>
                        <a:bodyPr/>
                        <a:lstStyle/>
                        <a:p>
                          <a:pPr algn="ctr"/>
                          <a:r>
                            <a:rPr lang="en-US" dirty="0" smtClean="0"/>
                            <a:t>70</a:t>
                          </a:r>
                          <a:r>
                            <a:rPr lang="en-US" baseline="0" dirty="0" smtClean="0"/>
                            <a:t> % Cu and 30 % Zn</a:t>
                          </a:r>
                          <a:endParaRPr lang="en-US" dirty="0"/>
                        </a:p>
                      </a:txBody>
                      <a:tcPr/>
                    </a:tc>
                  </a:tr>
                  <a:tr h="304800">
                    <a:tc>
                      <a:txBody>
                        <a:bodyPr/>
                        <a:lstStyle/>
                        <a:p>
                          <a:pPr algn="ctr"/>
                          <a:r>
                            <a:rPr lang="en-US" dirty="0" smtClean="0"/>
                            <a:t>Density</a:t>
                          </a:r>
                          <a:r>
                            <a:rPr lang="en-US" baseline="0" dirty="0" smtClean="0"/>
                            <a:t> = 8.83 g/</a:t>
                          </a:r>
                          <a:r>
                            <a:rPr lang="en-US" baseline="0" dirty="0" err="1" smtClean="0"/>
                            <a:t>cm</a:t>
                          </a:r>
                          <a:r>
                            <a:rPr lang="en-US" baseline="30000" dirty="0" err="1" smtClean="0"/>
                            <a:t>2</a:t>
                          </a:r>
                          <a:endParaRPr lang="en-US" dirty="0"/>
                        </a:p>
                      </a:txBody>
                      <a:tcPr/>
                    </a:tc>
                  </a:tr>
                  <a:tr h="304800">
                    <a:tc>
                      <a:txBody>
                        <a:bodyPr/>
                        <a:lstStyle/>
                        <a:p>
                          <a:pPr algn="ctr"/>
                          <a:r>
                            <a:rPr lang="en-US" dirty="0" smtClean="0"/>
                            <a:t>Radiation Length X</a:t>
                          </a:r>
                          <a:r>
                            <a:rPr lang="en-US" baseline="-25000" dirty="0" smtClean="0"/>
                            <a:t>o </a:t>
                          </a:r>
                          <a:r>
                            <a:rPr lang="en-US" baseline="0" dirty="0" smtClean="0"/>
                            <a:t> = 1.49 cm</a:t>
                          </a:r>
                          <a:endParaRPr lang="en-US" dirty="0"/>
                        </a:p>
                      </a:txBody>
                      <a:tcPr/>
                    </a:tc>
                  </a:tr>
                  <a:tr h="304800">
                    <a:tc>
                      <a:txBody>
                        <a:bodyPr/>
                        <a:lstStyle/>
                        <a:p>
                          <a:endParaRPr lang="en-US"/>
                        </a:p>
                      </a:txBody>
                      <a:tcPr>
                        <a:blipFill rotWithShape="0">
                          <a:blip r:embed="rId3"/>
                          <a:stretch>
                            <a:fillRect l="-123" t="-404000" r="-491" b="-20000"/>
                          </a:stretch>
                        </a:blipFill>
                      </a:tcPr>
                    </a:tc>
                  </a:tr>
                </a:tbl>
              </a:graphicData>
            </a:graphic>
          </p:graphicFrame>
        </mc:Fallback>
      </mc:AlternateContent>
    </p:spTree>
    <p:extLst>
      <p:ext uri="{BB962C8B-B14F-4D97-AF65-F5344CB8AC3E}">
        <p14:creationId xmlns:p14="http://schemas.microsoft.com/office/powerpoint/2010/main" val="4118823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1947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2.2 Scintillator</a:t>
            </a:r>
            <a:endParaRPr dirty="0"/>
          </a:p>
        </p:txBody>
      </p:sp>
      <p:sp>
        <p:nvSpPr>
          <p:cNvPr id="117" name="Shape 117"/>
          <p:cNvSpPr txBox="1">
            <a:spLocks noGrp="1"/>
          </p:cNvSpPr>
          <p:nvPr>
            <p:ph type="body" idx="1"/>
          </p:nvPr>
        </p:nvSpPr>
        <p:spPr>
          <a:xfrm>
            <a:off x="311700" y="767400"/>
            <a:ext cx="8520600" cy="3801475"/>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SzPts val="1800"/>
              <a:buNone/>
            </a:pPr>
            <a:r>
              <a:rPr lang="en-GB" dirty="0"/>
              <a:t>CMS </a:t>
            </a:r>
            <a:r>
              <a:rPr lang="en-GB" dirty="0" err="1"/>
              <a:t>HCAL</a:t>
            </a:r>
            <a:r>
              <a:rPr lang="en-GB" dirty="0"/>
              <a:t> active elements consist of about 70,000 scintillator tiles.</a:t>
            </a:r>
            <a:endParaRPr u="sng" dirty="0"/>
          </a:p>
          <a:p>
            <a:pPr marL="114300" lvl="0" indent="0">
              <a:buNone/>
            </a:pPr>
            <a:r>
              <a:rPr lang="en-GB" b="1" dirty="0" smtClean="0">
                <a:solidFill>
                  <a:srgbClr val="0070C0"/>
                </a:solidFill>
              </a:rPr>
              <a:t>Tray:</a:t>
            </a:r>
            <a:endParaRPr b="1" dirty="0" smtClean="0">
              <a:solidFill>
                <a:srgbClr val="0070C0"/>
              </a:solidFill>
            </a:endParaRPr>
          </a:p>
          <a:p>
            <a:pPr marL="914400" lvl="0" indent="0" rtl="0">
              <a:spcBef>
                <a:spcPts val="1600"/>
              </a:spcBef>
              <a:spcAft>
                <a:spcPts val="1600"/>
              </a:spcAft>
              <a:buNone/>
            </a:pPr>
            <a:endParaRPr dirty="0"/>
          </a:p>
        </p:txBody>
      </p:sp>
      <p:sp>
        <p:nvSpPr>
          <p:cNvPr id="3" name="TextBox 2"/>
          <p:cNvSpPr txBox="1"/>
          <p:nvPr/>
        </p:nvSpPr>
        <p:spPr>
          <a:xfrm>
            <a:off x="1132688" y="1172351"/>
            <a:ext cx="73559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B0F0"/>
                </a:solidFill>
              </a:rPr>
              <a:t>Single azimuthal Section and a depth layer are grouped into a single scintillator unit referred to as a tray. </a:t>
            </a:r>
          </a:p>
          <a:p>
            <a:pPr marL="285750" indent="-285750">
              <a:buFont typeface="Arial" panose="020B0604020202020204" pitchFamily="34" charset="0"/>
              <a:buChar char="•"/>
            </a:pPr>
            <a:r>
              <a:rPr lang="en-GB" sz="1600" dirty="0" smtClean="0">
                <a:solidFill>
                  <a:srgbClr val="00B0F0"/>
                </a:solidFill>
              </a:rPr>
              <a:t>Made </a:t>
            </a:r>
            <a:r>
              <a:rPr lang="en-GB" sz="1600" dirty="0">
                <a:solidFill>
                  <a:srgbClr val="00B0F0"/>
                </a:solidFill>
              </a:rPr>
              <a:t>of individual optically independent scintillators with white painted edges wrapped in Tyvek </a:t>
            </a:r>
            <a:r>
              <a:rPr lang="en-GB" sz="1600" dirty="0" err="1">
                <a:solidFill>
                  <a:srgbClr val="00B0F0"/>
                </a:solidFill>
              </a:rPr>
              <a:t>1073D</a:t>
            </a:r>
            <a:r>
              <a:rPr lang="en-GB" sz="1600" dirty="0">
                <a:solidFill>
                  <a:srgbClr val="00B0F0"/>
                </a:solidFill>
              </a:rPr>
              <a:t> sheets.</a:t>
            </a:r>
          </a:p>
          <a:p>
            <a:endParaRPr lang="en-US" sz="1600" dirty="0">
              <a:solidFill>
                <a:srgbClr val="00B0F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19928081"/>
              </p:ext>
            </p:extLst>
          </p:nvPr>
        </p:nvGraphicFramePr>
        <p:xfrm>
          <a:off x="453903" y="2380342"/>
          <a:ext cx="4096326" cy="2629874"/>
        </p:xfrm>
        <a:graphic>
          <a:graphicData uri="http://schemas.openxmlformats.org/drawingml/2006/table">
            <a:tbl>
              <a:tblPr firstRow="1" bandRow="1">
                <a:tableStyleId>{5C22544A-7EE6-4342-B048-85BDC9FD1C3A}</a:tableStyleId>
              </a:tblPr>
              <a:tblGrid>
                <a:gridCol w="4096326"/>
              </a:tblGrid>
              <a:tr h="294547">
                <a:tc>
                  <a:txBody>
                    <a:bodyPr/>
                    <a:lstStyle/>
                    <a:p>
                      <a:pPr algn="ctr"/>
                      <a:r>
                        <a:rPr lang="en-US" dirty="0" smtClean="0"/>
                        <a:t>HB</a:t>
                      </a:r>
                      <a:r>
                        <a:rPr lang="en-US" baseline="0" dirty="0" smtClean="0"/>
                        <a:t> Scintillator</a:t>
                      </a:r>
                      <a:endParaRPr lang="en-US" dirty="0"/>
                    </a:p>
                  </a:txBody>
                  <a:tcPr/>
                </a:tc>
              </a:tr>
              <a:tr h="248579">
                <a:tc>
                  <a:txBody>
                    <a:bodyPr/>
                    <a:lstStyle/>
                    <a:p>
                      <a:r>
                        <a:rPr lang="en-GB" dirty="0" smtClean="0"/>
                        <a:t>A 3.7-mm thick Kuraray </a:t>
                      </a:r>
                      <a:r>
                        <a:rPr lang="en-GB" dirty="0" err="1" smtClean="0"/>
                        <a:t>SCSN81</a:t>
                      </a:r>
                      <a:r>
                        <a:rPr lang="en-GB" dirty="0" smtClean="0"/>
                        <a:t> plate was used</a:t>
                      </a:r>
                      <a:endParaRPr lang="en-US" dirty="0"/>
                    </a:p>
                  </a:txBody>
                  <a:tcPr/>
                </a:tc>
              </a:tr>
              <a:tr h="422584">
                <a:tc>
                  <a:txBody>
                    <a:bodyPr/>
                    <a:lstStyle/>
                    <a:p>
                      <a:r>
                        <a:rPr lang="en-US" dirty="0" smtClean="0"/>
                        <a:t>Long term stability and</a:t>
                      </a:r>
                      <a:r>
                        <a:rPr lang="en-US" baseline="0" dirty="0" smtClean="0"/>
                        <a:t> acceptable radiation hardness</a:t>
                      </a:r>
                      <a:endParaRPr lang="en-US" dirty="0"/>
                    </a:p>
                  </a:txBody>
                  <a:tcPr/>
                </a:tc>
              </a:tr>
              <a:tr h="77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First layer (Layer-0)</a:t>
                      </a:r>
                      <a:r>
                        <a:rPr lang="en-US" baseline="0" dirty="0" smtClean="0"/>
                        <a:t> is </a:t>
                      </a:r>
                      <a:r>
                        <a:rPr lang="en-US" dirty="0" smtClean="0"/>
                        <a:t>made of 9-mm thick </a:t>
                      </a:r>
                      <a:r>
                        <a:rPr lang="en-US" dirty="0" err="1" smtClean="0"/>
                        <a:t>Bicron</a:t>
                      </a:r>
                      <a:r>
                        <a:rPr lang="en-US" dirty="0" smtClean="0"/>
                        <a:t> </a:t>
                      </a:r>
                      <a:r>
                        <a:rPr lang="en-US" dirty="0" err="1" smtClean="0"/>
                        <a:t>BC408</a:t>
                      </a:r>
                      <a:r>
                        <a:rPr lang="en-US" dirty="0" smtClean="0"/>
                        <a:t>.</a:t>
                      </a:r>
                    </a:p>
                  </a:txBody>
                  <a:tcPr/>
                </a:tc>
              </a:tr>
              <a:tr h="5965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Last layer (Layer-16) is 9-mm thick Kuraray </a:t>
                      </a:r>
                      <a:r>
                        <a:rPr lang="en-US" dirty="0" err="1" smtClean="0"/>
                        <a:t>SCSN81</a:t>
                      </a:r>
                      <a:r>
                        <a:rPr lang="en-US" dirty="0" smtClean="0"/>
                        <a:t>. </a:t>
                      </a:r>
                    </a:p>
                    <a:p>
                      <a:endParaRPr lang="en-US" dirty="0"/>
                    </a:p>
                  </a:txBody>
                  <a:tcPr/>
                </a:tc>
              </a:tr>
            </a:tbl>
          </a:graphicData>
        </a:graphic>
      </p:graphicFrame>
      <p:sp>
        <p:nvSpPr>
          <p:cNvPr id="5" name="TextBox 4"/>
          <p:cNvSpPr txBox="1"/>
          <p:nvPr/>
        </p:nvSpPr>
        <p:spPr>
          <a:xfrm>
            <a:off x="5849257" y="3933372"/>
            <a:ext cx="2639423" cy="830997"/>
          </a:xfrm>
          <a:prstGeom prst="rect">
            <a:avLst/>
          </a:prstGeom>
          <a:noFill/>
        </p:spPr>
        <p:txBody>
          <a:bodyPr wrap="square" rtlCol="0">
            <a:spAutoFit/>
          </a:bodyPr>
          <a:lstStyle/>
          <a:p>
            <a:r>
              <a:rPr lang="en-US" sz="1600" dirty="0"/>
              <a:t>U</a:t>
            </a:r>
            <a:r>
              <a:rPr lang="en-US" sz="1600" dirty="0" smtClean="0"/>
              <a:t>sed to oversample early and late developing showers </a:t>
            </a:r>
            <a:endParaRPr lang="en-US" sz="1600" dirty="0"/>
          </a:p>
        </p:txBody>
      </p:sp>
      <p:cxnSp>
        <p:nvCxnSpPr>
          <p:cNvPr id="14" name="Straight Arrow Connector 13"/>
          <p:cNvCxnSpPr>
            <a:stCxn id="5" idx="1"/>
          </p:cNvCxnSpPr>
          <p:nvPr/>
        </p:nvCxnSpPr>
        <p:spPr>
          <a:xfrm flipH="1" flipV="1">
            <a:off x="4572000" y="3942863"/>
            <a:ext cx="1277257" cy="40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1"/>
          </p:cNvCxnSpPr>
          <p:nvPr/>
        </p:nvCxnSpPr>
        <p:spPr>
          <a:xfrm flipH="1">
            <a:off x="4572000" y="4348871"/>
            <a:ext cx="1277257" cy="20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18"/>
          <p:cNvPicPr preferRelativeResize="0"/>
          <p:nvPr/>
        </p:nvPicPr>
        <p:blipFill>
          <a:blip r:embed="rId2">
            <a:alphaModFix/>
          </a:blip>
          <a:stretch>
            <a:fillRect/>
          </a:stretch>
        </p:blipFill>
        <p:spPr>
          <a:xfrm>
            <a:off x="435430" y="0"/>
            <a:ext cx="4978400" cy="3024549"/>
          </a:xfrm>
          <a:prstGeom prst="rect">
            <a:avLst/>
          </a:prstGeom>
          <a:noFill/>
          <a:ln>
            <a:noFill/>
          </a:ln>
        </p:spPr>
      </p:pic>
      <p:sp>
        <p:nvSpPr>
          <p:cNvPr id="5" name="TextBox 4"/>
          <p:cNvSpPr txBox="1"/>
          <p:nvPr/>
        </p:nvSpPr>
        <p:spPr>
          <a:xfrm>
            <a:off x="5535965" y="455853"/>
            <a:ext cx="3448380" cy="738664"/>
          </a:xfrm>
          <a:prstGeom prst="rect">
            <a:avLst/>
          </a:prstGeom>
          <a:noFill/>
        </p:spPr>
        <p:txBody>
          <a:bodyPr wrap="none" rtlCol="0">
            <a:spAutoFit/>
          </a:bodyPr>
          <a:lstStyle/>
          <a:p>
            <a:r>
              <a:rPr lang="en-US" dirty="0"/>
              <a:t>Fig: Schematic of a partial scintillator </a:t>
            </a:r>
            <a:r>
              <a:rPr lang="en-US" dirty="0" smtClean="0"/>
              <a:t>tray</a:t>
            </a:r>
          </a:p>
          <a:p>
            <a:r>
              <a:rPr lang="en-US" dirty="0" smtClean="0"/>
              <a:t>Source</a:t>
            </a:r>
            <a:r>
              <a:rPr lang="en-US" dirty="0"/>
              <a:t>: </a:t>
            </a:r>
            <a:r>
              <a:rPr lang="en-US" dirty="0">
                <a:solidFill>
                  <a:schemeClr val="dk1"/>
                </a:solidFill>
              </a:rPr>
              <a:t>CMS NOTE 2006/138</a:t>
            </a:r>
            <a:r>
              <a:rPr lang="en-US" dirty="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5526235"/>
              </p:ext>
            </p:extLst>
          </p:nvPr>
        </p:nvGraphicFramePr>
        <p:xfrm>
          <a:off x="2039257" y="3024549"/>
          <a:ext cx="6139545" cy="1831130"/>
        </p:xfrm>
        <a:graphic>
          <a:graphicData uri="http://schemas.openxmlformats.org/drawingml/2006/table">
            <a:tbl>
              <a:tblPr firstRow="1" bandRow="1">
                <a:tableStyleId>{5C22544A-7EE6-4342-B048-85BDC9FD1C3A}</a:tableStyleId>
              </a:tblPr>
              <a:tblGrid>
                <a:gridCol w="6139545"/>
              </a:tblGrid>
              <a:tr h="416425">
                <a:tc>
                  <a:txBody>
                    <a:bodyPr/>
                    <a:lstStyle/>
                    <a:p>
                      <a:pPr algn="ctr"/>
                      <a:r>
                        <a:rPr lang="en-US" dirty="0" smtClean="0"/>
                        <a:t>Wavelength</a:t>
                      </a:r>
                      <a:r>
                        <a:rPr lang="en-US" baseline="0" dirty="0" smtClean="0"/>
                        <a:t> shifting fiber (Kuraray </a:t>
                      </a:r>
                      <a:r>
                        <a:rPr lang="en-US" baseline="0" dirty="0" err="1" smtClean="0"/>
                        <a:t>Y11</a:t>
                      </a:r>
                      <a:r>
                        <a:rPr lang="en-US" baseline="0" dirty="0" smtClean="0"/>
                        <a:t>)</a:t>
                      </a:r>
                      <a:endParaRPr lang="en-US" dirty="0"/>
                    </a:p>
                  </a:txBody>
                  <a:tcPr/>
                </a:tc>
              </a:tr>
              <a:tr h="416425">
                <a:tc>
                  <a:txBody>
                    <a:bodyPr/>
                    <a:lstStyle/>
                    <a:p>
                      <a:r>
                        <a:rPr lang="en-US" dirty="0" smtClean="0"/>
                        <a:t>Green double clad</a:t>
                      </a:r>
                      <a:r>
                        <a:rPr lang="en-US" baseline="0" dirty="0" smtClean="0"/>
                        <a:t>,  0.94 – mm diameter</a:t>
                      </a:r>
                      <a:endParaRPr lang="en-US" dirty="0"/>
                    </a:p>
                  </a:txBody>
                  <a:tcPr/>
                </a:tc>
              </a:tr>
              <a:tr h="5818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t>Mirrorred</a:t>
                      </a:r>
                      <a:r>
                        <a:rPr lang="en-US" baseline="0" dirty="0" smtClean="0"/>
                        <a:t> at the tip; </a:t>
                      </a:r>
                      <a:r>
                        <a:rPr lang="en-US" dirty="0" smtClean="0"/>
                        <a:t>average reflectivity ∼ 83% with a spread of about 6.5%</a:t>
                      </a:r>
                      <a:endParaRPr lang="en-US" dirty="0"/>
                    </a:p>
                  </a:txBody>
                  <a:tcPr/>
                </a:tc>
              </a:tr>
              <a:tr h="416425">
                <a:tc>
                  <a:txBody>
                    <a:bodyPr/>
                    <a:lstStyle/>
                    <a:p>
                      <a:r>
                        <a:rPr lang="en-GB" dirty="0" smtClean="0"/>
                        <a:t>Spliced to clear </a:t>
                      </a:r>
                      <a:r>
                        <a:rPr lang="en-GB" dirty="0" err="1" smtClean="0"/>
                        <a:t>fibers</a:t>
                      </a:r>
                      <a:r>
                        <a:rPr lang="en-GB" dirty="0" smtClean="0"/>
                        <a:t>;</a:t>
                      </a:r>
                      <a:r>
                        <a:rPr lang="en-GB" baseline="0" dirty="0" smtClean="0"/>
                        <a:t> t</a:t>
                      </a:r>
                      <a:r>
                        <a:rPr lang="en-GB" dirty="0" smtClean="0"/>
                        <a:t>ransmission efficiency: 92.6%, </a:t>
                      </a:r>
                      <a:r>
                        <a:rPr lang="en-GB" dirty="0" err="1" smtClean="0"/>
                        <a:t>rms</a:t>
                      </a:r>
                      <a:r>
                        <a:rPr lang="en-GB" dirty="0" smtClean="0"/>
                        <a:t> :1.8%</a:t>
                      </a:r>
                      <a:endParaRPr lang="en-US" dirty="0"/>
                    </a:p>
                  </a:txBody>
                  <a:tcPr/>
                </a:tc>
              </a:tr>
            </a:tbl>
          </a:graphicData>
        </a:graphic>
      </p:graphicFrame>
    </p:spTree>
    <p:extLst>
      <p:ext uri="{BB962C8B-B14F-4D97-AF65-F5344CB8AC3E}">
        <p14:creationId xmlns:p14="http://schemas.microsoft.com/office/powerpoint/2010/main" val="323968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3" name="Rectangle 12"/>
          <p:cNvSpPr/>
          <p:nvPr/>
        </p:nvSpPr>
        <p:spPr>
          <a:xfrm>
            <a:off x="564242" y="316303"/>
            <a:ext cx="1124858"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Scintillator plates</a:t>
            </a:r>
            <a:endParaRPr lang="en-US" dirty="0"/>
          </a:p>
        </p:txBody>
      </p:sp>
      <p:sp>
        <p:nvSpPr>
          <p:cNvPr id="21" name="Rectangle 20"/>
          <p:cNvSpPr/>
          <p:nvPr/>
        </p:nvSpPr>
        <p:spPr>
          <a:xfrm>
            <a:off x="1997530" y="316304"/>
            <a:ext cx="928914" cy="70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WLS</a:t>
            </a:r>
            <a:endParaRPr lang="en-US" dirty="0"/>
          </a:p>
        </p:txBody>
      </p:sp>
      <p:sp>
        <p:nvSpPr>
          <p:cNvPr id="22" name="Rectangle 21"/>
          <p:cNvSpPr/>
          <p:nvPr/>
        </p:nvSpPr>
        <p:spPr>
          <a:xfrm>
            <a:off x="3234874" y="316303"/>
            <a:ext cx="838200"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Clear Fibers</a:t>
            </a:r>
            <a:endParaRPr lang="en-US" dirty="0"/>
          </a:p>
        </p:txBody>
      </p:sp>
      <p:sp>
        <p:nvSpPr>
          <p:cNvPr id="23" name="Rectangle 22"/>
          <p:cNvSpPr/>
          <p:nvPr/>
        </p:nvSpPr>
        <p:spPr>
          <a:xfrm>
            <a:off x="4381504" y="316303"/>
            <a:ext cx="1081313" cy="703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Optical connector</a:t>
            </a:r>
            <a:endParaRPr lang="en-US" dirty="0"/>
          </a:p>
        </p:txBody>
      </p:sp>
      <p:sp>
        <p:nvSpPr>
          <p:cNvPr id="25" name="Rectangle 24"/>
          <p:cNvSpPr/>
          <p:nvPr/>
        </p:nvSpPr>
        <p:spPr>
          <a:xfrm>
            <a:off x="5771247" y="316303"/>
            <a:ext cx="863597" cy="68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Optical unit</a:t>
            </a:r>
            <a:endParaRPr lang="en-US" dirty="0"/>
          </a:p>
        </p:txBody>
      </p:sp>
      <p:sp>
        <p:nvSpPr>
          <p:cNvPr id="26" name="Rectangle 25"/>
          <p:cNvSpPr/>
          <p:nvPr/>
        </p:nvSpPr>
        <p:spPr>
          <a:xfrm>
            <a:off x="6943274" y="316302"/>
            <a:ext cx="1643742" cy="68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Hybrid </a:t>
            </a:r>
            <a:r>
              <a:rPr lang="en-US" dirty="0"/>
              <a:t>photodiode </a:t>
            </a:r>
            <a:endParaRPr lang="en-US" dirty="0" smtClean="0"/>
          </a:p>
          <a:p>
            <a:pPr algn="ctr"/>
            <a:r>
              <a:rPr lang="en-US" dirty="0" smtClean="0"/>
              <a:t>(</a:t>
            </a:r>
            <a:r>
              <a:rPr lang="en-US" dirty="0" err="1"/>
              <a:t>HPD</a:t>
            </a:r>
            <a:r>
              <a:rPr lang="en-US" dirty="0"/>
              <a:t>)</a:t>
            </a:r>
            <a:r>
              <a:rPr lang="en-US" dirty="0"/>
              <a:t> </a:t>
            </a:r>
            <a:br>
              <a:rPr lang="en-US" dirty="0"/>
            </a:br>
            <a:endParaRPr lang="en-US" dirty="0"/>
          </a:p>
        </p:txBody>
      </p:sp>
      <p:cxnSp>
        <p:nvCxnSpPr>
          <p:cNvPr id="20" name="Straight Arrow Connector 19"/>
          <p:cNvCxnSpPr/>
          <p:nvPr/>
        </p:nvCxnSpPr>
        <p:spPr>
          <a:xfrm>
            <a:off x="1689100" y="656608"/>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p:nvPr/>
        </p:nvCxnSpPr>
        <p:spPr>
          <a:xfrm>
            <a:off x="2933699" y="658054"/>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a:off x="4080329" y="657331"/>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Straight Arrow Connector 36"/>
          <p:cNvCxnSpPr/>
          <p:nvPr/>
        </p:nvCxnSpPr>
        <p:spPr>
          <a:xfrm>
            <a:off x="5462817" y="668274"/>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Straight Arrow Connector 37"/>
          <p:cNvCxnSpPr/>
          <p:nvPr/>
        </p:nvCxnSpPr>
        <p:spPr>
          <a:xfrm>
            <a:off x="6634844" y="642942"/>
            <a:ext cx="235858" cy="7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5864862" y="1511316"/>
            <a:ext cx="3279138" cy="307777"/>
          </a:xfrm>
          <a:prstGeom prst="rect">
            <a:avLst/>
          </a:prstGeom>
          <a:noFill/>
        </p:spPr>
        <p:txBody>
          <a:bodyPr wrap="square" rtlCol="0">
            <a:spAutoFit/>
          </a:bodyPr>
          <a:lstStyle/>
          <a:p>
            <a:r>
              <a:rPr lang="en-US" dirty="0" smtClean="0"/>
              <a:t>Arranges the fibers into readout towers</a:t>
            </a:r>
            <a:endParaRPr lang="en-US" dirty="0"/>
          </a:p>
        </p:txBody>
      </p:sp>
      <p:graphicFrame>
        <p:nvGraphicFramePr>
          <p:cNvPr id="40" name="Table 39"/>
          <p:cNvGraphicFramePr>
            <a:graphicFrameLocks noGrp="1"/>
          </p:cNvGraphicFramePr>
          <p:nvPr>
            <p:extLst>
              <p:ext uri="{D42A27DB-BD31-4B8C-83A1-F6EECF244321}">
                <p14:modId xmlns:p14="http://schemas.microsoft.com/office/powerpoint/2010/main" val="1017662748"/>
              </p:ext>
            </p:extLst>
          </p:nvPr>
        </p:nvGraphicFramePr>
        <p:xfrm>
          <a:off x="4198258" y="1962105"/>
          <a:ext cx="4774111" cy="2948937"/>
        </p:xfrm>
        <a:graphic>
          <a:graphicData uri="http://schemas.openxmlformats.org/drawingml/2006/table">
            <a:tbl>
              <a:tblPr firstRow="1" bandRow="1">
                <a:tableStyleId>{5C22544A-7EE6-4342-B048-85BDC9FD1C3A}</a:tableStyleId>
              </a:tblPr>
              <a:tblGrid>
                <a:gridCol w="4774111"/>
              </a:tblGrid>
              <a:tr h="488546">
                <a:tc>
                  <a:txBody>
                    <a:bodyPr/>
                    <a:lstStyle/>
                    <a:p>
                      <a:pPr algn="ctr"/>
                      <a:r>
                        <a:rPr lang="en-US" dirty="0" smtClean="0"/>
                        <a:t>Testing of</a:t>
                      </a:r>
                      <a:r>
                        <a:rPr lang="en-US" baseline="0" dirty="0" smtClean="0"/>
                        <a:t> the tray</a:t>
                      </a:r>
                      <a:endParaRPr lang="en-US" dirty="0"/>
                    </a:p>
                  </a:txBody>
                  <a:tcPr/>
                </a:tc>
              </a:tr>
              <a:tr h="559528">
                <a:tc>
                  <a:txBody>
                    <a:bodyPr/>
                    <a:lstStyle/>
                    <a:p>
                      <a:r>
                        <a:rPr lang="en-US" dirty="0" smtClean="0"/>
                        <a:t>Collimated</a:t>
                      </a:r>
                      <a:r>
                        <a:rPr lang="en-US" baseline="0" dirty="0" smtClean="0"/>
                        <a:t> </a:t>
                      </a:r>
                      <a:r>
                        <a:rPr lang="en-US" baseline="30000" dirty="0" err="1" smtClean="0"/>
                        <a:t>137</a:t>
                      </a:r>
                      <a:r>
                        <a:rPr lang="en-US" dirty="0" err="1" smtClean="0"/>
                        <a:t>Cs</a:t>
                      </a:r>
                      <a:r>
                        <a:rPr lang="en-US" dirty="0" smtClean="0"/>
                        <a:t> source,</a:t>
                      </a:r>
                      <a:r>
                        <a:rPr lang="en-US" baseline="0" dirty="0" smtClean="0"/>
                        <a:t> </a:t>
                      </a:r>
                      <a:r>
                        <a:rPr lang="en-US" dirty="0" smtClean="0"/>
                        <a:t>illuminated a 4-cm diameter spot on the tray</a:t>
                      </a:r>
                      <a:endParaRPr lang="en-US" dirty="0"/>
                    </a:p>
                  </a:txBody>
                  <a:tcPr/>
                </a:tc>
              </a:tr>
              <a:tr h="559528">
                <a:tc>
                  <a:txBody>
                    <a:bodyPr/>
                    <a:lstStyle/>
                    <a:p>
                      <a:r>
                        <a:rPr lang="en-US" dirty="0" smtClean="0"/>
                        <a:t>Determine</a:t>
                      </a:r>
                      <a:r>
                        <a:rPr lang="en-US" baseline="0" dirty="0" smtClean="0"/>
                        <a:t>d the relative yield of each tile and uniformity of each tray.</a:t>
                      </a:r>
                      <a:endParaRPr lang="en-US" dirty="0"/>
                    </a:p>
                  </a:txBody>
                  <a:tcPr/>
                </a:tc>
              </a:tr>
              <a:tr h="559528">
                <a:tc>
                  <a:txBody>
                    <a:bodyPr/>
                    <a:lstStyle/>
                    <a:p>
                      <a:r>
                        <a:rPr lang="en-US" dirty="0" smtClean="0"/>
                        <a:t>RMS</a:t>
                      </a:r>
                      <a:r>
                        <a:rPr lang="en-US" baseline="0" dirty="0" smtClean="0"/>
                        <a:t> of response and transverse uniformity of each tile = 4.6%, spread of 4.5%</a:t>
                      </a:r>
                      <a:endParaRPr lang="en-US" dirty="0"/>
                    </a:p>
                  </a:txBody>
                  <a:tcPr/>
                </a:tc>
              </a:tr>
              <a:tr h="781807">
                <a:tc>
                  <a:txBody>
                    <a:bodyPr/>
                    <a:lstStyle/>
                    <a:p>
                      <a:r>
                        <a:rPr lang="en-US" dirty="0" smtClean="0"/>
                        <a:t>Results imply - </a:t>
                      </a:r>
                      <a:r>
                        <a:rPr lang="en-US" sz="1400" b="0" i="0" u="none" strike="noStrike" cap="none" dirty="0" smtClean="0">
                          <a:solidFill>
                            <a:schemeClr val="dk1"/>
                          </a:solidFill>
                          <a:effectLst/>
                          <a:latin typeface="+mn-lt"/>
                          <a:ea typeface="+mn-ea"/>
                          <a:cs typeface="+mn-cs"/>
                          <a:sym typeface="Arial"/>
                        </a:rPr>
                        <a:t>tile uniformity contributes negligibly to the fractional energy resolution of the </a:t>
                      </a:r>
                      <a:r>
                        <a:rPr lang="en-US" sz="1400" b="0" i="0" u="none" strike="noStrike" cap="none" dirty="0" err="1" smtClean="0">
                          <a:solidFill>
                            <a:schemeClr val="dk1"/>
                          </a:solidFill>
                          <a:effectLst/>
                          <a:latin typeface="+mn-lt"/>
                          <a:ea typeface="+mn-ea"/>
                          <a:cs typeface="+mn-cs"/>
                          <a:sym typeface="Arial"/>
                        </a:rPr>
                        <a:t>HCAL</a:t>
                      </a:r>
                      <a:r>
                        <a:rPr lang="en-US" sz="1400" b="0" i="0" u="none" strike="noStrike" cap="none" dirty="0" smtClean="0">
                          <a:solidFill>
                            <a:schemeClr val="dk1"/>
                          </a:solidFill>
                          <a:effectLst/>
                          <a:latin typeface="+mn-lt"/>
                          <a:ea typeface="+mn-ea"/>
                          <a:cs typeface="+mn-cs"/>
                          <a:sym typeface="Arial"/>
                        </a:rPr>
                        <a:t>.</a:t>
                      </a:r>
                      <a:r>
                        <a:rPr lang="en-US" dirty="0" smtClean="0"/>
                        <a:t> </a:t>
                      </a:r>
                      <a:endParaRPr lang="en-US" dirty="0"/>
                    </a:p>
                  </a:txBody>
                  <a:tcPr/>
                </a:tc>
              </a:tr>
            </a:tbl>
          </a:graphicData>
        </a:graphic>
      </p:graphicFrame>
      <p:cxnSp>
        <p:nvCxnSpPr>
          <p:cNvPr id="42" name="Straight Arrow Connector 41"/>
          <p:cNvCxnSpPr/>
          <p:nvPr/>
        </p:nvCxnSpPr>
        <p:spPr>
          <a:xfrm flipH="1" flipV="1">
            <a:off x="6467384" y="1030891"/>
            <a:ext cx="387717" cy="421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46" name="Table 45"/>
              <p:cNvGraphicFramePr>
                <a:graphicFrameLocks noGrp="1"/>
              </p:cNvGraphicFramePr>
              <p:nvPr>
                <p:extLst>
                  <p:ext uri="{D42A27DB-BD31-4B8C-83A1-F6EECF244321}">
                    <p14:modId xmlns:p14="http://schemas.microsoft.com/office/powerpoint/2010/main" val="3950837204"/>
                  </p:ext>
                </p:extLst>
              </p:nvPr>
            </p:nvGraphicFramePr>
            <p:xfrm>
              <a:off x="175940" y="1487863"/>
              <a:ext cx="3866653" cy="3405887"/>
            </p:xfrm>
            <a:graphic>
              <a:graphicData uri="http://schemas.openxmlformats.org/drawingml/2006/table">
                <a:tbl>
                  <a:tblPr firstRow="1" bandRow="1">
                    <a:tableStyleId>{5C22544A-7EE6-4342-B048-85BDC9FD1C3A}</a:tableStyleId>
                  </a:tblPr>
                  <a:tblGrid>
                    <a:gridCol w="3866653"/>
                  </a:tblGrid>
                  <a:tr h="378773">
                    <a:tc>
                      <a:txBody>
                        <a:bodyPr/>
                        <a:lstStyle/>
                        <a:p>
                          <a:pPr algn="ctr"/>
                          <a:r>
                            <a:rPr lang="en-US" dirty="0" smtClean="0"/>
                            <a:t>Source tube</a:t>
                          </a:r>
                          <a:endParaRPr lang="en-US" dirty="0"/>
                        </a:p>
                      </a:txBody>
                      <a:tcPr/>
                    </a:tc>
                  </a:tr>
                  <a:tr h="527045">
                    <a:tc>
                      <a:txBody>
                        <a:bodyPr/>
                        <a:lstStyle/>
                        <a:p>
                          <a:r>
                            <a:rPr lang="en-US" dirty="0" smtClean="0"/>
                            <a:t>1-mm diameter stainless steel tube, </a:t>
                          </a:r>
                          <a:r>
                            <a:rPr lang="en-US" b="1" dirty="0" smtClean="0"/>
                            <a:t>for calibration purposes</a:t>
                          </a:r>
                          <a:endParaRPr lang="en-US" b="1" dirty="0"/>
                        </a:p>
                      </a:txBody>
                      <a:tcPr/>
                    </a:tc>
                  </a:tr>
                  <a:tr h="744064">
                    <a:tc>
                      <a:txBody>
                        <a:bodyPr/>
                        <a:lstStyle/>
                        <a:p>
                          <a:r>
                            <a:rPr lang="en-US" dirty="0" smtClean="0"/>
                            <a:t>Guides a </a:t>
                          </a:r>
                          <a:r>
                            <a:rPr lang="en-US" b="1" dirty="0" err="1" smtClean="0"/>
                            <a:t>137Cs</a:t>
                          </a:r>
                          <a:r>
                            <a:rPr lang="en-US" b="1" dirty="0" smtClean="0"/>
                            <a:t> (or </a:t>
                          </a:r>
                          <a:r>
                            <a:rPr lang="en-US" b="1" dirty="0" err="1" smtClean="0"/>
                            <a:t>60Co</a:t>
                          </a:r>
                          <a:r>
                            <a:rPr lang="en-US" b="1" dirty="0" smtClean="0"/>
                            <a:t>) source</a:t>
                          </a:r>
                          <a:r>
                            <a:rPr lang="en-US" dirty="0" smtClean="0"/>
                            <a:t> welded on the tip of a thin stainless steel wire across the center of each tile in a tray </a:t>
                          </a:r>
                          <a:endParaRPr lang="en-US" dirty="0"/>
                        </a:p>
                      </a:txBody>
                      <a:tcPr/>
                    </a:tc>
                  </a:tr>
                  <a:tr h="527045">
                    <a:tc>
                      <a:txBody>
                        <a:bodyPr/>
                        <a:lstStyle/>
                        <a:p>
                          <a:r>
                            <a:rPr lang="en-US" b="1" dirty="0" smtClean="0"/>
                            <a:t>Used during the assembly</a:t>
                          </a:r>
                          <a:r>
                            <a:rPr lang="en-US" b="1" baseline="0" dirty="0" smtClean="0"/>
                            <a:t> stage</a:t>
                          </a:r>
                          <a:r>
                            <a:rPr lang="en-US" baseline="0" dirty="0" smtClean="0"/>
                            <a:t>, to guide the wire source.</a:t>
                          </a:r>
                          <a:endParaRPr lang="en-US" dirty="0"/>
                        </a:p>
                      </a:txBody>
                      <a:tcPr/>
                    </a:tc>
                  </a:tr>
                  <a:tr h="710800">
                    <a:tc>
                      <a:txBody>
                        <a:bodyPr/>
                        <a:lstStyle/>
                        <a:p>
                          <a:r>
                            <a:rPr lang="en-US" i="1" dirty="0" smtClean="0"/>
                            <a:t>RMS </a:t>
                          </a:r>
                          <a:r>
                            <a:rPr lang="en-US" dirty="0" smtClean="0"/>
                            <a:t>of </a:t>
                          </a:r>
                          <a14:m>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m:rPr>
                                      <m:nor/>
                                    </m:rPr>
                                    <a:rPr lang="en-US" sz="1400" b="0" i="0" smtClean="0">
                                      <a:latin typeface="Cambria Math" panose="02040503050406030204" pitchFamily="18" charset="0"/>
                                      <a:ea typeface="Cambria Math" panose="02040503050406030204" pitchFamily="18" charset="0"/>
                                    </a:rPr>
                                    <m:t>Light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yield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by</m:t>
                                  </m:r>
                                  <m:r>
                                    <m:rPr>
                                      <m:nor/>
                                    </m:rPr>
                                    <a:rPr lang="en-US" sz="1400" b="0" i="0" smtClean="0">
                                      <a:latin typeface="Cambria Math" panose="02040503050406030204" pitchFamily="18" charset="0"/>
                                      <a:ea typeface="Cambria Math" panose="02040503050406030204" pitchFamily="18" charset="0"/>
                                    </a:rPr>
                                    <m:t> </m:t>
                                  </m:r>
                                  <m:r>
                                    <m:rPr>
                                      <m:nor/>
                                    </m:rPr>
                                    <a:rPr lang="en-US" sz="1400" b="0" i="0" dirty="0" smtClean="0">
                                      <a:latin typeface="Cambria Math" panose="02040503050406030204" pitchFamily="18" charset="0"/>
                                      <a:ea typeface="Cambria Math" panose="02040503050406030204" pitchFamily="18" charset="0"/>
                                    </a:rPr>
                                    <m:t>collimated</m:t>
                                  </m:r>
                                  <m:r>
                                    <m:rPr>
                                      <m:nor/>
                                    </m:rPr>
                                    <a:rPr lang="en-US" sz="1400" dirty="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source</m:t>
                                  </m:r>
                                </m:num>
                                <m:den>
                                  <m:r>
                                    <m:rPr>
                                      <m:nor/>
                                    </m:rPr>
                                    <a:rPr lang="en-US" sz="1400" b="0" i="0" smtClean="0">
                                      <a:latin typeface="Cambria Math" panose="02040503050406030204" pitchFamily="18" charset="0"/>
                                      <a:ea typeface="Cambria Math" panose="02040503050406030204" pitchFamily="18" charset="0"/>
                                    </a:rPr>
                                    <m:t>Light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yield</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by</m:t>
                                  </m:r>
                                  <m:r>
                                    <m:rPr>
                                      <m:nor/>
                                    </m:rPr>
                                    <a:rPr lang="en-US" sz="1400" b="0" i="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wire</m:t>
                                  </m:r>
                                  <m:r>
                                    <m:rPr>
                                      <m:nor/>
                                    </m:rPr>
                                    <a:rPr lang="en-US" sz="1400" dirty="0" smtClean="0">
                                      <a:latin typeface="Cambria Math" panose="02040503050406030204" pitchFamily="18" charset="0"/>
                                      <a:ea typeface="Cambria Math" panose="02040503050406030204" pitchFamily="18" charset="0"/>
                                    </a:rPr>
                                    <m:t> </m:t>
                                  </m:r>
                                  <m:r>
                                    <m:rPr>
                                      <m:nor/>
                                    </m:rPr>
                                    <a:rPr lang="en-US" sz="1400" dirty="0" smtClean="0">
                                      <a:latin typeface="Cambria Math" panose="02040503050406030204" pitchFamily="18" charset="0"/>
                                      <a:ea typeface="Cambria Math" panose="02040503050406030204" pitchFamily="18" charset="0"/>
                                    </a:rPr>
                                    <m:t>source</m:t>
                                  </m:r>
                                </m:den>
                              </m:f>
                              <m:r>
                                <a:rPr lang="en-US" sz="1400" b="0" i="1" smtClean="0">
                                  <a:latin typeface="Cambria Math" panose="02040503050406030204" pitchFamily="18" charset="0"/>
                                  <a:ea typeface="Cambria Math" panose="02040503050406030204" pitchFamily="18" charset="0"/>
                                </a:rPr>
                                <m:t> </m:t>
                              </m:r>
                            </m:oMath>
                          </a14:m>
                          <a:r>
                            <a:rPr lang="en-US" dirty="0" smtClean="0"/>
                            <a:t>=</a:t>
                          </a:r>
                          <a:r>
                            <a:rPr lang="en-US" baseline="0" dirty="0" smtClean="0"/>
                            <a:t>1</a:t>
                          </a:r>
                          <a:r>
                            <a:rPr lang="en-US" dirty="0" smtClean="0"/>
                            <a:t>.3%. </a:t>
                          </a:r>
                          <a:endParaRPr lang="en-US" dirty="0"/>
                        </a:p>
                      </a:txBody>
                      <a:tcPr/>
                    </a:tc>
                  </a:tr>
                  <a:tr h="373380">
                    <a:tc>
                      <a:txBody>
                        <a:bodyPr/>
                        <a:lstStyle/>
                        <a:p>
                          <a:r>
                            <a:rPr lang="en-US" sz="14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dirty="0"/>
                        </a:p>
                      </a:txBody>
                      <a:tcPr/>
                    </a:tc>
                  </a:tr>
                </a:tbl>
              </a:graphicData>
            </a:graphic>
          </p:graphicFrame>
        </mc:Choice>
        <mc:Fallback>
          <p:graphicFrame>
            <p:nvGraphicFramePr>
              <p:cNvPr id="46" name="Table 45"/>
              <p:cNvGraphicFramePr>
                <a:graphicFrameLocks noGrp="1"/>
              </p:cNvGraphicFramePr>
              <p:nvPr>
                <p:extLst>
                  <p:ext uri="{D42A27DB-BD31-4B8C-83A1-F6EECF244321}">
                    <p14:modId xmlns:p14="http://schemas.microsoft.com/office/powerpoint/2010/main" val="3950837204"/>
                  </p:ext>
                </p:extLst>
              </p:nvPr>
            </p:nvGraphicFramePr>
            <p:xfrm>
              <a:off x="175940" y="1487863"/>
              <a:ext cx="3866653" cy="3405887"/>
            </p:xfrm>
            <a:graphic>
              <a:graphicData uri="http://schemas.openxmlformats.org/drawingml/2006/table">
                <a:tbl>
                  <a:tblPr firstRow="1" bandRow="1">
                    <a:tableStyleId>{5C22544A-7EE6-4342-B048-85BDC9FD1C3A}</a:tableStyleId>
                  </a:tblPr>
                  <a:tblGrid>
                    <a:gridCol w="3866653"/>
                  </a:tblGrid>
                  <a:tr h="378773">
                    <a:tc>
                      <a:txBody>
                        <a:bodyPr/>
                        <a:lstStyle/>
                        <a:p>
                          <a:pPr algn="ctr"/>
                          <a:r>
                            <a:rPr lang="en-US" dirty="0" smtClean="0"/>
                            <a:t>Source tube</a:t>
                          </a:r>
                          <a:endParaRPr lang="en-US" dirty="0"/>
                        </a:p>
                      </a:txBody>
                      <a:tcPr/>
                    </a:tc>
                  </a:tr>
                  <a:tr h="527045">
                    <a:tc>
                      <a:txBody>
                        <a:bodyPr/>
                        <a:lstStyle/>
                        <a:p>
                          <a:r>
                            <a:rPr lang="en-US" dirty="0" smtClean="0"/>
                            <a:t>1-mm diameter stainless steel tube, </a:t>
                          </a:r>
                          <a:r>
                            <a:rPr lang="en-US" b="1" dirty="0" smtClean="0"/>
                            <a:t>for calibration purposes</a:t>
                          </a:r>
                          <a:endParaRPr lang="en-US" b="1" dirty="0"/>
                        </a:p>
                      </a:txBody>
                      <a:tcPr/>
                    </a:tc>
                  </a:tr>
                  <a:tr h="744064">
                    <a:tc>
                      <a:txBody>
                        <a:bodyPr/>
                        <a:lstStyle/>
                        <a:p>
                          <a:r>
                            <a:rPr lang="en-US" dirty="0" smtClean="0"/>
                            <a:t>Guides a </a:t>
                          </a:r>
                          <a:r>
                            <a:rPr lang="en-US" b="1" dirty="0" err="1" smtClean="0"/>
                            <a:t>137Cs</a:t>
                          </a:r>
                          <a:r>
                            <a:rPr lang="en-US" b="1" dirty="0" smtClean="0"/>
                            <a:t> (or </a:t>
                          </a:r>
                          <a:r>
                            <a:rPr lang="en-US" b="1" dirty="0" err="1" smtClean="0"/>
                            <a:t>60Co</a:t>
                          </a:r>
                          <a:r>
                            <a:rPr lang="en-US" b="1" dirty="0" smtClean="0"/>
                            <a:t>) source</a:t>
                          </a:r>
                          <a:r>
                            <a:rPr lang="en-US" dirty="0" smtClean="0"/>
                            <a:t> welded on the tip of a thin stainless steel wire across the center of each tile in a tray </a:t>
                          </a:r>
                          <a:endParaRPr lang="en-US" dirty="0"/>
                        </a:p>
                      </a:txBody>
                      <a:tcPr/>
                    </a:tc>
                  </a:tr>
                  <a:tr h="527045">
                    <a:tc>
                      <a:txBody>
                        <a:bodyPr/>
                        <a:lstStyle/>
                        <a:p>
                          <a:r>
                            <a:rPr lang="en-US" b="1" dirty="0" smtClean="0"/>
                            <a:t>Used during the assembly</a:t>
                          </a:r>
                          <a:r>
                            <a:rPr lang="en-US" b="1" baseline="0" dirty="0" smtClean="0"/>
                            <a:t> stage</a:t>
                          </a:r>
                          <a:r>
                            <a:rPr lang="en-US" baseline="0" dirty="0" smtClean="0"/>
                            <a:t>, to guide the wire source.</a:t>
                          </a:r>
                          <a:endParaRPr lang="en-US" dirty="0"/>
                        </a:p>
                      </a:txBody>
                      <a:tcPr/>
                    </a:tc>
                  </a:tr>
                  <a:tr h="710800">
                    <a:tc>
                      <a:txBody>
                        <a:bodyPr/>
                        <a:lstStyle/>
                        <a:p>
                          <a:endParaRPr lang="en-US"/>
                        </a:p>
                      </a:txBody>
                      <a:tcPr>
                        <a:blipFill rotWithShape="0">
                          <a:blip r:embed="rId3"/>
                          <a:stretch>
                            <a:fillRect l="-157" t="-306838" r="-629" b="-81197"/>
                          </a:stretch>
                        </a:blipFill>
                      </a:tcPr>
                    </a:tc>
                  </a:tr>
                  <a:tr h="518160">
                    <a:tc>
                      <a:txBody>
                        <a:bodyPr/>
                        <a:lstStyle/>
                        <a:p>
                          <a:r>
                            <a:rPr lang="en-US" sz="14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dirty="0"/>
                        </a:p>
                      </a:txBody>
                      <a:tcPr/>
                    </a:tc>
                  </a:tr>
                </a:tbl>
              </a:graphicData>
            </a:graphic>
          </p:graphicFrame>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03140" y="4857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2.3 Longitudinal Segmentation</a:t>
            </a:r>
            <a:endParaRPr dirty="0"/>
          </a:p>
        </p:txBody>
      </p:sp>
      <p:pic>
        <p:nvPicPr>
          <p:cNvPr id="143" name="Shape 143"/>
          <p:cNvPicPr preferRelativeResize="0"/>
          <p:nvPr/>
        </p:nvPicPr>
        <p:blipFill>
          <a:blip r:embed="rId3">
            <a:alphaModFix/>
          </a:blip>
          <a:stretch>
            <a:fillRect/>
          </a:stretch>
        </p:blipFill>
        <p:spPr>
          <a:xfrm>
            <a:off x="2190500" y="1017725"/>
            <a:ext cx="4646251" cy="3474024"/>
          </a:xfrm>
          <a:prstGeom prst="rect">
            <a:avLst/>
          </a:prstGeom>
          <a:noFill/>
          <a:ln>
            <a:noFill/>
          </a:ln>
        </p:spPr>
      </p:pic>
      <p:sp>
        <p:nvSpPr>
          <p:cNvPr id="144" name="Shape 144"/>
          <p:cNvSpPr txBox="1"/>
          <p:nvPr/>
        </p:nvSpPr>
        <p:spPr>
          <a:xfrm>
            <a:off x="311700" y="44917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Figure 4: The </a:t>
            </a:r>
            <a:r>
              <a:rPr lang="en-GB" dirty="0" err="1"/>
              <a:t>HCAL</a:t>
            </a:r>
            <a:r>
              <a:rPr lang="en-GB" dirty="0"/>
              <a:t> tower segmentation for one-fourth of the HB, </a:t>
            </a:r>
            <a:r>
              <a:rPr lang="en-GB" dirty="0" err="1"/>
              <a:t>HO</a:t>
            </a:r>
            <a:r>
              <a:rPr lang="en-GB" dirty="0"/>
              <a:t>, and HE </a:t>
            </a:r>
            <a:r>
              <a:rPr lang="en-GB" dirty="0" err="1"/>
              <a:t>detectors.</a:t>
            </a:r>
            <a:r>
              <a:rPr lang="en-GB" b="1" u="sng" dirty="0" err="1"/>
              <a:t>The</a:t>
            </a:r>
            <a:r>
              <a:rPr lang="en-GB" b="1" u="sng" dirty="0"/>
              <a:t> shading</a:t>
            </a:r>
            <a:endParaRPr b="1" u="sng" dirty="0"/>
          </a:p>
          <a:p>
            <a:pPr marL="0" lvl="0" indent="0" algn="ctr">
              <a:spcBef>
                <a:spcPts val="0"/>
              </a:spcBef>
              <a:spcAft>
                <a:spcPts val="0"/>
              </a:spcAft>
              <a:buNone/>
            </a:pPr>
            <a:r>
              <a:rPr lang="en-GB" b="1" u="sng" dirty="0"/>
              <a:t>represents independent longitudinal readouts in the HB/HE overlap and the small angle regions. </a:t>
            </a:r>
            <a:endParaRPr b="1" u="sng" dirty="0"/>
          </a:p>
        </p:txBody>
      </p:sp>
      <p:cxnSp>
        <p:nvCxnSpPr>
          <p:cNvPr id="145" name="Shape 145"/>
          <p:cNvCxnSpPr>
            <a:stCxn id="146" idx="0"/>
          </p:cNvCxnSpPr>
          <p:nvPr/>
        </p:nvCxnSpPr>
        <p:spPr>
          <a:xfrm rot="10800000" flipH="1">
            <a:off x="1343575" y="1243650"/>
            <a:ext cx="1012500" cy="1830900"/>
          </a:xfrm>
          <a:prstGeom prst="straightConnector1">
            <a:avLst/>
          </a:prstGeom>
          <a:noFill/>
          <a:ln w="9525" cap="flat" cmpd="sng">
            <a:solidFill>
              <a:schemeClr val="dk2"/>
            </a:solidFill>
            <a:prstDash val="solid"/>
            <a:round/>
            <a:headEnd type="none" w="med" len="med"/>
            <a:tailEnd type="triangle" w="med" len="med"/>
          </a:ln>
        </p:spPr>
      </p:cxnSp>
      <p:cxnSp>
        <p:nvCxnSpPr>
          <p:cNvPr id="147" name="Shape 147"/>
          <p:cNvCxnSpPr>
            <a:stCxn id="146" idx="3"/>
          </p:cNvCxnSpPr>
          <p:nvPr/>
        </p:nvCxnSpPr>
        <p:spPr>
          <a:xfrm rot="10800000" flipH="1">
            <a:off x="2024875" y="2466450"/>
            <a:ext cx="891600" cy="780000"/>
          </a:xfrm>
          <a:prstGeom prst="straightConnector1">
            <a:avLst/>
          </a:prstGeom>
          <a:noFill/>
          <a:ln w="9525" cap="flat" cmpd="sng">
            <a:solidFill>
              <a:schemeClr val="dk2"/>
            </a:solidFill>
            <a:prstDash val="solid"/>
            <a:round/>
            <a:headEnd type="none" w="med" len="med"/>
            <a:tailEnd type="triangle" w="med" len="med"/>
          </a:ln>
        </p:spPr>
      </p:cxnSp>
      <p:sp>
        <p:nvSpPr>
          <p:cNvPr id="146" name="Shape 146"/>
          <p:cNvSpPr txBox="1"/>
          <p:nvPr/>
        </p:nvSpPr>
        <p:spPr>
          <a:xfrm>
            <a:off x="662275" y="3074550"/>
            <a:ext cx="1362600" cy="34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Tower number</a:t>
            </a:r>
            <a:endParaRPr/>
          </a:p>
        </p:txBody>
      </p:sp>
      <p:sp>
        <p:nvSpPr>
          <p:cNvPr id="148" name="Shape 148"/>
          <p:cNvSpPr txBox="1"/>
          <p:nvPr/>
        </p:nvSpPr>
        <p:spPr>
          <a:xfrm>
            <a:off x="6163925" y="3434300"/>
            <a:ext cx="22287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Scintillator layer number</a:t>
            </a:r>
            <a:endParaRPr/>
          </a:p>
        </p:txBody>
      </p:sp>
      <p:cxnSp>
        <p:nvCxnSpPr>
          <p:cNvPr id="149" name="Shape 149"/>
          <p:cNvCxnSpPr>
            <a:stCxn id="148" idx="0"/>
          </p:cNvCxnSpPr>
          <p:nvPr/>
        </p:nvCxnSpPr>
        <p:spPr>
          <a:xfrm rot="10800000">
            <a:off x="6584075" y="2441000"/>
            <a:ext cx="694200" cy="993300"/>
          </a:xfrm>
          <a:prstGeom prst="straightConnector1">
            <a:avLst/>
          </a:prstGeom>
          <a:noFill/>
          <a:ln w="9525" cap="flat" cmpd="sng">
            <a:solidFill>
              <a:schemeClr val="dk2"/>
            </a:solidFill>
            <a:prstDash val="solid"/>
            <a:round/>
            <a:headEnd type="none" w="med" len="med"/>
            <a:tailEnd type="triangle" w="med" len="med"/>
          </a:ln>
        </p:spPr>
      </p:cxnSp>
      <p:cxnSp>
        <p:nvCxnSpPr>
          <p:cNvPr id="150" name="Shape 150"/>
          <p:cNvCxnSpPr>
            <a:stCxn id="148" idx="1"/>
          </p:cNvCxnSpPr>
          <p:nvPr/>
        </p:nvCxnSpPr>
        <p:spPr>
          <a:xfrm flipH="1">
            <a:off x="4087925" y="3663500"/>
            <a:ext cx="2076000" cy="331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txBox="1">
            <a:spLocks noGrp="1"/>
          </p:cNvSpPr>
          <p:nvPr>
            <p:ph type="body" idx="1"/>
          </p:nvPr>
        </p:nvSpPr>
        <p:spPr>
          <a:xfrm>
            <a:off x="311700" y="274320"/>
            <a:ext cx="8520600" cy="4594860"/>
          </a:xfrm>
          <a:prstGeom prst="rect">
            <a:avLst/>
          </a:prstGeom>
        </p:spPr>
        <p:txBody>
          <a:bodyPr spcFirstLastPara="1" wrap="square" lIns="91425" tIns="91425" rIns="91425" bIns="91425" anchor="t" anchorCtr="0">
            <a:noAutofit/>
          </a:bodyPr>
          <a:lstStyle/>
          <a:p>
            <a:r>
              <a:rPr lang="en-GB" dirty="0"/>
              <a:t>Towers 1 through </a:t>
            </a:r>
            <a:r>
              <a:rPr lang="en-GB" dirty="0" smtClean="0"/>
              <a:t>14, all have a single </a:t>
            </a:r>
            <a:r>
              <a:rPr lang="en-GB" dirty="0"/>
              <a:t>longitudinal </a:t>
            </a:r>
            <a:r>
              <a:rPr lang="en-GB" dirty="0" smtClean="0"/>
              <a:t>readout</a:t>
            </a:r>
          </a:p>
          <a:p>
            <a:endParaRPr u="sng" dirty="0"/>
          </a:p>
          <a:p>
            <a:r>
              <a:rPr lang="en-GB" dirty="0"/>
              <a:t>Towers 15 and 16 are segmented in depth. </a:t>
            </a:r>
            <a:endParaRPr lang="en-GB" dirty="0" smtClean="0"/>
          </a:p>
          <a:p>
            <a:endParaRPr lang="en-GB" dirty="0" smtClean="0"/>
          </a:p>
          <a:p>
            <a:r>
              <a:rPr lang="en-GB" dirty="0" smtClean="0"/>
              <a:t>Front </a:t>
            </a:r>
            <a:r>
              <a:rPr lang="en-GB" dirty="0"/>
              <a:t>segment of Tower 15 contains either 12 or 13 scintillator layers. </a:t>
            </a:r>
            <a:endParaRPr lang="en-GB" dirty="0" smtClean="0"/>
          </a:p>
          <a:p>
            <a:endParaRPr lang="en-GB" dirty="0" smtClean="0"/>
          </a:p>
          <a:p>
            <a:r>
              <a:rPr lang="en-GB" dirty="0" smtClean="0"/>
              <a:t>R</a:t>
            </a:r>
            <a:r>
              <a:rPr lang="en-GB" dirty="0" smtClean="0"/>
              <a:t>ear </a:t>
            </a:r>
            <a:r>
              <a:rPr lang="en-GB" dirty="0"/>
              <a:t>segment of Tower 15 has three scintillator layers</a:t>
            </a:r>
            <a:r>
              <a:rPr lang="en-GB" dirty="0" smtClean="0"/>
              <a:t>.</a:t>
            </a:r>
          </a:p>
          <a:p>
            <a:pPr marL="114300" indent="0">
              <a:buNone/>
            </a:pPr>
            <a:r>
              <a:rPr lang="en-GB" dirty="0" smtClean="0"/>
              <a:t> </a:t>
            </a:r>
            <a:endParaRPr dirty="0"/>
          </a:p>
          <a:p>
            <a:r>
              <a:rPr lang="en-GB" dirty="0"/>
              <a:t>Tower 16 has five layers in the front segment and three in the rear. </a:t>
            </a:r>
            <a:endParaRPr lang="en-GB" dirty="0" smtClean="0"/>
          </a:p>
          <a:p>
            <a:endParaRPr lang="en-GB" dirty="0"/>
          </a:p>
          <a:p>
            <a:r>
              <a:rPr lang="en-GB" dirty="0" smtClean="0"/>
              <a:t>Tower </a:t>
            </a:r>
            <a:r>
              <a:rPr lang="en-GB" dirty="0"/>
              <a:t>16 does not have a Layer-0 scintillator.</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GB"/>
              <a:t>3. Electronics and Data Acquisition</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a:xfrm>
            <a:off x="311700" y="437990"/>
            <a:ext cx="8520600" cy="4373496"/>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Each wedge contains 72 channels of front-end electronics mounted on the  detector periphery near Tower 14 in an enclosure referred to as a readout box (</a:t>
            </a:r>
            <a:r>
              <a:rPr lang="en-GB" dirty="0" err="1"/>
              <a:t>RBX</a:t>
            </a:r>
            <a:r>
              <a:rPr lang="en-GB" dirty="0" smtClean="0"/>
              <a:t>).</a:t>
            </a:r>
          </a:p>
          <a:p>
            <a:pPr marL="114300" lvl="0" indent="0" rtl="0">
              <a:spcBef>
                <a:spcPts val="0"/>
              </a:spcBef>
              <a:spcAft>
                <a:spcPts val="0"/>
              </a:spcAft>
              <a:buSzPts val="1800"/>
              <a:buNone/>
            </a:pPr>
            <a:r>
              <a:rPr lang="en-GB" dirty="0"/>
              <a:t>	</a:t>
            </a:r>
            <a:r>
              <a:rPr lang="en-GB" dirty="0" smtClean="0"/>
              <a:t>					</a:t>
            </a:r>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endParaRPr lang="en-GB" dirty="0"/>
          </a:p>
          <a:p>
            <a:pPr marL="114300" lvl="0" indent="0" rtl="0">
              <a:spcBef>
                <a:spcPts val="0"/>
              </a:spcBef>
              <a:spcAft>
                <a:spcPts val="0"/>
              </a:spcAft>
              <a:buSzPts val="1800"/>
              <a:buNone/>
            </a:pPr>
            <a:endParaRPr lang="en-GB" dirty="0" smtClean="0"/>
          </a:p>
          <a:p>
            <a:pPr marL="114300" lvl="0" indent="0" rtl="0">
              <a:spcBef>
                <a:spcPts val="0"/>
              </a:spcBef>
              <a:spcAft>
                <a:spcPts val="0"/>
              </a:spcAft>
              <a:buSzPts val="1800"/>
              <a:buNone/>
            </a:pPr>
            <a:r>
              <a:rPr lang="en-GB" dirty="0" smtClean="0"/>
              <a:t>A  single </a:t>
            </a:r>
            <a:r>
              <a:rPr lang="en-GB" dirty="0"/>
              <a:t>RM contains an </a:t>
            </a:r>
            <a:r>
              <a:rPr lang="en-GB" dirty="0" smtClean="0"/>
              <a:t>	19-channel </a:t>
            </a:r>
            <a:r>
              <a:rPr lang="en-GB" dirty="0" err="1"/>
              <a:t>HPD</a:t>
            </a:r>
            <a:r>
              <a:rPr lang="en-GB" dirty="0"/>
              <a:t> which </a:t>
            </a:r>
            <a:r>
              <a:rPr lang="en-GB" dirty="0" smtClean="0"/>
              <a:t>registers </a:t>
            </a:r>
            <a:r>
              <a:rPr lang="en-GB" dirty="0"/>
              <a:t>signals from </a:t>
            </a:r>
            <a:r>
              <a:rPr lang="en-GB" dirty="0" smtClean="0"/>
              <a:t>an independent </a:t>
            </a:r>
            <a:r>
              <a:rPr lang="en-GB" dirty="0"/>
              <a:t>(∆η, ∆φ) = </a:t>
            </a:r>
            <a:r>
              <a:rPr lang="en-GB" dirty="0" smtClean="0"/>
              <a:t>(</a:t>
            </a:r>
            <a:r>
              <a:rPr lang="en-GB" dirty="0"/>
              <a:t>0.0875, 0.0875) tower</a:t>
            </a:r>
            <a:r>
              <a:rPr lang="en-GB" dirty="0" smtClean="0"/>
              <a:t>.</a:t>
            </a:r>
          </a:p>
          <a:p>
            <a:pPr marL="114300" lvl="0" indent="0" rtl="0">
              <a:spcBef>
                <a:spcPts val="0"/>
              </a:spcBef>
              <a:spcAft>
                <a:spcPts val="0"/>
              </a:spcAft>
              <a:buSzPts val="1800"/>
              <a:buNone/>
            </a:pPr>
            <a:endParaRPr dirty="0"/>
          </a:p>
        </p:txBody>
      </p:sp>
      <p:sp>
        <p:nvSpPr>
          <p:cNvPr id="3" name="Rectangle 2"/>
          <p:cNvSpPr/>
          <p:nvPr/>
        </p:nvSpPr>
        <p:spPr>
          <a:xfrm>
            <a:off x="823686" y="17598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RBX</a:t>
            </a:r>
            <a:endParaRPr lang="en-US" dirty="0"/>
          </a:p>
        </p:txBody>
      </p:sp>
      <p:sp>
        <p:nvSpPr>
          <p:cNvPr id="6" name="Rectangle 5"/>
          <p:cNvSpPr/>
          <p:nvPr/>
        </p:nvSpPr>
        <p:spPr>
          <a:xfrm>
            <a:off x="3879301" y="1534885"/>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79300" y="1879599"/>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Readout </a:t>
            </a:r>
            <a:endParaRPr lang="en-US" dirty="0"/>
          </a:p>
        </p:txBody>
      </p:sp>
      <p:sp>
        <p:nvSpPr>
          <p:cNvPr id="8" name="Rectangle 7"/>
          <p:cNvSpPr/>
          <p:nvPr/>
        </p:nvSpPr>
        <p:spPr>
          <a:xfrm>
            <a:off x="3879299" y="2238827"/>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Modules</a:t>
            </a:r>
            <a:endParaRPr lang="en-US" dirty="0"/>
          </a:p>
        </p:txBody>
      </p:sp>
      <p:sp>
        <p:nvSpPr>
          <p:cNvPr id="11" name="Rectangle 10"/>
          <p:cNvSpPr/>
          <p:nvPr/>
        </p:nvSpPr>
        <p:spPr>
          <a:xfrm>
            <a:off x="3879299" y="2583541"/>
            <a:ext cx="1059543" cy="22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854200" y="2238827"/>
            <a:ext cx="179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17880" y="1863996"/>
            <a:ext cx="2148345" cy="307777"/>
          </a:xfrm>
          <a:prstGeom prst="rect">
            <a:avLst/>
          </a:prstGeom>
          <a:noFill/>
        </p:spPr>
        <p:txBody>
          <a:bodyPr wrap="none" rtlCol="0">
            <a:spAutoFit/>
          </a:bodyPr>
          <a:lstStyle/>
          <a:p>
            <a:r>
              <a:rPr lang="en-US" dirty="0" smtClean="0"/>
              <a:t>Each </a:t>
            </a:r>
            <a:r>
              <a:rPr lang="en-US" dirty="0" err="1" smtClean="0"/>
              <a:t>RBX</a:t>
            </a:r>
            <a:r>
              <a:rPr lang="en-US" dirty="0" smtClean="0"/>
              <a:t> is divided into</a:t>
            </a:r>
            <a:endParaRPr lang="en-US" dirty="0"/>
          </a:p>
        </p:txBody>
      </p:sp>
      <p:sp>
        <p:nvSpPr>
          <p:cNvPr id="15" name="TextBox 14"/>
          <p:cNvSpPr txBox="1"/>
          <p:nvPr/>
        </p:nvSpPr>
        <p:spPr>
          <a:xfrm>
            <a:off x="1734520" y="2290278"/>
            <a:ext cx="1874231" cy="307777"/>
          </a:xfrm>
          <a:prstGeom prst="rect">
            <a:avLst/>
          </a:prstGeom>
          <a:noFill/>
        </p:spPr>
        <p:txBody>
          <a:bodyPr wrap="none" rtlCol="0">
            <a:spAutoFit/>
          </a:bodyPr>
          <a:lstStyle/>
          <a:p>
            <a:r>
              <a:rPr lang="en-US" dirty="0" smtClean="0"/>
              <a:t>four readout modules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35429"/>
            <a:ext cx="8520600" cy="4536140"/>
          </a:xfrm>
        </p:spPr>
        <p:txBody>
          <a:bodyPr/>
          <a:lstStyle/>
          <a:p>
            <a:pPr lvl="0"/>
            <a:r>
              <a:rPr lang="en-US" dirty="0" smtClean="0"/>
              <a:t>Photoelectrons </a:t>
            </a:r>
            <a:r>
              <a:rPr lang="en-US" dirty="0"/>
              <a:t>are accelerated to ∼ 8 kV kinetic energy and strike the diode causing ionization.</a:t>
            </a:r>
          </a:p>
          <a:p>
            <a:pPr lvl="0"/>
            <a:r>
              <a:rPr lang="en-US" dirty="0"/>
              <a:t>Collection of the </a:t>
            </a:r>
            <a:r>
              <a:rPr lang="en-US" dirty="0" smtClean="0"/>
              <a:t>liberated </a:t>
            </a:r>
            <a:r>
              <a:rPr lang="en-US" dirty="0"/>
              <a:t>holes leads to a gain of about </a:t>
            </a:r>
            <a:r>
              <a:rPr lang="en-US" dirty="0" smtClean="0"/>
              <a:t>1600.</a:t>
            </a:r>
          </a:p>
          <a:p>
            <a:pPr lvl="0"/>
            <a:r>
              <a:rPr lang="en-US" dirty="0" smtClean="0"/>
              <a:t>The </a:t>
            </a:r>
            <a:r>
              <a:rPr lang="en-US" dirty="0"/>
              <a:t>diode consists of 19 electrically </a:t>
            </a:r>
            <a:endParaRPr lang="en-US" dirty="0" smtClean="0"/>
          </a:p>
          <a:p>
            <a:pPr marL="114300" lvl="0" indent="0">
              <a:buNone/>
            </a:pPr>
            <a:r>
              <a:rPr lang="en-US" dirty="0" smtClean="0"/>
              <a:t>      independent </a:t>
            </a:r>
            <a:r>
              <a:rPr lang="en-US" dirty="0"/>
              <a:t>readouts</a:t>
            </a:r>
            <a:r>
              <a:rPr lang="en-US" dirty="0" smtClean="0"/>
              <a:t>.</a:t>
            </a:r>
          </a:p>
          <a:p>
            <a:r>
              <a:rPr lang="en-GB" dirty="0"/>
              <a:t>The </a:t>
            </a:r>
            <a:r>
              <a:rPr lang="en-GB" dirty="0" err="1"/>
              <a:t>HPD</a:t>
            </a:r>
            <a:r>
              <a:rPr lang="en-GB" dirty="0"/>
              <a:t> signals are fed into three 6-channel </a:t>
            </a:r>
            <a:endParaRPr lang="en-GB" dirty="0" smtClean="0"/>
          </a:p>
          <a:p>
            <a:pPr marL="114300" indent="0">
              <a:buNone/>
            </a:pPr>
            <a:r>
              <a:rPr lang="en-GB" dirty="0" smtClean="0"/>
              <a:t>      readout </a:t>
            </a:r>
            <a:r>
              <a:rPr lang="en-GB" dirty="0"/>
              <a:t>cards located inside the </a:t>
            </a:r>
            <a:r>
              <a:rPr lang="en-GB" dirty="0" smtClean="0"/>
              <a:t>RM which </a:t>
            </a:r>
          </a:p>
          <a:p>
            <a:pPr marL="114300" indent="0">
              <a:buNone/>
            </a:pPr>
            <a:r>
              <a:rPr lang="en-GB" dirty="0"/>
              <a:t> </a:t>
            </a:r>
            <a:r>
              <a:rPr lang="en-GB" dirty="0" smtClean="0"/>
              <a:t>     performs </a:t>
            </a:r>
            <a:r>
              <a:rPr lang="en-GB" dirty="0"/>
              <a:t>charge integration and encoding </a:t>
            </a:r>
            <a:r>
              <a:rPr lang="en-GB" dirty="0" smtClean="0"/>
              <a:t>(</a:t>
            </a:r>
            <a:r>
              <a:rPr lang="en-GB" dirty="0" err="1"/>
              <a:t>QIE</a:t>
            </a:r>
            <a:r>
              <a:rPr lang="en-GB" dirty="0"/>
              <a:t>). </a:t>
            </a:r>
          </a:p>
          <a:p>
            <a:endParaRPr lang="en-US" dirty="0" smtClean="0"/>
          </a:p>
          <a:p>
            <a:endParaRPr lang="en-US" dirty="0" smtClean="0"/>
          </a:p>
          <a:p>
            <a:pPr marL="114300" indent="0">
              <a:buNone/>
            </a:pPr>
            <a:r>
              <a:rPr lang="en-US" dirty="0" smtClean="0"/>
              <a:t>The </a:t>
            </a:r>
            <a:r>
              <a:rPr lang="en-US" dirty="0" err="1"/>
              <a:t>QIE</a:t>
            </a:r>
            <a:r>
              <a:rPr lang="en-US" dirty="0"/>
              <a:t> is a non-linear multi-range ADC designed to provide approximately constant relative precision over a wide dynamic range.</a:t>
            </a:r>
          </a:p>
          <a:p>
            <a:pPr marL="114300" lvl="0" indent="0">
              <a:buNone/>
            </a:pPr>
            <a:endParaRPr lang="en-US" dirty="0"/>
          </a:p>
          <a:p>
            <a:pPr lvl="0"/>
            <a:endParaRPr lang="en-US" dirty="0"/>
          </a:p>
          <a:p>
            <a:pPr lvl="0" indent="0">
              <a:spcBef>
                <a:spcPts val="1600"/>
              </a:spcBef>
              <a:spcAft>
                <a:spcPts val="1600"/>
              </a:spcAft>
              <a:buNone/>
            </a:pPr>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04" t="9389" r="3569" b="8502"/>
          <a:stretch/>
        </p:blipFill>
        <p:spPr>
          <a:xfrm>
            <a:off x="5996892" y="1493692"/>
            <a:ext cx="2835408" cy="2136161"/>
          </a:xfrm>
          <a:prstGeom prst="rect">
            <a:avLst/>
          </a:prstGeom>
        </p:spPr>
      </p:pic>
    </p:spTree>
    <p:extLst>
      <p:ext uri="{BB962C8B-B14F-4D97-AF65-F5344CB8AC3E}">
        <p14:creationId xmlns:p14="http://schemas.microsoft.com/office/powerpoint/2010/main" val="2144789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2027319" y="198930"/>
            <a:ext cx="5089561" cy="3904068"/>
          </a:xfrm>
          <a:prstGeom prst="rect">
            <a:avLst/>
          </a:prstGeom>
          <a:noFill/>
          <a:ln>
            <a:noFill/>
          </a:ln>
        </p:spPr>
      </p:pic>
      <p:sp>
        <p:nvSpPr>
          <p:cNvPr id="167" name="Shape 167"/>
          <p:cNvSpPr txBox="1"/>
          <p:nvPr/>
        </p:nvSpPr>
        <p:spPr>
          <a:xfrm>
            <a:off x="311800" y="4287575"/>
            <a:ext cx="8520600" cy="458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a:t>Figure 5: Overview of the HCAL data acquisition electronics. Source: </a:t>
            </a:r>
            <a:r>
              <a:rPr lang="en-GB">
                <a:solidFill>
                  <a:schemeClr val="dk1"/>
                </a:solidFill>
              </a:rPr>
              <a:t>CMS NOTE 2006/138 </a:t>
            </a:r>
            <a:endParaRPr>
              <a:solidFill>
                <a:schemeClr val="dk1"/>
              </a:solidFill>
            </a:endParaRPr>
          </a:p>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This paper addresses the design, performance, and calibration of the HB.</a:t>
            </a:r>
            <a:endParaRPr dirty="0"/>
          </a:p>
          <a:p>
            <a:pPr marL="457200" lvl="0" indent="-342900" rtl="0">
              <a:spcBef>
                <a:spcPts val="0"/>
              </a:spcBef>
              <a:spcAft>
                <a:spcPts val="0"/>
              </a:spcAft>
              <a:buSzPts val="1800"/>
              <a:buChar char="●"/>
            </a:pPr>
            <a:r>
              <a:rPr lang="en-GB" dirty="0"/>
              <a:t>This paper reports the first measurements of production modules with the complete electronics chain.</a:t>
            </a:r>
            <a:endParaRPr dirty="0"/>
          </a:p>
          <a:p>
            <a:pPr marL="457200" lvl="0" indent="-342900" rtl="0">
              <a:spcBef>
                <a:spcPts val="0"/>
              </a:spcBef>
              <a:spcAft>
                <a:spcPts val="0"/>
              </a:spcAft>
              <a:buSzPts val="1800"/>
              <a:buChar char="●"/>
            </a:pPr>
            <a:r>
              <a:rPr lang="en-GB" dirty="0"/>
              <a:t>one of the goals of this study was to relate the radioactive source measurements to beam measurements in order to calibrate the HB wedges which were not exposed to particle beams. After these measurements were performed, the HB wedges were assembled into the final barrel configuration.</a:t>
            </a:r>
            <a:endParaRPr dirty="0"/>
          </a:p>
          <a:p>
            <a:pPr marL="457200" lvl="0" indent="0"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3.1 Trigger and Readout Modules</a:t>
            </a:r>
            <a:endParaRPr/>
          </a:p>
        </p:txBody>
      </p:sp>
      <p:sp>
        <p:nvSpPr>
          <p:cNvPr id="185" name="Shape 1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D</a:t>
            </a:r>
            <a:r>
              <a:rPr lang="en-GB" dirty="0" smtClean="0"/>
              <a:t>ata from Detector to </a:t>
            </a:r>
            <a:r>
              <a:rPr lang="en-GB" dirty="0" err="1" smtClean="0"/>
              <a:t>HCAL</a:t>
            </a:r>
            <a:r>
              <a:rPr lang="en-GB" dirty="0" smtClean="0"/>
              <a:t> trigger </a:t>
            </a:r>
            <a:r>
              <a:rPr lang="en-GB" dirty="0"/>
              <a:t>and readout modules (</a:t>
            </a:r>
            <a:r>
              <a:rPr lang="en-GB" dirty="0" err="1"/>
              <a:t>HTR</a:t>
            </a:r>
            <a:r>
              <a:rPr lang="en-GB" dirty="0"/>
              <a:t>) via gigabit optical links (</a:t>
            </a:r>
            <a:r>
              <a:rPr lang="en-GB" dirty="0" err="1"/>
              <a:t>GOL</a:t>
            </a:r>
            <a:r>
              <a:rPr lang="en-GB" dirty="0"/>
              <a:t>). </a:t>
            </a:r>
            <a:endParaRPr lang="en-GB" dirty="0" smtClean="0"/>
          </a:p>
          <a:p>
            <a:pPr marL="457200" lvl="0" indent="-342900" rtl="0">
              <a:spcBef>
                <a:spcPts val="0"/>
              </a:spcBef>
              <a:spcAft>
                <a:spcPts val="0"/>
              </a:spcAft>
              <a:buSzPts val="1800"/>
              <a:buChar char="●"/>
            </a:pPr>
            <a:endParaRPr dirty="0"/>
          </a:p>
          <a:p>
            <a:pPr marL="457200" lvl="0" indent="-342900">
              <a:spcBef>
                <a:spcPts val="0"/>
              </a:spcBef>
              <a:spcAft>
                <a:spcPts val="0"/>
              </a:spcAft>
              <a:buSzPts val="1800"/>
              <a:buChar char="●"/>
            </a:pPr>
            <a:r>
              <a:rPr lang="en-GB" dirty="0"/>
              <a:t> The </a:t>
            </a:r>
            <a:r>
              <a:rPr lang="en-GB" dirty="0" err="1"/>
              <a:t>HTR</a:t>
            </a:r>
            <a:r>
              <a:rPr lang="en-GB" dirty="0"/>
              <a:t> is equipped with </a:t>
            </a:r>
            <a:endParaRPr lang="en-GB" dirty="0" smtClean="0"/>
          </a:p>
          <a:p>
            <a:pPr lvl="1" indent="-342900">
              <a:spcBef>
                <a:spcPts val="0"/>
              </a:spcBef>
              <a:buSzPts val="1800"/>
              <a:buChar char="●"/>
            </a:pPr>
            <a:r>
              <a:rPr lang="en-GB" dirty="0" smtClean="0"/>
              <a:t>optical </a:t>
            </a:r>
            <a:r>
              <a:rPr lang="en-GB" dirty="0"/>
              <a:t>receivers, </a:t>
            </a:r>
            <a:endParaRPr lang="en-GB" dirty="0" smtClean="0"/>
          </a:p>
          <a:p>
            <a:pPr lvl="1" indent="-342900">
              <a:spcBef>
                <a:spcPts val="0"/>
              </a:spcBef>
              <a:buSzPts val="1800"/>
              <a:buChar char="●"/>
            </a:pPr>
            <a:r>
              <a:rPr lang="en-GB" dirty="0" smtClean="0"/>
              <a:t>timing </a:t>
            </a:r>
            <a:r>
              <a:rPr lang="en-GB" dirty="0"/>
              <a:t>and trigger (</a:t>
            </a:r>
            <a:r>
              <a:rPr lang="en-GB" dirty="0" err="1"/>
              <a:t>TTC</a:t>
            </a:r>
            <a:r>
              <a:rPr lang="en-GB" dirty="0"/>
              <a:t>) signal circuitry, </a:t>
            </a:r>
            <a:endParaRPr lang="en-GB" dirty="0" smtClean="0"/>
          </a:p>
          <a:p>
            <a:pPr lvl="1" indent="-342900">
              <a:spcBef>
                <a:spcPts val="0"/>
              </a:spcBef>
              <a:buSzPts val="1800"/>
              <a:buChar char="●"/>
            </a:pPr>
            <a:r>
              <a:rPr lang="en-GB" dirty="0" smtClean="0"/>
              <a:t>serial </a:t>
            </a:r>
            <a:r>
              <a:rPr lang="en-GB" dirty="0"/>
              <a:t>low voltage digital signal outputs (</a:t>
            </a:r>
            <a:r>
              <a:rPr lang="en-GB" dirty="0" err="1"/>
              <a:t>LVDS</a:t>
            </a:r>
            <a:r>
              <a:rPr lang="en-GB" dirty="0"/>
              <a:t>-Channel Link) to the data concentrator card (DCC), and FPGA for trigger outputs. </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a:xfrm>
            <a:off x="311700" y="304800"/>
            <a:ext cx="8520600" cy="4264075"/>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a:t>
            </a:r>
            <a:r>
              <a:rPr lang="en-GB" dirty="0" err="1"/>
              <a:t>HTR</a:t>
            </a:r>
            <a:r>
              <a:rPr lang="en-GB" dirty="0"/>
              <a:t> includes </a:t>
            </a:r>
            <a:r>
              <a:rPr lang="en-GB" b="1" dirty="0"/>
              <a:t>two data pipe-lines</a:t>
            </a:r>
            <a:r>
              <a:rPr lang="en-GB" b="1" dirty="0" smtClean="0"/>
              <a:t>:</a:t>
            </a:r>
            <a:endParaRPr b="1" dirty="0"/>
          </a:p>
          <a:p>
            <a:pPr marL="457200" lvl="0" indent="-342900" rtl="0">
              <a:spcBef>
                <a:spcPts val="1600"/>
              </a:spcBef>
              <a:spcAft>
                <a:spcPts val="0"/>
              </a:spcAft>
              <a:buSzPts val="1800"/>
              <a:buChar char="●"/>
            </a:pPr>
            <a:r>
              <a:rPr lang="en-GB" dirty="0"/>
              <a:t>The </a:t>
            </a:r>
            <a:r>
              <a:rPr lang="en-GB" b="1" dirty="0"/>
              <a:t>trigger pipe-line</a:t>
            </a:r>
            <a:r>
              <a:rPr lang="en-GB" dirty="0"/>
              <a:t> assigns the front-end data to a particular </a:t>
            </a:r>
            <a:r>
              <a:rPr lang="en-GB" dirty="0" err="1"/>
              <a:t>LHC</a:t>
            </a:r>
            <a:r>
              <a:rPr lang="en-GB" dirty="0"/>
              <a:t> bunch crossing and sends them to the CMS trigger</a:t>
            </a:r>
            <a:r>
              <a:rPr lang="en-GB" dirty="0" smtClean="0"/>
              <a:t>.</a:t>
            </a:r>
          </a:p>
          <a:p>
            <a:pPr marL="457200" lvl="0" indent="-342900" rtl="0">
              <a:spcBef>
                <a:spcPts val="1600"/>
              </a:spcBef>
              <a:spcAft>
                <a:spcPts val="0"/>
              </a:spcAft>
              <a:buSzPts val="1800"/>
              <a:buChar char="●"/>
            </a:pPr>
            <a:endParaRPr lang="en-GB" dirty="0" smtClean="0"/>
          </a:p>
          <a:p>
            <a:pPr marL="457200" lvl="0" indent="-342900" rtl="0">
              <a:spcBef>
                <a:spcPts val="0"/>
              </a:spcBef>
              <a:spcAft>
                <a:spcPts val="0"/>
              </a:spcAft>
              <a:buSzPts val="1800"/>
              <a:buChar char="●"/>
            </a:pPr>
            <a:r>
              <a:rPr lang="en-GB" dirty="0" smtClean="0"/>
              <a:t>The </a:t>
            </a:r>
            <a:r>
              <a:rPr lang="en-GB" b="1" dirty="0"/>
              <a:t>data acquisition pipe-line</a:t>
            </a:r>
            <a:r>
              <a:rPr lang="en-GB" dirty="0"/>
              <a:t> stacks the frontend data and sends it to the DCC which performs the data acquisition task. </a:t>
            </a:r>
            <a:endParaRPr dirty="0"/>
          </a:p>
          <a:p>
            <a:pPr marL="914400" lvl="0" indent="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1963575" y="1017725"/>
            <a:ext cx="4977176" cy="2931799"/>
          </a:xfrm>
          <a:prstGeom prst="rect">
            <a:avLst/>
          </a:prstGeom>
          <a:noFill/>
          <a:ln>
            <a:noFill/>
          </a:ln>
        </p:spPr>
      </p:pic>
      <p:sp>
        <p:nvSpPr>
          <p:cNvPr id="198" name="Shape 198"/>
          <p:cNvSpPr txBox="1"/>
          <p:nvPr/>
        </p:nvSpPr>
        <p:spPr>
          <a:xfrm>
            <a:off x="6456825" y="2733850"/>
            <a:ext cx="7325400" cy="85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 name="Shape 199"/>
          <p:cNvSpPr txBox="1"/>
          <p:nvPr/>
        </p:nvSpPr>
        <p:spPr>
          <a:xfrm>
            <a:off x="311700" y="4045600"/>
            <a:ext cx="85206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dirty="0"/>
              <a:t>Figure 6: Block diagram of the </a:t>
            </a:r>
            <a:r>
              <a:rPr lang="en-GB" dirty="0" err="1"/>
              <a:t>HTR</a:t>
            </a:r>
            <a:r>
              <a:rPr lang="en-GB" dirty="0"/>
              <a:t> electronics. The data from the detector drives two pipelines; one</a:t>
            </a:r>
            <a:endParaRPr dirty="0"/>
          </a:p>
          <a:p>
            <a:pPr marL="0" lvl="0" indent="0">
              <a:spcBef>
                <a:spcPts val="0"/>
              </a:spcBef>
              <a:spcAft>
                <a:spcPts val="0"/>
              </a:spcAft>
              <a:buNone/>
            </a:pPr>
            <a:r>
              <a:rPr lang="en-GB" dirty="0"/>
              <a:t>to the CMS trigger and a second to the CMS data acquisition via DCC. </a:t>
            </a:r>
            <a:endParaRPr dirty="0"/>
          </a:p>
          <a:p>
            <a:pPr marL="0" lvl="0" indent="0">
              <a:spcBef>
                <a:spcPts val="0"/>
              </a:spcBef>
              <a:spcAft>
                <a:spcPts val="0"/>
              </a:spcAft>
              <a:buNone/>
            </a:pPr>
            <a:endParaRPr dirty="0"/>
          </a:p>
          <a:p>
            <a:pPr marL="0" lvl="0" indent="0">
              <a:spcBef>
                <a:spcPts val="0"/>
              </a:spcBef>
              <a:spcAft>
                <a:spcPts val="0"/>
              </a:spcAft>
              <a:buNone/>
            </a:pPr>
            <a:r>
              <a:rPr lang="en-GB" dirty="0"/>
              <a:t>Source: </a:t>
            </a:r>
            <a:r>
              <a:rPr lang="en-GB" dirty="0">
                <a:solidFill>
                  <a:schemeClr val="dk1"/>
                </a:solidFill>
              </a:rPr>
              <a:t>CMS NOTE 2006/138 </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3.2 Data Connector Card </a:t>
            </a:r>
            <a:endParaRPr/>
          </a:p>
        </p:txBody>
      </p:sp>
      <p:sp>
        <p:nvSpPr>
          <p:cNvPr id="205" name="Shape 2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The </a:t>
            </a:r>
            <a:r>
              <a:rPr lang="en-GB" u="sng" dirty="0" err="1"/>
              <a:t>LVDS</a:t>
            </a:r>
            <a:r>
              <a:rPr lang="en-GB" u="sng" dirty="0"/>
              <a:t> link receiver boards</a:t>
            </a:r>
            <a:r>
              <a:rPr lang="en-GB" dirty="0"/>
              <a:t> contain three independent link receivers which can operate at 20–66 MHz (16-bit words). Event building, protocol checking, event number checking and bit error correction are performed independently for each link</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DCC logic is designed to operate continuously at the full speed of the two input PCI busses, namely (33 MHz)×(32 bits)×(2). </a:t>
            </a:r>
            <a:endParaRPr lang="en-GB" dirty="0" smtClean="0"/>
          </a:p>
          <a:p>
            <a:pPr marL="114300" lvl="0" indent="0" rtl="0">
              <a:spcBef>
                <a:spcPts val="0"/>
              </a:spcBef>
              <a:spcAft>
                <a:spcPts val="0"/>
              </a:spcAft>
              <a:buSzPts val="1800"/>
              <a:buNone/>
            </a:pPr>
            <a:r>
              <a:rPr lang="en-GB" dirty="0" smtClean="0"/>
              <a:t>     The </a:t>
            </a:r>
            <a:r>
              <a:rPr lang="en-GB" dirty="0"/>
              <a:t>event builder and output logic must thus run at an average rate of at </a:t>
            </a:r>
            <a:r>
              <a:rPr lang="en-GB" dirty="0" smtClean="0"/>
              <a:t>least </a:t>
            </a:r>
          </a:p>
          <a:p>
            <a:pPr marL="114300" lvl="0" indent="0" rtl="0">
              <a:spcBef>
                <a:spcPts val="0"/>
              </a:spcBef>
              <a:spcAft>
                <a:spcPts val="0"/>
              </a:spcAft>
              <a:buSzPts val="1800"/>
              <a:buNone/>
            </a:pPr>
            <a:r>
              <a:rPr lang="en-GB" dirty="0" smtClean="0"/>
              <a:t>     66 </a:t>
            </a:r>
            <a:r>
              <a:rPr lang="en-GB" dirty="0"/>
              <a:t>MHz (32-bit words) or 264 </a:t>
            </a:r>
            <a:r>
              <a:rPr lang="en-GB" dirty="0" err="1" smtClean="0"/>
              <a:t>MBytes</a:t>
            </a:r>
            <a:r>
              <a:rPr lang="en-GB" dirty="0" smtClean="0"/>
              <a:t>/sec.</a:t>
            </a:r>
          </a:p>
          <a:p>
            <a:pPr marL="114300" lvl="0" indent="0" rtl="0">
              <a:spcBef>
                <a:spcPts val="0"/>
              </a:spcBef>
              <a:spcAft>
                <a:spcPts val="0"/>
              </a:spcAft>
              <a:buSzPts val="1800"/>
              <a:buNone/>
            </a:pPr>
            <a:r>
              <a:rPr lang="en-GB" dirty="0"/>
              <a:t> </a:t>
            </a:r>
            <a:r>
              <a:rPr lang="en-GB" dirty="0" smtClean="0"/>
              <a:t>    </a:t>
            </a:r>
            <a:r>
              <a:rPr lang="en-GB" dirty="0" smtClean="0"/>
              <a:t>The </a:t>
            </a:r>
            <a:r>
              <a:rPr lang="en-GB" dirty="0"/>
              <a:t>event builder output is sent in parallel to several destinations.</a:t>
            </a:r>
            <a:endParaRPr dirty="0"/>
          </a:p>
          <a:p>
            <a:pPr marL="457200" lvl="0" indent="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Shape 211"/>
          <p:cNvSpPr txBox="1">
            <a:spLocks noGrp="1"/>
          </p:cNvSpPr>
          <p:nvPr>
            <p:ph type="body" idx="1"/>
          </p:nvPr>
        </p:nvSpPr>
        <p:spPr>
          <a:xfrm>
            <a:off x="311700" y="261257"/>
            <a:ext cx="8520600" cy="430761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outputs of event builder are:</a:t>
            </a:r>
            <a:endParaRPr dirty="0"/>
          </a:p>
          <a:p>
            <a:pPr marL="457200" lvl="0" indent="-342900" rtl="0">
              <a:spcBef>
                <a:spcPts val="1600"/>
              </a:spcBef>
              <a:spcAft>
                <a:spcPts val="0"/>
              </a:spcAft>
              <a:buSzPts val="1800"/>
              <a:buAutoNum type="arabicPeriod"/>
            </a:pPr>
            <a:r>
              <a:rPr lang="en-GB" b="1" dirty="0"/>
              <a:t>The data acquisition (</a:t>
            </a:r>
            <a:r>
              <a:rPr lang="en-GB" b="1" dirty="0" err="1"/>
              <a:t>DAQ</a:t>
            </a:r>
            <a:r>
              <a:rPr lang="en-GB" b="1" dirty="0"/>
              <a:t>) output:</a:t>
            </a:r>
            <a:r>
              <a:rPr lang="en-GB" dirty="0"/>
              <a:t> Every event is sent </a:t>
            </a:r>
            <a:r>
              <a:rPr lang="en-GB" dirty="0" smtClean="0"/>
              <a:t>to </a:t>
            </a:r>
            <a:r>
              <a:rPr lang="en-GB" dirty="0"/>
              <a:t>the CMS </a:t>
            </a:r>
            <a:r>
              <a:rPr lang="en-GB" dirty="0" err="1"/>
              <a:t>DAQ</a:t>
            </a:r>
            <a:r>
              <a:rPr lang="en-GB" dirty="0"/>
              <a:t>. </a:t>
            </a:r>
            <a:endParaRPr lang="en-GB" dirty="0" smtClean="0"/>
          </a:p>
          <a:p>
            <a:pPr marL="457200" lvl="0" indent="-342900" rtl="0">
              <a:spcBef>
                <a:spcPts val="1600"/>
              </a:spcBef>
              <a:spcAft>
                <a:spcPts val="0"/>
              </a:spcAft>
              <a:buSzPts val="1800"/>
              <a:buAutoNum type="arabicPeriod"/>
            </a:pPr>
            <a:endParaRPr dirty="0" smtClean="0"/>
          </a:p>
          <a:p>
            <a:pPr marL="457200" lvl="0" indent="-342900" rtl="0">
              <a:spcBef>
                <a:spcPts val="0"/>
              </a:spcBef>
              <a:spcAft>
                <a:spcPts val="0"/>
              </a:spcAft>
              <a:buSzPts val="1800"/>
              <a:buAutoNum type="arabicPeriod"/>
            </a:pPr>
            <a:r>
              <a:rPr lang="en-GB" b="1" dirty="0" smtClean="0"/>
              <a:t>The trigger data output:</a:t>
            </a:r>
            <a:r>
              <a:rPr lang="en-GB" dirty="0" smtClean="0"/>
              <a:t> The trigger information sent to the CMS Level-1 trigger is also sent to a special trigger </a:t>
            </a:r>
            <a:r>
              <a:rPr lang="en-GB" dirty="0" err="1" smtClean="0"/>
              <a:t>DAQ</a:t>
            </a:r>
            <a:r>
              <a:rPr lang="en-GB" dirty="0" smtClean="0"/>
              <a:t> system for monitoring of the trigger performance.</a:t>
            </a:r>
          </a:p>
          <a:p>
            <a:pPr marL="457200" lvl="0" indent="-342900" rtl="0">
              <a:spcBef>
                <a:spcPts val="0"/>
              </a:spcBef>
              <a:spcAft>
                <a:spcPts val="0"/>
              </a:spcAft>
              <a:buSzPts val="1800"/>
              <a:buAutoNum type="arabicPeriod"/>
            </a:pPr>
            <a:endParaRPr dirty="0"/>
          </a:p>
          <a:p>
            <a:pPr marL="457200" lvl="0" indent="-342900">
              <a:spcBef>
                <a:spcPts val="0"/>
              </a:spcBef>
              <a:spcAft>
                <a:spcPts val="0"/>
              </a:spcAft>
              <a:buSzPts val="1800"/>
              <a:buAutoNum type="arabicPeriod"/>
            </a:pPr>
            <a:r>
              <a:rPr lang="en-GB" b="1" dirty="0"/>
              <a:t>The spy output: </a:t>
            </a:r>
            <a:r>
              <a:rPr lang="en-GB" dirty="0"/>
              <a:t>A selected subset of events is sent to a </a:t>
            </a:r>
            <a:r>
              <a:rPr lang="en-GB" dirty="0" err="1"/>
              <a:t>VME</a:t>
            </a:r>
            <a:r>
              <a:rPr lang="en-GB" dirty="0"/>
              <a:t>-accessible memory for monitoring and diagnostics.</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3.2 Data Acquisition Card</a:t>
            </a:r>
            <a:endParaRPr/>
          </a:p>
        </p:txBody>
      </p:sp>
      <p:sp>
        <p:nvSpPr>
          <p:cNvPr id="217" name="Shape 2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u="sng" dirty="0"/>
              <a:t>Hamming error correction</a:t>
            </a:r>
            <a:r>
              <a:rPr lang="en-GB" dirty="0"/>
              <a:t> is used for the </a:t>
            </a:r>
            <a:r>
              <a:rPr lang="en-GB" dirty="0" err="1"/>
              <a:t>LVDS</a:t>
            </a:r>
            <a:r>
              <a:rPr lang="en-GB" dirty="0"/>
              <a:t> links between the </a:t>
            </a:r>
            <a:r>
              <a:rPr lang="en-GB" dirty="0" err="1"/>
              <a:t>HTR</a:t>
            </a:r>
            <a:r>
              <a:rPr lang="en-GB" dirty="0"/>
              <a:t> and DCC. </a:t>
            </a:r>
            <a:endParaRPr dirty="0"/>
          </a:p>
          <a:p>
            <a:pPr marL="457200" lvl="0" indent="-342900" rtl="0">
              <a:spcBef>
                <a:spcPts val="0"/>
              </a:spcBef>
              <a:spcAft>
                <a:spcPts val="0"/>
              </a:spcAft>
              <a:buSzPts val="1800"/>
              <a:buChar char="●"/>
            </a:pPr>
            <a:r>
              <a:rPr lang="en-GB" dirty="0"/>
              <a:t>All single-bit errors are corrected and all double-bit errors are detected by this technique. </a:t>
            </a:r>
            <a:endParaRPr dirty="0"/>
          </a:p>
          <a:p>
            <a:pPr marL="457200" lvl="0" indent="-342900">
              <a:spcBef>
                <a:spcPts val="0"/>
              </a:spcBef>
              <a:spcAft>
                <a:spcPts val="0"/>
              </a:spcAft>
              <a:buSzPts val="1800"/>
              <a:buChar char="●"/>
            </a:pPr>
            <a:r>
              <a:rPr lang="en-GB" dirty="0"/>
              <a:t>Event synchronization is checked by means of an event number in the header and trailer of each event, which are checked against the </a:t>
            </a:r>
            <a:r>
              <a:rPr lang="en-GB" dirty="0" err="1"/>
              <a:t>TTC</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3" name="Shape 223"/>
          <p:cNvPicPr preferRelativeResize="0"/>
          <p:nvPr/>
        </p:nvPicPr>
        <p:blipFill>
          <a:blip r:embed="rId3">
            <a:alphaModFix/>
          </a:blip>
          <a:stretch>
            <a:fillRect/>
          </a:stretch>
        </p:blipFill>
        <p:spPr>
          <a:xfrm>
            <a:off x="2305323" y="431771"/>
            <a:ext cx="4533154" cy="3104300"/>
          </a:xfrm>
          <a:prstGeom prst="rect">
            <a:avLst/>
          </a:prstGeom>
          <a:noFill/>
          <a:ln>
            <a:noFill/>
          </a:ln>
        </p:spPr>
      </p:pic>
      <p:sp>
        <p:nvSpPr>
          <p:cNvPr id="224" name="Shape 224"/>
          <p:cNvSpPr txBox="1"/>
          <p:nvPr/>
        </p:nvSpPr>
        <p:spPr>
          <a:xfrm>
            <a:off x="311600" y="4122025"/>
            <a:ext cx="85206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dirty="0"/>
              <a:t>Figure 7: </a:t>
            </a:r>
            <a:r>
              <a:rPr lang="en-GB" dirty="0" err="1"/>
              <a:t>HCAL</a:t>
            </a:r>
            <a:r>
              <a:rPr lang="en-GB" dirty="0"/>
              <a:t> </a:t>
            </a:r>
            <a:r>
              <a:rPr lang="en-GB" dirty="0" err="1"/>
              <a:t>DAQ</a:t>
            </a:r>
            <a:r>
              <a:rPr lang="en-GB" dirty="0"/>
              <a:t> buffering schematic. The </a:t>
            </a:r>
            <a:r>
              <a:rPr lang="en-GB" dirty="0" err="1"/>
              <a:t>HTR</a:t>
            </a:r>
            <a:r>
              <a:rPr lang="en-GB" dirty="0"/>
              <a:t> sends the received data to the DCC. The DCC</a:t>
            </a:r>
            <a:endParaRPr dirty="0"/>
          </a:p>
          <a:p>
            <a:pPr marL="0" lvl="0" indent="0">
              <a:spcBef>
                <a:spcPts val="0"/>
              </a:spcBef>
              <a:spcAft>
                <a:spcPts val="0"/>
              </a:spcAft>
              <a:buNone/>
            </a:pPr>
            <a:r>
              <a:rPr lang="en-GB" dirty="0"/>
              <a:t>stores event fragments in FIFO buffers on the input and output. Source: </a:t>
            </a:r>
            <a:r>
              <a:rPr lang="en-GB" dirty="0">
                <a:solidFill>
                  <a:schemeClr val="dk1"/>
                </a:solidFill>
              </a:rPr>
              <a:t>CMS NOTE 2006/138 </a:t>
            </a:r>
            <a:r>
              <a:rPr lang="en-GB" dirty="0"/>
              <a:t/>
            </a:r>
            <a:br>
              <a:rPr lang="en-GB" dirty="0"/>
            </a:b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4. Test Beam Setup</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 Test Beam Setup </a:t>
            </a:r>
            <a:endParaRPr/>
          </a:p>
        </p:txBody>
      </p:sp>
      <p:sp>
        <p:nvSpPr>
          <p:cNvPr id="235" name="Shape 2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data were recorded during 2002 at the CERN H2 test beam. A moving platform held two production HB wedges plus a prototype electromagnetic crystal calorimeter which was inserted in front of the HB for some of the measurements. </a:t>
            </a:r>
            <a:endParaRPr/>
          </a:p>
          <a:p>
            <a:pPr marL="457200" lvl="0" indent="-342900" rtl="0">
              <a:spcBef>
                <a:spcPts val="0"/>
              </a:spcBef>
              <a:spcAft>
                <a:spcPts val="0"/>
              </a:spcAft>
              <a:buSzPts val="1800"/>
              <a:buChar char="●"/>
            </a:pPr>
            <a:r>
              <a:rPr lang="en-GB"/>
              <a:t>The two-dimensional movement of the platform in φ and η directions allowed the beam to be directed onto any tower of the calorimeter. </a:t>
            </a:r>
            <a:endParaRPr/>
          </a:p>
          <a:p>
            <a:pPr marL="457200" lvl="0" indent="-342900">
              <a:spcBef>
                <a:spcPts val="0"/>
              </a:spcBef>
              <a:spcAft>
                <a:spcPts val="0"/>
              </a:spcAft>
              <a:buSzPts val="1800"/>
              <a:buChar char="●"/>
            </a:pPr>
            <a:r>
              <a:rPr lang="en-GB"/>
              <a:t>Four scintillation counters were located approximately three meters upstream of the calorimeters and a coincidence between a subset of these counters was used for the trigger.</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4.1 ECAL Module</a:t>
            </a:r>
            <a:endParaRPr/>
          </a:p>
        </p:txBody>
      </p:sp>
      <p:sp>
        <p:nvSpPr>
          <p:cNvPr id="241" name="Shape 2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electromagnetic calorimeter module used for the combined measurements consisted of 49 lead tungstate crystals arranged in a 7 × 7 array.</a:t>
            </a:r>
            <a:endParaRPr/>
          </a:p>
          <a:p>
            <a:pPr marL="457200" lvl="0" indent="-342900" rtl="0">
              <a:spcBef>
                <a:spcPts val="0"/>
              </a:spcBef>
              <a:spcAft>
                <a:spcPts val="0"/>
              </a:spcAft>
              <a:buSzPts val="1800"/>
              <a:buChar char="●"/>
            </a:pPr>
            <a:r>
              <a:rPr lang="en-GB"/>
              <a:t>The crystals were consistent with the CMS electromagnetic calorimeter design. The construction of this prototype roughly approximates the final configuration of the CMS EB in terms of spatial location of the crystals and approximate material between the EB and the HB</a:t>
            </a:r>
            <a:endParaRPr/>
          </a:p>
          <a:p>
            <a:pPr marL="457200" lvl="0" indent="-342900" rtl="0">
              <a:spcBef>
                <a:spcPts val="0"/>
              </a:spcBef>
              <a:spcAft>
                <a:spcPts val="0"/>
              </a:spcAft>
              <a:buSzPts val="1800"/>
              <a:buChar char="●"/>
            </a:pPr>
            <a:r>
              <a:rPr lang="en-GB"/>
              <a:t>Each crystal however was coupled to a single photo-multiplier tube through a plastic light guide located at the front of the crystal.</a:t>
            </a:r>
            <a:endParaRPr/>
          </a:p>
          <a:p>
            <a:pPr marL="457200" lvl="0" indent="-342900" rtl="0">
              <a:spcBef>
                <a:spcPts val="0"/>
              </a:spcBef>
              <a:spcAft>
                <a:spcPts val="0"/>
              </a:spcAft>
              <a:buSzPts val="1800"/>
              <a:buChar char="●"/>
            </a:pPr>
            <a:r>
              <a:rPr lang="en-GB"/>
              <a:t>The PMT signals were digitized by CAEN V792 charge-to-digital converters (QDC).</a:t>
            </a:r>
            <a:endParaRPr/>
          </a:p>
          <a:p>
            <a:pPr marL="457200" lvl="0" indent="0" rtl="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757050" y="394375"/>
            <a:ext cx="5416049" cy="3625751"/>
          </a:xfrm>
          <a:prstGeom prst="rect">
            <a:avLst/>
          </a:prstGeom>
          <a:noFill/>
          <a:ln>
            <a:noFill/>
          </a:ln>
        </p:spPr>
      </p:pic>
      <p:sp>
        <p:nvSpPr>
          <p:cNvPr id="67" name="Shape 67"/>
          <p:cNvSpPr txBox="1"/>
          <p:nvPr/>
        </p:nvSpPr>
        <p:spPr>
          <a:xfrm>
            <a:off x="674975" y="4274850"/>
            <a:ext cx="8214300" cy="458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a:t>Fig: CMS Hadron-Barrel Calorimeter  </a:t>
            </a:r>
            <a:endParaRPr/>
          </a:p>
          <a:p>
            <a:pPr marL="0" lvl="0" indent="0" algn="ctr">
              <a:spcBef>
                <a:spcPts val="0"/>
              </a:spcBef>
              <a:spcAft>
                <a:spcPts val="0"/>
              </a:spcAft>
              <a:buNone/>
            </a:pPr>
            <a:r>
              <a:rPr lang="en-GB"/>
              <a:t>Source:http://cds.cern.ch/record/1431485/files/0603041_02-A4-at-140005.jpg?subformat=icon-1440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4.2 Data Sets</a:t>
            </a:r>
            <a:endParaRPr/>
          </a:p>
        </p:txBody>
      </p:sp>
      <p:sp>
        <p:nvSpPr>
          <p:cNvPr id="247" name="Shape 2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Data were taken with electron beam momenta of 20, 30, 50 and 100 GeV/c, pion beam momenta of 20, 30, 50, 100, and 300 GeV/c, and a muon beam of momentum 225 GeV/c. The momentum spread of the pion beam was established by collimators which were typically set better than ∆p/p = ±1% and contributes negligibly to the calorimeter resolution.</a:t>
            </a:r>
            <a:endParaRPr/>
          </a:p>
          <a:p>
            <a:pPr marL="457200" lvl="0" indent="-342900" rtl="0">
              <a:spcBef>
                <a:spcPts val="0"/>
              </a:spcBef>
              <a:spcAft>
                <a:spcPts val="0"/>
              </a:spcAft>
              <a:buSzPts val="1800"/>
              <a:buChar char="●"/>
            </a:pPr>
            <a:r>
              <a:rPr lang="en-GB"/>
              <a:t>Beams were directed into the centers of all towers but was limited to the bottom two 5</a:t>
            </a:r>
            <a:r>
              <a:rPr lang="en-GB" sz="2300" b="1" baseline="30000"/>
              <a:t>◦</a:t>
            </a:r>
            <a:r>
              <a:rPr lang="en-GB"/>
              <a:t> sectors of the top wedge for mechanical reasons. </a:t>
            </a:r>
            <a:endParaRPr/>
          </a:p>
          <a:p>
            <a:pPr marL="457200" lvl="0" indent="-342900">
              <a:spcBef>
                <a:spcPts val="0"/>
              </a:spcBef>
              <a:spcAft>
                <a:spcPts val="0"/>
              </a:spcAft>
              <a:buSzPts val="1800"/>
              <a:buChar char="●"/>
            </a:pPr>
            <a:r>
              <a:rPr lang="en-GB"/>
              <a:t>For both wedges, the scan covered the entire η range (16 sectors). These data were taken without the electromagnetic calorimeter module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4.2 Data Sets</a:t>
            </a:r>
            <a:endParaRPr/>
          </a:p>
        </p:txBody>
      </p:sp>
      <p:sp>
        <p:nvSpPr>
          <p:cNvPr id="253" name="Shape 2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GB"/>
              <a:t>Several special runs were also taken with the moving radioactive wire source and with a LED pulser which illuminated the HPD. The measurements included a complete radioactive sourcing of all scintillator tiles (2092 tiles for each pair of wedges)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4.3 Determination of Layer-0 Weight</a:t>
            </a:r>
            <a:endParaRPr/>
          </a:p>
        </p:txBody>
      </p:sp>
      <p:sp>
        <p:nvSpPr>
          <p:cNvPr id="259" name="Shape 2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Layer-0 of the HB is used to sample early hadronic showers initiated either in the EB or in the inert material(present between active elements of EB and HB).</a:t>
            </a:r>
            <a:endParaRPr/>
          </a:p>
          <a:p>
            <a:pPr marL="457200" lvl="0" indent="-342900" rtl="0">
              <a:spcBef>
                <a:spcPts val="0"/>
              </a:spcBef>
              <a:spcAft>
                <a:spcPts val="0"/>
              </a:spcAft>
              <a:buSzPts val="1800"/>
              <a:buChar char="●"/>
            </a:pPr>
            <a:r>
              <a:rPr lang="en-GB"/>
              <a:t>The Layer-0 scintillator is thicker (9 mm) and brighter (BC408) than those in other layers in the HB.  It produces more light and its </a:t>
            </a:r>
            <a:r>
              <a:rPr lang="en-GB" u="sng"/>
              <a:t>sampling weight</a:t>
            </a:r>
            <a:r>
              <a:rPr lang="en-GB"/>
              <a:t> is controlled by an optical filter in the readout chain.</a:t>
            </a:r>
            <a:endParaRPr/>
          </a:p>
          <a:p>
            <a:pPr marL="0" lvl="0" indent="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311700" y="530650"/>
            <a:ext cx="4973400" cy="4038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best energy resolution was obtained with a Layer-0 weight of α = 0.3.</a:t>
            </a:r>
            <a:endParaRPr/>
          </a:p>
          <a:p>
            <a:pPr marL="457200" lvl="0" indent="-342900" rtl="0">
              <a:spcBef>
                <a:spcPts val="0"/>
              </a:spcBef>
              <a:spcAft>
                <a:spcPts val="0"/>
              </a:spcAft>
              <a:buSzPts val="1800"/>
              <a:buChar char="●"/>
            </a:pPr>
            <a:r>
              <a:rPr lang="en-GB"/>
              <a:t>At α = 0.4, a tail at large energy, starts becoming evident. </a:t>
            </a:r>
            <a:endParaRPr/>
          </a:p>
          <a:p>
            <a:pPr marL="457200" lvl="0" indent="-342900" rtl="0">
              <a:spcBef>
                <a:spcPts val="0"/>
              </a:spcBef>
              <a:spcAft>
                <a:spcPts val="0"/>
              </a:spcAft>
              <a:buSzPts val="1800"/>
              <a:buChar char="●"/>
            </a:pPr>
            <a:r>
              <a:rPr lang="en-GB"/>
              <a:t>The α = 0.2 spectrum has a larger rms than that for α = 0.3.</a:t>
            </a:r>
            <a:endParaRPr/>
          </a:p>
          <a:p>
            <a:pPr marL="0" lvl="0" indent="0">
              <a:spcBef>
                <a:spcPts val="1600"/>
              </a:spcBef>
              <a:spcAft>
                <a:spcPts val="1600"/>
              </a:spcAft>
              <a:buNone/>
            </a:pPr>
            <a:endParaRPr/>
          </a:p>
        </p:txBody>
      </p:sp>
      <p:pic>
        <p:nvPicPr>
          <p:cNvPr id="265" name="Shape 265"/>
          <p:cNvPicPr preferRelativeResize="0"/>
          <p:nvPr/>
        </p:nvPicPr>
        <p:blipFill>
          <a:blip r:embed="rId3">
            <a:alphaModFix/>
          </a:blip>
          <a:stretch>
            <a:fillRect/>
          </a:stretch>
        </p:blipFill>
        <p:spPr>
          <a:xfrm>
            <a:off x="5399350" y="152400"/>
            <a:ext cx="3426350" cy="4838700"/>
          </a:xfrm>
          <a:prstGeom prst="rect">
            <a:avLst/>
          </a:prstGeom>
          <a:noFill/>
          <a:ln>
            <a:noFill/>
          </a:ln>
        </p:spPr>
      </p:pic>
      <p:sp>
        <p:nvSpPr>
          <p:cNvPr id="266" name="Shape 266"/>
          <p:cNvSpPr txBox="1"/>
          <p:nvPr/>
        </p:nvSpPr>
        <p:spPr>
          <a:xfrm>
            <a:off x="2330575" y="3841850"/>
            <a:ext cx="3311100" cy="121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8: Single Gaussian fit to the signal distribution for 300 GeV/c pion beam</a:t>
            </a:r>
            <a:endParaRPr/>
          </a:p>
          <a:p>
            <a:pPr marL="0" lvl="0" indent="0">
              <a:spcBef>
                <a:spcPts val="0"/>
              </a:spcBef>
              <a:spcAft>
                <a:spcPts val="0"/>
              </a:spcAft>
              <a:buNone/>
            </a:pPr>
            <a:r>
              <a:rPr lang="en-GB"/>
              <a:t>Source: </a:t>
            </a:r>
            <a:r>
              <a:rPr lang="en-GB">
                <a:solidFill>
                  <a:schemeClr val="dk1"/>
                </a:solidFill>
              </a:rPr>
              <a:t>CMS NOTE 2006/138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4.4 Noise Performance</a:t>
            </a:r>
            <a:endParaRPr/>
          </a:p>
        </p:txBody>
      </p:sp>
      <p:sp>
        <p:nvSpPr>
          <p:cNvPr id="272" name="Shape 2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front-end electronics was operated at 33.79 MHz for all measurements reported in this paper. </a:t>
            </a:r>
            <a:endParaRPr/>
          </a:p>
          <a:p>
            <a:pPr marL="457200" lvl="0" indent="-342900" rtl="0">
              <a:spcBef>
                <a:spcPts val="0"/>
              </a:spcBef>
              <a:spcAft>
                <a:spcPts val="0"/>
              </a:spcAft>
              <a:buSzPts val="1800"/>
              <a:buChar char="●"/>
            </a:pPr>
            <a:r>
              <a:rPr lang="en-GB"/>
              <a:t>The least count corresponds to 2080 electrons. The observed noise spread in the pedestal is less than 5000 electrons. </a:t>
            </a:r>
            <a:endParaRPr/>
          </a:p>
          <a:p>
            <a:pPr marL="457200" lvl="0" indent="-342900">
              <a:spcBef>
                <a:spcPts val="0"/>
              </a:spcBef>
              <a:spcAft>
                <a:spcPts val="0"/>
              </a:spcAft>
              <a:buSzPts val="1800"/>
              <a:buChar char="●"/>
            </a:pPr>
            <a:r>
              <a:rPr lang="en-GB"/>
              <a:t>As will be seen from the beam measurements, this corresponds to an energy of ∼ 0.5 GeV</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4.4 Noise Performance</a:t>
            </a:r>
            <a:endParaRPr/>
          </a:p>
        </p:txBody>
      </p:sp>
      <p:pic>
        <p:nvPicPr>
          <p:cNvPr id="278" name="Shape 278"/>
          <p:cNvPicPr preferRelativeResize="0"/>
          <p:nvPr/>
        </p:nvPicPr>
        <p:blipFill>
          <a:blip r:embed="rId3">
            <a:alphaModFix/>
          </a:blip>
          <a:stretch>
            <a:fillRect/>
          </a:stretch>
        </p:blipFill>
        <p:spPr>
          <a:xfrm>
            <a:off x="4290292" y="1255400"/>
            <a:ext cx="4424237" cy="3210551"/>
          </a:xfrm>
          <a:prstGeom prst="rect">
            <a:avLst/>
          </a:prstGeom>
          <a:noFill/>
          <a:ln>
            <a:noFill/>
          </a:ln>
        </p:spPr>
      </p:pic>
      <p:sp>
        <p:nvSpPr>
          <p:cNvPr id="279" name="Shape 279"/>
          <p:cNvSpPr txBox="1"/>
          <p:nvPr/>
        </p:nvSpPr>
        <p:spPr>
          <a:xfrm>
            <a:off x="459450" y="1243900"/>
            <a:ext cx="3768900" cy="33915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2"/>
              </a:buClr>
              <a:buSzPts val="1800"/>
              <a:buChar char="●"/>
            </a:pPr>
            <a:r>
              <a:rPr lang="en-GB" sz="1800">
                <a:solidFill>
                  <a:schemeClr val="dk2"/>
                </a:solidFill>
              </a:rPr>
              <a:t>The noise distribution at the highest gain setting of the multi-range ADC, for a single QIE channel.</a:t>
            </a:r>
            <a:endParaRPr/>
          </a:p>
          <a:p>
            <a:pPr marL="0" lvl="0" indent="0">
              <a:spcBef>
                <a:spcPts val="1600"/>
              </a:spcBef>
              <a:spcAft>
                <a:spcPts val="0"/>
              </a:spcAft>
              <a:buNone/>
            </a:pPr>
            <a:r>
              <a:rPr lang="en-GB"/>
              <a:t>Figure 9: </a:t>
            </a:r>
            <a:endParaRPr/>
          </a:p>
          <a:p>
            <a:pPr marL="0" lvl="0" indent="0">
              <a:spcBef>
                <a:spcPts val="0"/>
              </a:spcBef>
              <a:spcAft>
                <a:spcPts val="0"/>
              </a:spcAft>
              <a:buClr>
                <a:schemeClr val="dk1"/>
              </a:buClr>
              <a:buSzPts val="1100"/>
              <a:buFont typeface="Arial"/>
              <a:buNone/>
            </a:pPr>
            <a:r>
              <a:rPr lang="en-GB"/>
              <a:t>Measured pedestal distributions (dN/da) in units of raw ADC counts in the most sensitive</a:t>
            </a:r>
            <a:endParaRPr/>
          </a:p>
          <a:p>
            <a:pPr marL="0" lvl="0" indent="0">
              <a:spcBef>
                <a:spcPts val="0"/>
              </a:spcBef>
              <a:spcAft>
                <a:spcPts val="0"/>
              </a:spcAft>
              <a:buNone/>
            </a:pPr>
            <a:r>
              <a:rPr lang="en-GB"/>
              <a:t>QIE range for 4 capacitor banks of the QIE. The rms is 2.3 ADC counts, independent of which capacitor bank stores the charge.</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4.5 Time Structure</a:t>
            </a:r>
            <a:endParaRPr/>
          </a:p>
        </p:txBody>
      </p:sp>
      <p:sp>
        <p:nvSpPr>
          <p:cNvPr id="285" name="Shape 2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The time structure of the HB pulse is dominated by the scintillator decay times. </a:t>
            </a:r>
            <a:endParaRPr/>
          </a:p>
          <a:p>
            <a:pPr marL="0" lvl="0" indent="0" rtl="0">
              <a:spcBef>
                <a:spcPts val="1600"/>
              </a:spcBef>
              <a:spcAft>
                <a:spcPts val="0"/>
              </a:spcAft>
              <a:buNone/>
            </a:pPr>
            <a:r>
              <a:rPr lang="en-GB"/>
              <a:t>Two different measurements of the time structure of the pulse of deposited energy were made. </a:t>
            </a:r>
            <a:endParaRPr/>
          </a:p>
          <a:p>
            <a:pPr marL="0" lvl="0" indent="0" rtl="0">
              <a:spcBef>
                <a:spcPts val="1600"/>
              </a:spcBef>
              <a:spcAft>
                <a:spcPts val="0"/>
              </a:spcAft>
              <a:buNone/>
            </a:pPr>
            <a:r>
              <a:rPr lang="en-GB"/>
              <a:t>First, with a photomultiplier and commercial electronics; and second, with HPD and QIE electronics.</a:t>
            </a:r>
            <a:endParaRPr/>
          </a:p>
          <a:p>
            <a:pPr marL="0" lvl="0" indent="0">
              <a:spcBef>
                <a:spcPts val="16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4.5.1 Measurements with a Photomultiplier Tube</a:t>
            </a:r>
            <a:endParaRPr/>
          </a:p>
        </p:txBody>
      </p:sp>
      <p:sp>
        <p:nvSpPr>
          <p:cNvPr id="291" name="Shape 2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A single 10-stage, 2-inch photo-multiplier tube (RCA 6342A) was used and the output was fed into a digital oscilloscope which recorded voltage in 0.4 ns bins. </a:t>
            </a:r>
            <a:endParaRPr/>
          </a:p>
          <a:p>
            <a:pPr marL="457200" lvl="0" indent="-342900" rtl="0">
              <a:spcBef>
                <a:spcPts val="0"/>
              </a:spcBef>
              <a:spcAft>
                <a:spcPts val="0"/>
              </a:spcAft>
              <a:buSzPts val="1800"/>
              <a:buChar char="●"/>
            </a:pPr>
            <a:r>
              <a:rPr lang="en-GB"/>
              <a:t>Recorded 300 GeV/c and 20 GeV/c pion and 100 GeV/c electron showers, as well as signals from high energy muons. </a:t>
            </a:r>
            <a:endParaRPr/>
          </a:p>
          <a:p>
            <a:pPr marL="457200" lvl="0" indent="-342900">
              <a:spcBef>
                <a:spcPts val="0"/>
              </a:spcBef>
              <a:spcAft>
                <a:spcPts val="0"/>
              </a:spcAft>
              <a:buSzPts val="1800"/>
              <a:buChar char="●"/>
            </a:pPr>
            <a:r>
              <a:rPr lang="en-GB"/>
              <a:t>In the case of muons, fluctuations in the number of photoelectrons lead to large event by event fluctuations.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3489075" y="152400"/>
            <a:ext cx="5431088" cy="4838701"/>
          </a:xfrm>
          <a:prstGeom prst="rect">
            <a:avLst/>
          </a:prstGeom>
          <a:noFill/>
          <a:ln>
            <a:noFill/>
          </a:ln>
        </p:spPr>
      </p:pic>
      <p:sp>
        <p:nvSpPr>
          <p:cNvPr id="297" name="Shape 297"/>
          <p:cNvSpPr txBox="1"/>
          <p:nvPr/>
        </p:nvSpPr>
        <p:spPr>
          <a:xfrm>
            <a:off x="489075" y="1935775"/>
            <a:ext cx="3000000" cy="3000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GB"/>
              <a:t>Figure 10: Calorimeter pulses for eight individual events, voltage vs time, observed with a photomultiplier</a:t>
            </a:r>
            <a:endParaRPr/>
          </a:p>
          <a:p>
            <a:pPr marL="0" lvl="0" indent="0" rtl="0">
              <a:spcBef>
                <a:spcPts val="0"/>
              </a:spcBef>
              <a:spcAft>
                <a:spcPts val="0"/>
              </a:spcAft>
              <a:buNone/>
            </a:pPr>
            <a:r>
              <a:rPr lang="en-GB"/>
              <a:t>for </a:t>
            </a:r>
            <a:r>
              <a:rPr lang="en-GB" b="1"/>
              <a:t>300 GeV pion showers.</a:t>
            </a:r>
            <a:r>
              <a:rPr lang="en-GB"/>
              <a:t> The time scale is 0.4 ns per bin.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3056500" y="426411"/>
            <a:ext cx="5912874" cy="4290675"/>
          </a:xfrm>
          <a:prstGeom prst="rect">
            <a:avLst/>
          </a:prstGeom>
          <a:noFill/>
          <a:ln>
            <a:noFill/>
          </a:ln>
        </p:spPr>
      </p:pic>
      <p:sp>
        <p:nvSpPr>
          <p:cNvPr id="303" name="Shape 303"/>
          <p:cNvSpPr txBox="1"/>
          <p:nvPr/>
        </p:nvSpPr>
        <p:spPr>
          <a:xfrm>
            <a:off x="216500" y="2288125"/>
            <a:ext cx="2840100" cy="2215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11: </a:t>
            </a:r>
            <a:endParaRPr/>
          </a:p>
          <a:p>
            <a:pPr marL="0" lvl="0" indent="0">
              <a:spcBef>
                <a:spcPts val="0"/>
              </a:spcBef>
              <a:spcAft>
                <a:spcPts val="0"/>
              </a:spcAft>
              <a:buClr>
                <a:schemeClr val="dk1"/>
              </a:buClr>
              <a:buSzPts val="1100"/>
              <a:buFont typeface="Arial"/>
              <a:buNone/>
            </a:pPr>
            <a:r>
              <a:rPr lang="en-GB"/>
              <a:t>Calorimeter pulses for eight individual events, voltage vs time, observed with a photomultiplier</a:t>
            </a:r>
            <a:endParaRPr/>
          </a:p>
          <a:p>
            <a:pPr marL="0" lvl="0" indent="0">
              <a:spcBef>
                <a:spcPts val="0"/>
              </a:spcBef>
              <a:spcAft>
                <a:spcPts val="0"/>
              </a:spcAft>
              <a:buNone/>
            </a:pPr>
            <a:r>
              <a:rPr lang="en-GB"/>
              <a:t>for </a:t>
            </a:r>
            <a:r>
              <a:rPr lang="en-GB" b="1"/>
              <a:t>225 GeV/c </a:t>
            </a:r>
            <a:r>
              <a:rPr lang="en-GB"/>
              <a:t>incident</a:t>
            </a:r>
            <a:r>
              <a:rPr lang="en-GB" b="1"/>
              <a:t> muons. </a:t>
            </a:r>
            <a:r>
              <a:rPr lang="en-GB"/>
              <a:t>The time scale is 0.4 ns per bin.</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a:ln w="9525" cap="flat" cmpd="sng">
            <a:solidFill>
              <a:srgbClr val="FFFFFF"/>
            </a:solidFill>
            <a:prstDash val="dot"/>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GB"/>
              <a:t>Outline</a:t>
            </a:r>
            <a:endParaRPr/>
          </a:p>
        </p:txBody>
      </p:sp>
      <p:sp>
        <p:nvSpPr>
          <p:cNvPr id="73" name="Shape 73"/>
          <p:cNvSpPr txBox="1">
            <a:spLocks noGrp="1"/>
          </p:cNvSpPr>
          <p:nvPr>
            <p:ph type="body" idx="1"/>
          </p:nvPr>
        </p:nvSpPr>
        <p:spPr>
          <a:xfrm>
            <a:off x="311700" y="1152475"/>
            <a:ext cx="8520600" cy="3416400"/>
          </a:xfrm>
          <a:prstGeom prst="rect">
            <a:avLst/>
          </a:prstGeom>
          <a:ln w="9525" cap="flat" cmpd="sng">
            <a:solidFill>
              <a:srgbClr val="FFFFFF"/>
            </a:solidFill>
            <a:prstDash val="dot"/>
            <a:round/>
            <a:headEnd type="none" w="sm" len="sm"/>
            <a:tailEnd type="none" w="sm" len="sm"/>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Section 1: Introduction</a:t>
            </a:r>
            <a:endParaRPr/>
          </a:p>
          <a:p>
            <a:pPr marL="457200" lvl="0" indent="-342900" rtl="0">
              <a:spcBef>
                <a:spcPts val="0"/>
              </a:spcBef>
              <a:spcAft>
                <a:spcPts val="0"/>
              </a:spcAft>
              <a:buSzPts val="1800"/>
              <a:buChar char="●"/>
            </a:pPr>
            <a:r>
              <a:rPr lang="en-GB"/>
              <a:t>Section 2: The design details of the hadronic calorimeter</a:t>
            </a:r>
            <a:endParaRPr/>
          </a:p>
          <a:p>
            <a:pPr marL="457200" lvl="0" indent="-342900" rtl="0">
              <a:spcBef>
                <a:spcPts val="0"/>
              </a:spcBef>
              <a:spcAft>
                <a:spcPts val="0"/>
              </a:spcAft>
              <a:buSzPts val="1800"/>
              <a:buChar char="●"/>
            </a:pPr>
            <a:r>
              <a:rPr lang="en-GB"/>
              <a:t>Section 3 &amp; 4: Topics related to electronics and data acquisition and the test    beam setup.</a:t>
            </a:r>
            <a:endParaRPr/>
          </a:p>
          <a:p>
            <a:pPr marL="457200" lvl="0" indent="-342900" rtl="0">
              <a:spcBef>
                <a:spcPts val="0"/>
              </a:spcBef>
              <a:spcAft>
                <a:spcPts val="0"/>
              </a:spcAft>
              <a:buSzPts val="1800"/>
              <a:buChar char="●"/>
            </a:pPr>
            <a:r>
              <a:rPr lang="en-GB"/>
              <a:t>Section 5: HB performance in particle beams</a:t>
            </a:r>
            <a:endParaRPr/>
          </a:p>
          <a:p>
            <a:pPr marL="457200" lvl="0" indent="-342900" rtl="0">
              <a:spcBef>
                <a:spcPts val="0"/>
              </a:spcBef>
              <a:spcAft>
                <a:spcPts val="0"/>
              </a:spcAft>
              <a:buSzPts val="1800"/>
              <a:buChar char="●"/>
            </a:pPr>
            <a:r>
              <a:rPr lang="en-GB"/>
              <a:t>Section 6: Performance of the prototype electromagnetic module (EB).</a:t>
            </a:r>
            <a:endParaRPr/>
          </a:p>
          <a:p>
            <a:pPr marL="457200" lvl="0" indent="-342900" rtl="0">
              <a:spcBef>
                <a:spcPts val="0"/>
              </a:spcBef>
              <a:spcAft>
                <a:spcPts val="0"/>
              </a:spcAft>
              <a:buSzPts val="1800"/>
              <a:buChar char="●"/>
            </a:pPr>
            <a:r>
              <a:rPr lang="en-GB"/>
              <a:t>Section 7: Results of the data analyses of the combined calorimeters</a:t>
            </a:r>
            <a:endParaRPr/>
          </a:p>
          <a:p>
            <a:pPr marL="457200" lvl="0" indent="-342900" rtl="0">
              <a:spcBef>
                <a:spcPts val="0"/>
              </a:spcBef>
              <a:spcAft>
                <a:spcPts val="0"/>
              </a:spcAft>
              <a:buSzPts val="1800"/>
              <a:buChar char="●"/>
            </a:pPr>
            <a:r>
              <a:rPr lang="en-GB"/>
              <a:t>Section 8: Comparison of the combined results with Monte Carlo predictions</a:t>
            </a:r>
            <a:endParaRPr/>
          </a:p>
          <a:p>
            <a:pPr marL="457200" lvl="0" indent="-342900" rtl="0">
              <a:spcBef>
                <a:spcPts val="0"/>
              </a:spcBef>
              <a:spcAft>
                <a:spcPts val="0"/>
              </a:spcAft>
              <a:buSzPts val="1800"/>
              <a:buChar char="●"/>
            </a:pPr>
            <a:r>
              <a:rPr lang="en-GB"/>
              <a:t>Section 9: Summary of the radioactive source calibration</a:t>
            </a:r>
            <a:endParaRPr/>
          </a:p>
          <a:p>
            <a:pPr marL="457200" lvl="0" indent="0">
              <a:spcBef>
                <a:spcPts val="16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377475" y="1846375"/>
            <a:ext cx="2228700" cy="30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12: </a:t>
            </a:r>
            <a:endParaRPr/>
          </a:p>
          <a:p>
            <a:pPr marL="0" lvl="0" indent="0">
              <a:spcBef>
                <a:spcPts val="0"/>
              </a:spcBef>
              <a:spcAft>
                <a:spcPts val="0"/>
              </a:spcAft>
              <a:buNone/>
            </a:pPr>
            <a:r>
              <a:rPr lang="en-GB"/>
              <a:t>Fraction of energy (f) observed in 29.6 ns time samples for </a:t>
            </a:r>
            <a:r>
              <a:rPr lang="en-GB" b="1"/>
              <a:t>200 GeV/c pion showers.</a:t>
            </a:r>
            <a:r>
              <a:rPr lang="en-GB"/>
              <a:t> </a:t>
            </a:r>
            <a:endParaRPr/>
          </a:p>
          <a:p>
            <a:pPr marL="0" lvl="0" indent="0">
              <a:spcBef>
                <a:spcPts val="0"/>
              </a:spcBef>
              <a:spcAft>
                <a:spcPts val="0"/>
              </a:spcAft>
              <a:buNone/>
            </a:pPr>
            <a:r>
              <a:rPr lang="en-GB"/>
              <a:t>a) first time sample, </a:t>
            </a:r>
            <a:endParaRPr/>
          </a:p>
          <a:p>
            <a:pPr marL="0" lvl="0" indent="0">
              <a:spcBef>
                <a:spcPts val="0"/>
              </a:spcBef>
              <a:spcAft>
                <a:spcPts val="0"/>
              </a:spcAft>
              <a:buNone/>
            </a:pPr>
            <a:r>
              <a:rPr lang="en-GB"/>
              <a:t>b) second time sample, c) third time sample, and d) fourth time sample.</a:t>
            </a:r>
            <a:endParaRPr/>
          </a:p>
          <a:p>
            <a:pPr marL="0" lvl="0" indent="0">
              <a:spcBef>
                <a:spcPts val="0"/>
              </a:spcBef>
              <a:spcAft>
                <a:spcPts val="0"/>
              </a:spcAft>
              <a:buNone/>
            </a:pPr>
            <a:endParaRPr/>
          </a:p>
          <a:p>
            <a:pPr marL="0" lvl="0" indent="0">
              <a:spcBef>
                <a:spcPts val="0"/>
              </a:spcBef>
              <a:spcAft>
                <a:spcPts val="0"/>
              </a:spcAft>
              <a:buNone/>
            </a:pPr>
            <a:r>
              <a:rPr lang="en-GB"/>
              <a:t>Source: </a:t>
            </a:r>
            <a:endParaRPr/>
          </a:p>
          <a:p>
            <a:pPr marL="0" lvl="0" indent="0">
              <a:spcBef>
                <a:spcPts val="0"/>
              </a:spcBef>
              <a:spcAft>
                <a:spcPts val="0"/>
              </a:spcAft>
              <a:buNone/>
            </a:pPr>
            <a:r>
              <a:rPr lang="en-GB"/>
              <a:t>CMS NOTE 2006/138</a:t>
            </a:r>
            <a:endParaRPr/>
          </a:p>
        </p:txBody>
      </p:sp>
      <p:pic>
        <p:nvPicPr>
          <p:cNvPr id="309" name="Shape 309"/>
          <p:cNvPicPr preferRelativeResize="0"/>
          <p:nvPr/>
        </p:nvPicPr>
        <p:blipFill>
          <a:blip r:embed="rId3">
            <a:alphaModFix/>
          </a:blip>
          <a:stretch>
            <a:fillRect/>
          </a:stretch>
        </p:blipFill>
        <p:spPr>
          <a:xfrm>
            <a:off x="2698124" y="360625"/>
            <a:ext cx="6207424" cy="44222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4.5.2 HPD/QIE Measurements</a:t>
            </a:r>
            <a:endParaRPr/>
          </a:p>
        </p:txBody>
      </p:sp>
      <p:sp>
        <p:nvSpPr>
          <p:cNvPr id="315" name="Shape 3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Twenty time samples were recorded for each QIE channel. </a:t>
            </a:r>
            <a:endParaRPr/>
          </a:p>
          <a:p>
            <a:pPr marL="457200" lvl="0" indent="-342900" rtl="0">
              <a:spcBef>
                <a:spcPts val="0"/>
              </a:spcBef>
              <a:spcAft>
                <a:spcPts val="0"/>
              </a:spcAft>
              <a:buSzPts val="1800"/>
              <a:buChar char="●"/>
            </a:pPr>
            <a:r>
              <a:rPr lang="en-GB"/>
              <a:t>The timing was adjusted so that the event occurred near the middle of the time sequence (sample number 10) to be able to record the noise performance well before and after the energy pulse. </a:t>
            </a:r>
            <a:endParaRPr/>
          </a:p>
          <a:p>
            <a:pPr marL="457200" lvl="0" indent="-342900" rtl="0">
              <a:spcBef>
                <a:spcPts val="0"/>
              </a:spcBef>
              <a:spcAft>
                <a:spcPts val="0"/>
              </a:spcAft>
              <a:buSzPts val="1800"/>
              <a:buChar char="●"/>
            </a:pPr>
            <a:r>
              <a:rPr lang="en-GB"/>
              <a:t>At a frequency of 33.79 MHz, each time sample corresponds to 29.6 ns (slightly longer than the 25 ns between LHC bunch crossings). </a:t>
            </a:r>
            <a:endParaRPr/>
          </a:p>
          <a:p>
            <a:pPr marL="457200" lvl="0" indent="-342900" rtl="0">
              <a:spcBef>
                <a:spcPts val="0"/>
              </a:spcBef>
              <a:spcAft>
                <a:spcPts val="0"/>
              </a:spcAft>
              <a:buSzPts val="1800"/>
              <a:buChar char="●"/>
            </a:pPr>
            <a:r>
              <a:rPr lang="en-GB"/>
              <a:t>Most of the signal is collected in two time samples.</a:t>
            </a:r>
            <a:endParaRPr/>
          </a:p>
          <a:p>
            <a:pPr marL="457200" lvl="0" indent="-342900" rtl="0">
              <a:spcBef>
                <a:spcPts val="0"/>
              </a:spcBef>
              <a:spcAft>
                <a:spcPts val="0"/>
              </a:spcAft>
              <a:buSzPts val="1800"/>
              <a:buChar char="●"/>
            </a:pPr>
            <a:r>
              <a:rPr lang="en-GB"/>
              <a:t>Adjusted the phase of the random test beam particles by requiring that 10-12% of the observed energy is in the 10th time sample. Results show that all the events have the same temporal shape.</a:t>
            </a:r>
            <a:endParaRPr/>
          </a:p>
          <a:p>
            <a:pPr marL="457200" lvl="0" indent="0" rtl="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Shape 320"/>
          <p:cNvPicPr preferRelativeResize="0"/>
          <p:nvPr/>
        </p:nvPicPr>
        <p:blipFill>
          <a:blip r:embed="rId3">
            <a:alphaModFix/>
          </a:blip>
          <a:stretch>
            <a:fillRect/>
          </a:stretch>
        </p:blipFill>
        <p:spPr>
          <a:xfrm>
            <a:off x="3133725" y="633750"/>
            <a:ext cx="5696475" cy="3876000"/>
          </a:xfrm>
          <a:prstGeom prst="rect">
            <a:avLst/>
          </a:prstGeom>
          <a:noFill/>
          <a:ln>
            <a:noFill/>
          </a:ln>
        </p:spPr>
      </p:pic>
      <p:sp>
        <p:nvSpPr>
          <p:cNvPr id="321" name="Shape 321"/>
          <p:cNvSpPr txBox="1"/>
          <p:nvPr/>
        </p:nvSpPr>
        <p:spPr>
          <a:xfrm>
            <a:off x="445750" y="1524025"/>
            <a:ext cx="2496000" cy="275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13: </a:t>
            </a:r>
            <a:endParaRPr/>
          </a:p>
          <a:p>
            <a:pPr marL="0" lvl="0" indent="0">
              <a:spcBef>
                <a:spcPts val="0"/>
              </a:spcBef>
              <a:spcAft>
                <a:spcPts val="0"/>
              </a:spcAft>
              <a:buClr>
                <a:schemeClr val="dk1"/>
              </a:buClr>
              <a:buSzPts val="1100"/>
              <a:buFont typeface="Arial"/>
              <a:buNone/>
            </a:pPr>
            <a:r>
              <a:rPr lang="en-GB"/>
              <a:t>Time structure for eight events with </a:t>
            </a:r>
            <a:r>
              <a:rPr lang="en-GB" b="1"/>
              <a:t>300 GeV/c </a:t>
            </a:r>
            <a:r>
              <a:rPr lang="en-GB"/>
              <a:t>incident </a:t>
            </a:r>
            <a:r>
              <a:rPr lang="en-GB" b="1"/>
              <a:t>pions</a:t>
            </a:r>
            <a:r>
              <a:rPr lang="en-GB"/>
              <a:t> in which the phase is selected</a:t>
            </a:r>
            <a:endParaRPr/>
          </a:p>
          <a:p>
            <a:pPr marL="0" lvl="0" indent="0">
              <a:spcBef>
                <a:spcPts val="0"/>
              </a:spcBef>
              <a:spcAft>
                <a:spcPts val="0"/>
              </a:spcAft>
              <a:buNone/>
            </a:pPr>
            <a:r>
              <a:rPr lang="en-GB"/>
              <a:t>by demanding that 10-12% of the observed energy is in time sample number 10.</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Shape 326"/>
          <p:cNvPicPr preferRelativeResize="0"/>
          <p:nvPr/>
        </p:nvPicPr>
        <p:blipFill>
          <a:blip r:embed="rId3">
            <a:alphaModFix/>
          </a:blip>
          <a:stretch>
            <a:fillRect/>
          </a:stretch>
        </p:blipFill>
        <p:spPr>
          <a:xfrm>
            <a:off x="3924151" y="851150"/>
            <a:ext cx="4897275" cy="3441201"/>
          </a:xfrm>
          <a:prstGeom prst="rect">
            <a:avLst/>
          </a:prstGeom>
          <a:noFill/>
          <a:ln>
            <a:noFill/>
          </a:ln>
        </p:spPr>
      </p:pic>
      <p:sp>
        <p:nvSpPr>
          <p:cNvPr id="327" name="Shape 327"/>
          <p:cNvSpPr txBox="1"/>
          <p:nvPr/>
        </p:nvSpPr>
        <p:spPr>
          <a:xfrm>
            <a:off x="432975" y="1906025"/>
            <a:ext cx="2827200" cy="207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14:</a:t>
            </a:r>
            <a:endParaRPr/>
          </a:p>
          <a:p>
            <a:pPr marL="0" lvl="0" indent="0">
              <a:spcBef>
                <a:spcPts val="0"/>
              </a:spcBef>
              <a:spcAft>
                <a:spcPts val="0"/>
              </a:spcAft>
              <a:buNone/>
            </a:pPr>
            <a:r>
              <a:rPr lang="en-GB"/>
              <a:t>Fraction of signal observed in two time sample vs that observed in a single time sample. The zero point is suppressed for each axis.</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11700" y="2150850"/>
            <a:ext cx="8520600" cy="115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5. The HB Response to Pions and Muons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5. The HB response to Pions and Muons</a:t>
            </a:r>
            <a:endParaRPr/>
          </a:p>
        </p:txBody>
      </p:sp>
      <p:sp>
        <p:nvSpPr>
          <p:cNvPr id="338" name="Shape 3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With the 100 GeV/c pion beam centered on a tower, the fraction of energy observed in the single tower is on average 75%. </a:t>
            </a:r>
            <a:endParaRPr/>
          </a:p>
          <a:p>
            <a:pPr marL="457200" lvl="0" indent="-342900" rtl="0">
              <a:spcBef>
                <a:spcPts val="1600"/>
              </a:spcBef>
              <a:spcAft>
                <a:spcPts val="0"/>
              </a:spcAft>
              <a:buSzPts val="1800"/>
              <a:buChar char="●"/>
            </a:pPr>
            <a:r>
              <a:rPr lang="en-GB"/>
              <a:t>If the energy in the neighboring eight towers is added, forming a 3×3 array, 93% of the pion energy is observed.</a:t>
            </a:r>
            <a:endParaRPr/>
          </a:p>
          <a:p>
            <a:pPr marL="457200" lvl="0" indent="-342900" rtl="0">
              <a:spcBef>
                <a:spcPts val="1600"/>
              </a:spcBef>
              <a:spcAft>
                <a:spcPts val="0"/>
              </a:spcAft>
              <a:buSzPts val="1800"/>
              <a:buChar char="●"/>
            </a:pPr>
            <a:r>
              <a:rPr lang="en-GB"/>
              <a:t>The energy in a 5 × 5 array is 96%. The energy response for 100 GeV pions in a 5 × 5 array is shown in Figure 16. </a:t>
            </a:r>
            <a:endParaRPr/>
          </a:p>
          <a:p>
            <a:pPr marL="457200" lvl="0" indent="-342900" rtl="0">
              <a:spcBef>
                <a:spcPts val="1600"/>
              </a:spcBef>
              <a:spcAft>
                <a:spcPts val="0"/>
              </a:spcAft>
              <a:buSzPts val="1800"/>
              <a:buChar char="●"/>
            </a:pPr>
            <a:r>
              <a:rPr lang="en-GB"/>
              <a:t>A Gaussian fit suggests that the energy resolution at this energy is about 10%.</a:t>
            </a:r>
            <a:endParaRPr/>
          </a:p>
          <a:p>
            <a:pPr marL="457200" lvl="0" indent="0">
              <a:spcBef>
                <a:spcPts val="1600"/>
              </a:spcBef>
              <a:spcAft>
                <a:spcPts val="16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Shape 343"/>
          <p:cNvPicPr preferRelativeResize="0"/>
          <p:nvPr/>
        </p:nvPicPr>
        <p:blipFill>
          <a:blip r:embed="rId3">
            <a:alphaModFix/>
          </a:blip>
          <a:stretch>
            <a:fillRect/>
          </a:stretch>
        </p:blipFill>
        <p:spPr>
          <a:xfrm>
            <a:off x="394800" y="251475"/>
            <a:ext cx="4058550" cy="2590025"/>
          </a:xfrm>
          <a:prstGeom prst="rect">
            <a:avLst/>
          </a:prstGeom>
          <a:noFill/>
          <a:ln>
            <a:noFill/>
          </a:ln>
        </p:spPr>
      </p:pic>
      <p:sp>
        <p:nvSpPr>
          <p:cNvPr id="344" name="Shape 344"/>
          <p:cNvSpPr txBox="1"/>
          <p:nvPr/>
        </p:nvSpPr>
        <p:spPr>
          <a:xfrm>
            <a:off x="394800" y="377825"/>
            <a:ext cx="4177200" cy="271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5" name="Shape 345"/>
          <p:cNvSpPr txBox="1"/>
          <p:nvPr/>
        </p:nvSpPr>
        <p:spPr>
          <a:xfrm>
            <a:off x="303675" y="2937625"/>
            <a:ext cx="4240800" cy="1955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15: </a:t>
            </a:r>
            <a:endParaRPr/>
          </a:p>
          <a:p>
            <a:pPr marL="0" lvl="0" indent="0">
              <a:spcBef>
                <a:spcPts val="0"/>
              </a:spcBef>
              <a:spcAft>
                <a:spcPts val="0"/>
              </a:spcAft>
              <a:buNone/>
            </a:pPr>
            <a:r>
              <a:rPr lang="en-GB"/>
              <a:t>Average transverse containment of a </a:t>
            </a:r>
            <a:r>
              <a:rPr lang="en-GB" b="1"/>
              <a:t>100 GeV/c pion shower,</a:t>
            </a:r>
            <a:r>
              <a:rPr lang="en-GB"/>
              <a:t> in terms of the energy fraction observed in a single (1 × 1) tower, a (3 × 3) array of 9 towers and a (5 × 5) array of 25 towers. The beam is centered on the array</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pic>
        <p:nvPicPr>
          <p:cNvPr id="346" name="Shape 346"/>
          <p:cNvPicPr preferRelativeResize="0"/>
          <p:nvPr/>
        </p:nvPicPr>
        <p:blipFill>
          <a:blip r:embed="rId4">
            <a:alphaModFix/>
          </a:blip>
          <a:stretch>
            <a:fillRect/>
          </a:stretch>
        </p:blipFill>
        <p:spPr>
          <a:xfrm>
            <a:off x="4950220" y="190638"/>
            <a:ext cx="3684805" cy="2711701"/>
          </a:xfrm>
          <a:prstGeom prst="rect">
            <a:avLst/>
          </a:prstGeom>
          <a:noFill/>
          <a:ln>
            <a:noFill/>
          </a:ln>
        </p:spPr>
      </p:pic>
      <p:sp>
        <p:nvSpPr>
          <p:cNvPr id="347" name="Shape 347"/>
          <p:cNvSpPr txBox="1"/>
          <p:nvPr/>
        </p:nvSpPr>
        <p:spPr>
          <a:xfrm>
            <a:off x="4966800" y="2937625"/>
            <a:ext cx="3668100" cy="185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16: </a:t>
            </a:r>
            <a:endParaRPr/>
          </a:p>
          <a:p>
            <a:pPr marL="0" lvl="0" indent="0">
              <a:spcBef>
                <a:spcPts val="0"/>
              </a:spcBef>
              <a:spcAft>
                <a:spcPts val="0"/>
              </a:spcAft>
              <a:buClr>
                <a:schemeClr val="dk1"/>
              </a:buClr>
              <a:buSzPts val="1100"/>
              <a:buFont typeface="Arial"/>
              <a:buNone/>
            </a:pPr>
            <a:r>
              <a:rPr lang="en-GB"/>
              <a:t>The energy distribution in the HB (5 × 5 towers) for </a:t>
            </a:r>
            <a:r>
              <a:rPr lang="en-GB" b="1"/>
              <a:t>100 GeV/c pions. </a:t>
            </a:r>
            <a:r>
              <a:rPr lang="en-GB"/>
              <a:t>The solid line is a single Gaussian fit to the histogram data with best fit values for the Gaussian parameters shown in the</a:t>
            </a:r>
            <a:endParaRPr/>
          </a:p>
          <a:p>
            <a:pPr marL="0" lvl="0" indent="0">
              <a:spcBef>
                <a:spcPts val="0"/>
              </a:spcBef>
              <a:spcAft>
                <a:spcPts val="0"/>
              </a:spcAft>
              <a:buNone/>
            </a:pPr>
            <a:r>
              <a:rPr lang="en-GB"/>
              <a:t>figure legend.</a:t>
            </a:r>
            <a:endParaRPr/>
          </a:p>
          <a:p>
            <a:pPr marL="0" lvl="0" indent="0">
              <a:spcBef>
                <a:spcPts val="0"/>
              </a:spcBef>
              <a:spcAft>
                <a:spcPts val="0"/>
              </a:spcAft>
              <a:buNone/>
            </a:pPr>
            <a:r>
              <a:rPr lang="en-GB"/>
              <a:t>Source: CMS NOTE 2006/138</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5. The HB response to Pions and Muons</a:t>
            </a:r>
            <a:endParaRPr/>
          </a:p>
        </p:txBody>
      </p:sp>
      <p:sp>
        <p:nvSpPr>
          <p:cNvPr id="353" name="Shape 3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It is important to understand the response of the HB to muons not only for providing calibration redundant to the primary radioactive source method but also for particle identification purposes. </a:t>
            </a:r>
            <a:endParaRPr/>
          </a:p>
          <a:p>
            <a:pPr marL="457200" lvl="0" indent="-342900" rtl="0">
              <a:spcBef>
                <a:spcPts val="0"/>
              </a:spcBef>
              <a:spcAft>
                <a:spcPts val="0"/>
              </a:spcAft>
              <a:buSzPts val="1800"/>
              <a:buChar char="●"/>
            </a:pPr>
            <a:r>
              <a:rPr lang="en-GB"/>
              <a:t>A feature bit will be reported for use in higher level triggers, when a muon is identified by the HB. </a:t>
            </a:r>
            <a:endParaRPr/>
          </a:p>
          <a:p>
            <a:pPr marL="457200" lvl="0" indent="-342900" rtl="0">
              <a:spcBef>
                <a:spcPts val="0"/>
              </a:spcBef>
              <a:spcAft>
                <a:spcPts val="0"/>
              </a:spcAft>
              <a:buSzPts val="1800"/>
              <a:buChar char="●"/>
            </a:pPr>
            <a:r>
              <a:rPr lang="en-GB"/>
              <a:t>The signal, with 225GeV/c incident muons, is about 2.5 GeV on average and clearly visible above the electronic noise (∼ 0.5 GeV).</a:t>
            </a:r>
            <a:endParaRPr/>
          </a:p>
          <a:p>
            <a:pPr marL="457200" lvl="0" indent="0">
              <a:spcBef>
                <a:spcPts val="1600"/>
              </a:spcBef>
              <a:spcAft>
                <a:spcPts val="1600"/>
              </a:spcAft>
              <a:buNone/>
            </a:pPr>
            <a:r>
              <a:rPr lang="en-GB"/>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Shape 358"/>
          <p:cNvPicPr preferRelativeResize="0"/>
          <p:nvPr/>
        </p:nvPicPr>
        <p:blipFill>
          <a:blip r:embed="rId3">
            <a:alphaModFix/>
          </a:blip>
          <a:stretch>
            <a:fillRect/>
          </a:stretch>
        </p:blipFill>
        <p:spPr>
          <a:xfrm>
            <a:off x="3540522" y="63112"/>
            <a:ext cx="5350550" cy="3565425"/>
          </a:xfrm>
          <a:prstGeom prst="rect">
            <a:avLst/>
          </a:prstGeom>
          <a:noFill/>
          <a:ln>
            <a:noFill/>
          </a:ln>
        </p:spPr>
      </p:pic>
      <p:sp>
        <p:nvSpPr>
          <p:cNvPr id="359" name="Shape 359"/>
          <p:cNvSpPr txBox="1"/>
          <p:nvPr/>
        </p:nvSpPr>
        <p:spPr>
          <a:xfrm>
            <a:off x="2901900" y="3806850"/>
            <a:ext cx="6242100" cy="123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17: Observed energy distribution in the HB for </a:t>
            </a:r>
            <a:r>
              <a:rPr lang="en-GB" b="1"/>
              <a:t>225 GeV/c</a:t>
            </a:r>
            <a:r>
              <a:rPr lang="en-GB"/>
              <a:t> incident </a:t>
            </a:r>
            <a:r>
              <a:rPr lang="en-GB" b="1"/>
              <a:t>muons</a:t>
            </a:r>
            <a:r>
              <a:rPr lang="en-GB"/>
              <a:t>. The most probable value for the energy deposited is 1.64 GeV while the mean is about 2.5 GeV. The dashed curve is the result of a fit to a Landau distribution.</a:t>
            </a:r>
            <a:endParaRPr/>
          </a:p>
          <a:p>
            <a:pPr marL="0" lvl="0" indent="0">
              <a:spcBef>
                <a:spcPts val="0"/>
              </a:spcBef>
              <a:spcAft>
                <a:spcPts val="0"/>
              </a:spcAft>
              <a:buNone/>
            </a:pPr>
            <a:r>
              <a:rPr lang="en-GB"/>
              <a:t>Source: CMS NOTE 2006/138</a:t>
            </a:r>
            <a:endParaRPr/>
          </a:p>
        </p:txBody>
      </p:sp>
      <p:sp>
        <p:nvSpPr>
          <p:cNvPr id="360" name="Shape 360"/>
          <p:cNvSpPr txBox="1"/>
          <p:nvPr/>
        </p:nvSpPr>
        <p:spPr>
          <a:xfrm>
            <a:off x="318375" y="212250"/>
            <a:ext cx="3171000" cy="31458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2"/>
              </a:buClr>
              <a:buSzPts val="1800"/>
              <a:buChar char="●"/>
            </a:pPr>
            <a:r>
              <a:rPr lang="en-GB" sz="1800">
                <a:solidFill>
                  <a:schemeClr val="dk2"/>
                </a:solidFill>
              </a:rPr>
              <a:t>A Landau fit to this distribution results in 1.64 GeV for the most probable and 2.5 GeV for the mean value.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6. The EB Response to Electrons</a:t>
            </a:r>
            <a:endParaRPr/>
          </a:p>
        </p:txBody>
      </p:sp>
      <p:sp>
        <p:nvSpPr>
          <p:cNvPr id="366" name="Shape 3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All 49 electromagnetic calorimeter crystals were calibrated with 100 GeV/c electrons.</a:t>
            </a:r>
            <a:endParaRPr/>
          </a:p>
          <a:p>
            <a:pPr marL="457200" lvl="0" indent="-342900" rtl="0">
              <a:spcBef>
                <a:spcPts val="0"/>
              </a:spcBef>
              <a:spcAft>
                <a:spcPts val="0"/>
              </a:spcAft>
              <a:buSzPts val="1800"/>
              <a:buChar char="●"/>
            </a:pPr>
            <a:r>
              <a:rPr lang="en-GB"/>
              <a:t>The linearity of response of the EB module was studied at electron beam energies of 20, 30, 50 and 100 GeV/c.</a:t>
            </a:r>
            <a:endParaRPr/>
          </a:p>
          <a:p>
            <a:pPr marL="457200" lvl="0" indent="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Introduction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Shape 371"/>
          <p:cNvPicPr preferRelativeResize="0"/>
          <p:nvPr/>
        </p:nvPicPr>
        <p:blipFill>
          <a:blip r:embed="rId3">
            <a:alphaModFix/>
          </a:blip>
          <a:stretch>
            <a:fillRect/>
          </a:stretch>
        </p:blipFill>
        <p:spPr>
          <a:xfrm>
            <a:off x="4164477" y="625287"/>
            <a:ext cx="4719524" cy="3892926"/>
          </a:xfrm>
          <a:prstGeom prst="rect">
            <a:avLst/>
          </a:prstGeom>
          <a:noFill/>
          <a:ln>
            <a:noFill/>
          </a:ln>
        </p:spPr>
      </p:pic>
      <p:sp>
        <p:nvSpPr>
          <p:cNvPr id="372" name="Shape 372"/>
          <p:cNvSpPr txBox="1"/>
          <p:nvPr/>
        </p:nvSpPr>
        <p:spPr>
          <a:xfrm>
            <a:off x="560350" y="2213025"/>
            <a:ext cx="3349500" cy="230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0"/>
              </a:spcBef>
              <a:spcAft>
                <a:spcPts val="0"/>
              </a:spcAft>
              <a:buNone/>
            </a:pPr>
            <a:r>
              <a:rPr lang="en-GB"/>
              <a:t>Figure 18: The single crystal EB response to incident electrons of energy a) 20, b) 30, c) 50, and d) 100 GeV/c for </a:t>
            </a:r>
            <a:r>
              <a:rPr lang="en-GB">
                <a:solidFill>
                  <a:schemeClr val="dk1"/>
                </a:solidFill>
              </a:rPr>
              <a:t>5×5 crystal array.</a:t>
            </a:r>
            <a:endParaRPr>
              <a:solidFill>
                <a:schemeClr val="dk1"/>
              </a:solidFill>
            </a:endParaRPr>
          </a:p>
          <a:p>
            <a:pPr marL="0" lvl="0" indent="0">
              <a:spcBef>
                <a:spcPts val="0"/>
              </a:spcBef>
              <a:spcAft>
                <a:spcPts val="0"/>
              </a:spcAft>
              <a:buClr>
                <a:schemeClr val="dk1"/>
              </a:buClr>
              <a:buSzPts val="1100"/>
              <a:buFont typeface="Arial"/>
              <a:buNone/>
            </a:pPr>
            <a:r>
              <a:rPr lang="en-GB"/>
              <a:t>The smooth curves represent single Gaussian fits to the histogram data.</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268375" y="1841950"/>
            <a:ext cx="2866800" cy="304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19: </a:t>
            </a:r>
            <a:endParaRPr/>
          </a:p>
          <a:p>
            <a:pPr marL="0" lvl="0" indent="0">
              <a:spcBef>
                <a:spcPts val="0"/>
              </a:spcBef>
              <a:spcAft>
                <a:spcPts val="0"/>
              </a:spcAft>
              <a:buNone/>
            </a:pPr>
            <a:r>
              <a:rPr lang="en-GB"/>
              <a:t>a) Mean energy divided by the beam energy vs the beam energy. </a:t>
            </a:r>
            <a:endParaRPr/>
          </a:p>
          <a:p>
            <a:pPr marL="0" lvl="0" indent="0">
              <a:spcBef>
                <a:spcPts val="0"/>
              </a:spcBef>
              <a:spcAft>
                <a:spcPts val="0"/>
              </a:spcAft>
              <a:buNone/>
            </a:pPr>
            <a:r>
              <a:rPr lang="en-GB"/>
              <a:t>b) The fitted Gaussian energy resolution vs the beam energy. </a:t>
            </a:r>
            <a:endParaRPr/>
          </a:p>
          <a:p>
            <a:pPr marL="0" lvl="0" indent="0">
              <a:spcBef>
                <a:spcPts val="0"/>
              </a:spcBef>
              <a:spcAft>
                <a:spcPts val="0"/>
              </a:spcAft>
              <a:buNone/>
            </a:pPr>
            <a:r>
              <a:rPr lang="en-GB"/>
              <a:t> </a:t>
            </a:r>
            <a:endParaRPr/>
          </a:p>
          <a:p>
            <a:pPr marL="0" lvl="0" indent="0">
              <a:spcBef>
                <a:spcPts val="0"/>
              </a:spcBef>
              <a:spcAft>
                <a:spcPts val="0"/>
              </a:spcAft>
              <a:buNone/>
            </a:pPr>
            <a:r>
              <a:rPr lang="en-GB"/>
              <a:t>Source: CMS NOTE 2006/138</a:t>
            </a:r>
            <a:endParaRPr/>
          </a:p>
        </p:txBody>
      </p:sp>
      <p:pic>
        <p:nvPicPr>
          <p:cNvPr id="378" name="Shape 378"/>
          <p:cNvPicPr preferRelativeResize="0"/>
          <p:nvPr/>
        </p:nvPicPr>
        <p:blipFill rotWithShape="1">
          <a:blip r:embed="rId3">
            <a:alphaModFix/>
          </a:blip>
          <a:srcRect/>
          <a:stretch/>
        </p:blipFill>
        <p:spPr>
          <a:xfrm>
            <a:off x="3135187" y="1321975"/>
            <a:ext cx="5862665" cy="24995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7. Performance of the combimed calorimeters: EB+HB</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7.1 Energy Resolution and Response</a:t>
            </a:r>
            <a:endParaRPr/>
          </a:p>
        </p:txBody>
      </p:sp>
      <p:sp>
        <p:nvSpPr>
          <p:cNvPr id="389" name="Shape 3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performance characteristics of the HB and the EB module were studied  with pion beams of varying momenta. These pion beams were contaminated with muons and electrons.</a:t>
            </a:r>
            <a:endParaRPr/>
          </a:p>
          <a:p>
            <a:pPr marL="457200" lvl="0" indent="-342900" rtl="0">
              <a:spcBef>
                <a:spcPts val="0"/>
              </a:spcBef>
              <a:spcAft>
                <a:spcPts val="0"/>
              </a:spcAft>
              <a:buSzPts val="1800"/>
              <a:buChar char="●"/>
            </a:pPr>
            <a:r>
              <a:rPr lang="en-GB"/>
              <a:t>The absolute energy scale of the HB was defined using a beam of 50 GeV/c pions directed at the combined calorimeter systems. </a:t>
            </a:r>
            <a:endParaRPr/>
          </a:p>
          <a:p>
            <a:pPr marL="457200" lvl="0" indent="-342900" rtl="0">
              <a:spcBef>
                <a:spcPts val="0"/>
              </a:spcBef>
              <a:spcAft>
                <a:spcPts val="0"/>
              </a:spcAft>
              <a:buSzPts val="1800"/>
              <a:buChar char="●"/>
            </a:pPr>
            <a:r>
              <a:rPr lang="en-GB"/>
              <a:t>Only those pions which deposited </a:t>
            </a:r>
            <a:r>
              <a:rPr lang="en-GB" u="sng"/>
              <a:t>less than 2 GeV</a:t>
            </a:r>
            <a:r>
              <a:rPr lang="en-GB"/>
              <a:t> in the EB were selected for the HB calibration. </a:t>
            </a:r>
            <a:endParaRPr/>
          </a:p>
          <a:p>
            <a:pPr marL="457200" lvl="0" indent="-342900">
              <a:spcBef>
                <a:spcPts val="0"/>
              </a:spcBef>
              <a:spcAft>
                <a:spcPts val="0"/>
              </a:spcAft>
              <a:buSzPts val="1800"/>
              <a:buChar char="●"/>
            </a:pPr>
            <a:r>
              <a:rPr lang="en-GB"/>
              <a:t>The calibration factor was extracted as the ratio between the pion beam momentum and the mean of the distribution of summed HB energy deposited in a 5 × 5 tower array centered on the beam position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4342875" y="981663"/>
            <a:ext cx="4140876" cy="2818624"/>
          </a:xfrm>
          <a:prstGeom prst="rect">
            <a:avLst/>
          </a:prstGeom>
          <a:noFill/>
          <a:ln>
            <a:noFill/>
          </a:ln>
        </p:spPr>
      </p:pic>
      <p:sp>
        <p:nvSpPr>
          <p:cNvPr id="395" name="Shape 395"/>
          <p:cNvSpPr txBox="1"/>
          <p:nvPr/>
        </p:nvSpPr>
        <p:spPr>
          <a:xfrm>
            <a:off x="236575" y="1954797"/>
            <a:ext cx="4042500" cy="123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20: </a:t>
            </a:r>
            <a:endParaRPr/>
          </a:p>
          <a:p>
            <a:pPr marL="0" lvl="0" indent="0">
              <a:spcBef>
                <a:spcPts val="0"/>
              </a:spcBef>
              <a:spcAft>
                <a:spcPts val="0"/>
              </a:spcAft>
              <a:buNone/>
            </a:pPr>
            <a:r>
              <a:rPr lang="en-GB"/>
              <a:t>Energy observed in the HB vs the EB module for 20 GeV/c pions. The dashed lines show the cut limits which were imposed to remove muon and electron contamination in the beam.</a:t>
            </a:r>
            <a:endParaRPr/>
          </a:p>
          <a:p>
            <a:pPr marL="0" lvl="0" indent="0">
              <a:spcBef>
                <a:spcPts val="0"/>
              </a:spcBef>
              <a:spcAft>
                <a:spcPts val="0"/>
              </a:spcAft>
              <a:buNone/>
            </a:pPr>
            <a:endParaRPr/>
          </a:p>
        </p:txBody>
      </p:sp>
      <p:sp>
        <p:nvSpPr>
          <p:cNvPr id="396" name="Shape 396"/>
          <p:cNvSpPr txBox="1"/>
          <p:nvPr/>
        </p:nvSpPr>
        <p:spPr>
          <a:xfrm>
            <a:off x="236575" y="3332425"/>
            <a:ext cx="3336600" cy="26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solidFill>
                  <a:schemeClr val="dk1"/>
                </a:solidFill>
              </a:rPr>
              <a:t>Source: CMS NOTE 2006/138</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2" name="Shape 4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A series of cuts were developed to select pions in contaminated beams.</a:t>
            </a:r>
            <a:endParaRPr/>
          </a:p>
          <a:p>
            <a:pPr marL="457200" lvl="0" indent="-342900" rtl="0">
              <a:spcBef>
                <a:spcPts val="0"/>
              </a:spcBef>
              <a:spcAft>
                <a:spcPts val="0"/>
              </a:spcAft>
              <a:buSzPts val="1800"/>
              <a:buChar char="●"/>
            </a:pPr>
            <a:r>
              <a:rPr lang="en-GB"/>
              <a:t>A cut EHB &gt; 6.5 GeV, where EHB is the HB energy, was applied in order to eliminate the events with abnormally small HB energy and also to remove electron contamination. </a:t>
            </a:r>
            <a:endParaRPr/>
          </a:p>
          <a:p>
            <a:pPr marL="457200" lvl="0" indent="-342900" rtl="0">
              <a:spcBef>
                <a:spcPts val="0"/>
              </a:spcBef>
              <a:spcAft>
                <a:spcPts val="0"/>
              </a:spcAft>
              <a:buSzPts val="1800"/>
              <a:buChar char="●"/>
            </a:pPr>
            <a:r>
              <a:rPr lang="en-GB"/>
              <a:t>An additional cut of EHB &gt; −0.83E</a:t>
            </a:r>
            <a:r>
              <a:rPr lang="en-GB" baseline="-25000"/>
              <a:t>EB</a:t>
            </a:r>
            <a:r>
              <a:rPr lang="en-GB"/>
              <a:t> + 5.2 GeV, where E</a:t>
            </a:r>
            <a:r>
              <a:rPr lang="en-GB" baseline="-25000"/>
              <a:t>EB</a:t>
            </a:r>
            <a:r>
              <a:rPr lang="en-GB"/>
              <a:t> is the energy measured by the EB, was made to reduce the mu	on background.</a:t>
            </a:r>
            <a:endParaRPr/>
          </a:p>
          <a:p>
            <a:pPr marL="457200" lvl="0" indent="-342900">
              <a:spcBef>
                <a:spcPts val="0"/>
              </a:spcBef>
              <a:spcAft>
                <a:spcPts val="0"/>
              </a:spcAft>
              <a:buSzPts val="1800"/>
              <a:buChar char="●"/>
            </a:pPr>
            <a:r>
              <a:rPr lang="en-GB"/>
              <a:t>These energy response and energy resolution measurements were corrected for the effect of the beam cuts, using a Monte Carlo simulation based on GEANT4.</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8" name="Shape 4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Beams of pions were generated and showered in the EB and the HB, and the resulting distributions were scaled up to match the measured mean energy. </a:t>
            </a:r>
            <a:endParaRPr/>
          </a:p>
          <a:p>
            <a:pPr marL="0" lvl="0" indent="0" rtl="0">
              <a:spcBef>
                <a:spcPts val="1600"/>
              </a:spcBef>
              <a:spcAft>
                <a:spcPts val="0"/>
              </a:spcAft>
              <a:buNone/>
            </a:pPr>
            <a:r>
              <a:rPr lang="en-GB"/>
              <a:t>The quality cuts for background rejection were then applied and the correction factors were derived.</a:t>
            </a:r>
            <a:endParaRPr/>
          </a:p>
          <a:p>
            <a:pPr marL="0" lvl="0" indent="0" rtl="0">
              <a:spcBef>
                <a:spcPts val="1600"/>
              </a:spcBef>
              <a:spcAft>
                <a:spcPts val="0"/>
              </a:spcAft>
              <a:buNone/>
            </a:pPr>
            <a:r>
              <a:rPr lang="en-GB"/>
              <a:t>The correction factors to the energy response and the resolution for 20 GeV/c (30 GeV/c) pions are 0.931 (0.987) and 1.056 (1.018), respectively. The corrections factors at higher energies are negligible.</a:t>
            </a:r>
            <a:endParaRPr/>
          </a:p>
          <a:p>
            <a:pPr marL="0" lvl="0" indent="0">
              <a:spcBef>
                <a:spcPts val="1600"/>
              </a:spcBef>
              <a:spcAft>
                <a:spcPts val="16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4" name="Shape 4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There are three contributions to the quoted HB calibration error. </a:t>
            </a:r>
            <a:endParaRPr/>
          </a:p>
          <a:p>
            <a:pPr marL="457200" lvl="0" indent="-342900" rtl="0">
              <a:spcBef>
                <a:spcPts val="0"/>
              </a:spcBef>
              <a:spcAft>
                <a:spcPts val="0"/>
              </a:spcAft>
              <a:buSzPts val="1800"/>
              <a:buChar char="●"/>
            </a:pPr>
            <a:r>
              <a:rPr lang="en-GB"/>
              <a:t>One comes from the 2 GeV cut to the EB energy deposition by 50 GeV/c pions, The second contribution comes from the background subtraction method applied  to the 50 GeV/c calibration sample. </a:t>
            </a:r>
            <a:endParaRPr/>
          </a:p>
          <a:p>
            <a:pPr marL="457200" lvl="0" indent="-342900" rtl="0">
              <a:spcBef>
                <a:spcPts val="0"/>
              </a:spcBef>
              <a:spcAft>
                <a:spcPts val="0"/>
              </a:spcAft>
              <a:buSzPts val="1800"/>
              <a:buChar char="●"/>
            </a:pPr>
            <a:r>
              <a:rPr lang="en-GB"/>
              <a:t>The third component comes from the statistical error on the mean of the 50 GeV/c distribution. </a:t>
            </a:r>
            <a:endParaRPr/>
          </a:p>
          <a:p>
            <a:pPr marL="457200" lvl="0" indent="-342900" rtl="0">
              <a:spcBef>
                <a:spcPts val="0"/>
              </a:spcBef>
              <a:spcAft>
                <a:spcPts val="0"/>
              </a:spcAft>
              <a:buSzPts val="1800"/>
              <a:buChar char="●"/>
            </a:pPr>
            <a:r>
              <a:rPr lang="en-GB"/>
              <a:t>Added in quadrature, the total calibration uncertainty is ±1.3%. </a:t>
            </a:r>
            <a:endParaRPr/>
          </a:p>
          <a:p>
            <a:pPr marL="457200" lvl="0" indent="-342900">
              <a:spcBef>
                <a:spcPts val="0"/>
              </a:spcBef>
              <a:spcAft>
                <a:spcPts val="0"/>
              </a:spcAft>
              <a:buSzPts val="1800"/>
              <a:buChar char="●"/>
            </a:pPr>
            <a:r>
              <a:rPr lang="en-GB"/>
              <a:t>This error on the pion energy was propagated to the mean and width of the distributions by recalculating the total energy with the nominal, high, and low calibration factors.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Shape 419"/>
          <p:cNvPicPr preferRelativeResize="0"/>
          <p:nvPr/>
        </p:nvPicPr>
        <p:blipFill>
          <a:blip r:embed="rId3">
            <a:alphaModFix/>
          </a:blip>
          <a:stretch>
            <a:fillRect/>
          </a:stretch>
        </p:blipFill>
        <p:spPr>
          <a:xfrm>
            <a:off x="1235350" y="236450"/>
            <a:ext cx="6800700" cy="2695824"/>
          </a:xfrm>
          <a:prstGeom prst="rect">
            <a:avLst/>
          </a:prstGeom>
          <a:noFill/>
          <a:ln>
            <a:noFill/>
          </a:ln>
        </p:spPr>
      </p:pic>
      <p:sp>
        <p:nvSpPr>
          <p:cNvPr id="420" name="Shape 420"/>
          <p:cNvSpPr txBox="1"/>
          <p:nvPr/>
        </p:nvSpPr>
        <p:spPr>
          <a:xfrm>
            <a:off x="439350" y="2881325"/>
            <a:ext cx="8265300" cy="866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Table 2: The energy resolutions and the associated errors ascribed to statistics, background and the</a:t>
            </a:r>
            <a:endParaRPr/>
          </a:p>
          <a:p>
            <a:pPr marL="0" lvl="0" indent="0">
              <a:spcBef>
                <a:spcPts val="0"/>
              </a:spcBef>
              <a:spcAft>
                <a:spcPts val="0"/>
              </a:spcAft>
              <a:buNone/>
            </a:pPr>
            <a:r>
              <a:rPr lang="en-GB"/>
              <a:t>calibration uncertainties for pions at five different beam momenta.</a:t>
            </a:r>
            <a:endParaRPr/>
          </a:p>
          <a:p>
            <a:pPr marL="0" lvl="0" indent="0">
              <a:spcBef>
                <a:spcPts val="0"/>
              </a:spcBef>
              <a:spcAft>
                <a:spcPts val="0"/>
              </a:spcAft>
              <a:buNone/>
            </a:pPr>
            <a:r>
              <a:rPr lang="en-GB"/>
              <a:t>Source: CMS NOTE 2006/138</a:t>
            </a:r>
            <a:endParaRPr/>
          </a:p>
        </p:txBody>
      </p:sp>
      <p:sp>
        <p:nvSpPr>
          <p:cNvPr id="421" name="Shape 421"/>
          <p:cNvSpPr txBox="1">
            <a:spLocks noGrp="1"/>
          </p:cNvSpPr>
          <p:nvPr>
            <p:ph type="body" idx="4294967295"/>
          </p:nvPr>
        </p:nvSpPr>
        <p:spPr>
          <a:xfrm>
            <a:off x="311700" y="3587125"/>
            <a:ext cx="8520600" cy="1337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The fits are applied to the raw data and no correction is made for the large e/h value of the electromagnetic calorimeter. Results are in agreement with GEANT4 within the systematic errors and the available beam momentum range.</a:t>
            </a:r>
            <a:endParaRPr/>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Shape 426"/>
          <p:cNvPicPr preferRelativeResize="0"/>
          <p:nvPr/>
        </p:nvPicPr>
        <p:blipFill>
          <a:blip r:embed="rId3">
            <a:alphaModFix/>
          </a:blip>
          <a:stretch>
            <a:fillRect/>
          </a:stretch>
        </p:blipFill>
        <p:spPr>
          <a:xfrm>
            <a:off x="792352" y="229625"/>
            <a:ext cx="3181148" cy="2998399"/>
          </a:xfrm>
          <a:prstGeom prst="rect">
            <a:avLst/>
          </a:prstGeom>
          <a:noFill/>
          <a:ln>
            <a:noFill/>
          </a:ln>
        </p:spPr>
      </p:pic>
      <p:sp>
        <p:nvSpPr>
          <p:cNvPr id="427" name="Shape 427"/>
          <p:cNvSpPr txBox="1"/>
          <p:nvPr/>
        </p:nvSpPr>
        <p:spPr>
          <a:xfrm>
            <a:off x="523525" y="3305025"/>
            <a:ext cx="3718800" cy="1300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t>Figure 21: The measured energy resolution(solid circles) with fit (solid line) (σ/E) = 115 √.E 3% ⊕ 5.5% compared to two different tunes of GEANT4 (open squares and stars). The symbol ⊕ implies that two terms are added in quadrature.</a:t>
            </a:r>
            <a:endParaRPr/>
          </a:p>
        </p:txBody>
      </p:sp>
      <p:pic>
        <p:nvPicPr>
          <p:cNvPr id="428" name="Shape 428"/>
          <p:cNvPicPr preferRelativeResize="0"/>
          <p:nvPr/>
        </p:nvPicPr>
        <p:blipFill>
          <a:blip r:embed="rId4">
            <a:alphaModFix/>
          </a:blip>
          <a:stretch>
            <a:fillRect/>
          </a:stretch>
        </p:blipFill>
        <p:spPr>
          <a:xfrm>
            <a:off x="5018350" y="93050"/>
            <a:ext cx="3239150" cy="3061076"/>
          </a:xfrm>
          <a:prstGeom prst="rect">
            <a:avLst/>
          </a:prstGeom>
          <a:noFill/>
          <a:ln>
            <a:noFill/>
          </a:ln>
        </p:spPr>
      </p:pic>
      <p:sp>
        <p:nvSpPr>
          <p:cNvPr id="429" name="Shape 429"/>
          <p:cNvSpPr txBox="1"/>
          <p:nvPr/>
        </p:nvSpPr>
        <p:spPr>
          <a:xfrm>
            <a:off x="4673875" y="3305025"/>
            <a:ext cx="3986100" cy="11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22: The measured energy response (solid circles) linearity compared to the GEANT4 simulations with different physics lists. The error bars indicate the statistical and systematic uncertainties added in quadrature.</a:t>
            </a:r>
            <a:endParaRPr/>
          </a:p>
        </p:txBody>
      </p:sp>
      <p:sp>
        <p:nvSpPr>
          <p:cNvPr id="430" name="Shape 430"/>
          <p:cNvSpPr txBox="1"/>
          <p:nvPr/>
        </p:nvSpPr>
        <p:spPr>
          <a:xfrm>
            <a:off x="3731475" y="4682525"/>
            <a:ext cx="3107400" cy="36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Source: CMS NOTE 2006/138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3" name="Shape 83"/>
              <p:cNvSpPr txBox="1">
                <a:spLocks noGrp="1"/>
              </p:cNvSpPr>
              <p:nvPr>
                <p:ph type="body" idx="1"/>
              </p:nvPr>
            </p:nvSpPr>
            <p:spPr>
              <a:xfrm>
                <a:off x="311700" y="108284"/>
                <a:ext cx="8520600" cy="4812632"/>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dirty="0" smtClean="0"/>
                  <a:t>CMS is a general purpose experiment designed to study pp collisions at the </a:t>
                </a:r>
                <a:r>
                  <a:rPr lang="en-US" dirty="0" err="1"/>
                  <a:t>LHC</a:t>
                </a:r>
                <a:r>
                  <a:rPr lang="en-US" dirty="0" smtClean="0"/>
                  <a:t>.</a:t>
                </a:r>
              </a:p>
              <a:p>
                <a:pPr marL="114300" lvl="0" indent="0" rtl="0">
                  <a:spcBef>
                    <a:spcPts val="0"/>
                  </a:spcBef>
                  <a:spcAft>
                    <a:spcPts val="0"/>
                  </a:spcAft>
                  <a:buSzPts val="1800"/>
                  <a:buNone/>
                </a:pPr>
                <a:endParaRPr lang="en-US" dirty="0"/>
              </a:p>
              <a:p>
                <a:pPr marL="457200" lvl="0" indent="-342900" rtl="0">
                  <a:spcBef>
                    <a:spcPts val="0"/>
                  </a:spcBef>
                  <a:spcAft>
                    <a:spcPts val="0"/>
                  </a:spcAft>
                  <a:buSzPts val="1800"/>
                  <a:buChar char="●"/>
                </a:pPr>
                <a:r>
                  <a:rPr lang="en-US" dirty="0" smtClean="0"/>
                  <a:t>4 </a:t>
                </a:r>
                <a:r>
                  <a:rPr lang="en-US" dirty="0"/>
                  <a:t>T superconducting solenoidal magnet of length 13 m and inner </a:t>
                </a:r>
                <a:r>
                  <a:rPr lang="en-US" dirty="0" smtClean="0"/>
                  <a:t>dia. </a:t>
                </a:r>
                <a:r>
                  <a:rPr lang="en-US" dirty="0"/>
                  <a:t>5.9 m</a:t>
                </a:r>
                <a:r>
                  <a:rPr lang="en-US" dirty="0" smtClean="0"/>
                  <a:t>.</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a:t>The </a:t>
                </a:r>
                <a:r>
                  <a:rPr lang="en-US" dirty="0" err="1"/>
                  <a:t>HCAL</a:t>
                </a:r>
                <a:r>
                  <a:rPr lang="en-US" dirty="0"/>
                  <a:t> is used to measure the timing and energy of hadronic </a:t>
                </a:r>
                <a:r>
                  <a:rPr lang="en-US" dirty="0" smtClean="0"/>
                  <a:t>showers.</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smtClean="0"/>
                  <a:t>HB </a:t>
                </a:r>
                <a:r>
                  <a:rPr lang="en-US" dirty="0"/>
                  <a:t>calorimeter surrounds </a:t>
                </a:r>
                <a:r>
                  <a:rPr lang="en-US" dirty="0" smtClean="0"/>
                  <a:t>the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PbW</m:t>
                    </m:r>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4</m:t>
                        </m:r>
                      </m:sub>
                    </m:sSub>
                  </m:oMath>
                </a14:m>
                <a:r>
                  <a:rPr lang="en-US" dirty="0" smtClean="0"/>
                  <a:t>) </a:t>
                </a:r>
                <a:r>
                  <a:rPr lang="en-US" dirty="0"/>
                  <a:t>electromagnetic calorimeter (</a:t>
                </a:r>
                <a:r>
                  <a:rPr lang="en-US" dirty="0" err="1"/>
                  <a:t>EB</a:t>
                </a:r>
                <a:r>
                  <a:rPr lang="en-US" dirty="0" smtClean="0"/>
                  <a:t>).</a:t>
                </a:r>
              </a:p>
              <a:p>
                <a:pPr marL="457200" lvl="0" indent="-342900" rtl="0">
                  <a:spcBef>
                    <a:spcPts val="0"/>
                  </a:spcBef>
                  <a:spcAft>
                    <a:spcPts val="0"/>
                  </a:spcAft>
                  <a:buSzPts val="1800"/>
                  <a:buChar char="●"/>
                </a:pPr>
                <a:endParaRPr lang="en-US" dirty="0" smtClean="0"/>
              </a:p>
              <a:p>
                <a:pPr lvl="0"/>
                <a:r>
                  <a:rPr lang="en-US" dirty="0" err="1"/>
                  <a:t>HCAL</a:t>
                </a:r>
                <a:r>
                  <a:rPr lang="en-US" dirty="0"/>
                  <a:t> contains 9072 readout channels organized into four subsystems: </a:t>
                </a:r>
              </a:p>
              <a:p>
                <a:pPr marL="114300" lvl="0" indent="0">
                  <a:buNone/>
                </a:pPr>
                <a:r>
                  <a:rPr lang="en-US" dirty="0"/>
                  <a:t>     barrel (HB, 2592 channels</a:t>
                </a:r>
                <a:r>
                  <a:rPr lang="en-US" dirty="0" smtClean="0"/>
                  <a:t>), endcap (HE, 2592 channels), outer (HO, 2160   channels) and forward (HF, 1728 channels).</a:t>
                </a:r>
                <a:endParaRPr lang="en-US" dirty="0"/>
              </a:p>
              <a:p>
                <a:pPr marL="457200" lvl="0" indent="-342900" rtl="0">
                  <a:spcBef>
                    <a:spcPts val="0"/>
                  </a:spcBef>
                  <a:spcAft>
                    <a:spcPts val="0"/>
                  </a:spcAft>
                  <a:buSzPts val="1800"/>
                  <a:buChar char="●"/>
                </a:pPr>
                <a:endParaRPr lang="en-US" dirty="0"/>
              </a:p>
              <a:p>
                <a:pPr marL="457200" lvl="0" indent="0">
                  <a:spcBef>
                    <a:spcPts val="1600"/>
                  </a:spcBef>
                  <a:spcAft>
                    <a:spcPts val="1600"/>
                  </a:spcAft>
                  <a:buNone/>
                </a:pPr>
                <a:endParaRPr dirty="0"/>
              </a:p>
            </p:txBody>
          </p:sp>
        </mc:Choice>
        <mc:Fallback>
          <p:sp>
            <p:nvSpPr>
              <p:cNvPr id="83" name="Shape 83"/>
              <p:cNvSpPr txBox="1">
                <a:spLocks noGrp="1" noRot="1" noChangeAspect="1" noMove="1" noResize="1" noEditPoints="1" noAdjustHandles="1" noChangeArrowheads="1" noChangeShapeType="1" noTextEdit="1"/>
              </p:cNvSpPr>
              <p:nvPr>
                <p:ph type="body" idx="1"/>
              </p:nvPr>
            </p:nvSpPr>
            <p:spPr>
              <a:xfrm>
                <a:off x="311700" y="108284"/>
                <a:ext cx="8520600" cy="4812632"/>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8. Comparison with GEANT4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311700" y="403275"/>
            <a:ext cx="8520600" cy="4317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CMS Collaboration developed the Object oriented Simulation for CMS Analysis and Reconstruction (OSCAR) framework, based on the GEANT4 tool kit, to describe the detector geometry and the passage of particles through the detector material.</a:t>
            </a:r>
            <a:endParaRPr/>
          </a:p>
          <a:p>
            <a:pPr marL="457200" lvl="0" indent="-342900" rtl="0">
              <a:spcBef>
                <a:spcPts val="0"/>
              </a:spcBef>
              <a:spcAft>
                <a:spcPts val="0"/>
              </a:spcAft>
              <a:buSzPts val="1800"/>
              <a:buChar char="●"/>
            </a:pPr>
            <a:r>
              <a:rPr lang="en-GB"/>
              <a:t>GEANT4 uses either parametric (LHEP) or microscopic (QGSP) physics models to simulate the particle showers arising from the interaction of particles with matter.</a:t>
            </a:r>
            <a:endParaRPr/>
          </a:p>
          <a:p>
            <a:pPr marL="457200" lvl="0" indent="-342900" rtl="0">
              <a:spcBef>
                <a:spcPts val="0"/>
              </a:spcBef>
              <a:spcAft>
                <a:spcPts val="0"/>
              </a:spcAft>
              <a:buSzPts val="1800"/>
              <a:buChar char="●"/>
            </a:pPr>
            <a:r>
              <a:rPr lang="en-GB"/>
              <a:t>For the studies presented in this paper, the software package OSCAR 2.4.5 is used, based on GEANT 4.5.2, with LHEP 3.6 and QGSP 2.7 physics lists or models.</a:t>
            </a:r>
            <a:endParaRPr/>
          </a:p>
          <a:p>
            <a:pPr marL="0" lvl="0" indent="0">
              <a:spcBef>
                <a:spcPts val="1600"/>
              </a:spcBef>
              <a:spcAft>
                <a:spcPts val="16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311700" y="476250"/>
            <a:ext cx="8520600" cy="4191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A detailed comparison using GEANT4 was made for one tower location. The electronic noise was taken to be 520 MeV. The secondary particle cuts were set to 1 mm for both electrons and positrons, and 10 mm for photons, except in the electromagnetic calorimeter where the photon cut was set to 1 mm.</a:t>
            </a:r>
            <a:endParaRPr/>
          </a:p>
          <a:p>
            <a:pPr marL="457200" lvl="0" indent="-342900" rtl="0">
              <a:spcBef>
                <a:spcPts val="0"/>
              </a:spcBef>
              <a:spcAft>
                <a:spcPts val="0"/>
              </a:spcAft>
              <a:buSzPts val="1800"/>
              <a:buChar char="●"/>
            </a:pPr>
            <a:r>
              <a:rPr lang="en-GB"/>
              <a:t>The energy calibration of the EB and HB followed closely the same procedure used in the beam measurements. </a:t>
            </a:r>
            <a:endParaRPr/>
          </a:p>
          <a:p>
            <a:pPr marL="457200" lvl="0" indent="-342900" rtl="0">
              <a:spcBef>
                <a:spcPts val="0"/>
              </a:spcBef>
              <a:spcAft>
                <a:spcPts val="0"/>
              </a:spcAft>
              <a:buSzPts val="1800"/>
              <a:buChar char="●"/>
            </a:pPr>
            <a:r>
              <a:rPr lang="en-GB"/>
              <a:t>For 100 GeV/c electrons in the electromagnetic calorimeter, the two GEANT4 physics lists, LHEP-3.6 and QGSP-2.7, give energy resolutions in excellent agreement with each other.</a:t>
            </a:r>
            <a:endParaRPr/>
          </a:p>
          <a:p>
            <a:pPr marL="457200" lvl="0" indent="-342900" rtl="0">
              <a:spcBef>
                <a:spcPts val="0"/>
              </a:spcBef>
              <a:spcAft>
                <a:spcPts val="0"/>
              </a:spcAft>
              <a:buSzPts val="1800"/>
              <a:buChar char="●"/>
            </a:pPr>
            <a:r>
              <a:rPr lang="en-GB"/>
              <a:t>For the EB, an additional scaling term was introduced so that the electron energy resolution simulated in the range 20-100 GeV/c agreed with the experimental values.</a:t>
            </a:r>
            <a:endParaRPr/>
          </a:p>
          <a:p>
            <a:pPr marL="0" lvl="0" indent="0" rtl="0">
              <a:spcBef>
                <a:spcPts val="1600"/>
              </a:spcBef>
              <a:spcAft>
                <a:spcPts val="160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311700" y="479700"/>
            <a:ext cx="8520600" cy="417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relative degradation in the energy resolution for pions when incorporating the extra smearing into the energy observed by the EB is 3% (1% absolute) at 20 GeV/c, and 0.6% (0.06% absolute) at 300 GeV/c.</a:t>
            </a:r>
            <a:endParaRPr/>
          </a:p>
          <a:p>
            <a:pPr marL="457200" lvl="0" indent="-342900" rtl="0">
              <a:spcBef>
                <a:spcPts val="0"/>
              </a:spcBef>
              <a:spcAft>
                <a:spcPts val="0"/>
              </a:spcAft>
              <a:buSzPts val="1800"/>
              <a:buChar char="●"/>
            </a:pPr>
            <a:r>
              <a:rPr lang="en-GB"/>
              <a:t>The measurements are in good agreement with the simulation for the two physics lists tested.</a:t>
            </a:r>
            <a:endParaRPr/>
          </a:p>
          <a:p>
            <a:pPr marL="457200" lvl="0" indent="-342900" rtl="0">
              <a:spcBef>
                <a:spcPts val="0"/>
              </a:spcBef>
              <a:spcAft>
                <a:spcPts val="0"/>
              </a:spcAft>
              <a:buSzPts val="1800"/>
              <a:buChar char="●"/>
            </a:pPr>
            <a:r>
              <a:rPr lang="en-GB"/>
              <a:t> The LHEP-3.6 gives an energy resolution a few percent larger than the QGSP-2.7.</a:t>
            </a:r>
            <a:endParaRPr/>
          </a:p>
          <a:p>
            <a:pPr marL="457200" lvl="0" indent="-342900" rtl="0">
              <a:spcBef>
                <a:spcPts val="0"/>
              </a:spcBef>
              <a:spcAft>
                <a:spcPts val="0"/>
              </a:spcAft>
              <a:buSzPts val="1800"/>
              <a:buChar char="●"/>
            </a:pPr>
            <a:r>
              <a:rPr lang="en-GB"/>
              <a:t>The experimental data and the Monte Carlo predictions are more straightforward to compare in ratio:</a:t>
            </a:r>
            <a:endParaRPr/>
          </a:p>
          <a:p>
            <a:pPr marL="0" lvl="0" indent="0">
              <a:spcBef>
                <a:spcPts val="1600"/>
              </a:spcBef>
              <a:spcAft>
                <a:spcPts val="16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311675" y="275925"/>
            <a:ext cx="4693500" cy="411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importance of the electronic noise contribution increases as the pion beam energy decreases.</a:t>
            </a:r>
            <a:endParaRPr/>
          </a:p>
          <a:p>
            <a:pPr marL="457200" lvl="0" indent="-342900" rtl="0">
              <a:spcBef>
                <a:spcPts val="0"/>
              </a:spcBef>
              <a:spcAft>
                <a:spcPts val="0"/>
              </a:spcAft>
              <a:buSzPts val="1800"/>
              <a:buChar char="●"/>
            </a:pPr>
            <a:r>
              <a:rPr lang="en-GB"/>
              <a:t>At 20 GeV/c, the resolution degrades by more 15 than 30% when a realistic electronic noise model is incorporated into the simulation.</a:t>
            </a:r>
            <a:endParaRPr/>
          </a:p>
          <a:p>
            <a:pPr marL="457200" lvl="0" indent="-342900" rtl="0">
              <a:spcBef>
                <a:spcPts val="0"/>
              </a:spcBef>
              <a:spcAft>
                <a:spcPts val="0"/>
              </a:spcAft>
              <a:buSzPts val="1800"/>
              <a:buChar char="●"/>
            </a:pPr>
            <a:r>
              <a:rPr lang="en-GB"/>
              <a:t>LHEP-3.6 predicts a slightly faster growing response with energy compared to that measured, the one derived from the QGSP-2.7 increases more slowly.</a:t>
            </a:r>
            <a:endParaRPr/>
          </a:p>
          <a:p>
            <a:pPr marL="457200" lvl="0" indent="-342900">
              <a:spcBef>
                <a:spcPts val="0"/>
              </a:spcBef>
              <a:spcAft>
                <a:spcPts val="0"/>
              </a:spcAft>
              <a:buSzPts val="1800"/>
              <a:buChar char="●"/>
            </a:pPr>
            <a:r>
              <a:rPr lang="en-GB"/>
              <a:t>The electronic noise does not affect this measurement significantly.</a:t>
            </a:r>
            <a:endParaRPr/>
          </a:p>
        </p:txBody>
      </p:sp>
      <p:pic>
        <p:nvPicPr>
          <p:cNvPr id="456" name="Shape 456"/>
          <p:cNvPicPr preferRelativeResize="0"/>
          <p:nvPr/>
        </p:nvPicPr>
        <p:blipFill>
          <a:blip r:embed="rId3">
            <a:alphaModFix/>
          </a:blip>
          <a:stretch>
            <a:fillRect/>
          </a:stretch>
        </p:blipFill>
        <p:spPr>
          <a:xfrm>
            <a:off x="5234221" y="361825"/>
            <a:ext cx="3581250" cy="3299149"/>
          </a:xfrm>
          <a:prstGeom prst="rect">
            <a:avLst/>
          </a:prstGeom>
          <a:noFill/>
          <a:ln>
            <a:noFill/>
          </a:ln>
        </p:spPr>
      </p:pic>
      <p:sp>
        <p:nvSpPr>
          <p:cNvPr id="457" name="Shape 457"/>
          <p:cNvSpPr txBox="1"/>
          <p:nvPr/>
        </p:nvSpPr>
        <p:spPr>
          <a:xfrm>
            <a:off x="5005175" y="3561675"/>
            <a:ext cx="3947700" cy="1120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23: The energy resolution ratio of the  different tunes of GEANT4 (open squares and asterisks) to the test beam data as a function of the pion beam energy. The solid line  represents perfect energy independent agreement.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Shape 462"/>
          <p:cNvPicPr preferRelativeResize="0"/>
          <p:nvPr/>
        </p:nvPicPr>
        <p:blipFill>
          <a:blip r:embed="rId3">
            <a:alphaModFix/>
          </a:blip>
          <a:stretch>
            <a:fillRect/>
          </a:stretch>
        </p:blipFill>
        <p:spPr>
          <a:xfrm>
            <a:off x="5048326" y="814038"/>
            <a:ext cx="3675400" cy="3515424"/>
          </a:xfrm>
          <a:prstGeom prst="rect">
            <a:avLst/>
          </a:prstGeom>
          <a:noFill/>
          <a:ln>
            <a:noFill/>
          </a:ln>
        </p:spPr>
      </p:pic>
      <p:sp>
        <p:nvSpPr>
          <p:cNvPr id="463" name="Shape 463"/>
          <p:cNvSpPr txBox="1"/>
          <p:nvPr/>
        </p:nvSpPr>
        <p:spPr>
          <a:xfrm>
            <a:off x="420275" y="2571750"/>
            <a:ext cx="4368300" cy="158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Figure 24: The energy linearity ratio of the different tunes of GEANT4 (open squares and asterisks) to</a:t>
            </a:r>
            <a:endParaRPr/>
          </a:p>
          <a:p>
            <a:pPr marL="0" lvl="0" indent="0">
              <a:spcBef>
                <a:spcPts val="0"/>
              </a:spcBef>
              <a:spcAft>
                <a:spcPts val="0"/>
              </a:spcAft>
              <a:buClr>
                <a:schemeClr val="dk1"/>
              </a:buClr>
              <a:buSzPts val="1100"/>
              <a:buFont typeface="Arial"/>
              <a:buNone/>
            </a:pPr>
            <a:r>
              <a:rPr lang="en-GB"/>
              <a:t>the test beam data as a function of the pion beam energy. The solid line represents perfect energy</a:t>
            </a:r>
            <a:endParaRPr/>
          </a:p>
          <a:p>
            <a:pPr marL="0" lvl="0" indent="0">
              <a:spcBef>
                <a:spcPts val="0"/>
              </a:spcBef>
              <a:spcAft>
                <a:spcPts val="0"/>
              </a:spcAft>
              <a:buNone/>
            </a:pPr>
            <a:r>
              <a:rPr lang="en-GB"/>
              <a:t>independent agreement.</a:t>
            </a:r>
            <a:endParaRPr/>
          </a:p>
          <a:p>
            <a:pPr marL="0" lvl="0" indent="0">
              <a:spcBef>
                <a:spcPts val="0"/>
              </a:spcBef>
              <a:spcAft>
                <a:spcPts val="0"/>
              </a:spcAft>
              <a:buNone/>
            </a:pPr>
            <a:endParaRPr/>
          </a:p>
          <a:p>
            <a:pPr marL="0" lvl="0" indent="0">
              <a:spcBef>
                <a:spcPts val="0"/>
              </a:spcBef>
              <a:spcAft>
                <a:spcPts val="0"/>
              </a:spcAft>
              <a:buNone/>
            </a:pPr>
            <a:r>
              <a:rPr lang="en-GB"/>
              <a:t>Source: CMS NOTE 2006/138</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9. Radioactive Source Calibration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209725" y="106875"/>
            <a:ext cx="4489200" cy="3893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The radioactive source calibration is performed for every scintillator tile. </a:t>
            </a:r>
            <a:endParaRPr/>
          </a:p>
          <a:p>
            <a:pPr marL="457200" lvl="0" indent="-342900" rtl="0">
              <a:spcBef>
                <a:spcPts val="0"/>
              </a:spcBef>
              <a:spcAft>
                <a:spcPts val="0"/>
              </a:spcAft>
              <a:buSzPts val="1800"/>
              <a:buChar char="●"/>
            </a:pPr>
            <a:r>
              <a:rPr lang="en-GB"/>
              <a:t>The ratio  of the radioactive source signal to the energy response to the </a:t>
            </a:r>
            <a:r>
              <a:rPr lang="en-GB" b="1"/>
              <a:t>pions</a:t>
            </a:r>
            <a:r>
              <a:rPr lang="en-GB"/>
              <a:t> in the beam for each tower provides the initial calibration. </a:t>
            </a:r>
            <a:endParaRPr/>
          </a:p>
          <a:p>
            <a:pPr marL="457200" lvl="0" indent="-342900" rtl="0">
              <a:spcBef>
                <a:spcPts val="0"/>
              </a:spcBef>
              <a:spcAft>
                <a:spcPts val="0"/>
              </a:spcAft>
              <a:buSzPts val="1800"/>
              <a:buChar char="●"/>
            </a:pPr>
            <a:r>
              <a:rPr lang="en-GB"/>
              <a:t>This ratio depends on the type and activity of the source. </a:t>
            </a:r>
            <a:endParaRPr/>
          </a:p>
          <a:p>
            <a:pPr marL="457200" lvl="0" indent="-342900" rtl="0">
              <a:spcBef>
                <a:spcPts val="0"/>
              </a:spcBef>
              <a:spcAft>
                <a:spcPts val="0"/>
              </a:spcAft>
              <a:buSzPts val="1800"/>
              <a:buChar char="●"/>
            </a:pPr>
            <a:r>
              <a:rPr lang="en-GB"/>
              <a:t>The signals from 1745 tiles, corrected for the different fiber attenuation, are shown in figure.</a:t>
            </a:r>
            <a:endParaRPr/>
          </a:p>
          <a:p>
            <a:pPr marL="457200" lvl="0" indent="-342900" rtl="0">
              <a:spcBef>
                <a:spcPts val="0"/>
              </a:spcBef>
              <a:spcAft>
                <a:spcPts val="0"/>
              </a:spcAft>
              <a:buSzPts val="1800"/>
              <a:buChar char="●"/>
            </a:pPr>
            <a:r>
              <a:rPr lang="en-GB"/>
              <a:t>The width of the distribution is 8% and it is consistent with the  measurements of tile uniformity made during tray reconstruction.</a:t>
            </a:r>
            <a:endParaRPr/>
          </a:p>
          <a:p>
            <a:pPr marL="457200" lvl="0" indent="0">
              <a:spcBef>
                <a:spcPts val="1600"/>
              </a:spcBef>
              <a:spcAft>
                <a:spcPts val="1600"/>
              </a:spcAft>
              <a:buNone/>
            </a:pPr>
            <a:endParaRPr/>
          </a:p>
        </p:txBody>
      </p:sp>
      <p:pic>
        <p:nvPicPr>
          <p:cNvPr id="474" name="Shape 474"/>
          <p:cNvPicPr preferRelativeResize="0"/>
          <p:nvPr/>
        </p:nvPicPr>
        <p:blipFill>
          <a:blip r:embed="rId3">
            <a:alphaModFix/>
          </a:blip>
          <a:stretch>
            <a:fillRect/>
          </a:stretch>
        </p:blipFill>
        <p:spPr>
          <a:xfrm>
            <a:off x="4698925" y="254275"/>
            <a:ext cx="4267200" cy="3822095"/>
          </a:xfrm>
          <a:prstGeom prst="rect">
            <a:avLst/>
          </a:prstGeom>
          <a:noFill/>
          <a:ln>
            <a:noFill/>
          </a:ln>
        </p:spPr>
      </p:pic>
      <p:sp>
        <p:nvSpPr>
          <p:cNvPr id="475" name="Shape 475"/>
          <p:cNvSpPr txBox="1"/>
          <p:nvPr/>
        </p:nvSpPr>
        <p:spPr>
          <a:xfrm>
            <a:off x="4928575" y="3999975"/>
            <a:ext cx="4100700" cy="713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25: Distribution of scintillating tile response (R) to the source calibration normalized to the mean of the distribution. The line represents a single Gaussian fit to the data.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356600" y="580975"/>
            <a:ext cx="2711400" cy="1477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Dependence of the ratio of radioactive signal to the electron signal on the tower number.</a:t>
            </a:r>
            <a:endParaRPr/>
          </a:p>
        </p:txBody>
      </p:sp>
      <p:pic>
        <p:nvPicPr>
          <p:cNvPr id="481" name="Shape 481"/>
          <p:cNvPicPr preferRelativeResize="0"/>
          <p:nvPr/>
        </p:nvPicPr>
        <p:blipFill>
          <a:blip r:embed="rId3">
            <a:alphaModFix/>
          </a:blip>
          <a:stretch>
            <a:fillRect/>
          </a:stretch>
        </p:blipFill>
        <p:spPr>
          <a:xfrm>
            <a:off x="3135250" y="704050"/>
            <a:ext cx="5845101" cy="3735375"/>
          </a:xfrm>
          <a:prstGeom prst="rect">
            <a:avLst/>
          </a:prstGeom>
          <a:noFill/>
          <a:ln>
            <a:noFill/>
          </a:ln>
        </p:spPr>
      </p:pic>
      <p:sp>
        <p:nvSpPr>
          <p:cNvPr id="482" name="Shape 482"/>
          <p:cNvSpPr txBox="1"/>
          <p:nvPr/>
        </p:nvSpPr>
        <p:spPr>
          <a:xfrm>
            <a:off x="356600" y="2571750"/>
            <a:ext cx="2711400" cy="180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GB"/>
              <a:t>Figure 26: Ratio of the radioactive source signal (fit to peak value) to the 100 GeV/c incident electron</a:t>
            </a:r>
            <a:endParaRPr/>
          </a:p>
          <a:p>
            <a:pPr marL="0" lvl="0" indent="0">
              <a:spcBef>
                <a:spcPts val="0"/>
              </a:spcBef>
              <a:spcAft>
                <a:spcPts val="0"/>
              </a:spcAft>
              <a:buNone/>
            </a:pPr>
            <a:r>
              <a:rPr lang="en-GB"/>
              <a:t>signal in the HB vs η number of the tower for five different φ numbers (80 towers total).</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Shape 487"/>
          <p:cNvPicPr preferRelativeResize="0"/>
          <p:nvPr/>
        </p:nvPicPr>
        <p:blipFill>
          <a:blip r:embed="rId3">
            <a:alphaModFix/>
          </a:blip>
          <a:stretch>
            <a:fillRect/>
          </a:stretch>
        </p:blipFill>
        <p:spPr>
          <a:xfrm>
            <a:off x="3216075" y="656763"/>
            <a:ext cx="5672176" cy="3829976"/>
          </a:xfrm>
          <a:prstGeom prst="rect">
            <a:avLst/>
          </a:prstGeom>
          <a:noFill/>
          <a:ln>
            <a:noFill/>
          </a:ln>
        </p:spPr>
      </p:pic>
      <p:sp>
        <p:nvSpPr>
          <p:cNvPr id="488" name="Shape 488"/>
          <p:cNvSpPr txBox="1">
            <a:spLocks noGrp="1"/>
          </p:cNvSpPr>
          <p:nvPr>
            <p:ph type="body" idx="1"/>
          </p:nvPr>
        </p:nvSpPr>
        <p:spPr>
          <a:xfrm>
            <a:off x="356600" y="580975"/>
            <a:ext cx="2711400" cy="1477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a:t>Dependence of the ratio of radioactive signal to the muon signal on the tower number.</a:t>
            </a:r>
            <a:endParaRPr/>
          </a:p>
        </p:txBody>
      </p:sp>
      <p:sp>
        <p:nvSpPr>
          <p:cNvPr id="489" name="Shape 489"/>
          <p:cNvSpPr txBox="1"/>
          <p:nvPr/>
        </p:nvSpPr>
        <p:spPr>
          <a:xfrm>
            <a:off x="356600" y="2450350"/>
            <a:ext cx="2803500" cy="203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27: Ratio of the radioactive source signal to the HB signal due to a 225 GeV/c beam of incident muons vs η number for four different φ numbers (64 towers total). Towers with the number 15 and 16 have longitudinal segmentation which is not corrected for in this plot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2. HCAL Barrel Design</a:t>
            </a: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95" name="Shape 4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The electron response agrees with the radioactive source measurements to an rmsof 5%, while the muon data agrees to 3%. </a:t>
            </a:r>
            <a:endParaRPr/>
          </a:p>
          <a:p>
            <a:pPr marL="0" lvl="0" indent="0" rtl="0">
              <a:spcBef>
                <a:spcPts val="1600"/>
              </a:spcBef>
              <a:spcAft>
                <a:spcPts val="0"/>
              </a:spcAft>
              <a:buNone/>
            </a:pPr>
            <a:r>
              <a:rPr lang="en-GB"/>
              <a:t>The greater spread in the electron data is attributed to the fact that the electron shower is concentrated in the first few scintillator layers, while the source measurement is averaged over all layers with equal weight as is the muon signal.</a:t>
            </a:r>
            <a:endParaRPr/>
          </a:p>
          <a:p>
            <a:pPr marL="0" lvl="0" indent="0" rtl="0">
              <a:spcBef>
                <a:spcPts val="1600"/>
              </a:spcBef>
              <a:spcAft>
                <a:spcPts val="0"/>
              </a:spcAft>
              <a:buClr>
                <a:schemeClr val="dk1"/>
              </a:buClr>
              <a:buSzPts val="1100"/>
              <a:buFont typeface="Arial"/>
              <a:buNone/>
            </a:pPr>
            <a:r>
              <a:rPr lang="en-GB"/>
              <a:t>The muon data are therefore better suited to establish the HB tower-to-tower relative calibration. The electron data, however, establish the absolute energy scale. Therefore, we have a cross check of the calibration initially established by pions.</a:t>
            </a:r>
            <a:endParaRPr/>
          </a:p>
          <a:p>
            <a:pPr marL="0" lvl="0" indent="0">
              <a:spcBef>
                <a:spcPts val="1600"/>
              </a:spcBef>
              <a:spcAft>
                <a:spcPts val="160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222075" y="835800"/>
            <a:ext cx="3475800" cy="3471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a:t> The length of the optical fibers between the  scintillators and the HPDs varies with η. Figure shows the relative response to the radioactive source as a function of η. These data show that the light level at the HPD is about 30% lower for η = 1 towers when  compared to η = 14 towers. The η = 15 and 16</a:t>
            </a:r>
            <a:endParaRPr/>
          </a:p>
        </p:txBody>
      </p:sp>
      <p:pic>
        <p:nvPicPr>
          <p:cNvPr id="501" name="Shape 501"/>
          <p:cNvPicPr preferRelativeResize="0"/>
          <p:nvPr/>
        </p:nvPicPr>
        <p:blipFill>
          <a:blip r:embed="rId3">
            <a:alphaModFix/>
          </a:blip>
          <a:stretch>
            <a:fillRect/>
          </a:stretch>
        </p:blipFill>
        <p:spPr>
          <a:xfrm>
            <a:off x="3964700" y="563975"/>
            <a:ext cx="4762026" cy="3264651"/>
          </a:xfrm>
          <a:prstGeom prst="rect">
            <a:avLst/>
          </a:prstGeom>
          <a:noFill/>
          <a:ln>
            <a:noFill/>
          </a:ln>
        </p:spPr>
      </p:pic>
      <p:sp>
        <p:nvSpPr>
          <p:cNvPr id="502" name="Shape 502"/>
          <p:cNvSpPr txBox="1"/>
          <p:nvPr/>
        </p:nvSpPr>
        <p:spPr>
          <a:xfrm>
            <a:off x="4168575" y="3828625"/>
            <a:ext cx="4672800" cy="75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t>Figure 28: Measurement of the attenuation vs η number for five different φ numbers (80 towers total)..</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Summary</a:t>
            </a:r>
            <a:endParaRPr/>
          </a:p>
        </p:txBody>
      </p:sp>
      <p:sp>
        <p:nvSpPr>
          <p:cNvPr id="508" name="Shape 5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4" name="Shape 5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20" name="Shape 5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935350" y="279750"/>
            <a:ext cx="5132400" cy="3791325"/>
          </a:xfrm>
          <a:prstGeom prst="rect">
            <a:avLst/>
          </a:prstGeom>
          <a:noFill/>
          <a:ln>
            <a:noFill/>
          </a:ln>
        </p:spPr>
      </p:pic>
      <p:sp>
        <p:nvSpPr>
          <p:cNvPr id="99" name="Shape 99"/>
          <p:cNvSpPr txBox="1"/>
          <p:nvPr/>
        </p:nvSpPr>
        <p:spPr>
          <a:xfrm>
            <a:off x="1719275" y="4198425"/>
            <a:ext cx="5718300" cy="636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a:t>Figure 2: Isometric view of an HB wedge.</a:t>
            </a:r>
            <a:endParaRPr/>
          </a:p>
          <a:p>
            <a:pPr marL="0" lvl="0" indent="0" algn="ctr">
              <a:spcBef>
                <a:spcPts val="0"/>
              </a:spcBef>
              <a:spcAft>
                <a:spcPts val="0"/>
              </a:spcAft>
              <a:buNone/>
            </a:pPr>
            <a:r>
              <a:rPr lang="en-GB"/>
              <a:t>Source: CMS NOTE 2006/138</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body" idx="1"/>
          </p:nvPr>
        </p:nvSpPr>
        <p:spPr>
          <a:xfrm>
            <a:off x="311700" y="341086"/>
            <a:ext cx="8520600" cy="4227789"/>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smtClean="0"/>
              <a:t>HB C</a:t>
            </a:r>
            <a:r>
              <a:rPr lang="en-GB" dirty="0" smtClean="0"/>
              <a:t>overs </a:t>
            </a:r>
            <a:r>
              <a:rPr lang="en-GB" dirty="0"/>
              <a:t>the </a:t>
            </a:r>
            <a:r>
              <a:rPr lang="en-GB" dirty="0" err="1"/>
              <a:t>pseudorapidity</a:t>
            </a:r>
            <a:r>
              <a:rPr lang="en-GB" dirty="0"/>
              <a:t> range −1.3 &lt; η &lt; 1.3</a:t>
            </a:r>
            <a:r>
              <a:rPr lang="en-GB" dirty="0" smtClean="0"/>
              <a:t>.</a:t>
            </a:r>
          </a:p>
          <a:p>
            <a:pPr marL="114300" lvl="0" indent="0" rtl="0">
              <a:spcBef>
                <a:spcPts val="0"/>
              </a:spcBef>
              <a:spcAft>
                <a:spcPts val="0"/>
              </a:spcAft>
              <a:buSzPts val="1800"/>
              <a:buNone/>
            </a:pPr>
            <a:endParaRPr dirty="0"/>
          </a:p>
          <a:p>
            <a:pPr marL="457200" lvl="0" indent="-342900" rtl="0">
              <a:spcBef>
                <a:spcPts val="0"/>
              </a:spcBef>
              <a:spcAft>
                <a:spcPts val="0"/>
              </a:spcAft>
              <a:buSzPts val="1800"/>
              <a:buChar char="●"/>
            </a:pPr>
            <a:r>
              <a:rPr lang="en-GB" dirty="0" smtClean="0"/>
              <a:t>36 </a:t>
            </a:r>
            <a:r>
              <a:rPr lang="en-GB" dirty="0"/>
              <a:t>identical azimuthal wedges (∆φ = 20</a:t>
            </a:r>
            <a:r>
              <a:rPr lang="en-GB" baseline="30000" dirty="0"/>
              <a:t>◦</a:t>
            </a:r>
            <a:r>
              <a:rPr lang="en-GB" dirty="0" smtClean="0"/>
              <a:t>), </a:t>
            </a:r>
            <a:r>
              <a:rPr lang="en-GB" dirty="0"/>
              <a:t>which form two half-barrels (HB+ and HB–).</a:t>
            </a:r>
            <a:endParaRPr dirty="0"/>
          </a:p>
          <a:p>
            <a:pPr marL="457200" lvl="0" indent="-342900" rtl="0">
              <a:spcBef>
                <a:spcPts val="0"/>
              </a:spcBef>
              <a:spcAft>
                <a:spcPts val="0"/>
              </a:spcAft>
              <a:buSzPts val="1800"/>
              <a:buChar char="●"/>
            </a:pPr>
            <a:r>
              <a:rPr lang="en-GB" dirty="0"/>
              <a:t>Each wedge is further segmented into four azimuthal (∆φ = 5</a:t>
            </a:r>
            <a:r>
              <a:rPr lang="en-GB" baseline="30000" dirty="0"/>
              <a:t>◦</a:t>
            </a:r>
            <a:r>
              <a:rPr lang="en-GB" dirty="0"/>
              <a:t>) sectors</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Plates are bolted together in a staggered geometry</a:t>
            </a:r>
            <a:r>
              <a:rPr lang="en-GB" dirty="0" smtClean="0"/>
              <a:t>.</a:t>
            </a:r>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The scintillator is divided into 16 η sectors, resulting in a segmentation of (∆η, ∆φ) = (0.087, 0.087). </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4581</Words>
  <Application>Microsoft Office PowerPoint</Application>
  <PresentationFormat>On-screen Show (16:9)</PresentationFormat>
  <Paragraphs>344</Paragraphs>
  <Slides>74</Slides>
  <Notes>71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Cambria Math</vt:lpstr>
      <vt:lpstr>Simple Light</vt:lpstr>
      <vt:lpstr>Design, Performance, and Calibration of CMS Hadron-Barrel Calorimeter Wedges</vt:lpstr>
      <vt:lpstr>PowerPoint Presentation</vt:lpstr>
      <vt:lpstr>PowerPoint Presentation</vt:lpstr>
      <vt:lpstr>Outline</vt:lpstr>
      <vt:lpstr>Introduction</vt:lpstr>
      <vt:lpstr>PowerPoint Presentation</vt:lpstr>
      <vt:lpstr>2. HCAL Barrel Design</vt:lpstr>
      <vt:lpstr>PowerPoint Presentation</vt:lpstr>
      <vt:lpstr>PowerPoint Presentation</vt:lpstr>
      <vt:lpstr>PowerPoint Presentation</vt:lpstr>
      <vt:lpstr>2.2 Scintillator</vt:lpstr>
      <vt:lpstr>PowerPoint Presentation</vt:lpstr>
      <vt:lpstr>PowerPoint Presentation</vt:lpstr>
      <vt:lpstr>2.3 Longitudinal Segmentation</vt:lpstr>
      <vt:lpstr>PowerPoint Presentation</vt:lpstr>
      <vt:lpstr>3. Electronics and Data Acquisition</vt:lpstr>
      <vt:lpstr>PowerPoint Presentation</vt:lpstr>
      <vt:lpstr>PowerPoint Presentation</vt:lpstr>
      <vt:lpstr>PowerPoint Presentation</vt:lpstr>
      <vt:lpstr>3.1 Trigger and Readout Modules</vt:lpstr>
      <vt:lpstr>PowerPoint Presentation</vt:lpstr>
      <vt:lpstr>PowerPoint Presentation</vt:lpstr>
      <vt:lpstr>3.2 Data Connector Card </vt:lpstr>
      <vt:lpstr>PowerPoint Presentation</vt:lpstr>
      <vt:lpstr>3.2 Data Acquisition Card</vt:lpstr>
      <vt:lpstr>PowerPoint Presentation</vt:lpstr>
      <vt:lpstr>4. Test Beam Setup</vt:lpstr>
      <vt:lpstr>4. Test Beam Setup </vt:lpstr>
      <vt:lpstr>4.1 ECAL Module</vt:lpstr>
      <vt:lpstr>4.2 Data Sets</vt:lpstr>
      <vt:lpstr>4.2 Data Sets</vt:lpstr>
      <vt:lpstr>4.3 Determination of Layer-0 Weight</vt:lpstr>
      <vt:lpstr>PowerPoint Presentation</vt:lpstr>
      <vt:lpstr>4.4 Noise Performance</vt:lpstr>
      <vt:lpstr>4.4 Noise Performance</vt:lpstr>
      <vt:lpstr>4.5 Time Structure</vt:lpstr>
      <vt:lpstr>4.5.1 Measurements with a Photomultiplier Tube</vt:lpstr>
      <vt:lpstr>PowerPoint Presentation</vt:lpstr>
      <vt:lpstr>PowerPoint Presentation</vt:lpstr>
      <vt:lpstr>PowerPoint Presentation</vt:lpstr>
      <vt:lpstr>4.5.2 HPD/QIE Measurements</vt:lpstr>
      <vt:lpstr>PowerPoint Presentation</vt:lpstr>
      <vt:lpstr>PowerPoint Presentation</vt:lpstr>
      <vt:lpstr>5. The HB Response to Pions and Muons</vt:lpstr>
      <vt:lpstr>5. The HB response to Pions and Muons</vt:lpstr>
      <vt:lpstr>PowerPoint Presentation</vt:lpstr>
      <vt:lpstr>5. The HB response to Pions and Muons</vt:lpstr>
      <vt:lpstr>PowerPoint Presentation</vt:lpstr>
      <vt:lpstr>6. The EB Response to Electrons</vt:lpstr>
      <vt:lpstr>PowerPoint Presentation</vt:lpstr>
      <vt:lpstr>PowerPoint Presentation</vt:lpstr>
      <vt:lpstr>7. Performance of the combimed calorimeters: EB+HB</vt:lpstr>
      <vt:lpstr>7.1 Energy Resolution and Response</vt:lpstr>
      <vt:lpstr>PowerPoint Presentation</vt:lpstr>
      <vt:lpstr>PowerPoint Presentation</vt:lpstr>
      <vt:lpstr>PowerPoint Presentation</vt:lpstr>
      <vt:lpstr>PowerPoint Presentation</vt:lpstr>
      <vt:lpstr>PowerPoint Presentation</vt:lpstr>
      <vt:lpstr>PowerPoint Presentation</vt:lpstr>
      <vt:lpstr>8. Comparison with GEANT4</vt:lpstr>
      <vt:lpstr>PowerPoint Presentation</vt:lpstr>
      <vt:lpstr>PowerPoint Presentation</vt:lpstr>
      <vt:lpstr>PowerPoint Presentation</vt:lpstr>
      <vt:lpstr>PowerPoint Presentation</vt:lpstr>
      <vt:lpstr>PowerPoint Presentation</vt:lpstr>
      <vt:lpstr>9. Radioactive Source Calibration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Performance, and Calibration of CMS Hadron-Barrel Calorimeter Wedges</dc:title>
  <cp:lastModifiedBy>Mohit Saharan</cp:lastModifiedBy>
  <cp:revision>37</cp:revision>
  <dcterms:modified xsi:type="dcterms:W3CDTF">2018-08-01T10:40:23Z</dcterms:modified>
</cp:coreProperties>
</file>