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67"/>
  </p:notesMasterIdLst>
  <p:sldIdLst>
    <p:sldId id="256" r:id="rId2"/>
    <p:sldId id="258" r:id="rId3"/>
    <p:sldId id="260" r:id="rId4"/>
    <p:sldId id="261" r:id="rId5"/>
    <p:sldId id="263" r:id="rId6"/>
    <p:sldId id="264" r:id="rId7"/>
    <p:sldId id="265" r:id="rId8"/>
    <p:sldId id="332" r:id="rId9"/>
    <p:sldId id="267" r:id="rId10"/>
    <p:sldId id="333" r:id="rId11"/>
    <p:sldId id="268" r:id="rId12"/>
    <p:sldId id="271" r:id="rId13"/>
    <p:sldId id="272" r:id="rId14"/>
    <p:sldId id="273" r:id="rId15"/>
    <p:sldId id="275" r:id="rId16"/>
    <p:sldId id="334" r:id="rId17"/>
    <p:sldId id="274" r:id="rId18"/>
    <p:sldId id="277" r:id="rId19"/>
    <p:sldId id="278" r:id="rId20"/>
    <p:sldId id="279" r:id="rId21"/>
    <p:sldId id="280" r:id="rId22"/>
    <p:sldId id="281" r:id="rId23"/>
    <p:sldId id="285" r:id="rId24"/>
    <p:sldId id="286" r:id="rId25"/>
    <p:sldId id="287" r:id="rId26"/>
    <p:sldId id="288" r:id="rId27"/>
    <p:sldId id="290" r:id="rId28"/>
    <p:sldId id="291" r:id="rId29"/>
    <p:sldId id="292" r:id="rId30"/>
    <p:sldId id="293" r:id="rId31"/>
    <p:sldId id="294" r:id="rId32"/>
    <p:sldId id="295" r:id="rId33"/>
    <p:sldId id="296" r:id="rId34"/>
    <p:sldId id="297" r:id="rId35"/>
    <p:sldId id="298" r:id="rId36"/>
    <p:sldId id="300" r:id="rId37"/>
    <p:sldId id="301" r:id="rId38"/>
    <p:sldId id="304" r:id="rId39"/>
    <p:sldId id="335" r:id="rId40"/>
    <p:sldId id="336" r:id="rId41"/>
    <p:sldId id="337" r:id="rId42"/>
    <p:sldId id="302" r:id="rId43"/>
    <p:sldId id="303" r:id="rId44"/>
    <p:sldId id="306"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2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99958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94961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6194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70485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98618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03601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045985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27972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92866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51256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00609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43415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15652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8929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6229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743555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14700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902706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How</a:t>
            </a:r>
            <a:r>
              <a:rPr lang="en-US" baseline="0" dirty="0" smtClean="0"/>
              <a:t> to determine the energy loss by a pion. </a:t>
            </a:r>
          </a:p>
          <a:p>
            <a:pPr marL="0" lvl="0" indent="0">
              <a:spcBef>
                <a:spcPts val="0"/>
              </a:spcBef>
              <a:spcAft>
                <a:spcPts val="0"/>
              </a:spcAft>
              <a:buNone/>
            </a:pPr>
            <a:r>
              <a:rPr lang="en-US" baseline="0" dirty="0" smtClean="0"/>
              <a:t>Consider the case of muon. Muon loses its energy by ionization, and it’s a landau distribution. The peak is called landau peak and we call it minimum ionization potential. We find this peak for all </a:t>
            </a:r>
            <a:r>
              <a:rPr lang="en-US" baseline="0" smtClean="0"/>
              <a:t>the towers (8 x 16 = 128), and … </a:t>
            </a:r>
            <a:endParaRPr dirty="0"/>
          </a:p>
        </p:txBody>
      </p:sp>
    </p:spTree>
    <p:extLst>
      <p:ext uri="{BB962C8B-B14F-4D97-AF65-F5344CB8AC3E}">
        <p14:creationId xmlns:p14="http://schemas.microsoft.com/office/powerpoint/2010/main" val="3611047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289851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32357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89738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35592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738145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40912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36179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92162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242414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13445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032173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19194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57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43940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3" name="Shape 3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41334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943561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520089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347454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 name="Shape 3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70288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360620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9" name="Shape 3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122958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Shape 4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517985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02462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7" name="Shape 4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183231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4" name="Shape 4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869433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3" name="Shape 4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85898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157064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8" name="Shape 4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44385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3" name="Shape 4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821787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8" name="Shape 4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792782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842783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0" name="Shape 4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669165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6" name="Shape 4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489420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1" name="Shape 4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898146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8" name="Shape 4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805265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020992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2" name="Shape 4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68209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779395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07744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61414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27981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9723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sz="3600" dirty="0"/>
              <a:t>Design, Performance, and Calibration of CMS Hadron-Barrel Calorimeter Wedges</a:t>
            </a:r>
            <a:endParaRPr sz="3600" dirty="0"/>
          </a:p>
        </p:txBody>
      </p:sp>
      <p:sp>
        <p:nvSpPr>
          <p:cNvPr id="55" name="Shape 5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GB"/>
              <a:t>CMS NOTE 2006/138</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18"/>
          <p:cNvPicPr preferRelativeResize="0"/>
          <p:nvPr/>
        </p:nvPicPr>
        <p:blipFill>
          <a:blip r:embed="rId2">
            <a:alphaModFix/>
          </a:blip>
          <a:stretch>
            <a:fillRect/>
          </a:stretch>
        </p:blipFill>
        <p:spPr>
          <a:xfrm>
            <a:off x="435430" y="0"/>
            <a:ext cx="4978400" cy="3024549"/>
          </a:xfrm>
          <a:prstGeom prst="rect">
            <a:avLst/>
          </a:prstGeom>
          <a:noFill/>
          <a:ln>
            <a:noFill/>
          </a:ln>
        </p:spPr>
      </p:pic>
      <p:sp>
        <p:nvSpPr>
          <p:cNvPr id="5" name="TextBox 4"/>
          <p:cNvSpPr txBox="1"/>
          <p:nvPr/>
        </p:nvSpPr>
        <p:spPr>
          <a:xfrm>
            <a:off x="5535965" y="455853"/>
            <a:ext cx="3448380" cy="738664"/>
          </a:xfrm>
          <a:prstGeom prst="rect">
            <a:avLst/>
          </a:prstGeom>
          <a:noFill/>
        </p:spPr>
        <p:txBody>
          <a:bodyPr wrap="none" rtlCol="0">
            <a:spAutoFit/>
          </a:bodyPr>
          <a:lstStyle/>
          <a:p>
            <a:r>
              <a:rPr lang="en-US" dirty="0"/>
              <a:t>Fig: Schematic of a partial scintillator </a:t>
            </a:r>
            <a:r>
              <a:rPr lang="en-US" dirty="0" smtClean="0"/>
              <a:t>tray</a:t>
            </a:r>
          </a:p>
          <a:p>
            <a:r>
              <a:rPr lang="en-US" dirty="0" smtClean="0"/>
              <a:t>Source</a:t>
            </a:r>
            <a:r>
              <a:rPr lang="en-US" dirty="0"/>
              <a:t>: </a:t>
            </a:r>
            <a:r>
              <a:rPr lang="en-US" dirty="0">
                <a:solidFill>
                  <a:schemeClr val="dk1"/>
                </a:solidFill>
              </a:rPr>
              <a:t>CMS NOTE 2006/138</a:t>
            </a:r>
            <a:r>
              <a:rPr lang="en-US" dirty="0"/>
              <a:t> </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15526235"/>
              </p:ext>
            </p:extLst>
          </p:nvPr>
        </p:nvGraphicFramePr>
        <p:xfrm>
          <a:off x="2039257" y="3024549"/>
          <a:ext cx="6139545" cy="1831130"/>
        </p:xfrm>
        <a:graphic>
          <a:graphicData uri="http://schemas.openxmlformats.org/drawingml/2006/table">
            <a:tbl>
              <a:tblPr firstRow="1" bandRow="1">
                <a:tableStyleId>{5C22544A-7EE6-4342-B048-85BDC9FD1C3A}</a:tableStyleId>
              </a:tblPr>
              <a:tblGrid>
                <a:gridCol w="6139545"/>
              </a:tblGrid>
              <a:tr h="416425">
                <a:tc>
                  <a:txBody>
                    <a:bodyPr/>
                    <a:lstStyle/>
                    <a:p>
                      <a:pPr algn="ctr"/>
                      <a:r>
                        <a:rPr lang="en-US" dirty="0" smtClean="0"/>
                        <a:t>Wavelength</a:t>
                      </a:r>
                      <a:r>
                        <a:rPr lang="en-US" baseline="0" dirty="0" smtClean="0"/>
                        <a:t> shifting fiber (Kuraray </a:t>
                      </a:r>
                      <a:r>
                        <a:rPr lang="en-US" baseline="0" dirty="0" err="1" smtClean="0"/>
                        <a:t>Y11</a:t>
                      </a:r>
                      <a:r>
                        <a:rPr lang="en-US" baseline="0" dirty="0" smtClean="0"/>
                        <a:t>)</a:t>
                      </a:r>
                      <a:endParaRPr lang="en-US" dirty="0"/>
                    </a:p>
                  </a:txBody>
                  <a:tcPr/>
                </a:tc>
              </a:tr>
              <a:tr h="416425">
                <a:tc>
                  <a:txBody>
                    <a:bodyPr/>
                    <a:lstStyle/>
                    <a:p>
                      <a:r>
                        <a:rPr lang="en-US" dirty="0" smtClean="0"/>
                        <a:t>Green double clad</a:t>
                      </a:r>
                      <a:r>
                        <a:rPr lang="en-US" baseline="0" dirty="0" smtClean="0"/>
                        <a:t>,  0.94 – mm diameter</a:t>
                      </a:r>
                      <a:endParaRPr lang="en-US" dirty="0"/>
                    </a:p>
                  </a:txBody>
                  <a:tcPr/>
                </a:tc>
              </a:tr>
              <a:tr h="58185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smtClean="0"/>
                        <a:t>Mirrorred</a:t>
                      </a:r>
                      <a:r>
                        <a:rPr lang="en-US" baseline="0" dirty="0" smtClean="0"/>
                        <a:t> at the tip; </a:t>
                      </a:r>
                      <a:r>
                        <a:rPr lang="en-US" dirty="0" smtClean="0"/>
                        <a:t>average reflectivity ∼ 83% with a spread of about 6.5%</a:t>
                      </a:r>
                      <a:endParaRPr lang="en-US" dirty="0"/>
                    </a:p>
                  </a:txBody>
                  <a:tcPr/>
                </a:tc>
              </a:tr>
              <a:tr h="416425">
                <a:tc>
                  <a:txBody>
                    <a:bodyPr/>
                    <a:lstStyle/>
                    <a:p>
                      <a:r>
                        <a:rPr lang="en-GB" dirty="0" smtClean="0"/>
                        <a:t>Spliced to clear </a:t>
                      </a:r>
                      <a:r>
                        <a:rPr lang="en-GB" dirty="0" err="1" smtClean="0"/>
                        <a:t>fibers</a:t>
                      </a:r>
                      <a:r>
                        <a:rPr lang="en-GB" dirty="0" smtClean="0"/>
                        <a:t>;</a:t>
                      </a:r>
                      <a:r>
                        <a:rPr lang="en-GB" baseline="0" dirty="0" smtClean="0"/>
                        <a:t> t</a:t>
                      </a:r>
                      <a:r>
                        <a:rPr lang="en-GB" dirty="0" smtClean="0"/>
                        <a:t>ransmission efficiency: 92.6%, </a:t>
                      </a:r>
                      <a:r>
                        <a:rPr lang="en-GB" dirty="0" err="1" smtClean="0"/>
                        <a:t>rms</a:t>
                      </a:r>
                      <a:r>
                        <a:rPr lang="en-GB" dirty="0" smtClean="0"/>
                        <a:t> :1.8%</a:t>
                      </a:r>
                      <a:endParaRPr lang="en-US" dirty="0"/>
                    </a:p>
                  </a:txBody>
                  <a:tcPr/>
                </a:tc>
              </a:tr>
            </a:tbl>
          </a:graphicData>
        </a:graphic>
      </p:graphicFrame>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323968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3" name="Rectangle 12"/>
          <p:cNvSpPr/>
          <p:nvPr/>
        </p:nvSpPr>
        <p:spPr>
          <a:xfrm>
            <a:off x="564242" y="316303"/>
            <a:ext cx="1124858" cy="703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Scintillator plates</a:t>
            </a:r>
            <a:endParaRPr lang="en-US" dirty="0"/>
          </a:p>
        </p:txBody>
      </p:sp>
      <p:sp>
        <p:nvSpPr>
          <p:cNvPr id="21" name="Rectangle 20"/>
          <p:cNvSpPr/>
          <p:nvPr/>
        </p:nvSpPr>
        <p:spPr>
          <a:xfrm>
            <a:off x="1997530" y="316304"/>
            <a:ext cx="928914" cy="703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WLS</a:t>
            </a:r>
            <a:endParaRPr lang="en-US" dirty="0"/>
          </a:p>
        </p:txBody>
      </p:sp>
      <p:sp>
        <p:nvSpPr>
          <p:cNvPr id="22" name="Rectangle 21"/>
          <p:cNvSpPr/>
          <p:nvPr/>
        </p:nvSpPr>
        <p:spPr>
          <a:xfrm>
            <a:off x="3234874" y="316303"/>
            <a:ext cx="838200" cy="703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Clear Fibers</a:t>
            </a:r>
            <a:endParaRPr lang="en-US" dirty="0"/>
          </a:p>
        </p:txBody>
      </p:sp>
      <p:sp>
        <p:nvSpPr>
          <p:cNvPr id="23" name="Rectangle 22"/>
          <p:cNvSpPr/>
          <p:nvPr/>
        </p:nvSpPr>
        <p:spPr>
          <a:xfrm>
            <a:off x="4381504" y="316303"/>
            <a:ext cx="1081313" cy="703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Optical connector</a:t>
            </a:r>
            <a:endParaRPr lang="en-US" dirty="0"/>
          </a:p>
        </p:txBody>
      </p:sp>
      <p:sp>
        <p:nvSpPr>
          <p:cNvPr id="25" name="Rectangle 24"/>
          <p:cNvSpPr/>
          <p:nvPr/>
        </p:nvSpPr>
        <p:spPr>
          <a:xfrm>
            <a:off x="5771247" y="316303"/>
            <a:ext cx="863597" cy="68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Optical unit</a:t>
            </a:r>
            <a:endParaRPr lang="en-US" dirty="0"/>
          </a:p>
        </p:txBody>
      </p:sp>
      <p:sp>
        <p:nvSpPr>
          <p:cNvPr id="26" name="Rectangle 25"/>
          <p:cNvSpPr/>
          <p:nvPr/>
        </p:nvSpPr>
        <p:spPr>
          <a:xfrm>
            <a:off x="6943274" y="316302"/>
            <a:ext cx="1643742" cy="68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Hybrid </a:t>
            </a:r>
            <a:r>
              <a:rPr lang="en-US" dirty="0"/>
              <a:t>photodiode </a:t>
            </a:r>
            <a:endParaRPr lang="en-US" dirty="0" smtClean="0"/>
          </a:p>
          <a:p>
            <a:pPr algn="ctr"/>
            <a:r>
              <a:rPr lang="en-US" dirty="0" smtClean="0"/>
              <a:t>(</a:t>
            </a:r>
            <a:r>
              <a:rPr lang="en-US" dirty="0" err="1"/>
              <a:t>HPD</a:t>
            </a:r>
            <a:r>
              <a:rPr lang="en-US" dirty="0"/>
              <a:t>) </a:t>
            </a:r>
            <a:br>
              <a:rPr lang="en-US" dirty="0"/>
            </a:br>
            <a:endParaRPr lang="en-US" dirty="0"/>
          </a:p>
        </p:txBody>
      </p:sp>
      <p:cxnSp>
        <p:nvCxnSpPr>
          <p:cNvPr id="20" name="Straight Arrow Connector 19"/>
          <p:cNvCxnSpPr/>
          <p:nvPr/>
        </p:nvCxnSpPr>
        <p:spPr>
          <a:xfrm>
            <a:off x="1689100" y="656608"/>
            <a:ext cx="235858" cy="7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Straight Arrow Connector 34"/>
          <p:cNvCxnSpPr/>
          <p:nvPr/>
        </p:nvCxnSpPr>
        <p:spPr>
          <a:xfrm>
            <a:off x="2933699" y="658054"/>
            <a:ext cx="235858" cy="7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p:cNvCxnSpPr/>
          <p:nvPr/>
        </p:nvCxnSpPr>
        <p:spPr>
          <a:xfrm>
            <a:off x="4080329" y="657331"/>
            <a:ext cx="235858" cy="7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7" name="Straight Arrow Connector 36"/>
          <p:cNvCxnSpPr/>
          <p:nvPr/>
        </p:nvCxnSpPr>
        <p:spPr>
          <a:xfrm>
            <a:off x="5462817" y="668274"/>
            <a:ext cx="235858" cy="7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8" name="Straight Arrow Connector 37"/>
          <p:cNvCxnSpPr/>
          <p:nvPr/>
        </p:nvCxnSpPr>
        <p:spPr>
          <a:xfrm>
            <a:off x="6634844" y="642942"/>
            <a:ext cx="235858" cy="7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4" name="TextBox 33"/>
          <p:cNvSpPr txBox="1"/>
          <p:nvPr/>
        </p:nvSpPr>
        <p:spPr>
          <a:xfrm>
            <a:off x="5864862" y="1511316"/>
            <a:ext cx="3279138" cy="307777"/>
          </a:xfrm>
          <a:prstGeom prst="rect">
            <a:avLst/>
          </a:prstGeom>
          <a:noFill/>
        </p:spPr>
        <p:txBody>
          <a:bodyPr wrap="square" rtlCol="0">
            <a:spAutoFit/>
          </a:bodyPr>
          <a:lstStyle/>
          <a:p>
            <a:r>
              <a:rPr lang="en-US" dirty="0" smtClean="0"/>
              <a:t>Arranges the fibers into readout towers</a:t>
            </a:r>
            <a:endParaRPr lang="en-US" dirty="0"/>
          </a:p>
        </p:txBody>
      </p:sp>
      <p:graphicFrame>
        <p:nvGraphicFramePr>
          <p:cNvPr id="40" name="Table 39"/>
          <p:cNvGraphicFramePr>
            <a:graphicFrameLocks noGrp="1"/>
          </p:cNvGraphicFramePr>
          <p:nvPr>
            <p:extLst>
              <p:ext uri="{D42A27DB-BD31-4B8C-83A1-F6EECF244321}">
                <p14:modId xmlns:p14="http://schemas.microsoft.com/office/powerpoint/2010/main" val="1017662748"/>
              </p:ext>
            </p:extLst>
          </p:nvPr>
        </p:nvGraphicFramePr>
        <p:xfrm>
          <a:off x="4198258" y="1962105"/>
          <a:ext cx="4774111" cy="2948937"/>
        </p:xfrm>
        <a:graphic>
          <a:graphicData uri="http://schemas.openxmlformats.org/drawingml/2006/table">
            <a:tbl>
              <a:tblPr firstRow="1" bandRow="1">
                <a:tableStyleId>{5C22544A-7EE6-4342-B048-85BDC9FD1C3A}</a:tableStyleId>
              </a:tblPr>
              <a:tblGrid>
                <a:gridCol w="4774111"/>
              </a:tblGrid>
              <a:tr h="488546">
                <a:tc>
                  <a:txBody>
                    <a:bodyPr/>
                    <a:lstStyle/>
                    <a:p>
                      <a:pPr algn="ctr"/>
                      <a:r>
                        <a:rPr lang="en-US" dirty="0" smtClean="0"/>
                        <a:t>Testing of</a:t>
                      </a:r>
                      <a:r>
                        <a:rPr lang="en-US" baseline="0" dirty="0" smtClean="0"/>
                        <a:t> the tray</a:t>
                      </a:r>
                      <a:endParaRPr lang="en-US" dirty="0"/>
                    </a:p>
                  </a:txBody>
                  <a:tcPr/>
                </a:tc>
              </a:tr>
              <a:tr h="559528">
                <a:tc>
                  <a:txBody>
                    <a:bodyPr/>
                    <a:lstStyle/>
                    <a:p>
                      <a:r>
                        <a:rPr lang="en-US" dirty="0" smtClean="0"/>
                        <a:t>Collimated</a:t>
                      </a:r>
                      <a:r>
                        <a:rPr lang="en-US" baseline="0" dirty="0" smtClean="0"/>
                        <a:t> </a:t>
                      </a:r>
                      <a:r>
                        <a:rPr lang="en-US" baseline="30000" dirty="0" err="1" smtClean="0"/>
                        <a:t>137</a:t>
                      </a:r>
                      <a:r>
                        <a:rPr lang="en-US" dirty="0" err="1" smtClean="0"/>
                        <a:t>Cs</a:t>
                      </a:r>
                      <a:r>
                        <a:rPr lang="en-US" dirty="0" smtClean="0"/>
                        <a:t> source,</a:t>
                      </a:r>
                      <a:r>
                        <a:rPr lang="en-US" baseline="0" dirty="0" smtClean="0"/>
                        <a:t> </a:t>
                      </a:r>
                      <a:r>
                        <a:rPr lang="en-US" dirty="0" smtClean="0"/>
                        <a:t>illuminated a 4-cm diameter spot on the tray</a:t>
                      </a:r>
                      <a:endParaRPr lang="en-US" dirty="0"/>
                    </a:p>
                  </a:txBody>
                  <a:tcPr/>
                </a:tc>
              </a:tr>
              <a:tr h="559528">
                <a:tc>
                  <a:txBody>
                    <a:bodyPr/>
                    <a:lstStyle/>
                    <a:p>
                      <a:r>
                        <a:rPr lang="en-US" dirty="0" smtClean="0"/>
                        <a:t>Determine</a:t>
                      </a:r>
                      <a:r>
                        <a:rPr lang="en-US" baseline="0" dirty="0" smtClean="0"/>
                        <a:t>d the relative yield of each tile and uniformity of each tray.</a:t>
                      </a:r>
                      <a:endParaRPr lang="en-US" dirty="0"/>
                    </a:p>
                  </a:txBody>
                  <a:tcPr/>
                </a:tc>
              </a:tr>
              <a:tr h="559528">
                <a:tc>
                  <a:txBody>
                    <a:bodyPr/>
                    <a:lstStyle/>
                    <a:p>
                      <a:r>
                        <a:rPr lang="en-US" dirty="0" smtClean="0"/>
                        <a:t>RMS</a:t>
                      </a:r>
                      <a:r>
                        <a:rPr lang="en-US" baseline="0" dirty="0" smtClean="0"/>
                        <a:t> of response and transverse uniformity of each tile = 4.6%, spread of 4.5%</a:t>
                      </a:r>
                      <a:endParaRPr lang="en-US" dirty="0"/>
                    </a:p>
                  </a:txBody>
                  <a:tcPr/>
                </a:tc>
              </a:tr>
              <a:tr h="781807">
                <a:tc>
                  <a:txBody>
                    <a:bodyPr/>
                    <a:lstStyle/>
                    <a:p>
                      <a:r>
                        <a:rPr lang="en-US" dirty="0" smtClean="0"/>
                        <a:t>Results imply - </a:t>
                      </a:r>
                      <a:r>
                        <a:rPr lang="en-US" sz="1400" b="0" i="0" u="none" strike="noStrike" cap="none" dirty="0" smtClean="0">
                          <a:solidFill>
                            <a:schemeClr val="dk1"/>
                          </a:solidFill>
                          <a:effectLst/>
                          <a:latin typeface="+mn-lt"/>
                          <a:ea typeface="+mn-ea"/>
                          <a:cs typeface="+mn-cs"/>
                          <a:sym typeface="Arial"/>
                        </a:rPr>
                        <a:t>tile uniformity contributes negligibly to the fractional energy resolution of the </a:t>
                      </a:r>
                      <a:r>
                        <a:rPr lang="en-US" sz="1400" b="0" i="0" u="none" strike="noStrike" cap="none" dirty="0" err="1" smtClean="0">
                          <a:solidFill>
                            <a:schemeClr val="dk1"/>
                          </a:solidFill>
                          <a:effectLst/>
                          <a:latin typeface="+mn-lt"/>
                          <a:ea typeface="+mn-ea"/>
                          <a:cs typeface="+mn-cs"/>
                          <a:sym typeface="Arial"/>
                        </a:rPr>
                        <a:t>HCAL</a:t>
                      </a:r>
                      <a:r>
                        <a:rPr lang="en-US" sz="1400" b="0" i="0" u="none" strike="noStrike" cap="none" dirty="0" smtClean="0">
                          <a:solidFill>
                            <a:schemeClr val="dk1"/>
                          </a:solidFill>
                          <a:effectLst/>
                          <a:latin typeface="+mn-lt"/>
                          <a:ea typeface="+mn-ea"/>
                          <a:cs typeface="+mn-cs"/>
                          <a:sym typeface="Arial"/>
                        </a:rPr>
                        <a:t>.</a:t>
                      </a:r>
                      <a:r>
                        <a:rPr lang="en-US" dirty="0" smtClean="0"/>
                        <a:t> </a:t>
                      </a:r>
                      <a:endParaRPr lang="en-US" dirty="0"/>
                    </a:p>
                  </a:txBody>
                  <a:tcPr/>
                </a:tc>
              </a:tr>
            </a:tbl>
          </a:graphicData>
        </a:graphic>
      </p:graphicFrame>
      <p:cxnSp>
        <p:nvCxnSpPr>
          <p:cNvPr id="42" name="Straight Arrow Connector 41"/>
          <p:cNvCxnSpPr/>
          <p:nvPr/>
        </p:nvCxnSpPr>
        <p:spPr>
          <a:xfrm flipH="1" flipV="1">
            <a:off x="6467384" y="1030891"/>
            <a:ext cx="387717" cy="421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46" name="Table 45"/>
              <p:cNvGraphicFramePr>
                <a:graphicFrameLocks noGrp="1"/>
              </p:cNvGraphicFramePr>
              <p:nvPr>
                <p:extLst>
                  <p:ext uri="{D42A27DB-BD31-4B8C-83A1-F6EECF244321}">
                    <p14:modId xmlns:p14="http://schemas.microsoft.com/office/powerpoint/2010/main" val="3950837204"/>
                  </p:ext>
                </p:extLst>
              </p:nvPr>
            </p:nvGraphicFramePr>
            <p:xfrm>
              <a:off x="175940" y="1487863"/>
              <a:ext cx="3866653" cy="3405887"/>
            </p:xfrm>
            <a:graphic>
              <a:graphicData uri="http://schemas.openxmlformats.org/drawingml/2006/table">
                <a:tbl>
                  <a:tblPr firstRow="1" bandRow="1">
                    <a:tableStyleId>{5C22544A-7EE6-4342-B048-85BDC9FD1C3A}</a:tableStyleId>
                  </a:tblPr>
                  <a:tblGrid>
                    <a:gridCol w="3866653"/>
                  </a:tblGrid>
                  <a:tr h="378773">
                    <a:tc>
                      <a:txBody>
                        <a:bodyPr/>
                        <a:lstStyle/>
                        <a:p>
                          <a:pPr algn="ctr"/>
                          <a:r>
                            <a:rPr lang="en-US" dirty="0" smtClean="0"/>
                            <a:t>Source tube</a:t>
                          </a:r>
                          <a:endParaRPr lang="en-US" dirty="0"/>
                        </a:p>
                      </a:txBody>
                      <a:tcPr/>
                    </a:tc>
                  </a:tr>
                  <a:tr h="527045">
                    <a:tc>
                      <a:txBody>
                        <a:bodyPr/>
                        <a:lstStyle/>
                        <a:p>
                          <a:r>
                            <a:rPr lang="en-US" dirty="0" smtClean="0"/>
                            <a:t>1-mm diameter stainless steel tube, </a:t>
                          </a:r>
                          <a:r>
                            <a:rPr lang="en-US" b="1" dirty="0" smtClean="0"/>
                            <a:t>for calibration purposes</a:t>
                          </a:r>
                          <a:endParaRPr lang="en-US" b="1" dirty="0"/>
                        </a:p>
                      </a:txBody>
                      <a:tcPr/>
                    </a:tc>
                  </a:tr>
                  <a:tr h="744064">
                    <a:tc>
                      <a:txBody>
                        <a:bodyPr/>
                        <a:lstStyle/>
                        <a:p>
                          <a:r>
                            <a:rPr lang="en-US" dirty="0" smtClean="0"/>
                            <a:t>Guides a </a:t>
                          </a:r>
                          <a:r>
                            <a:rPr lang="en-US" b="1" dirty="0" err="1" smtClean="0"/>
                            <a:t>137Cs</a:t>
                          </a:r>
                          <a:r>
                            <a:rPr lang="en-US" b="1" dirty="0" smtClean="0"/>
                            <a:t> (or </a:t>
                          </a:r>
                          <a:r>
                            <a:rPr lang="en-US" b="1" dirty="0" err="1" smtClean="0"/>
                            <a:t>60Co</a:t>
                          </a:r>
                          <a:r>
                            <a:rPr lang="en-US" b="1" dirty="0" smtClean="0"/>
                            <a:t>) source</a:t>
                          </a:r>
                          <a:r>
                            <a:rPr lang="en-US" dirty="0" smtClean="0"/>
                            <a:t> welded on the tip of a thin stainless steel wire across the center of each tile in a tray </a:t>
                          </a:r>
                          <a:endParaRPr lang="en-US" dirty="0"/>
                        </a:p>
                      </a:txBody>
                      <a:tcPr/>
                    </a:tc>
                  </a:tr>
                  <a:tr h="527045">
                    <a:tc>
                      <a:txBody>
                        <a:bodyPr/>
                        <a:lstStyle/>
                        <a:p>
                          <a:r>
                            <a:rPr lang="en-US" b="1" dirty="0" smtClean="0"/>
                            <a:t>Used during the assembly</a:t>
                          </a:r>
                          <a:r>
                            <a:rPr lang="en-US" b="1" baseline="0" dirty="0" smtClean="0"/>
                            <a:t> stage</a:t>
                          </a:r>
                          <a:r>
                            <a:rPr lang="en-US" baseline="0" dirty="0" smtClean="0"/>
                            <a:t>, to guide the wire source.</a:t>
                          </a:r>
                          <a:endParaRPr lang="en-US" dirty="0"/>
                        </a:p>
                      </a:txBody>
                      <a:tcPr/>
                    </a:tc>
                  </a:tr>
                  <a:tr h="710800">
                    <a:tc>
                      <a:txBody>
                        <a:bodyPr/>
                        <a:lstStyle/>
                        <a:p>
                          <a:r>
                            <a:rPr lang="en-US" i="1" dirty="0" smtClean="0"/>
                            <a:t>RMS </a:t>
                          </a:r>
                          <a:r>
                            <a:rPr lang="en-US" dirty="0" smtClean="0"/>
                            <a:t>of </a:t>
                          </a:r>
                          <a14:m>
                            <m:oMath xmlns:m="http://schemas.openxmlformats.org/officeDocument/2006/math">
                              <m:f>
                                <m:fPr>
                                  <m:ctrlPr>
                                    <a:rPr lang="en-US" sz="1400" b="0" i="1" smtClean="0">
                                      <a:latin typeface="Cambria Math" panose="02040503050406030204" pitchFamily="18" charset="0"/>
                                      <a:ea typeface="Cambria Math" panose="02040503050406030204" pitchFamily="18" charset="0"/>
                                    </a:rPr>
                                  </m:ctrlPr>
                                </m:fPr>
                                <m:num>
                                  <m:r>
                                    <m:rPr>
                                      <m:nor/>
                                    </m:rPr>
                                    <a:rPr lang="en-US" sz="1400" b="0" i="0" smtClean="0">
                                      <a:latin typeface="Cambria Math" panose="02040503050406030204" pitchFamily="18" charset="0"/>
                                      <a:ea typeface="Cambria Math" panose="02040503050406030204" pitchFamily="18" charset="0"/>
                                    </a:rPr>
                                    <m:t>Light</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yield</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by</m:t>
                                  </m:r>
                                  <m:r>
                                    <m:rPr>
                                      <m:nor/>
                                    </m:rPr>
                                    <a:rPr lang="en-US" sz="1400" b="0" i="0" smtClean="0">
                                      <a:latin typeface="Cambria Math" panose="02040503050406030204" pitchFamily="18" charset="0"/>
                                      <a:ea typeface="Cambria Math" panose="02040503050406030204" pitchFamily="18" charset="0"/>
                                    </a:rPr>
                                    <m:t> </m:t>
                                  </m:r>
                                  <m:r>
                                    <m:rPr>
                                      <m:nor/>
                                    </m:rPr>
                                    <a:rPr lang="en-US" sz="1400" b="0" i="0" dirty="0" smtClean="0">
                                      <a:latin typeface="Cambria Math" panose="02040503050406030204" pitchFamily="18" charset="0"/>
                                      <a:ea typeface="Cambria Math" panose="02040503050406030204" pitchFamily="18" charset="0"/>
                                    </a:rPr>
                                    <m:t>collimated</m:t>
                                  </m:r>
                                  <m:r>
                                    <m:rPr>
                                      <m:nor/>
                                    </m:rPr>
                                    <a:rPr lang="en-US" sz="1400" dirty="0" smtClean="0">
                                      <a:latin typeface="Cambria Math" panose="02040503050406030204" pitchFamily="18" charset="0"/>
                                      <a:ea typeface="Cambria Math" panose="02040503050406030204" pitchFamily="18" charset="0"/>
                                    </a:rPr>
                                    <m:t> </m:t>
                                  </m:r>
                                  <m:r>
                                    <m:rPr>
                                      <m:nor/>
                                    </m:rPr>
                                    <a:rPr lang="en-US" sz="1400" dirty="0" smtClean="0">
                                      <a:latin typeface="Cambria Math" panose="02040503050406030204" pitchFamily="18" charset="0"/>
                                      <a:ea typeface="Cambria Math" panose="02040503050406030204" pitchFamily="18" charset="0"/>
                                    </a:rPr>
                                    <m:t>source</m:t>
                                  </m:r>
                                </m:num>
                                <m:den>
                                  <m:r>
                                    <m:rPr>
                                      <m:nor/>
                                    </m:rPr>
                                    <a:rPr lang="en-US" sz="1400" b="0" i="0" smtClean="0">
                                      <a:latin typeface="Cambria Math" panose="02040503050406030204" pitchFamily="18" charset="0"/>
                                      <a:ea typeface="Cambria Math" panose="02040503050406030204" pitchFamily="18" charset="0"/>
                                    </a:rPr>
                                    <m:t>Light</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yield</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by</m:t>
                                  </m:r>
                                  <m:r>
                                    <m:rPr>
                                      <m:nor/>
                                    </m:rPr>
                                    <a:rPr lang="en-US" sz="1400" b="0" i="0" smtClean="0">
                                      <a:latin typeface="Cambria Math" panose="02040503050406030204" pitchFamily="18" charset="0"/>
                                      <a:ea typeface="Cambria Math" panose="02040503050406030204" pitchFamily="18" charset="0"/>
                                    </a:rPr>
                                    <m:t> </m:t>
                                  </m:r>
                                  <m:r>
                                    <m:rPr>
                                      <m:nor/>
                                    </m:rPr>
                                    <a:rPr lang="en-US" sz="1400" dirty="0" smtClean="0">
                                      <a:latin typeface="Cambria Math" panose="02040503050406030204" pitchFamily="18" charset="0"/>
                                      <a:ea typeface="Cambria Math" panose="02040503050406030204" pitchFamily="18" charset="0"/>
                                    </a:rPr>
                                    <m:t>wire</m:t>
                                  </m:r>
                                  <m:r>
                                    <m:rPr>
                                      <m:nor/>
                                    </m:rPr>
                                    <a:rPr lang="en-US" sz="1400" dirty="0" smtClean="0">
                                      <a:latin typeface="Cambria Math" panose="02040503050406030204" pitchFamily="18" charset="0"/>
                                      <a:ea typeface="Cambria Math" panose="02040503050406030204" pitchFamily="18" charset="0"/>
                                    </a:rPr>
                                    <m:t> </m:t>
                                  </m:r>
                                  <m:r>
                                    <m:rPr>
                                      <m:nor/>
                                    </m:rPr>
                                    <a:rPr lang="en-US" sz="1400" dirty="0" smtClean="0">
                                      <a:latin typeface="Cambria Math" panose="02040503050406030204" pitchFamily="18" charset="0"/>
                                      <a:ea typeface="Cambria Math" panose="02040503050406030204" pitchFamily="18" charset="0"/>
                                    </a:rPr>
                                    <m:t>source</m:t>
                                  </m:r>
                                </m:den>
                              </m:f>
                              <m:r>
                                <a:rPr lang="en-US" sz="1400" b="0" i="1" smtClean="0">
                                  <a:latin typeface="Cambria Math" panose="02040503050406030204" pitchFamily="18" charset="0"/>
                                  <a:ea typeface="Cambria Math" panose="02040503050406030204" pitchFamily="18" charset="0"/>
                                </a:rPr>
                                <m:t> </m:t>
                              </m:r>
                            </m:oMath>
                          </a14:m>
                          <a:r>
                            <a:rPr lang="en-US" dirty="0" smtClean="0"/>
                            <a:t>=</a:t>
                          </a:r>
                          <a:r>
                            <a:rPr lang="en-US" baseline="0" dirty="0" smtClean="0"/>
                            <a:t>1</a:t>
                          </a:r>
                          <a:r>
                            <a:rPr lang="en-US" dirty="0" smtClean="0"/>
                            <a:t>.3%. </a:t>
                          </a:r>
                          <a:endParaRPr lang="en-US" dirty="0"/>
                        </a:p>
                      </a:txBody>
                      <a:tcPr/>
                    </a:tc>
                  </a:tr>
                  <a:tr h="373380">
                    <a:tc>
                      <a:txBody>
                        <a:bodyPr/>
                        <a:lstStyle/>
                        <a:p>
                          <a:r>
                            <a:rPr lang="en-US" sz="1400" b="0" i="0" u="none" strike="noStrike" cap="none" dirty="0" smtClean="0">
                              <a:solidFill>
                                <a:schemeClr val="dk1"/>
                              </a:solidFill>
                              <a:effectLst/>
                              <a:latin typeface="+mn-lt"/>
                              <a:ea typeface="+mn-ea"/>
                              <a:cs typeface="+mn-cs"/>
                              <a:sym typeface="Arial"/>
                            </a:rPr>
                            <a:t>Wire sources can be used to calibrate individual tiles to better than 2%</a:t>
                          </a:r>
                          <a:endParaRPr lang="en-US" dirty="0"/>
                        </a:p>
                      </a:txBody>
                      <a:tcPr/>
                    </a:tc>
                  </a:tr>
                </a:tbl>
              </a:graphicData>
            </a:graphic>
          </p:graphicFrame>
        </mc:Choice>
        <mc:Fallback xmlns="">
          <p:graphicFrame>
            <p:nvGraphicFramePr>
              <p:cNvPr id="46" name="Table 45"/>
              <p:cNvGraphicFramePr>
                <a:graphicFrameLocks noGrp="1"/>
              </p:cNvGraphicFramePr>
              <p:nvPr>
                <p:extLst>
                  <p:ext uri="{D42A27DB-BD31-4B8C-83A1-F6EECF244321}">
                    <p14:modId xmlns:p14="http://schemas.microsoft.com/office/powerpoint/2010/main" val="3950837204"/>
                  </p:ext>
                </p:extLst>
              </p:nvPr>
            </p:nvGraphicFramePr>
            <p:xfrm>
              <a:off x="175940" y="1487863"/>
              <a:ext cx="3866653" cy="3405887"/>
            </p:xfrm>
            <a:graphic>
              <a:graphicData uri="http://schemas.openxmlformats.org/drawingml/2006/table">
                <a:tbl>
                  <a:tblPr firstRow="1" bandRow="1">
                    <a:tableStyleId>{5C22544A-7EE6-4342-B048-85BDC9FD1C3A}</a:tableStyleId>
                  </a:tblPr>
                  <a:tblGrid>
                    <a:gridCol w="3866653"/>
                  </a:tblGrid>
                  <a:tr h="378773">
                    <a:tc>
                      <a:txBody>
                        <a:bodyPr/>
                        <a:lstStyle/>
                        <a:p>
                          <a:pPr algn="ctr"/>
                          <a:r>
                            <a:rPr lang="en-US" dirty="0" smtClean="0"/>
                            <a:t>Source tube</a:t>
                          </a:r>
                          <a:endParaRPr lang="en-US" dirty="0"/>
                        </a:p>
                      </a:txBody>
                      <a:tcPr/>
                    </a:tc>
                  </a:tr>
                  <a:tr h="527045">
                    <a:tc>
                      <a:txBody>
                        <a:bodyPr/>
                        <a:lstStyle/>
                        <a:p>
                          <a:r>
                            <a:rPr lang="en-US" dirty="0" smtClean="0"/>
                            <a:t>1-mm diameter stainless steel tube, </a:t>
                          </a:r>
                          <a:r>
                            <a:rPr lang="en-US" b="1" dirty="0" smtClean="0"/>
                            <a:t>for calibration purposes</a:t>
                          </a:r>
                          <a:endParaRPr lang="en-US" b="1" dirty="0"/>
                        </a:p>
                      </a:txBody>
                      <a:tcPr/>
                    </a:tc>
                  </a:tr>
                  <a:tr h="744064">
                    <a:tc>
                      <a:txBody>
                        <a:bodyPr/>
                        <a:lstStyle/>
                        <a:p>
                          <a:r>
                            <a:rPr lang="en-US" dirty="0" smtClean="0"/>
                            <a:t>Guides a </a:t>
                          </a:r>
                          <a:r>
                            <a:rPr lang="en-US" b="1" dirty="0" err="1" smtClean="0"/>
                            <a:t>137Cs</a:t>
                          </a:r>
                          <a:r>
                            <a:rPr lang="en-US" b="1" dirty="0" smtClean="0"/>
                            <a:t> (or </a:t>
                          </a:r>
                          <a:r>
                            <a:rPr lang="en-US" b="1" dirty="0" err="1" smtClean="0"/>
                            <a:t>60Co</a:t>
                          </a:r>
                          <a:r>
                            <a:rPr lang="en-US" b="1" dirty="0" smtClean="0"/>
                            <a:t>) source</a:t>
                          </a:r>
                          <a:r>
                            <a:rPr lang="en-US" dirty="0" smtClean="0"/>
                            <a:t> welded on the tip of a thin stainless steel wire across the center of each tile in a tray </a:t>
                          </a:r>
                          <a:endParaRPr lang="en-US" dirty="0"/>
                        </a:p>
                      </a:txBody>
                      <a:tcPr/>
                    </a:tc>
                  </a:tr>
                  <a:tr h="527045">
                    <a:tc>
                      <a:txBody>
                        <a:bodyPr/>
                        <a:lstStyle/>
                        <a:p>
                          <a:r>
                            <a:rPr lang="en-US" b="1" dirty="0" smtClean="0"/>
                            <a:t>Used during the assembly</a:t>
                          </a:r>
                          <a:r>
                            <a:rPr lang="en-US" b="1" baseline="0" dirty="0" smtClean="0"/>
                            <a:t> stage</a:t>
                          </a:r>
                          <a:r>
                            <a:rPr lang="en-US" baseline="0" dirty="0" smtClean="0"/>
                            <a:t>, to guide the wire source.</a:t>
                          </a:r>
                          <a:endParaRPr lang="en-US" dirty="0"/>
                        </a:p>
                      </a:txBody>
                      <a:tcPr/>
                    </a:tc>
                  </a:tr>
                  <a:tr h="710800">
                    <a:tc>
                      <a:txBody>
                        <a:bodyPr/>
                        <a:lstStyle/>
                        <a:p>
                          <a:endParaRPr lang="en-US"/>
                        </a:p>
                      </a:txBody>
                      <a:tcPr>
                        <a:blipFill rotWithShape="0">
                          <a:blip r:embed="rId3"/>
                          <a:stretch>
                            <a:fillRect l="-157" t="-306838" r="-629" b="-81197"/>
                          </a:stretch>
                        </a:blipFill>
                      </a:tcPr>
                    </a:tc>
                  </a:tr>
                  <a:tr h="518160">
                    <a:tc>
                      <a:txBody>
                        <a:bodyPr/>
                        <a:lstStyle/>
                        <a:p>
                          <a:r>
                            <a:rPr lang="en-US" sz="1400" b="0" i="0" u="none" strike="noStrike" cap="none" dirty="0" smtClean="0">
                              <a:solidFill>
                                <a:schemeClr val="dk1"/>
                              </a:solidFill>
                              <a:effectLst/>
                              <a:latin typeface="+mn-lt"/>
                              <a:ea typeface="+mn-ea"/>
                              <a:cs typeface="+mn-cs"/>
                              <a:sym typeface="Arial"/>
                            </a:rPr>
                            <a:t>Wire sources can be used to calibrate individual tiles to better than 2%</a:t>
                          </a:r>
                          <a:endParaRPr lang="en-US" dirty="0"/>
                        </a:p>
                      </a:txBody>
                      <a:tcPr/>
                    </a:tc>
                  </a:tr>
                </a:tbl>
              </a:graphicData>
            </a:graphic>
          </p:graphicFrame>
        </mc:Fallback>
      </mc:AlternateContent>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11</a:t>
            </a:fld>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03140" y="48573"/>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2.3 Longitudinal Segmentation</a:t>
            </a:r>
            <a:endParaRPr dirty="0"/>
          </a:p>
        </p:txBody>
      </p:sp>
      <p:pic>
        <p:nvPicPr>
          <p:cNvPr id="143" name="Shape 143"/>
          <p:cNvPicPr preferRelativeResize="0"/>
          <p:nvPr/>
        </p:nvPicPr>
        <p:blipFill>
          <a:blip r:embed="rId3">
            <a:alphaModFix/>
          </a:blip>
          <a:stretch>
            <a:fillRect/>
          </a:stretch>
        </p:blipFill>
        <p:spPr>
          <a:xfrm>
            <a:off x="2190500" y="1017725"/>
            <a:ext cx="4646251" cy="3474024"/>
          </a:xfrm>
          <a:prstGeom prst="rect">
            <a:avLst/>
          </a:prstGeom>
          <a:noFill/>
          <a:ln>
            <a:noFill/>
          </a:ln>
        </p:spPr>
      </p:pic>
      <p:sp>
        <p:nvSpPr>
          <p:cNvPr id="144" name="Shape 144"/>
          <p:cNvSpPr txBox="1"/>
          <p:nvPr/>
        </p:nvSpPr>
        <p:spPr>
          <a:xfrm>
            <a:off x="311700" y="4491750"/>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t>Figure 4: The </a:t>
            </a:r>
            <a:r>
              <a:rPr lang="en-GB" dirty="0" err="1"/>
              <a:t>HCAL</a:t>
            </a:r>
            <a:r>
              <a:rPr lang="en-GB" dirty="0"/>
              <a:t> tower segmentation for one-fourth of the HB, </a:t>
            </a:r>
            <a:r>
              <a:rPr lang="en-GB" dirty="0" err="1"/>
              <a:t>HO</a:t>
            </a:r>
            <a:r>
              <a:rPr lang="en-GB" dirty="0"/>
              <a:t>, and HE </a:t>
            </a:r>
            <a:r>
              <a:rPr lang="en-GB" dirty="0" err="1"/>
              <a:t>detectors.</a:t>
            </a:r>
            <a:r>
              <a:rPr lang="en-GB" b="1" u="sng" dirty="0" err="1"/>
              <a:t>The</a:t>
            </a:r>
            <a:r>
              <a:rPr lang="en-GB" b="1" u="sng" dirty="0"/>
              <a:t> shading</a:t>
            </a:r>
            <a:endParaRPr b="1" u="sng" dirty="0"/>
          </a:p>
          <a:p>
            <a:pPr marL="0" lvl="0" indent="0" algn="ctr">
              <a:spcBef>
                <a:spcPts val="0"/>
              </a:spcBef>
              <a:spcAft>
                <a:spcPts val="0"/>
              </a:spcAft>
              <a:buNone/>
            </a:pPr>
            <a:r>
              <a:rPr lang="en-GB" b="1" u="sng" dirty="0"/>
              <a:t>represents independent longitudinal readouts in the HB/HE overlap and the small angle regions. </a:t>
            </a:r>
            <a:endParaRPr b="1" u="sng" dirty="0"/>
          </a:p>
        </p:txBody>
      </p:sp>
      <p:cxnSp>
        <p:nvCxnSpPr>
          <p:cNvPr id="145" name="Shape 145"/>
          <p:cNvCxnSpPr>
            <a:stCxn id="146" idx="0"/>
          </p:cNvCxnSpPr>
          <p:nvPr/>
        </p:nvCxnSpPr>
        <p:spPr>
          <a:xfrm rot="10800000" flipH="1">
            <a:off x="1343575" y="1243650"/>
            <a:ext cx="1012500" cy="1830900"/>
          </a:xfrm>
          <a:prstGeom prst="straightConnector1">
            <a:avLst/>
          </a:prstGeom>
          <a:noFill/>
          <a:ln w="9525" cap="flat" cmpd="sng">
            <a:solidFill>
              <a:schemeClr val="dk2"/>
            </a:solidFill>
            <a:prstDash val="solid"/>
            <a:round/>
            <a:headEnd type="none" w="med" len="med"/>
            <a:tailEnd type="triangle" w="med" len="med"/>
          </a:ln>
        </p:spPr>
      </p:cxnSp>
      <p:cxnSp>
        <p:nvCxnSpPr>
          <p:cNvPr id="147" name="Shape 147"/>
          <p:cNvCxnSpPr>
            <a:stCxn id="146" idx="3"/>
          </p:cNvCxnSpPr>
          <p:nvPr/>
        </p:nvCxnSpPr>
        <p:spPr>
          <a:xfrm rot="10800000" flipH="1">
            <a:off x="2024875" y="2466450"/>
            <a:ext cx="891600" cy="780000"/>
          </a:xfrm>
          <a:prstGeom prst="straightConnector1">
            <a:avLst/>
          </a:prstGeom>
          <a:noFill/>
          <a:ln w="9525" cap="flat" cmpd="sng">
            <a:solidFill>
              <a:schemeClr val="dk2"/>
            </a:solidFill>
            <a:prstDash val="solid"/>
            <a:round/>
            <a:headEnd type="none" w="med" len="med"/>
            <a:tailEnd type="triangle" w="med" len="med"/>
          </a:ln>
        </p:spPr>
      </p:cxnSp>
      <p:sp>
        <p:nvSpPr>
          <p:cNvPr id="146" name="Shape 146"/>
          <p:cNvSpPr txBox="1"/>
          <p:nvPr/>
        </p:nvSpPr>
        <p:spPr>
          <a:xfrm>
            <a:off x="662275" y="3074550"/>
            <a:ext cx="1362600" cy="343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Tower number</a:t>
            </a:r>
            <a:endParaRPr/>
          </a:p>
        </p:txBody>
      </p:sp>
      <p:sp>
        <p:nvSpPr>
          <p:cNvPr id="148" name="Shape 148"/>
          <p:cNvSpPr txBox="1"/>
          <p:nvPr/>
        </p:nvSpPr>
        <p:spPr>
          <a:xfrm>
            <a:off x="6163925" y="3434300"/>
            <a:ext cx="2228700" cy="458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Scintillator layer number</a:t>
            </a:r>
            <a:endParaRPr/>
          </a:p>
        </p:txBody>
      </p:sp>
      <p:cxnSp>
        <p:nvCxnSpPr>
          <p:cNvPr id="149" name="Shape 149"/>
          <p:cNvCxnSpPr>
            <a:stCxn id="148" idx="0"/>
          </p:cNvCxnSpPr>
          <p:nvPr/>
        </p:nvCxnSpPr>
        <p:spPr>
          <a:xfrm rot="10800000">
            <a:off x="6584075" y="2441000"/>
            <a:ext cx="694200" cy="993300"/>
          </a:xfrm>
          <a:prstGeom prst="straightConnector1">
            <a:avLst/>
          </a:prstGeom>
          <a:noFill/>
          <a:ln w="9525" cap="flat" cmpd="sng">
            <a:solidFill>
              <a:schemeClr val="dk2"/>
            </a:solidFill>
            <a:prstDash val="solid"/>
            <a:round/>
            <a:headEnd type="none" w="med" len="med"/>
            <a:tailEnd type="triangle" w="med" len="med"/>
          </a:ln>
        </p:spPr>
      </p:cxnSp>
      <p:cxnSp>
        <p:nvCxnSpPr>
          <p:cNvPr id="150" name="Shape 150"/>
          <p:cNvCxnSpPr>
            <a:stCxn id="148" idx="1"/>
          </p:cNvCxnSpPr>
          <p:nvPr/>
        </p:nvCxnSpPr>
        <p:spPr>
          <a:xfrm flipH="1">
            <a:off x="4087925" y="3663500"/>
            <a:ext cx="2076000" cy="331200"/>
          </a:xfrm>
          <a:prstGeom prst="straightConnector1">
            <a:avLst/>
          </a:prstGeom>
          <a:noFill/>
          <a:ln w="9525" cap="flat" cmpd="sng">
            <a:solidFill>
              <a:schemeClr val="dk2"/>
            </a:solidFill>
            <a:prstDash val="solid"/>
            <a:round/>
            <a:headEnd type="none" w="med" len="med"/>
            <a:tailEnd type="triangle" w="med" len="med"/>
          </a:ln>
        </p:spPr>
      </p:cxn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12</a:t>
            </a:fld>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Shape 156"/>
          <p:cNvSpPr txBox="1">
            <a:spLocks noGrp="1"/>
          </p:cNvSpPr>
          <p:nvPr>
            <p:ph type="body" idx="1"/>
          </p:nvPr>
        </p:nvSpPr>
        <p:spPr>
          <a:xfrm>
            <a:off x="311700" y="274320"/>
            <a:ext cx="8520600" cy="4594860"/>
          </a:xfrm>
          <a:prstGeom prst="rect">
            <a:avLst/>
          </a:prstGeom>
        </p:spPr>
        <p:txBody>
          <a:bodyPr spcFirstLastPara="1" wrap="square" lIns="91425" tIns="91425" rIns="91425" bIns="91425" anchor="t" anchorCtr="0">
            <a:noAutofit/>
          </a:bodyPr>
          <a:lstStyle/>
          <a:p>
            <a:r>
              <a:rPr lang="en-GB" dirty="0"/>
              <a:t>Towers 1 through </a:t>
            </a:r>
            <a:r>
              <a:rPr lang="en-GB" dirty="0" smtClean="0"/>
              <a:t>14, all have a single </a:t>
            </a:r>
            <a:r>
              <a:rPr lang="en-GB" dirty="0"/>
              <a:t>longitudinal </a:t>
            </a:r>
            <a:r>
              <a:rPr lang="en-GB" dirty="0" smtClean="0"/>
              <a:t>readout</a:t>
            </a:r>
          </a:p>
          <a:p>
            <a:endParaRPr u="sng" dirty="0"/>
          </a:p>
          <a:p>
            <a:r>
              <a:rPr lang="en-GB" dirty="0"/>
              <a:t>Towers 15 and 16 are segmented in depth. </a:t>
            </a:r>
            <a:endParaRPr lang="en-GB" dirty="0" smtClean="0"/>
          </a:p>
          <a:p>
            <a:endParaRPr lang="en-GB" dirty="0" smtClean="0"/>
          </a:p>
          <a:p>
            <a:r>
              <a:rPr lang="en-GB" dirty="0" smtClean="0"/>
              <a:t>Front </a:t>
            </a:r>
            <a:r>
              <a:rPr lang="en-GB" dirty="0"/>
              <a:t>segment of Tower 15 contains either 12 or 13 scintillator layers. </a:t>
            </a:r>
            <a:endParaRPr lang="en-GB" dirty="0" smtClean="0"/>
          </a:p>
          <a:p>
            <a:endParaRPr lang="en-GB" dirty="0" smtClean="0"/>
          </a:p>
          <a:p>
            <a:r>
              <a:rPr lang="en-GB" dirty="0" smtClean="0"/>
              <a:t>Rear </a:t>
            </a:r>
            <a:r>
              <a:rPr lang="en-GB" dirty="0"/>
              <a:t>segment of Tower 15 has three scintillator layers</a:t>
            </a:r>
            <a:r>
              <a:rPr lang="en-GB" dirty="0" smtClean="0"/>
              <a:t>.</a:t>
            </a:r>
          </a:p>
          <a:p>
            <a:pPr marL="114300" indent="0">
              <a:buNone/>
            </a:pPr>
            <a:r>
              <a:rPr lang="en-GB" dirty="0" smtClean="0"/>
              <a:t> </a:t>
            </a:r>
            <a:endParaRPr dirty="0"/>
          </a:p>
          <a:p>
            <a:r>
              <a:rPr lang="en-GB" dirty="0"/>
              <a:t>Tower 16 has five layers in the front segment and three in the rear. </a:t>
            </a:r>
            <a:endParaRPr lang="en-GB" dirty="0" smtClean="0"/>
          </a:p>
          <a:p>
            <a:endParaRPr lang="en-GB" dirty="0"/>
          </a:p>
          <a:p>
            <a:r>
              <a:rPr lang="en-GB" dirty="0" smtClean="0"/>
              <a:t>Tower </a:t>
            </a:r>
            <a:r>
              <a:rPr lang="en-GB" dirty="0"/>
              <a:t>16 does not have a Layer-0 scintillator.</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13</a:t>
            </a:fld>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GB"/>
              <a:t>3. Electronics and Data Acquisition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14</a:t>
            </a:fld>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Shape 173"/>
          <p:cNvSpPr txBox="1">
            <a:spLocks noGrp="1"/>
          </p:cNvSpPr>
          <p:nvPr>
            <p:ph type="body" idx="1"/>
          </p:nvPr>
        </p:nvSpPr>
        <p:spPr>
          <a:xfrm>
            <a:off x="311700" y="437990"/>
            <a:ext cx="8520600" cy="4373496"/>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Each wedge contains 72 channels of front-end electronics mounted on the  detector periphery near Tower 14 in an enclosure referred to as a readout box (</a:t>
            </a:r>
            <a:r>
              <a:rPr lang="en-GB" dirty="0" err="1"/>
              <a:t>RBX</a:t>
            </a:r>
            <a:r>
              <a:rPr lang="en-GB" dirty="0" smtClean="0"/>
              <a:t>).</a:t>
            </a:r>
          </a:p>
          <a:p>
            <a:pPr marL="114300" lvl="0" indent="0" rtl="0">
              <a:spcBef>
                <a:spcPts val="0"/>
              </a:spcBef>
              <a:spcAft>
                <a:spcPts val="0"/>
              </a:spcAft>
              <a:buSzPts val="1800"/>
              <a:buNone/>
            </a:pPr>
            <a:r>
              <a:rPr lang="en-GB" dirty="0"/>
              <a:t>	</a:t>
            </a:r>
            <a:r>
              <a:rPr lang="en-GB" dirty="0" smtClean="0"/>
              <a:t>					</a:t>
            </a:r>
          </a:p>
          <a:p>
            <a:pPr marL="114300" lvl="0" indent="0" rtl="0">
              <a:spcBef>
                <a:spcPts val="0"/>
              </a:spcBef>
              <a:spcAft>
                <a:spcPts val="0"/>
              </a:spcAft>
              <a:buSzPts val="1800"/>
              <a:buNone/>
            </a:pPr>
            <a:endParaRPr lang="en-GB" dirty="0"/>
          </a:p>
          <a:p>
            <a:pPr marL="114300" lvl="0" indent="0" rtl="0">
              <a:spcBef>
                <a:spcPts val="0"/>
              </a:spcBef>
              <a:spcAft>
                <a:spcPts val="0"/>
              </a:spcAft>
              <a:buSzPts val="1800"/>
              <a:buNone/>
            </a:pPr>
            <a:endParaRPr lang="en-GB" dirty="0" smtClean="0"/>
          </a:p>
          <a:p>
            <a:pPr marL="114300" lvl="0" indent="0" rtl="0">
              <a:spcBef>
                <a:spcPts val="0"/>
              </a:spcBef>
              <a:spcAft>
                <a:spcPts val="0"/>
              </a:spcAft>
              <a:buSzPts val="1800"/>
              <a:buNone/>
            </a:pPr>
            <a:endParaRPr lang="en-GB" dirty="0"/>
          </a:p>
          <a:p>
            <a:pPr marL="114300" lvl="0" indent="0" rtl="0">
              <a:spcBef>
                <a:spcPts val="0"/>
              </a:spcBef>
              <a:spcAft>
                <a:spcPts val="0"/>
              </a:spcAft>
              <a:buSzPts val="1800"/>
              <a:buNone/>
            </a:pPr>
            <a:endParaRPr lang="en-GB" dirty="0" smtClean="0"/>
          </a:p>
          <a:p>
            <a:pPr marL="114300" lvl="0" indent="0" rtl="0">
              <a:spcBef>
                <a:spcPts val="0"/>
              </a:spcBef>
              <a:spcAft>
                <a:spcPts val="0"/>
              </a:spcAft>
              <a:buSzPts val="1800"/>
              <a:buNone/>
            </a:pPr>
            <a:r>
              <a:rPr lang="en-GB" dirty="0" smtClean="0"/>
              <a:t>A single </a:t>
            </a:r>
            <a:r>
              <a:rPr lang="en-GB" dirty="0"/>
              <a:t>RM contains an </a:t>
            </a:r>
            <a:r>
              <a:rPr lang="en-GB" b="1" dirty="0" smtClean="0"/>
              <a:t>19-channel </a:t>
            </a:r>
            <a:r>
              <a:rPr lang="en-GB" b="1" dirty="0" err="1"/>
              <a:t>HPD</a:t>
            </a:r>
            <a:r>
              <a:rPr lang="en-GB" dirty="0"/>
              <a:t> which </a:t>
            </a:r>
            <a:r>
              <a:rPr lang="en-GB" dirty="0" smtClean="0"/>
              <a:t>registers </a:t>
            </a:r>
            <a:r>
              <a:rPr lang="en-GB" dirty="0"/>
              <a:t>signals from </a:t>
            </a:r>
            <a:r>
              <a:rPr lang="en-GB" dirty="0" smtClean="0"/>
              <a:t>an independent </a:t>
            </a:r>
            <a:r>
              <a:rPr lang="en-GB" dirty="0"/>
              <a:t>(∆η, ∆φ) = </a:t>
            </a:r>
            <a:r>
              <a:rPr lang="en-GB" dirty="0" smtClean="0"/>
              <a:t>(</a:t>
            </a:r>
            <a:r>
              <a:rPr lang="en-GB" dirty="0"/>
              <a:t>0.0875, 0.0875) tower</a:t>
            </a:r>
            <a:r>
              <a:rPr lang="en-GB" dirty="0" smtClean="0"/>
              <a:t>.</a:t>
            </a:r>
          </a:p>
          <a:p>
            <a:pPr marL="114300" lvl="0" indent="0" rtl="0">
              <a:spcBef>
                <a:spcPts val="0"/>
              </a:spcBef>
              <a:spcAft>
                <a:spcPts val="0"/>
              </a:spcAft>
              <a:buSzPts val="1800"/>
              <a:buNone/>
            </a:pPr>
            <a:endParaRPr dirty="0"/>
          </a:p>
        </p:txBody>
      </p:sp>
      <p:sp>
        <p:nvSpPr>
          <p:cNvPr id="3" name="Rectangle 2"/>
          <p:cNvSpPr/>
          <p:nvPr/>
        </p:nvSpPr>
        <p:spPr>
          <a:xfrm>
            <a:off x="823686" y="175985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RBX</a:t>
            </a:r>
            <a:endParaRPr lang="en-US" dirty="0"/>
          </a:p>
        </p:txBody>
      </p:sp>
      <p:sp>
        <p:nvSpPr>
          <p:cNvPr id="6" name="Rectangle 5"/>
          <p:cNvSpPr/>
          <p:nvPr/>
        </p:nvSpPr>
        <p:spPr>
          <a:xfrm>
            <a:off x="3879301" y="1534885"/>
            <a:ext cx="1059543" cy="224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879300" y="1879599"/>
            <a:ext cx="1059543" cy="224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Readout </a:t>
            </a:r>
            <a:endParaRPr lang="en-US" dirty="0"/>
          </a:p>
        </p:txBody>
      </p:sp>
      <p:sp>
        <p:nvSpPr>
          <p:cNvPr id="8" name="Rectangle 7"/>
          <p:cNvSpPr/>
          <p:nvPr/>
        </p:nvSpPr>
        <p:spPr>
          <a:xfrm>
            <a:off x="3879299" y="2238827"/>
            <a:ext cx="1059543" cy="224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Modules</a:t>
            </a:r>
            <a:endParaRPr lang="en-US" dirty="0"/>
          </a:p>
        </p:txBody>
      </p:sp>
      <p:sp>
        <p:nvSpPr>
          <p:cNvPr id="11" name="Rectangle 10"/>
          <p:cNvSpPr/>
          <p:nvPr/>
        </p:nvSpPr>
        <p:spPr>
          <a:xfrm>
            <a:off x="3879299" y="2583541"/>
            <a:ext cx="1059543" cy="224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1854200" y="2238827"/>
            <a:ext cx="1792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17880" y="1863996"/>
            <a:ext cx="2148345" cy="307777"/>
          </a:xfrm>
          <a:prstGeom prst="rect">
            <a:avLst/>
          </a:prstGeom>
          <a:noFill/>
        </p:spPr>
        <p:txBody>
          <a:bodyPr wrap="none" rtlCol="0">
            <a:spAutoFit/>
          </a:bodyPr>
          <a:lstStyle/>
          <a:p>
            <a:r>
              <a:rPr lang="en-US" dirty="0" smtClean="0"/>
              <a:t>Each </a:t>
            </a:r>
            <a:r>
              <a:rPr lang="en-US" dirty="0" err="1" smtClean="0"/>
              <a:t>RBX</a:t>
            </a:r>
            <a:r>
              <a:rPr lang="en-US" dirty="0" smtClean="0"/>
              <a:t> is divided into</a:t>
            </a:r>
            <a:endParaRPr lang="en-US" dirty="0"/>
          </a:p>
        </p:txBody>
      </p:sp>
      <p:sp>
        <p:nvSpPr>
          <p:cNvPr id="15" name="TextBox 14"/>
          <p:cNvSpPr txBox="1"/>
          <p:nvPr/>
        </p:nvSpPr>
        <p:spPr>
          <a:xfrm>
            <a:off x="1734520" y="2290278"/>
            <a:ext cx="1874231" cy="307777"/>
          </a:xfrm>
          <a:prstGeom prst="rect">
            <a:avLst/>
          </a:prstGeom>
          <a:noFill/>
        </p:spPr>
        <p:txBody>
          <a:bodyPr wrap="none" rtlCol="0">
            <a:spAutoFit/>
          </a:bodyPr>
          <a:lstStyle/>
          <a:p>
            <a:r>
              <a:rPr lang="en-US" dirty="0" smtClean="0"/>
              <a:t>four readout modules</a:t>
            </a:r>
            <a:endParaRPr lang="en-US"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435429"/>
            <a:ext cx="8520600" cy="4536140"/>
          </a:xfrm>
        </p:spPr>
        <p:txBody>
          <a:bodyPr/>
          <a:lstStyle/>
          <a:p>
            <a:pPr lvl="0"/>
            <a:r>
              <a:rPr lang="en-US" dirty="0" smtClean="0"/>
              <a:t>Photoelectrons </a:t>
            </a:r>
            <a:r>
              <a:rPr lang="en-US" dirty="0"/>
              <a:t>are accelerated to ∼ 8 kV kinetic energy and strike the diode </a:t>
            </a:r>
            <a:r>
              <a:rPr lang="en-US" b="1" dirty="0"/>
              <a:t>causing ionization</a:t>
            </a:r>
            <a:r>
              <a:rPr lang="en-US" dirty="0" smtClean="0"/>
              <a:t>.</a:t>
            </a:r>
          </a:p>
          <a:p>
            <a:pPr lvl="0"/>
            <a:endParaRPr lang="en-US" dirty="0"/>
          </a:p>
          <a:p>
            <a:pPr lvl="0"/>
            <a:r>
              <a:rPr lang="en-US" dirty="0"/>
              <a:t>Collection of the </a:t>
            </a:r>
            <a:r>
              <a:rPr lang="en-US" dirty="0" smtClean="0"/>
              <a:t>liberated </a:t>
            </a:r>
            <a:r>
              <a:rPr lang="en-US" dirty="0"/>
              <a:t>holes leads to a </a:t>
            </a:r>
            <a:r>
              <a:rPr lang="en-US" b="1" dirty="0" smtClean="0"/>
              <a:t>high gain</a:t>
            </a:r>
            <a:r>
              <a:rPr lang="en-US" dirty="0" smtClean="0"/>
              <a:t> </a:t>
            </a:r>
            <a:r>
              <a:rPr lang="en-US" dirty="0"/>
              <a:t>of about </a:t>
            </a:r>
            <a:r>
              <a:rPr lang="en-US" dirty="0" smtClean="0"/>
              <a:t>1600.</a:t>
            </a:r>
          </a:p>
          <a:p>
            <a:pPr marL="114300" lvl="0" indent="0">
              <a:buNone/>
            </a:pPr>
            <a:endParaRPr lang="en-US" dirty="0" smtClean="0"/>
          </a:p>
          <a:p>
            <a:pPr lvl="0"/>
            <a:r>
              <a:rPr lang="en-US" dirty="0" smtClean="0"/>
              <a:t>The </a:t>
            </a:r>
            <a:r>
              <a:rPr lang="en-US" dirty="0"/>
              <a:t>diode consists of </a:t>
            </a:r>
            <a:r>
              <a:rPr lang="en-US" b="1" dirty="0"/>
              <a:t>19 electrically </a:t>
            </a:r>
            <a:r>
              <a:rPr lang="en-US" b="1" dirty="0" smtClean="0"/>
              <a:t>independent </a:t>
            </a:r>
          </a:p>
          <a:p>
            <a:pPr marL="114300" lvl="0" indent="0">
              <a:buNone/>
            </a:pPr>
            <a:r>
              <a:rPr lang="en-US" b="1" dirty="0"/>
              <a:t> </a:t>
            </a:r>
            <a:r>
              <a:rPr lang="en-US" b="1" dirty="0" smtClean="0"/>
              <a:t>     readouts.</a:t>
            </a:r>
          </a:p>
          <a:p>
            <a:pPr marL="114300" lvl="0" indent="0">
              <a:buNone/>
            </a:pPr>
            <a:endParaRPr lang="en-US" b="1" dirty="0" smtClean="0"/>
          </a:p>
          <a:p>
            <a:r>
              <a:rPr lang="en-GB" dirty="0"/>
              <a:t>The </a:t>
            </a:r>
            <a:r>
              <a:rPr lang="en-GB" dirty="0" err="1"/>
              <a:t>HPD</a:t>
            </a:r>
            <a:r>
              <a:rPr lang="en-GB" dirty="0"/>
              <a:t> signals are </a:t>
            </a:r>
            <a:r>
              <a:rPr lang="en-US" dirty="0" smtClean="0"/>
              <a:t>measured and encoded into </a:t>
            </a:r>
          </a:p>
          <a:p>
            <a:pPr marL="114300" indent="0">
              <a:buNone/>
            </a:pPr>
            <a:r>
              <a:rPr lang="en-US" dirty="0" smtClean="0"/>
              <a:t>      a non-linear digital scale by the charge integrator</a:t>
            </a:r>
          </a:p>
          <a:p>
            <a:pPr marL="114300" indent="0">
              <a:buNone/>
            </a:pPr>
            <a:r>
              <a:rPr lang="en-US" dirty="0"/>
              <a:t> </a:t>
            </a:r>
            <a:r>
              <a:rPr lang="en-US" dirty="0" smtClean="0"/>
              <a:t>    IC </a:t>
            </a:r>
            <a:r>
              <a:rPr lang="en-US" b="1" dirty="0" smtClean="0"/>
              <a:t>(</a:t>
            </a:r>
            <a:r>
              <a:rPr lang="en-US" b="1" dirty="0" err="1" smtClean="0"/>
              <a:t>QIE</a:t>
            </a:r>
            <a:r>
              <a:rPr lang="en-US" b="1" dirty="0"/>
              <a:t>).</a:t>
            </a:r>
          </a:p>
          <a:p>
            <a:endParaRPr lang="en-US" dirty="0" smtClean="0"/>
          </a:p>
          <a:p>
            <a:pPr marL="114300" indent="0">
              <a:buNone/>
            </a:pPr>
            <a:endParaRPr lang="en-US" dirty="0"/>
          </a:p>
          <a:p>
            <a:pPr marL="114300" lvl="0" indent="0">
              <a:buNone/>
            </a:pPr>
            <a:endParaRPr lang="en-US" dirty="0"/>
          </a:p>
          <a:p>
            <a:pPr lvl="0"/>
            <a:endParaRPr lang="en-US" dirty="0"/>
          </a:p>
          <a:p>
            <a:pPr lvl="0" indent="0">
              <a:spcBef>
                <a:spcPts val="1600"/>
              </a:spcBef>
              <a:spcAft>
                <a:spcPts val="1600"/>
              </a:spcAft>
              <a:buNone/>
            </a:pPr>
            <a:endParaRPr lang="en-US" dirty="0"/>
          </a:p>
          <a:p>
            <a:endParaRPr lang="en-US"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16</a:t>
            </a:fld>
            <a:endParaRPr lang="en-GB"/>
          </a:p>
        </p:txBody>
      </p:sp>
    </p:spTree>
    <p:extLst>
      <p:ext uri="{BB962C8B-B14F-4D97-AF65-F5344CB8AC3E}">
        <p14:creationId xmlns:p14="http://schemas.microsoft.com/office/powerpoint/2010/main" val="2144789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Shape 166"/>
          <p:cNvPicPr preferRelativeResize="0"/>
          <p:nvPr/>
        </p:nvPicPr>
        <p:blipFill>
          <a:blip r:embed="rId3">
            <a:alphaModFix/>
          </a:blip>
          <a:stretch>
            <a:fillRect/>
          </a:stretch>
        </p:blipFill>
        <p:spPr>
          <a:xfrm>
            <a:off x="2027319" y="198930"/>
            <a:ext cx="5089561" cy="3904068"/>
          </a:xfrm>
          <a:prstGeom prst="rect">
            <a:avLst/>
          </a:prstGeom>
          <a:noFill/>
          <a:ln>
            <a:noFill/>
          </a:ln>
        </p:spPr>
      </p:pic>
      <p:sp>
        <p:nvSpPr>
          <p:cNvPr id="167" name="Shape 167"/>
          <p:cNvSpPr txBox="1"/>
          <p:nvPr/>
        </p:nvSpPr>
        <p:spPr>
          <a:xfrm>
            <a:off x="311800" y="4287575"/>
            <a:ext cx="8520600" cy="458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a:t>Figure 5: Overview of the HCAL data acquisition electronics. Source: </a:t>
            </a:r>
            <a:r>
              <a:rPr lang="en-GB">
                <a:solidFill>
                  <a:schemeClr val="dk1"/>
                </a:solidFill>
              </a:rPr>
              <a:t>CMS NOTE 2006/138 </a:t>
            </a:r>
            <a:endParaRPr>
              <a:solidFill>
                <a:schemeClr val="dk1"/>
              </a:solidFill>
            </a:endParaRPr>
          </a:p>
          <a:p>
            <a:pPr marL="0" lvl="0" indent="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17</a:t>
            </a:fld>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3.1 Trigger and Readout Modules</a:t>
            </a:r>
            <a:endParaRPr/>
          </a:p>
        </p:txBody>
      </p:sp>
      <p:sp>
        <p:nvSpPr>
          <p:cNvPr id="185" name="Shape 1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D</a:t>
            </a:r>
            <a:r>
              <a:rPr lang="en-GB" dirty="0" smtClean="0"/>
              <a:t>ata from Detector to </a:t>
            </a:r>
            <a:r>
              <a:rPr lang="en-GB" dirty="0" err="1" smtClean="0"/>
              <a:t>HCAL</a:t>
            </a:r>
            <a:r>
              <a:rPr lang="en-GB" dirty="0" smtClean="0"/>
              <a:t> trigger </a:t>
            </a:r>
            <a:r>
              <a:rPr lang="en-GB" dirty="0"/>
              <a:t>and readout modules (</a:t>
            </a:r>
            <a:r>
              <a:rPr lang="en-GB" dirty="0" err="1"/>
              <a:t>HTR</a:t>
            </a:r>
            <a:r>
              <a:rPr lang="en-GB" dirty="0"/>
              <a:t>) via gigabit optical links (</a:t>
            </a:r>
            <a:r>
              <a:rPr lang="en-GB" dirty="0" err="1"/>
              <a:t>GOL</a:t>
            </a:r>
            <a:r>
              <a:rPr lang="en-GB" dirty="0"/>
              <a:t>). </a:t>
            </a:r>
            <a:endParaRPr lang="en-GB" dirty="0" smtClean="0"/>
          </a:p>
          <a:p>
            <a:pPr marL="457200" lvl="0" indent="-342900" rtl="0">
              <a:spcBef>
                <a:spcPts val="0"/>
              </a:spcBef>
              <a:spcAft>
                <a:spcPts val="0"/>
              </a:spcAft>
              <a:buSzPts val="1800"/>
              <a:buChar char="●"/>
            </a:pPr>
            <a:endParaRPr dirty="0"/>
          </a:p>
          <a:p>
            <a:pPr marL="457200" lvl="0" indent="-342900">
              <a:spcBef>
                <a:spcPts val="0"/>
              </a:spcBef>
              <a:spcAft>
                <a:spcPts val="0"/>
              </a:spcAft>
              <a:buSzPts val="1800"/>
              <a:buChar char="●"/>
            </a:pPr>
            <a:r>
              <a:rPr lang="en-GB" dirty="0"/>
              <a:t> The </a:t>
            </a:r>
            <a:r>
              <a:rPr lang="en-GB" dirty="0" err="1"/>
              <a:t>HTR</a:t>
            </a:r>
            <a:r>
              <a:rPr lang="en-GB" dirty="0"/>
              <a:t> is equipped with </a:t>
            </a:r>
            <a:endParaRPr lang="en-GB" dirty="0" smtClean="0"/>
          </a:p>
          <a:p>
            <a:pPr lvl="1" indent="-342900">
              <a:spcBef>
                <a:spcPts val="0"/>
              </a:spcBef>
              <a:buSzPts val="1800"/>
              <a:buChar char="●"/>
            </a:pPr>
            <a:r>
              <a:rPr lang="en-GB" sz="1600" b="1" dirty="0" smtClean="0"/>
              <a:t>optical </a:t>
            </a:r>
            <a:r>
              <a:rPr lang="en-GB" sz="1600" b="1" dirty="0"/>
              <a:t>receivers</a:t>
            </a:r>
            <a:r>
              <a:rPr lang="en-GB" sz="1600" dirty="0"/>
              <a:t>, </a:t>
            </a:r>
            <a:endParaRPr lang="en-GB" sz="1600" dirty="0" smtClean="0"/>
          </a:p>
          <a:p>
            <a:pPr lvl="1" indent="-342900">
              <a:spcBef>
                <a:spcPts val="0"/>
              </a:spcBef>
              <a:buSzPts val="1800"/>
              <a:buChar char="●"/>
            </a:pPr>
            <a:r>
              <a:rPr lang="en-GB" sz="1600" dirty="0" smtClean="0"/>
              <a:t>timing </a:t>
            </a:r>
            <a:r>
              <a:rPr lang="en-GB" sz="1600" dirty="0"/>
              <a:t>and trigger </a:t>
            </a:r>
            <a:r>
              <a:rPr lang="en-GB" sz="1600" b="1" dirty="0"/>
              <a:t>(</a:t>
            </a:r>
            <a:r>
              <a:rPr lang="en-GB" sz="1600" b="1" dirty="0" err="1"/>
              <a:t>TTC</a:t>
            </a:r>
            <a:r>
              <a:rPr lang="en-GB" sz="1600" b="1" dirty="0"/>
              <a:t>)</a:t>
            </a:r>
            <a:r>
              <a:rPr lang="en-GB" sz="1600" dirty="0"/>
              <a:t> signal circuitry, </a:t>
            </a:r>
            <a:endParaRPr lang="en-GB" sz="1600" dirty="0" smtClean="0"/>
          </a:p>
          <a:p>
            <a:pPr lvl="1" indent="-342900">
              <a:spcBef>
                <a:spcPts val="0"/>
              </a:spcBef>
              <a:buSzPts val="1800"/>
              <a:buChar char="●"/>
            </a:pPr>
            <a:r>
              <a:rPr lang="en-GB" sz="1600" dirty="0" smtClean="0"/>
              <a:t>serial </a:t>
            </a:r>
            <a:r>
              <a:rPr lang="en-GB" sz="1600" dirty="0"/>
              <a:t>low voltage digital signal outputs </a:t>
            </a:r>
            <a:r>
              <a:rPr lang="en-GB" sz="1600" b="1" dirty="0"/>
              <a:t>(</a:t>
            </a:r>
            <a:r>
              <a:rPr lang="en-GB" sz="1600" b="1" dirty="0" err="1"/>
              <a:t>LVDS</a:t>
            </a:r>
            <a:r>
              <a:rPr lang="en-GB" sz="1600" b="1" dirty="0"/>
              <a:t>-Channel Link)</a:t>
            </a:r>
            <a:r>
              <a:rPr lang="en-GB" sz="1600" dirty="0"/>
              <a:t> to the data concentrator card </a:t>
            </a:r>
            <a:r>
              <a:rPr lang="en-GB" sz="1600" b="1" dirty="0"/>
              <a:t>(DCC)</a:t>
            </a:r>
            <a:r>
              <a:rPr lang="en-GB" sz="1600" dirty="0"/>
              <a:t>, and FPGA for </a:t>
            </a:r>
            <a:r>
              <a:rPr lang="en-GB" sz="1600" b="1" dirty="0"/>
              <a:t>trigger</a:t>
            </a:r>
            <a:r>
              <a:rPr lang="en-GB" sz="1600" dirty="0"/>
              <a:t> outputs. </a:t>
            </a:r>
            <a:endParaRPr sz="1600"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18</a:t>
            </a:fld>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Shape 191"/>
          <p:cNvSpPr txBox="1">
            <a:spLocks noGrp="1"/>
          </p:cNvSpPr>
          <p:nvPr>
            <p:ph type="body" idx="1"/>
          </p:nvPr>
        </p:nvSpPr>
        <p:spPr>
          <a:xfrm>
            <a:off x="311700" y="304800"/>
            <a:ext cx="8520600" cy="4264075"/>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The </a:t>
            </a:r>
            <a:r>
              <a:rPr lang="en-GB" dirty="0" err="1"/>
              <a:t>HTR</a:t>
            </a:r>
            <a:r>
              <a:rPr lang="en-GB" dirty="0"/>
              <a:t> includes </a:t>
            </a:r>
            <a:r>
              <a:rPr lang="en-GB" b="1" dirty="0"/>
              <a:t>two data pipe-lines</a:t>
            </a:r>
            <a:r>
              <a:rPr lang="en-GB" b="1" dirty="0" smtClean="0"/>
              <a:t>:</a:t>
            </a:r>
            <a:endParaRPr b="1" dirty="0"/>
          </a:p>
          <a:p>
            <a:pPr marL="457200" lvl="0" indent="-342900" rtl="0">
              <a:spcBef>
                <a:spcPts val="1600"/>
              </a:spcBef>
              <a:spcAft>
                <a:spcPts val="0"/>
              </a:spcAft>
              <a:buSzPts val="1800"/>
              <a:buChar char="●"/>
            </a:pPr>
            <a:r>
              <a:rPr lang="en-GB" dirty="0"/>
              <a:t>The </a:t>
            </a:r>
            <a:r>
              <a:rPr lang="en-GB" b="1" dirty="0"/>
              <a:t>trigger pipe-line</a:t>
            </a:r>
            <a:r>
              <a:rPr lang="en-GB" dirty="0"/>
              <a:t> assigns the front-end data to a particular </a:t>
            </a:r>
            <a:r>
              <a:rPr lang="en-GB" dirty="0" err="1"/>
              <a:t>LHC</a:t>
            </a:r>
            <a:r>
              <a:rPr lang="en-GB" dirty="0"/>
              <a:t> bunch crossing and sends them to the CMS trigger</a:t>
            </a:r>
            <a:r>
              <a:rPr lang="en-GB" dirty="0" smtClean="0"/>
              <a:t>.</a:t>
            </a:r>
          </a:p>
          <a:p>
            <a:pPr marL="457200" lvl="0" indent="-342900" rtl="0">
              <a:spcBef>
                <a:spcPts val="1600"/>
              </a:spcBef>
              <a:spcAft>
                <a:spcPts val="0"/>
              </a:spcAft>
              <a:buSzPts val="1800"/>
              <a:buChar char="●"/>
            </a:pPr>
            <a:endParaRPr lang="en-GB" dirty="0" smtClean="0"/>
          </a:p>
          <a:p>
            <a:pPr marL="457200" lvl="0" indent="-342900" rtl="0">
              <a:spcBef>
                <a:spcPts val="0"/>
              </a:spcBef>
              <a:spcAft>
                <a:spcPts val="0"/>
              </a:spcAft>
              <a:buSzPts val="1800"/>
              <a:buChar char="●"/>
            </a:pPr>
            <a:r>
              <a:rPr lang="en-GB" dirty="0" smtClean="0"/>
              <a:t>The </a:t>
            </a:r>
            <a:r>
              <a:rPr lang="en-GB" b="1" dirty="0"/>
              <a:t>data acquisition pipe-line</a:t>
            </a:r>
            <a:r>
              <a:rPr lang="en-GB" dirty="0"/>
              <a:t> stacks the frontend data and sends it to the DCC which performs the data acquisition task</a:t>
            </a:r>
            <a:r>
              <a:rPr lang="en-GB" dirty="0" smtClean="0"/>
              <a:t>.</a:t>
            </a:r>
          </a:p>
          <a:p>
            <a:pPr marL="114300" lvl="0" indent="0" rtl="0">
              <a:spcBef>
                <a:spcPts val="0"/>
              </a:spcBef>
              <a:spcAft>
                <a:spcPts val="0"/>
              </a:spcAft>
              <a:buSzPts val="1800"/>
              <a:buNone/>
            </a:pPr>
            <a:endParaRPr lang="en-GB" dirty="0"/>
          </a:p>
          <a:p>
            <a:pPr marL="114300" indent="0">
              <a:buNone/>
            </a:pPr>
            <a:r>
              <a:rPr lang="en-US" dirty="0"/>
              <a:t>The raw input data stream </a:t>
            </a:r>
            <a:r>
              <a:rPr lang="en-US" dirty="0" smtClean="0"/>
              <a:t>is </a:t>
            </a:r>
            <a:r>
              <a:rPr lang="en-US" dirty="0" err="1" smtClean="0"/>
              <a:t>deserialized</a:t>
            </a:r>
            <a:r>
              <a:rPr lang="en-US" dirty="0" smtClean="0"/>
              <a:t> </a:t>
            </a:r>
            <a:r>
              <a:rPr lang="en-US" dirty="0"/>
              <a:t>and synchronized to the local clock. </a:t>
            </a:r>
            <a:endParaRPr lang="en-US" dirty="0" smtClean="0"/>
          </a:p>
          <a:p>
            <a:pPr marL="114300" indent="0">
              <a:buNone/>
            </a:pPr>
            <a:r>
              <a:rPr lang="en-US" dirty="0" smtClean="0"/>
              <a:t>A </a:t>
            </a:r>
            <a:r>
              <a:rPr lang="en-US" dirty="0"/>
              <a:t>programmable delay of up to a few clock cycles is </a:t>
            </a:r>
            <a:r>
              <a:rPr lang="en-US" dirty="0" smtClean="0"/>
              <a:t>used to </a:t>
            </a:r>
            <a:r>
              <a:rPr lang="en-US" dirty="0"/>
              <a:t>align data from different input fibers. </a:t>
            </a:r>
          </a:p>
          <a:p>
            <a:pPr marL="114300" lvl="0" indent="0" rtl="0">
              <a:spcBef>
                <a:spcPts val="0"/>
              </a:spcBef>
              <a:spcAft>
                <a:spcPts val="0"/>
              </a:spcAft>
              <a:buSzPts val="1800"/>
              <a:buNone/>
            </a:pPr>
            <a:r>
              <a:rPr lang="en-GB" dirty="0" smtClean="0"/>
              <a:t> </a:t>
            </a:r>
            <a:endParaRPr dirty="0"/>
          </a:p>
          <a:p>
            <a:pPr marL="914400" lvl="0" indent="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19</a:t>
            </a:fld>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Shape 66"/>
          <p:cNvPicPr preferRelativeResize="0"/>
          <p:nvPr/>
        </p:nvPicPr>
        <p:blipFill>
          <a:blip r:embed="rId3">
            <a:alphaModFix/>
          </a:blip>
          <a:stretch>
            <a:fillRect/>
          </a:stretch>
        </p:blipFill>
        <p:spPr>
          <a:xfrm>
            <a:off x="1757050" y="394375"/>
            <a:ext cx="5416049" cy="3625751"/>
          </a:xfrm>
          <a:prstGeom prst="rect">
            <a:avLst/>
          </a:prstGeom>
          <a:noFill/>
          <a:ln>
            <a:noFill/>
          </a:ln>
        </p:spPr>
      </p:pic>
      <p:sp>
        <p:nvSpPr>
          <p:cNvPr id="67" name="Shape 67"/>
          <p:cNvSpPr txBox="1"/>
          <p:nvPr/>
        </p:nvSpPr>
        <p:spPr>
          <a:xfrm>
            <a:off x="674975" y="4274850"/>
            <a:ext cx="8214300" cy="458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dirty="0"/>
              <a:t>Fig: CMS Hadron-Barrel Calorimeter  </a:t>
            </a:r>
            <a:endParaRPr dirty="0"/>
          </a:p>
          <a:p>
            <a:pPr marL="0" lvl="0" indent="0" algn="ctr">
              <a:spcBef>
                <a:spcPts val="0"/>
              </a:spcBef>
              <a:spcAft>
                <a:spcPts val="0"/>
              </a:spcAft>
              <a:buNone/>
            </a:pPr>
            <a:r>
              <a:rPr lang="en-GB" dirty="0" err="1"/>
              <a:t>Source:http</a:t>
            </a:r>
            <a:r>
              <a:rPr lang="en-GB" dirty="0"/>
              <a:t>://cds.cern.ch/record/1431485/files/</a:t>
            </a:r>
            <a:r>
              <a:rPr lang="en-GB" dirty="0" err="1"/>
              <a:t>0603041_02-A4-at-140005.jpg?subformat</a:t>
            </a:r>
            <a:r>
              <a:rPr lang="en-GB" dirty="0"/>
              <a:t>=icon-1440</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7" name="Shape 197"/>
          <p:cNvPicPr preferRelativeResize="0"/>
          <p:nvPr/>
        </p:nvPicPr>
        <p:blipFill>
          <a:blip r:embed="rId3">
            <a:alphaModFix/>
          </a:blip>
          <a:stretch>
            <a:fillRect/>
          </a:stretch>
        </p:blipFill>
        <p:spPr>
          <a:xfrm>
            <a:off x="1963575" y="1017725"/>
            <a:ext cx="4977176" cy="2931799"/>
          </a:xfrm>
          <a:prstGeom prst="rect">
            <a:avLst/>
          </a:prstGeom>
          <a:noFill/>
          <a:ln>
            <a:noFill/>
          </a:ln>
        </p:spPr>
      </p:pic>
      <p:sp>
        <p:nvSpPr>
          <p:cNvPr id="198" name="Shape 198"/>
          <p:cNvSpPr txBox="1"/>
          <p:nvPr/>
        </p:nvSpPr>
        <p:spPr>
          <a:xfrm>
            <a:off x="6456825" y="2733850"/>
            <a:ext cx="7325400" cy="854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9" name="Shape 199"/>
          <p:cNvSpPr txBox="1"/>
          <p:nvPr/>
        </p:nvSpPr>
        <p:spPr>
          <a:xfrm>
            <a:off x="311700" y="4045600"/>
            <a:ext cx="8520600" cy="57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dirty="0"/>
              <a:t>Figure 6: Block diagram of the </a:t>
            </a:r>
            <a:r>
              <a:rPr lang="en-GB" dirty="0" err="1"/>
              <a:t>HTR</a:t>
            </a:r>
            <a:r>
              <a:rPr lang="en-GB" dirty="0"/>
              <a:t> electronics. The data from the detector drives two pipelines; one</a:t>
            </a:r>
            <a:endParaRPr dirty="0"/>
          </a:p>
          <a:p>
            <a:pPr marL="0" lvl="0" indent="0">
              <a:spcBef>
                <a:spcPts val="0"/>
              </a:spcBef>
              <a:spcAft>
                <a:spcPts val="0"/>
              </a:spcAft>
              <a:buNone/>
            </a:pPr>
            <a:r>
              <a:rPr lang="en-GB" dirty="0"/>
              <a:t>to the CMS trigger and a second to the CMS data acquisition via DCC. </a:t>
            </a:r>
            <a:endParaRPr dirty="0"/>
          </a:p>
          <a:p>
            <a:pPr marL="0" lvl="0" indent="0">
              <a:spcBef>
                <a:spcPts val="0"/>
              </a:spcBef>
              <a:spcAft>
                <a:spcPts val="0"/>
              </a:spcAft>
              <a:buNone/>
            </a:pPr>
            <a:endParaRPr dirty="0"/>
          </a:p>
          <a:p>
            <a:pPr marL="0" lvl="0" indent="0">
              <a:spcBef>
                <a:spcPts val="0"/>
              </a:spcBef>
              <a:spcAft>
                <a:spcPts val="0"/>
              </a:spcAft>
              <a:buNone/>
            </a:pPr>
            <a:r>
              <a:rPr lang="en-GB" dirty="0"/>
              <a:t>Source: </a:t>
            </a:r>
            <a:r>
              <a:rPr lang="en-GB" dirty="0">
                <a:solidFill>
                  <a:schemeClr val="dk1"/>
                </a:solidFill>
              </a:rPr>
              <a:t>CMS NOTE 2006/138 </a:t>
            </a:r>
            <a:endParaRPr dirty="0">
              <a:solidFill>
                <a:schemeClr val="dk1"/>
              </a:solidFill>
            </a:endParaRPr>
          </a:p>
          <a:p>
            <a:pPr marL="0" lvl="0" indent="0">
              <a:spcBef>
                <a:spcPts val="0"/>
              </a:spcBef>
              <a:spcAft>
                <a:spcPts val="0"/>
              </a:spcAft>
              <a:buClr>
                <a:schemeClr val="dk1"/>
              </a:buClr>
              <a:buSzPts val="1100"/>
              <a:buFont typeface="Arial"/>
              <a:buNone/>
            </a:pPr>
            <a:endParaRPr dirty="0">
              <a:solidFill>
                <a:schemeClr val="dk1"/>
              </a:solidFill>
            </a:endParaRPr>
          </a:p>
          <a:p>
            <a:pPr marL="0" lvl="0" indent="0">
              <a:spcBef>
                <a:spcPts val="0"/>
              </a:spcBef>
              <a:spcAft>
                <a:spcPts val="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20</a:t>
            </a:fld>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3.2 Data </a:t>
            </a:r>
            <a:r>
              <a:rPr lang="en-GB" dirty="0" smtClean="0"/>
              <a:t>Concentrator </a:t>
            </a:r>
            <a:r>
              <a:rPr lang="en-GB" dirty="0"/>
              <a:t>Card </a:t>
            </a:r>
            <a:endParaRPr dirty="0"/>
          </a:p>
        </p:txBody>
      </p:sp>
      <p:sp>
        <p:nvSpPr>
          <p:cNvPr id="205" name="Shape 20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The </a:t>
            </a:r>
            <a:r>
              <a:rPr lang="en-GB" u="sng" dirty="0" err="1"/>
              <a:t>LVDS</a:t>
            </a:r>
            <a:r>
              <a:rPr lang="en-GB" u="sng" dirty="0"/>
              <a:t> link receiver boards</a:t>
            </a:r>
            <a:r>
              <a:rPr lang="en-GB" dirty="0"/>
              <a:t> contain three independent link receivers which can operate at 20–66 MHz (16-bit words). Event building, protocol checking, event number checking and bit error correction are performed independently for each link</a:t>
            </a:r>
            <a:r>
              <a:rPr lang="en-GB" dirty="0" smtClean="0"/>
              <a:t>.</a:t>
            </a:r>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The DCC logic is designed to operate continuously at the full speed of the two input PCI busses, namely (33 MHz)×(32 bits)×(2). </a:t>
            </a:r>
            <a:endParaRPr lang="en-GB" dirty="0" smtClean="0"/>
          </a:p>
          <a:p>
            <a:pPr marL="114300" lvl="0" indent="0" rtl="0">
              <a:spcBef>
                <a:spcPts val="0"/>
              </a:spcBef>
              <a:spcAft>
                <a:spcPts val="0"/>
              </a:spcAft>
              <a:buSzPts val="1800"/>
              <a:buNone/>
            </a:pPr>
            <a:r>
              <a:rPr lang="en-GB" dirty="0" smtClean="0"/>
              <a:t>     The </a:t>
            </a:r>
            <a:r>
              <a:rPr lang="en-GB" dirty="0"/>
              <a:t>event builder and output logic must thus run at an average rate of at </a:t>
            </a:r>
            <a:r>
              <a:rPr lang="en-GB" dirty="0" smtClean="0"/>
              <a:t>least </a:t>
            </a:r>
          </a:p>
          <a:p>
            <a:pPr marL="114300" lvl="0" indent="0" rtl="0">
              <a:spcBef>
                <a:spcPts val="0"/>
              </a:spcBef>
              <a:spcAft>
                <a:spcPts val="0"/>
              </a:spcAft>
              <a:buSzPts val="1800"/>
              <a:buNone/>
            </a:pPr>
            <a:r>
              <a:rPr lang="en-GB" dirty="0" smtClean="0"/>
              <a:t>     66 </a:t>
            </a:r>
            <a:r>
              <a:rPr lang="en-GB" dirty="0"/>
              <a:t>MHz (32-bit words) or 264 </a:t>
            </a:r>
            <a:r>
              <a:rPr lang="en-GB" dirty="0" err="1" smtClean="0"/>
              <a:t>MBytes</a:t>
            </a:r>
            <a:r>
              <a:rPr lang="en-GB" dirty="0" smtClean="0"/>
              <a:t>/sec.</a:t>
            </a:r>
          </a:p>
          <a:p>
            <a:pPr marL="114300" lvl="0" indent="0" rtl="0">
              <a:spcBef>
                <a:spcPts val="0"/>
              </a:spcBef>
              <a:spcAft>
                <a:spcPts val="0"/>
              </a:spcAft>
              <a:buSzPts val="1800"/>
              <a:buNone/>
            </a:pPr>
            <a:r>
              <a:rPr lang="en-GB" dirty="0"/>
              <a:t> </a:t>
            </a:r>
            <a:r>
              <a:rPr lang="en-GB" dirty="0" smtClean="0"/>
              <a:t>    The </a:t>
            </a:r>
            <a:r>
              <a:rPr lang="en-GB" dirty="0"/>
              <a:t>event builder output is sent in parallel to several destinations.</a:t>
            </a:r>
            <a:endParaRPr dirty="0"/>
          </a:p>
          <a:p>
            <a:pPr marL="457200" lvl="0" indent="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21</a:t>
            </a:fld>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Shape 211"/>
          <p:cNvSpPr txBox="1">
            <a:spLocks noGrp="1"/>
          </p:cNvSpPr>
          <p:nvPr>
            <p:ph type="body" idx="1"/>
          </p:nvPr>
        </p:nvSpPr>
        <p:spPr>
          <a:xfrm>
            <a:off x="311700" y="261257"/>
            <a:ext cx="8520600" cy="430761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The outputs of event builder are:</a:t>
            </a:r>
            <a:endParaRPr dirty="0"/>
          </a:p>
          <a:p>
            <a:pPr marL="457200" lvl="0" indent="-342900" rtl="0">
              <a:spcBef>
                <a:spcPts val="1600"/>
              </a:spcBef>
              <a:spcAft>
                <a:spcPts val="0"/>
              </a:spcAft>
              <a:buSzPts val="1800"/>
              <a:buAutoNum type="arabicPeriod"/>
            </a:pPr>
            <a:r>
              <a:rPr lang="en-GB" b="1" dirty="0"/>
              <a:t>The data acquisition (</a:t>
            </a:r>
            <a:r>
              <a:rPr lang="en-GB" b="1" dirty="0" err="1"/>
              <a:t>DAQ</a:t>
            </a:r>
            <a:r>
              <a:rPr lang="en-GB" b="1" dirty="0"/>
              <a:t>) output:</a:t>
            </a:r>
            <a:r>
              <a:rPr lang="en-GB" dirty="0"/>
              <a:t> Every event is sent </a:t>
            </a:r>
            <a:r>
              <a:rPr lang="en-GB" dirty="0" smtClean="0"/>
              <a:t>to </a:t>
            </a:r>
            <a:r>
              <a:rPr lang="en-GB" dirty="0"/>
              <a:t>the CMS </a:t>
            </a:r>
            <a:r>
              <a:rPr lang="en-GB" dirty="0" err="1"/>
              <a:t>DAQ</a:t>
            </a:r>
            <a:r>
              <a:rPr lang="en-GB" dirty="0"/>
              <a:t>. </a:t>
            </a:r>
            <a:endParaRPr lang="en-GB" dirty="0" smtClean="0"/>
          </a:p>
          <a:p>
            <a:pPr marL="457200" lvl="0" indent="-342900" rtl="0">
              <a:spcBef>
                <a:spcPts val="1600"/>
              </a:spcBef>
              <a:spcAft>
                <a:spcPts val="0"/>
              </a:spcAft>
              <a:buSzPts val="1800"/>
              <a:buAutoNum type="arabicPeriod"/>
            </a:pPr>
            <a:endParaRPr dirty="0" smtClean="0"/>
          </a:p>
          <a:p>
            <a:pPr marL="457200" lvl="0" indent="-342900" rtl="0">
              <a:spcBef>
                <a:spcPts val="0"/>
              </a:spcBef>
              <a:spcAft>
                <a:spcPts val="0"/>
              </a:spcAft>
              <a:buSzPts val="1800"/>
              <a:buAutoNum type="arabicPeriod"/>
            </a:pPr>
            <a:r>
              <a:rPr lang="en-GB" b="1" dirty="0" smtClean="0"/>
              <a:t>The trigger data output:</a:t>
            </a:r>
            <a:r>
              <a:rPr lang="en-GB" dirty="0" smtClean="0"/>
              <a:t> The trigger information sent to the CMS Level-1 trigger is also sent to a special trigger </a:t>
            </a:r>
            <a:r>
              <a:rPr lang="en-GB" dirty="0" err="1" smtClean="0"/>
              <a:t>DAQ</a:t>
            </a:r>
            <a:r>
              <a:rPr lang="en-GB" dirty="0" smtClean="0"/>
              <a:t> system for monitoring of the trigger performance.</a:t>
            </a:r>
          </a:p>
          <a:p>
            <a:pPr marL="457200" lvl="0" indent="-342900" rtl="0">
              <a:spcBef>
                <a:spcPts val="0"/>
              </a:spcBef>
              <a:spcAft>
                <a:spcPts val="0"/>
              </a:spcAft>
              <a:buSzPts val="1800"/>
              <a:buAutoNum type="arabicPeriod"/>
            </a:pPr>
            <a:endParaRPr dirty="0"/>
          </a:p>
          <a:p>
            <a:pPr marL="457200" lvl="0" indent="-342900">
              <a:spcBef>
                <a:spcPts val="0"/>
              </a:spcBef>
              <a:spcAft>
                <a:spcPts val="0"/>
              </a:spcAft>
              <a:buSzPts val="1800"/>
              <a:buAutoNum type="arabicPeriod"/>
            </a:pPr>
            <a:r>
              <a:rPr lang="en-GB" b="1" dirty="0"/>
              <a:t>The spy output: </a:t>
            </a:r>
            <a:r>
              <a:rPr lang="en-GB" dirty="0"/>
              <a:t>A selected subset of events is sent to a </a:t>
            </a:r>
            <a:r>
              <a:rPr lang="en-GB" dirty="0" err="1"/>
              <a:t>VME</a:t>
            </a:r>
            <a:r>
              <a:rPr lang="en-GB" dirty="0"/>
              <a:t>-accessible memory for monitoring and diagnostics.</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22</a:t>
            </a:fld>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4. Test Beam Setup </a:t>
            </a:r>
            <a:endParaRPr dirty="0"/>
          </a:p>
        </p:txBody>
      </p:sp>
      <p:sp>
        <p:nvSpPr>
          <p:cNvPr id="235" name="Shape 2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The data were recorded during 2002 at the CERN </a:t>
            </a:r>
            <a:r>
              <a:rPr lang="en-GB" dirty="0" err="1"/>
              <a:t>H2</a:t>
            </a:r>
            <a:r>
              <a:rPr lang="en-GB" dirty="0"/>
              <a:t> test beam. </a:t>
            </a:r>
            <a:endParaRPr lang="en-GB" dirty="0" smtClean="0"/>
          </a:p>
          <a:p>
            <a:pPr marL="457200" lvl="0" indent="-342900" rtl="0">
              <a:spcBef>
                <a:spcPts val="0"/>
              </a:spcBef>
              <a:spcAft>
                <a:spcPts val="0"/>
              </a:spcAft>
              <a:buSzPts val="1800"/>
              <a:buChar char="●"/>
            </a:pPr>
            <a:endParaRPr lang="en-GB" dirty="0" smtClean="0"/>
          </a:p>
          <a:p>
            <a:pPr marL="457200" lvl="0" indent="-342900" rtl="0">
              <a:spcBef>
                <a:spcPts val="0"/>
              </a:spcBef>
              <a:spcAft>
                <a:spcPts val="0"/>
              </a:spcAft>
              <a:buSzPts val="1800"/>
              <a:buChar char="●"/>
            </a:pPr>
            <a:r>
              <a:rPr lang="en-GB" dirty="0"/>
              <a:t>P</a:t>
            </a:r>
            <a:r>
              <a:rPr lang="en-GB" dirty="0" smtClean="0"/>
              <a:t>rototype </a:t>
            </a:r>
            <a:r>
              <a:rPr lang="en-GB" dirty="0"/>
              <a:t>electromagnetic crystal calorimeter which was inserted in front of the HB for some of the measurements</a:t>
            </a:r>
            <a:r>
              <a:rPr lang="en-GB" dirty="0" smtClean="0"/>
              <a:t>.</a:t>
            </a:r>
          </a:p>
          <a:p>
            <a:pPr marL="114300" lvl="0" indent="0" rtl="0">
              <a:spcBef>
                <a:spcPts val="0"/>
              </a:spcBef>
              <a:spcAft>
                <a:spcPts val="0"/>
              </a:spcAft>
              <a:buSzPts val="1800"/>
              <a:buNone/>
            </a:pPr>
            <a:r>
              <a:rPr lang="en-GB" dirty="0" smtClean="0"/>
              <a:t> </a:t>
            </a:r>
            <a:endParaRPr dirty="0"/>
          </a:p>
          <a:p>
            <a:pPr marL="457200" lvl="0" indent="-342900" rtl="0">
              <a:spcBef>
                <a:spcPts val="0"/>
              </a:spcBef>
              <a:spcAft>
                <a:spcPts val="0"/>
              </a:spcAft>
              <a:buSzPts val="1800"/>
              <a:buChar char="●"/>
            </a:pPr>
            <a:r>
              <a:rPr lang="en-GB" dirty="0"/>
              <a:t>The two-dimensional movement of the platform in φ and η directions allowed the beam to be directed onto any tower of the calorimeter. </a:t>
            </a:r>
            <a:endParaRPr lang="en-GB" dirty="0" smtClean="0"/>
          </a:p>
          <a:p>
            <a:pPr marL="457200" lvl="0" indent="-342900" rtl="0">
              <a:spcBef>
                <a:spcPts val="0"/>
              </a:spcBef>
              <a:spcAft>
                <a:spcPts val="0"/>
              </a:spcAft>
              <a:buSzPts val="1800"/>
              <a:buChar char="●"/>
            </a:pPr>
            <a:endParaRPr dirty="0"/>
          </a:p>
          <a:p>
            <a:pPr marL="457200" lvl="0" indent="-342900">
              <a:spcBef>
                <a:spcPts val="0"/>
              </a:spcBef>
              <a:spcAft>
                <a:spcPts val="0"/>
              </a:spcAft>
              <a:buSzPts val="1800"/>
              <a:buChar char="●"/>
            </a:pPr>
            <a:r>
              <a:rPr lang="en-GB" dirty="0"/>
              <a:t>Four scintillation counters were located approximately three meters upstream of the calorimeters and a coincidence between a subset of these counters was used for the trigger.</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23</a:t>
            </a:fld>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4.1 ECAL Module</a:t>
            </a:r>
            <a:endParaRPr/>
          </a:p>
        </p:txBody>
      </p:sp>
      <p:sp>
        <p:nvSpPr>
          <p:cNvPr id="241" name="Shape 2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The electromagnetic calorimeter module </a:t>
            </a:r>
            <a:r>
              <a:rPr lang="en-GB" dirty="0" smtClean="0"/>
              <a:t>consisted </a:t>
            </a:r>
            <a:r>
              <a:rPr lang="en-GB" dirty="0"/>
              <a:t>of 49 lead tungstate crystals arranged in a 7 × 7 array</a:t>
            </a:r>
            <a:r>
              <a:rPr lang="en-GB" dirty="0" smtClean="0"/>
              <a:t>.</a:t>
            </a:r>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The crystals were consistent with the CMS electromagnetic calorimeter design. </a:t>
            </a:r>
            <a:endParaRPr lang="en-GB" dirty="0" smtClean="0"/>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Each crystal </a:t>
            </a:r>
            <a:r>
              <a:rPr lang="en-GB" dirty="0" smtClean="0"/>
              <a:t>was </a:t>
            </a:r>
            <a:r>
              <a:rPr lang="en-GB" dirty="0"/>
              <a:t>coupled to a single photo-multiplier tube through a plastic light guide located at the front of the crystal</a:t>
            </a:r>
            <a:r>
              <a:rPr lang="en-GB" dirty="0" smtClean="0"/>
              <a:t>.</a:t>
            </a:r>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The </a:t>
            </a:r>
            <a:r>
              <a:rPr lang="en-GB" dirty="0" err="1"/>
              <a:t>PMT</a:t>
            </a:r>
            <a:r>
              <a:rPr lang="en-GB" dirty="0"/>
              <a:t> signals were digitized by CAEN </a:t>
            </a:r>
            <a:r>
              <a:rPr lang="en-GB" dirty="0" err="1"/>
              <a:t>V792</a:t>
            </a:r>
            <a:r>
              <a:rPr lang="en-GB" dirty="0"/>
              <a:t> charge-to-digital converters (</a:t>
            </a:r>
            <a:r>
              <a:rPr lang="en-GB" dirty="0" err="1"/>
              <a:t>QDC</a:t>
            </a:r>
            <a:r>
              <a:rPr lang="en-GB" dirty="0"/>
              <a:t>).</a:t>
            </a:r>
            <a:endParaRPr dirty="0"/>
          </a:p>
          <a:p>
            <a:pPr marL="457200" lvl="0" indent="0" rtl="0">
              <a:spcBef>
                <a:spcPts val="1600"/>
              </a:spcBef>
              <a:spcAft>
                <a:spcPts val="0"/>
              </a:spcAft>
              <a:buNone/>
            </a:pPr>
            <a:endParaRPr dirty="0"/>
          </a:p>
          <a:p>
            <a:pPr marL="0" lvl="0" indent="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24</a:t>
            </a:fld>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4.2 Data Sets</a:t>
            </a:r>
            <a:endParaRPr dirty="0"/>
          </a:p>
        </p:txBody>
      </p:sp>
      <p:sp>
        <p:nvSpPr>
          <p:cNvPr id="247" name="Shape 247"/>
          <p:cNvSpPr txBox="1">
            <a:spLocks noGrp="1"/>
          </p:cNvSpPr>
          <p:nvPr>
            <p:ph type="body" idx="1"/>
          </p:nvPr>
        </p:nvSpPr>
        <p:spPr>
          <a:xfrm>
            <a:off x="101600" y="1152475"/>
            <a:ext cx="8955314"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endParaRPr lang="en-GB" dirty="0" smtClean="0"/>
          </a:p>
          <a:p>
            <a:pPr marL="457200" lvl="0" indent="-342900" rtl="0">
              <a:spcBef>
                <a:spcPts val="0"/>
              </a:spcBef>
              <a:spcAft>
                <a:spcPts val="0"/>
              </a:spcAft>
              <a:buSzPts val="1800"/>
              <a:buChar char="●"/>
            </a:pPr>
            <a:endParaRPr lang="en-GB" dirty="0"/>
          </a:p>
          <a:p>
            <a:pPr marL="457200" lvl="0" indent="-342900" rtl="0">
              <a:spcBef>
                <a:spcPts val="0"/>
              </a:spcBef>
              <a:spcAft>
                <a:spcPts val="0"/>
              </a:spcAft>
              <a:buSzPts val="1800"/>
              <a:buChar char="●"/>
            </a:pPr>
            <a:endParaRPr lang="en-GB" dirty="0" smtClean="0"/>
          </a:p>
          <a:p>
            <a:pPr marL="457200" lvl="0" indent="-342900" rtl="0">
              <a:spcBef>
                <a:spcPts val="0"/>
              </a:spcBef>
              <a:spcAft>
                <a:spcPts val="0"/>
              </a:spcAft>
              <a:buSzPts val="1800"/>
              <a:buChar char="●"/>
            </a:pPr>
            <a:endParaRPr lang="en-GB" dirty="0"/>
          </a:p>
          <a:p>
            <a:pPr marL="457200" lvl="0" indent="-342900" rtl="0">
              <a:spcBef>
                <a:spcPts val="0"/>
              </a:spcBef>
              <a:spcAft>
                <a:spcPts val="0"/>
              </a:spcAft>
              <a:buSzPts val="1800"/>
              <a:buChar char="●"/>
            </a:pPr>
            <a:endParaRPr lang="en-GB" dirty="0" smtClean="0"/>
          </a:p>
          <a:p>
            <a:pPr marL="457200" lvl="0" indent="-342900" rtl="0">
              <a:spcBef>
                <a:spcPts val="0"/>
              </a:spcBef>
              <a:spcAft>
                <a:spcPts val="0"/>
              </a:spcAft>
              <a:buSzPts val="1800"/>
              <a:buChar char="●"/>
            </a:pPr>
            <a:endParaRPr lang="en-GB" dirty="0" smtClean="0"/>
          </a:p>
          <a:p>
            <a:pPr marL="457200" lvl="0" indent="-342900" rtl="0">
              <a:spcBef>
                <a:spcPts val="0"/>
              </a:spcBef>
              <a:spcAft>
                <a:spcPts val="0"/>
              </a:spcAft>
              <a:buSzPts val="1800"/>
              <a:buChar char="●"/>
            </a:pPr>
            <a:endParaRPr lang="en-GB" dirty="0"/>
          </a:p>
          <a:p>
            <a:pPr marL="114300" lvl="0" indent="0" rtl="0">
              <a:spcBef>
                <a:spcPts val="0"/>
              </a:spcBef>
              <a:spcAft>
                <a:spcPts val="0"/>
              </a:spcAft>
              <a:buSzPts val="1800"/>
              <a:buNone/>
            </a:pPr>
            <a:r>
              <a:rPr lang="en-GB" b="1" dirty="0" smtClean="0"/>
              <a:t>Beams</a:t>
            </a:r>
            <a:r>
              <a:rPr lang="en-GB" dirty="0" smtClean="0"/>
              <a:t> - directed </a:t>
            </a:r>
            <a:r>
              <a:rPr lang="en-GB" dirty="0"/>
              <a:t>into the </a:t>
            </a:r>
            <a:r>
              <a:rPr lang="en-GB" dirty="0" err="1"/>
              <a:t>centers</a:t>
            </a:r>
            <a:r>
              <a:rPr lang="en-GB" dirty="0"/>
              <a:t> of all towers </a:t>
            </a:r>
            <a:endParaRPr lang="en-GB" dirty="0" smtClean="0"/>
          </a:p>
          <a:p>
            <a:pPr marL="114300" lvl="0" indent="0" rtl="0">
              <a:spcBef>
                <a:spcPts val="0"/>
              </a:spcBef>
              <a:spcAft>
                <a:spcPts val="0"/>
              </a:spcAft>
              <a:buSzPts val="1800"/>
              <a:buNone/>
            </a:pPr>
            <a:r>
              <a:rPr lang="en-GB" dirty="0" smtClean="0"/>
              <a:t>	   limited </a:t>
            </a:r>
            <a:r>
              <a:rPr lang="en-GB" dirty="0"/>
              <a:t>to the bottom two 5</a:t>
            </a:r>
            <a:r>
              <a:rPr lang="en-GB" sz="2300" b="1" baseline="30000" dirty="0"/>
              <a:t>◦</a:t>
            </a:r>
            <a:r>
              <a:rPr lang="en-GB" dirty="0"/>
              <a:t> sectors of the top wedge </a:t>
            </a:r>
            <a:r>
              <a:rPr lang="en-GB" dirty="0" smtClean="0"/>
              <a:t>for mechanical	  </a:t>
            </a:r>
          </a:p>
          <a:p>
            <a:pPr marL="114300" lvl="0" indent="0" rtl="0">
              <a:spcBef>
                <a:spcPts val="0"/>
              </a:spcBef>
              <a:spcAft>
                <a:spcPts val="0"/>
              </a:spcAft>
              <a:buSzPts val="1800"/>
              <a:buNone/>
            </a:pPr>
            <a:r>
              <a:rPr lang="en-GB" dirty="0"/>
              <a:t> </a:t>
            </a:r>
            <a:r>
              <a:rPr lang="en-GB" dirty="0" smtClean="0"/>
              <a:t>               reasons</a:t>
            </a:r>
          </a:p>
          <a:p>
            <a:pPr marL="114300" lvl="0" indent="0" rtl="0">
              <a:spcBef>
                <a:spcPts val="0"/>
              </a:spcBef>
              <a:spcAft>
                <a:spcPts val="0"/>
              </a:spcAft>
              <a:buSzPts val="1800"/>
              <a:buNone/>
            </a:pPr>
            <a:r>
              <a:rPr lang="en-GB" dirty="0" smtClean="0"/>
              <a:t>The </a:t>
            </a:r>
            <a:r>
              <a:rPr lang="en-GB" dirty="0"/>
              <a:t>scan covered the entire η range (16 sectors). </a:t>
            </a:r>
            <a:endParaRPr lang="en-GB" dirty="0" smtClean="0"/>
          </a:p>
          <a:p>
            <a:pPr marL="114300" lvl="0" indent="0" rtl="0">
              <a:spcBef>
                <a:spcPts val="0"/>
              </a:spcBef>
              <a:spcAft>
                <a:spcPts val="0"/>
              </a:spcAft>
              <a:buSzPts val="1800"/>
              <a:buNone/>
            </a:pPr>
            <a:r>
              <a:rPr lang="en-GB" dirty="0" smtClean="0"/>
              <a:t>These </a:t>
            </a:r>
            <a:r>
              <a:rPr lang="en-GB" dirty="0"/>
              <a:t>data were taken without the electromagnetic calorimeter module</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1967143406"/>
              </p:ext>
            </p:extLst>
          </p:nvPr>
        </p:nvGraphicFramePr>
        <p:xfrm>
          <a:off x="1625600" y="1017725"/>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Electron (GeV/c)</a:t>
                      </a:r>
                      <a:endParaRPr lang="en-US" dirty="0"/>
                    </a:p>
                  </a:txBody>
                  <a:tcPr/>
                </a:tc>
                <a:tc>
                  <a:txBody>
                    <a:bodyPr/>
                    <a:lstStyle/>
                    <a:p>
                      <a:r>
                        <a:rPr lang="en-US" dirty="0" smtClean="0"/>
                        <a:t>Pion</a:t>
                      </a:r>
                      <a:r>
                        <a:rPr lang="en-US" baseline="0" dirty="0" smtClean="0"/>
                        <a:t> </a:t>
                      </a:r>
                      <a:r>
                        <a:rPr lang="en-US" dirty="0" smtClean="0"/>
                        <a:t>(GeV/c)</a:t>
                      </a:r>
                      <a:endParaRPr lang="en-US" dirty="0"/>
                    </a:p>
                  </a:txBody>
                  <a:tcPr/>
                </a:tc>
                <a:tc>
                  <a:txBody>
                    <a:bodyPr/>
                    <a:lstStyle/>
                    <a:p>
                      <a:r>
                        <a:rPr lang="en-US" dirty="0" smtClean="0"/>
                        <a:t>Muon (GeV/c)</a:t>
                      </a:r>
                      <a:endParaRPr lang="en-US" dirty="0"/>
                    </a:p>
                  </a:txBody>
                  <a:tcPr/>
                </a:tc>
              </a:tr>
              <a:tr h="370840">
                <a:tc>
                  <a:txBody>
                    <a:bodyPr/>
                    <a:lstStyle/>
                    <a:p>
                      <a:r>
                        <a:rPr lang="en-US" dirty="0" smtClean="0"/>
                        <a:t>20</a:t>
                      </a:r>
                      <a:endParaRPr lang="en-US" dirty="0"/>
                    </a:p>
                  </a:txBody>
                  <a:tcPr/>
                </a:tc>
                <a:tc>
                  <a:txBody>
                    <a:bodyPr/>
                    <a:lstStyle/>
                    <a:p>
                      <a:r>
                        <a:rPr lang="en-US" dirty="0" smtClean="0"/>
                        <a:t>20</a:t>
                      </a:r>
                      <a:endParaRPr lang="en-US" dirty="0"/>
                    </a:p>
                  </a:txBody>
                  <a:tcPr/>
                </a:tc>
                <a:tc>
                  <a:txBody>
                    <a:bodyPr/>
                    <a:lstStyle/>
                    <a:p>
                      <a:r>
                        <a:rPr lang="en-US" dirty="0" smtClean="0"/>
                        <a:t>225</a:t>
                      </a:r>
                      <a:endParaRPr lang="en-US" dirty="0"/>
                    </a:p>
                  </a:txBody>
                  <a:tcPr/>
                </a:tc>
              </a:tr>
              <a:tr h="370840">
                <a:tc>
                  <a:txBody>
                    <a:bodyPr/>
                    <a:lstStyle/>
                    <a:p>
                      <a:r>
                        <a:rPr lang="en-US" dirty="0" smtClean="0"/>
                        <a:t>30</a:t>
                      </a:r>
                      <a:endParaRPr lang="en-US" dirty="0"/>
                    </a:p>
                  </a:txBody>
                  <a:tcPr/>
                </a:tc>
                <a:tc>
                  <a:txBody>
                    <a:bodyPr/>
                    <a:lstStyle/>
                    <a:p>
                      <a:r>
                        <a:rPr lang="en-US" dirty="0" smtClean="0"/>
                        <a:t>30</a:t>
                      </a:r>
                      <a:endParaRPr lang="en-US" dirty="0"/>
                    </a:p>
                  </a:txBody>
                  <a:tcPr/>
                </a:tc>
                <a:tc>
                  <a:txBody>
                    <a:bodyPr/>
                    <a:lstStyle/>
                    <a:p>
                      <a:endParaRPr lang="en-US" dirty="0"/>
                    </a:p>
                  </a:txBody>
                  <a:tcPr/>
                </a:tc>
              </a:tr>
              <a:tr h="370840">
                <a:tc>
                  <a:txBody>
                    <a:bodyPr/>
                    <a:lstStyle/>
                    <a:p>
                      <a:r>
                        <a:rPr lang="en-US" dirty="0" smtClean="0"/>
                        <a:t>50</a:t>
                      </a:r>
                      <a:endParaRPr lang="en-US" dirty="0"/>
                    </a:p>
                  </a:txBody>
                  <a:tcPr/>
                </a:tc>
                <a:tc>
                  <a:txBody>
                    <a:bodyPr/>
                    <a:lstStyle/>
                    <a:p>
                      <a:r>
                        <a:rPr lang="en-US" dirty="0" smtClean="0"/>
                        <a:t>50</a:t>
                      </a:r>
                      <a:endParaRPr lang="en-US" dirty="0"/>
                    </a:p>
                  </a:txBody>
                  <a:tcPr/>
                </a:tc>
                <a:tc>
                  <a:txBody>
                    <a:bodyPr/>
                    <a:lstStyle/>
                    <a:p>
                      <a:endParaRPr lang="en-US" dirty="0"/>
                    </a:p>
                  </a:txBody>
                  <a:tcPr/>
                </a:tc>
              </a:tr>
              <a:tr h="370840">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300</a:t>
                      </a:r>
                      <a:endParaRPr lang="en-US" dirty="0"/>
                    </a:p>
                  </a:txBody>
                  <a:tcPr/>
                </a:tc>
                <a:tc>
                  <a:txBody>
                    <a:bodyPr/>
                    <a:lstStyle/>
                    <a:p>
                      <a:endParaRPr lang="en-US" dirty="0"/>
                    </a:p>
                  </a:txBody>
                  <a:tcPr/>
                </a:tc>
              </a:tr>
            </a:tbl>
          </a:graphicData>
        </a:graphic>
      </p:graphicFrame>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25</a:t>
            </a:fld>
            <a:endParaRPr lang="en-GB"/>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4.2 Data Sets</a:t>
            </a:r>
            <a:endParaRPr/>
          </a:p>
        </p:txBody>
      </p:sp>
      <p:sp>
        <p:nvSpPr>
          <p:cNvPr id="253" name="Shape 2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GB" b="1" dirty="0"/>
              <a:t>Several special runs</a:t>
            </a:r>
            <a:r>
              <a:rPr lang="en-GB" dirty="0"/>
              <a:t> </a:t>
            </a:r>
            <a:r>
              <a:rPr lang="en-GB" dirty="0" smtClean="0"/>
              <a:t>:</a:t>
            </a:r>
          </a:p>
          <a:p>
            <a:pPr lvl="1" indent="-342900">
              <a:spcBef>
                <a:spcPts val="0"/>
              </a:spcBef>
              <a:buSzPts val="1800"/>
              <a:buChar char="●"/>
            </a:pPr>
            <a:r>
              <a:rPr lang="en-GB" sz="1600" dirty="0"/>
              <a:t>taken with the moving </a:t>
            </a:r>
            <a:r>
              <a:rPr lang="en-GB" sz="1600" b="1" dirty="0"/>
              <a:t>radioactive wire source</a:t>
            </a:r>
            <a:r>
              <a:rPr lang="en-GB" sz="1600" dirty="0"/>
              <a:t> and with a </a:t>
            </a:r>
            <a:r>
              <a:rPr lang="en-GB" sz="1600" b="1" dirty="0"/>
              <a:t>LED </a:t>
            </a:r>
            <a:r>
              <a:rPr lang="en-GB" sz="1600" b="1" dirty="0" err="1"/>
              <a:t>pulser</a:t>
            </a:r>
            <a:r>
              <a:rPr lang="en-GB" sz="1600" dirty="0"/>
              <a:t> which illuminated the </a:t>
            </a:r>
            <a:r>
              <a:rPr lang="en-GB" sz="1600" dirty="0" err="1"/>
              <a:t>HPD</a:t>
            </a:r>
            <a:r>
              <a:rPr lang="en-GB" sz="1600" dirty="0"/>
              <a:t>. </a:t>
            </a:r>
          </a:p>
          <a:p>
            <a:pPr lvl="1" indent="-342900">
              <a:spcBef>
                <a:spcPts val="0"/>
              </a:spcBef>
              <a:buSzPts val="1800"/>
              <a:buChar char="●"/>
            </a:pPr>
            <a:r>
              <a:rPr lang="en-GB" sz="1600" dirty="0"/>
              <a:t>The measurements included a </a:t>
            </a:r>
            <a:r>
              <a:rPr lang="en-GB" sz="1600" b="1" dirty="0"/>
              <a:t>complete radioactive sourcing</a:t>
            </a:r>
            <a:r>
              <a:rPr lang="en-GB" sz="1600" dirty="0"/>
              <a:t> of all scintillator tiles (2092 tiles for each pair of wedges)</a:t>
            </a:r>
          </a:p>
          <a:p>
            <a:pPr marL="457200" lvl="0" indent="-342900">
              <a:spcBef>
                <a:spcPts val="0"/>
              </a:spcBef>
              <a:spcAft>
                <a:spcPts val="0"/>
              </a:spcAft>
              <a:buSzPts val="1800"/>
              <a:buChar char="●"/>
            </a:pPr>
            <a:endParaRPr lang="en-GB" dirty="0" smtClean="0"/>
          </a:p>
          <a:p>
            <a:pPr marL="457200" lvl="0" indent="-342900">
              <a:spcBef>
                <a:spcPts val="0"/>
              </a:spcBef>
              <a:spcAft>
                <a:spcPts val="0"/>
              </a:spcAft>
              <a:buSzPts val="1800"/>
              <a:buChar char="●"/>
            </a:pPr>
            <a:endParaRPr lang="en-GB" dirty="0"/>
          </a:p>
          <a:p>
            <a:pPr lvl="0"/>
            <a:r>
              <a:rPr lang="en-US" b="1" dirty="0" smtClean="0"/>
              <a:t>Layer-0 </a:t>
            </a:r>
            <a:r>
              <a:rPr lang="en-US" b="1" dirty="0"/>
              <a:t>of the HB</a:t>
            </a:r>
            <a:r>
              <a:rPr lang="en-US" dirty="0"/>
              <a:t> </a:t>
            </a:r>
          </a:p>
          <a:p>
            <a:pPr lvl="1" indent="-342900">
              <a:spcBef>
                <a:spcPts val="0"/>
              </a:spcBef>
              <a:buSzPts val="1800"/>
              <a:buChar char="●"/>
            </a:pPr>
            <a:r>
              <a:rPr lang="en-US" sz="1600" dirty="0"/>
              <a:t>used to sample </a:t>
            </a:r>
            <a:r>
              <a:rPr lang="en-US" sz="1600" b="1" dirty="0"/>
              <a:t>early hadronic showers</a:t>
            </a:r>
            <a:r>
              <a:rPr lang="en-US" sz="1600" dirty="0"/>
              <a:t>.</a:t>
            </a:r>
          </a:p>
          <a:p>
            <a:pPr lvl="1" indent="-342900">
              <a:spcBef>
                <a:spcPts val="0"/>
              </a:spcBef>
              <a:buSzPts val="1800"/>
              <a:buFont typeface="Arial"/>
              <a:buChar char="●"/>
            </a:pPr>
            <a:r>
              <a:rPr lang="en-US" sz="1600" dirty="0"/>
              <a:t>is </a:t>
            </a:r>
            <a:r>
              <a:rPr lang="en-US" sz="1600" b="1" dirty="0"/>
              <a:t>thicker </a:t>
            </a:r>
            <a:r>
              <a:rPr lang="en-US" sz="1600" b="1" dirty="0" smtClean="0"/>
              <a:t>and </a:t>
            </a:r>
            <a:r>
              <a:rPr lang="en-US" sz="1600" b="1" dirty="0"/>
              <a:t>brighter</a:t>
            </a:r>
            <a:r>
              <a:rPr lang="en-US" sz="1600" dirty="0"/>
              <a:t> than those in other layers in the HB.  </a:t>
            </a:r>
          </a:p>
          <a:p>
            <a:pPr lvl="1" indent="-342900">
              <a:spcBef>
                <a:spcPts val="0"/>
              </a:spcBef>
              <a:buSzPts val="1800"/>
              <a:buFont typeface="Arial"/>
              <a:buChar char="●"/>
            </a:pPr>
            <a:r>
              <a:rPr lang="en-US" sz="1600" dirty="0"/>
              <a:t>Its sampling weight is controlled by an optical filter in the readout chain.</a:t>
            </a:r>
          </a:p>
          <a:p>
            <a:pPr lvl="1" indent="-342900">
              <a:spcBef>
                <a:spcPts val="0"/>
              </a:spcBef>
              <a:buSzPts val="1800"/>
              <a:buFont typeface="Arial"/>
              <a:buChar char="●"/>
            </a:pPr>
            <a:endParaRPr lang="en-US" dirty="0"/>
          </a:p>
          <a:p>
            <a:pPr lvl="1" indent="-342900">
              <a:spcBef>
                <a:spcPts val="0"/>
              </a:spcBef>
              <a:buSzPts val="1800"/>
              <a:buChar char="●"/>
            </a:pPr>
            <a:endParaRPr lang="en-US" dirty="0"/>
          </a:p>
          <a:p>
            <a:pPr marL="457200" lvl="0" indent="-342900">
              <a:spcBef>
                <a:spcPts val="0"/>
              </a:spcBef>
              <a:spcAft>
                <a:spcPts val="0"/>
              </a:spcAft>
              <a:buSzPts val="1800"/>
              <a:buChar char="●"/>
            </a:pPr>
            <a:endParaRPr lang="en-GB" dirty="0" smtClean="0"/>
          </a:p>
          <a:p>
            <a:pPr marL="457200" lvl="0" indent="-342900">
              <a:spcBef>
                <a:spcPts val="0"/>
              </a:spcBef>
              <a:spcAft>
                <a:spcPts val="0"/>
              </a:spcAft>
              <a:buSzPts val="1800"/>
              <a:buChar char="●"/>
            </a:pPr>
            <a:endParaRPr lang="en-GB" dirty="0" smtClean="0"/>
          </a:p>
        </p:txBody>
      </p:sp>
      <p:sp>
        <p:nvSpPr>
          <p:cNvPr id="4" name="Shape 258"/>
          <p:cNvSpPr txBox="1">
            <a:spLocks/>
          </p:cNvSpPr>
          <p:nvPr/>
        </p:nvSpPr>
        <p:spPr>
          <a:xfrm>
            <a:off x="311700" y="2651196"/>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smtClean="0"/>
              <a:t>4.3 Determination of Layer-0 Weight</a:t>
            </a:r>
            <a:endParaRPr lang="en-US"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26</a:t>
            </a:fld>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311700" y="530650"/>
            <a:ext cx="4973400" cy="40383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The best energy resolution was obtained with a Layer-0 weight of α = 0.3.</a:t>
            </a:r>
            <a:endParaRPr/>
          </a:p>
          <a:p>
            <a:pPr marL="457200" lvl="0" indent="-342900" rtl="0">
              <a:spcBef>
                <a:spcPts val="0"/>
              </a:spcBef>
              <a:spcAft>
                <a:spcPts val="0"/>
              </a:spcAft>
              <a:buSzPts val="1800"/>
              <a:buChar char="●"/>
            </a:pPr>
            <a:r>
              <a:rPr lang="en-GB"/>
              <a:t>At α = 0.4, a tail at large energy, starts becoming evident. </a:t>
            </a:r>
            <a:endParaRPr/>
          </a:p>
          <a:p>
            <a:pPr marL="457200" lvl="0" indent="-342900" rtl="0">
              <a:spcBef>
                <a:spcPts val="0"/>
              </a:spcBef>
              <a:spcAft>
                <a:spcPts val="0"/>
              </a:spcAft>
              <a:buSzPts val="1800"/>
              <a:buChar char="●"/>
            </a:pPr>
            <a:r>
              <a:rPr lang="en-GB"/>
              <a:t>The α = 0.2 spectrum has a larger rms than that for α = 0.3.</a:t>
            </a:r>
            <a:endParaRPr/>
          </a:p>
          <a:p>
            <a:pPr marL="0" lvl="0" indent="0">
              <a:spcBef>
                <a:spcPts val="1600"/>
              </a:spcBef>
              <a:spcAft>
                <a:spcPts val="1600"/>
              </a:spcAft>
              <a:buNone/>
            </a:pPr>
            <a:endParaRPr/>
          </a:p>
        </p:txBody>
      </p:sp>
      <p:pic>
        <p:nvPicPr>
          <p:cNvPr id="265" name="Shape 265"/>
          <p:cNvPicPr preferRelativeResize="0"/>
          <p:nvPr/>
        </p:nvPicPr>
        <p:blipFill>
          <a:blip r:embed="rId3">
            <a:alphaModFix/>
          </a:blip>
          <a:stretch>
            <a:fillRect/>
          </a:stretch>
        </p:blipFill>
        <p:spPr>
          <a:xfrm>
            <a:off x="5399350" y="152400"/>
            <a:ext cx="3426350" cy="4838700"/>
          </a:xfrm>
          <a:prstGeom prst="rect">
            <a:avLst/>
          </a:prstGeom>
          <a:noFill/>
          <a:ln>
            <a:noFill/>
          </a:ln>
        </p:spPr>
      </p:pic>
      <p:sp>
        <p:nvSpPr>
          <p:cNvPr id="266" name="Shape 266"/>
          <p:cNvSpPr txBox="1"/>
          <p:nvPr/>
        </p:nvSpPr>
        <p:spPr>
          <a:xfrm>
            <a:off x="2330575" y="3841850"/>
            <a:ext cx="3311100" cy="1212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8: Single Gaussian fit to the signal distribution for 300 GeV/c pion beam</a:t>
            </a:r>
            <a:endParaRPr/>
          </a:p>
          <a:p>
            <a:pPr marL="0" lvl="0" indent="0">
              <a:spcBef>
                <a:spcPts val="0"/>
              </a:spcBef>
              <a:spcAft>
                <a:spcPts val="0"/>
              </a:spcAft>
              <a:buNone/>
            </a:pPr>
            <a:r>
              <a:rPr lang="en-GB"/>
              <a:t>Source: </a:t>
            </a:r>
            <a:r>
              <a:rPr lang="en-GB">
                <a:solidFill>
                  <a:schemeClr val="dk1"/>
                </a:solidFill>
              </a:rPr>
              <a:t>CMS NOTE 2006/138 </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27</a:t>
            </a:fld>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4.4 Noise Performance</a:t>
            </a:r>
            <a:endParaRPr/>
          </a:p>
        </p:txBody>
      </p:sp>
      <p:sp>
        <p:nvSpPr>
          <p:cNvPr id="272" name="Shape 2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The front-end electronics was operated at 33.79 MHz for all </a:t>
            </a:r>
            <a:r>
              <a:rPr lang="en-GB" dirty="0" smtClean="0"/>
              <a:t>measurements.</a:t>
            </a:r>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The least count corresponds to 2080 electrons. The observed noise spread in the pedestal is less than 5000 electrons. </a:t>
            </a:r>
            <a:endParaRPr lang="en-GB" dirty="0" smtClean="0"/>
          </a:p>
          <a:p>
            <a:pPr marL="457200" lvl="0" indent="-342900" rtl="0">
              <a:spcBef>
                <a:spcPts val="0"/>
              </a:spcBef>
              <a:spcAft>
                <a:spcPts val="0"/>
              </a:spcAft>
              <a:buSzPts val="1800"/>
              <a:buChar char="●"/>
            </a:pPr>
            <a:endParaRPr dirty="0"/>
          </a:p>
          <a:p>
            <a:pPr marL="457200" lvl="0" indent="-342900">
              <a:spcBef>
                <a:spcPts val="0"/>
              </a:spcBef>
              <a:spcAft>
                <a:spcPts val="0"/>
              </a:spcAft>
              <a:buSzPts val="1800"/>
              <a:buChar char="●"/>
            </a:pPr>
            <a:r>
              <a:rPr lang="en-GB" dirty="0"/>
              <a:t>As will be seen from the beam measurements, this corresponds to an energy of ∼ 0.5 GeV</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28</a:t>
            </a:fld>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4.4 Noise Performance</a:t>
            </a:r>
            <a:endParaRPr/>
          </a:p>
        </p:txBody>
      </p:sp>
      <p:pic>
        <p:nvPicPr>
          <p:cNvPr id="278" name="Shape 278"/>
          <p:cNvPicPr preferRelativeResize="0"/>
          <p:nvPr/>
        </p:nvPicPr>
        <p:blipFill>
          <a:blip r:embed="rId3">
            <a:alphaModFix/>
          </a:blip>
          <a:stretch>
            <a:fillRect/>
          </a:stretch>
        </p:blipFill>
        <p:spPr>
          <a:xfrm>
            <a:off x="4290292" y="1255400"/>
            <a:ext cx="4424237" cy="3210551"/>
          </a:xfrm>
          <a:prstGeom prst="rect">
            <a:avLst/>
          </a:prstGeom>
          <a:noFill/>
          <a:ln>
            <a:noFill/>
          </a:ln>
        </p:spPr>
      </p:pic>
      <p:sp>
        <p:nvSpPr>
          <p:cNvPr id="279" name="Shape 279"/>
          <p:cNvSpPr txBox="1"/>
          <p:nvPr/>
        </p:nvSpPr>
        <p:spPr>
          <a:xfrm>
            <a:off x="459450" y="1243900"/>
            <a:ext cx="3768900" cy="3391500"/>
          </a:xfrm>
          <a:prstGeom prst="rect">
            <a:avLst/>
          </a:prstGeom>
          <a:noFill/>
          <a:ln>
            <a:noFill/>
          </a:ln>
        </p:spPr>
        <p:txBody>
          <a:bodyPr spcFirstLastPara="1" wrap="square" lIns="91425" tIns="91425" rIns="91425" bIns="91425" anchor="t" anchorCtr="0">
            <a:noAutofit/>
          </a:bodyPr>
          <a:lstStyle/>
          <a:p>
            <a:pPr marL="457200" lvl="0" indent="-342900" rtl="0">
              <a:lnSpc>
                <a:spcPct val="115000"/>
              </a:lnSpc>
              <a:spcBef>
                <a:spcPts val="0"/>
              </a:spcBef>
              <a:spcAft>
                <a:spcPts val="0"/>
              </a:spcAft>
              <a:buClr>
                <a:schemeClr val="dk2"/>
              </a:buClr>
              <a:buSzPts val="1800"/>
              <a:buChar char="●"/>
            </a:pPr>
            <a:r>
              <a:rPr lang="en-GB" sz="1800" dirty="0">
                <a:solidFill>
                  <a:schemeClr val="dk2"/>
                </a:solidFill>
              </a:rPr>
              <a:t>The noise distribution at the highest gain setting of the multi-range ADC, for a single </a:t>
            </a:r>
            <a:r>
              <a:rPr lang="en-GB" sz="1800" dirty="0" err="1">
                <a:solidFill>
                  <a:schemeClr val="dk2"/>
                </a:solidFill>
              </a:rPr>
              <a:t>QIE</a:t>
            </a:r>
            <a:r>
              <a:rPr lang="en-GB" sz="1800" dirty="0">
                <a:solidFill>
                  <a:schemeClr val="dk2"/>
                </a:solidFill>
              </a:rPr>
              <a:t> channel.</a:t>
            </a:r>
            <a:endParaRPr dirty="0"/>
          </a:p>
          <a:p>
            <a:pPr marL="0" lvl="0" indent="0">
              <a:spcBef>
                <a:spcPts val="1600"/>
              </a:spcBef>
              <a:spcAft>
                <a:spcPts val="0"/>
              </a:spcAft>
              <a:buNone/>
            </a:pPr>
            <a:r>
              <a:rPr lang="en-GB" dirty="0"/>
              <a:t>Figure 9: </a:t>
            </a:r>
            <a:endParaRPr dirty="0"/>
          </a:p>
          <a:p>
            <a:pPr marL="0" lvl="0" indent="0">
              <a:spcBef>
                <a:spcPts val="0"/>
              </a:spcBef>
              <a:spcAft>
                <a:spcPts val="0"/>
              </a:spcAft>
              <a:buClr>
                <a:schemeClr val="dk1"/>
              </a:buClr>
              <a:buSzPts val="1100"/>
              <a:buFont typeface="Arial"/>
              <a:buNone/>
            </a:pPr>
            <a:r>
              <a:rPr lang="en-GB" dirty="0"/>
              <a:t>Measured pedestal distributions (</a:t>
            </a:r>
            <a:r>
              <a:rPr lang="en-GB" dirty="0" err="1"/>
              <a:t>dN</a:t>
            </a:r>
            <a:r>
              <a:rPr lang="en-GB" dirty="0"/>
              <a:t>/da) in units of raw ADC counts in the most sensitive</a:t>
            </a:r>
            <a:endParaRPr dirty="0"/>
          </a:p>
          <a:p>
            <a:pPr marL="0" lvl="0" indent="0">
              <a:spcBef>
                <a:spcPts val="0"/>
              </a:spcBef>
              <a:spcAft>
                <a:spcPts val="0"/>
              </a:spcAft>
              <a:buNone/>
            </a:pPr>
            <a:r>
              <a:rPr lang="en-GB" dirty="0" err="1"/>
              <a:t>QIE</a:t>
            </a:r>
            <a:r>
              <a:rPr lang="en-GB" dirty="0"/>
              <a:t> range for </a:t>
            </a:r>
            <a:r>
              <a:rPr lang="en-GB" b="1" dirty="0"/>
              <a:t>4 capacitor banks</a:t>
            </a:r>
            <a:r>
              <a:rPr lang="en-GB" dirty="0"/>
              <a:t> of the </a:t>
            </a:r>
            <a:r>
              <a:rPr lang="en-GB" dirty="0" err="1"/>
              <a:t>QIE</a:t>
            </a:r>
            <a:r>
              <a:rPr lang="en-GB" dirty="0"/>
              <a:t>. The </a:t>
            </a:r>
            <a:r>
              <a:rPr lang="en-GB" b="1" dirty="0" err="1"/>
              <a:t>rms</a:t>
            </a:r>
            <a:r>
              <a:rPr lang="en-GB" b="1" dirty="0"/>
              <a:t> is 2.3 ADC counts</a:t>
            </a:r>
            <a:r>
              <a:rPr lang="en-GB" dirty="0"/>
              <a:t>, independent of which capacitor bank stores the charge.</a:t>
            </a:r>
            <a:endParaRPr dirty="0"/>
          </a:p>
          <a:p>
            <a:pPr marL="0" lvl="0" indent="0">
              <a:spcBef>
                <a:spcPts val="0"/>
              </a:spcBef>
              <a:spcAft>
                <a:spcPts val="0"/>
              </a:spcAft>
              <a:buNone/>
            </a:pPr>
            <a:endParaRPr dirty="0"/>
          </a:p>
          <a:p>
            <a:pPr marL="0" lvl="0" indent="0">
              <a:spcBef>
                <a:spcPts val="0"/>
              </a:spcBef>
              <a:spcAft>
                <a:spcPts val="0"/>
              </a:spcAft>
              <a:buNone/>
            </a:pPr>
            <a:r>
              <a:rPr lang="en-GB" dirty="0"/>
              <a:t>Source: CMS NOTE 2006/138</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29</a:t>
            </a:fld>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Introduction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a:t>
            </a:fld>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4.5 Time Structure</a:t>
            </a:r>
            <a:endParaRPr dirty="0"/>
          </a:p>
        </p:txBody>
      </p:sp>
      <p:sp>
        <p:nvSpPr>
          <p:cNvPr id="285" name="Shape 2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The time structure of the HB pulse is dominated by the scintillator decay times. </a:t>
            </a:r>
            <a:endParaRPr dirty="0"/>
          </a:p>
          <a:p>
            <a:pPr marL="0" lvl="0" indent="0" rtl="0">
              <a:spcBef>
                <a:spcPts val="1600"/>
              </a:spcBef>
              <a:spcAft>
                <a:spcPts val="0"/>
              </a:spcAft>
              <a:buNone/>
            </a:pPr>
            <a:r>
              <a:rPr lang="en-GB" dirty="0"/>
              <a:t>Two different measurements of the time structure of the pulse of deposited energy were made. </a:t>
            </a:r>
            <a:endParaRPr lang="en-GB" dirty="0" smtClean="0"/>
          </a:p>
          <a:p>
            <a:pPr marL="742950" lvl="1" indent="-285750"/>
            <a:r>
              <a:rPr lang="en-GB" sz="1600" dirty="0"/>
              <a:t>First, with a photomultiplier and commercial electronics</a:t>
            </a:r>
            <a:r>
              <a:rPr lang="en-GB" sz="1600" dirty="0" smtClean="0"/>
              <a:t>;</a:t>
            </a:r>
          </a:p>
          <a:p>
            <a:pPr marL="742950" lvl="1" indent="-285750"/>
            <a:r>
              <a:rPr lang="en-US" sz="1600" dirty="0" smtClean="0"/>
              <a:t>Second</a:t>
            </a:r>
            <a:r>
              <a:rPr lang="en-US" sz="1600" dirty="0"/>
              <a:t>, with </a:t>
            </a:r>
            <a:r>
              <a:rPr lang="en-US" sz="1600" dirty="0" err="1"/>
              <a:t>HPD</a:t>
            </a:r>
            <a:r>
              <a:rPr lang="en-US" sz="1600" dirty="0"/>
              <a:t> and </a:t>
            </a:r>
            <a:r>
              <a:rPr lang="en-US" sz="1600" dirty="0" err="1"/>
              <a:t>QIE</a:t>
            </a:r>
            <a:r>
              <a:rPr lang="en-US" sz="1600" dirty="0"/>
              <a:t> electronics.</a:t>
            </a:r>
          </a:p>
          <a:p>
            <a:pPr marL="742950" lvl="1" indent="-285750"/>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30</a:t>
            </a:fld>
            <a:endParaRPr lang="en-GB"/>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4.5.1 Measurements with a Photomultiplier Tube</a:t>
            </a:r>
            <a:endParaRPr/>
          </a:p>
        </p:txBody>
      </p:sp>
      <p:sp>
        <p:nvSpPr>
          <p:cNvPr id="291" name="Shape 2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A single 10-stage, 2-inch photo-multiplier tube (RCA </a:t>
            </a:r>
            <a:r>
              <a:rPr lang="en-GB" dirty="0" err="1"/>
              <a:t>6342A</a:t>
            </a:r>
            <a:r>
              <a:rPr lang="en-GB" dirty="0"/>
              <a:t>) was used and the output was fed into a digital oscilloscope which recorded voltage in 0.4 ns bins. </a:t>
            </a:r>
            <a:endParaRPr lang="en-GB" dirty="0" smtClean="0"/>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Recorded 300 GeV/c and 20 GeV/c pion and 100 GeV/c electron showers, as well as signals from high energy muons. </a:t>
            </a:r>
            <a:endParaRPr lang="en-GB" dirty="0" smtClean="0"/>
          </a:p>
          <a:p>
            <a:pPr marL="114300" lvl="0" indent="0" rtl="0">
              <a:spcBef>
                <a:spcPts val="0"/>
              </a:spcBef>
              <a:spcAft>
                <a:spcPts val="0"/>
              </a:spcAft>
              <a:buSzPts val="1800"/>
              <a:buNone/>
            </a:pPr>
            <a:endParaRPr dirty="0"/>
          </a:p>
          <a:p>
            <a:pPr marL="457200" lvl="0" indent="-342900">
              <a:spcBef>
                <a:spcPts val="0"/>
              </a:spcBef>
              <a:spcAft>
                <a:spcPts val="0"/>
              </a:spcAft>
              <a:buSzPts val="1800"/>
              <a:buChar char="●"/>
            </a:pPr>
            <a:r>
              <a:rPr lang="en-GB" dirty="0"/>
              <a:t>In the case of muons, fluctuations in the number of photoelectrons lead to large event by event fluctuations.</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31</a:t>
            </a:fld>
            <a:endParaRPr lang="en-GB"/>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Shape 296"/>
          <p:cNvPicPr preferRelativeResize="0"/>
          <p:nvPr/>
        </p:nvPicPr>
        <p:blipFill>
          <a:blip r:embed="rId3">
            <a:alphaModFix/>
          </a:blip>
          <a:stretch>
            <a:fillRect/>
          </a:stretch>
        </p:blipFill>
        <p:spPr>
          <a:xfrm>
            <a:off x="3489075" y="152400"/>
            <a:ext cx="5431088" cy="4838701"/>
          </a:xfrm>
          <a:prstGeom prst="rect">
            <a:avLst/>
          </a:prstGeom>
          <a:noFill/>
          <a:ln>
            <a:noFill/>
          </a:ln>
        </p:spPr>
      </p:pic>
      <p:sp>
        <p:nvSpPr>
          <p:cNvPr id="297" name="Shape 297"/>
          <p:cNvSpPr txBox="1"/>
          <p:nvPr/>
        </p:nvSpPr>
        <p:spPr>
          <a:xfrm>
            <a:off x="489075" y="1935775"/>
            <a:ext cx="3000000" cy="30000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GB" dirty="0"/>
              <a:t>Figure 10: Calorimeter pulses for eight individual events, voltage vs time, observed with a </a:t>
            </a:r>
            <a:r>
              <a:rPr lang="en-GB" dirty="0" smtClean="0"/>
              <a:t>photomultiplier for </a:t>
            </a:r>
            <a:r>
              <a:rPr lang="en-GB" b="1" dirty="0"/>
              <a:t>300 GeV pion showers.</a:t>
            </a:r>
            <a:r>
              <a:rPr lang="en-GB" dirty="0"/>
              <a:t> The time scale is 0.4 ns per bin.</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32</a:t>
            </a:fld>
            <a:endParaRPr lang="en-GB"/>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Shape 302"/>
          <p:cNvPicPr preferRelativeResize="0"/>
          <p:nvPr/>
        </p:nvPicPr>
        <p:blipFill>
          <a:blip r:embed="rId3">
            <a:alphaModFix/>
          </a:blip>
          <a:stretch>
            <a:fillRect/>
          </a:stretch>
        </p:blipFill>
        <p:spPr>
          <a:xfrm>
            <a:off x="3056500" y="426411"/>
            <a:ext cx="5912874" cy="4290675"/>
          </a:xfrm>
          <a:prstGeom prst="rect">
            <a:avLst/>
          </a:prstGeom>
          <a:noFill/>
          <a:ln>
            <a:noFill/>
          </a:ln>
        </p:spPr>
      </p:pic>
      <p:sp>
        <p:nvSpPr>
          <p:cNvPr id="303" name="Shape 303"/>
          <p:cNvSpPr txBox="1"/>
          <p:nvPr/>
        </p:nvSpPr>
        <p:spPr>
          <a:xfrm>
            <a:off x="216500" y="2288125"/>
            <a:ext cx="2840100" cy="2215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11: </a:t>
            </a:r>
            <a:endParaRPr/>
          </a:p>
          <a:p>
            <a:pPr marL="0" lvl="0" indent="0">
              <a:spcBef>
                <a:spcPts val="0"/>
              </a:spcBef>
              <a:spcAft>
                <a:spcPts val="0"/>
              </a:spcAft>
              <a:buClr>
                <a:schemeClr val="dk1"/>
              </a:buClr>
              <a:buSzPts val="1100"/>
              <a:buFont typeface="Arial"/>
              <a:buNone/>
            </a:pPr>
            <a:r>
              <a:rPr lang="en-GB"/>
              <a:t>Calorimeter pulses for eight individual events, voltage vs time, observed with a photomultiplier</a:t>
            </a:r>
            <a:endParaRPr/>
          </a:p>
          <a:p>
            <a:pPr marL="0" lvl="0" indent="0">
              <a:spcBef>
                <a:spcPts val="0"/>
              </a:spcBef>
              <a:spcAft>
                <a:spcPts val="0"/>
              </a:spcAft>
              <a:buNone/>
            </a:pPr>
            <a:r>
              <a:rPr lang="en-GB"/>
              <a:t>for </a:t>
            </a:r>
            <a:r>
              <a:rPr lang="en-GB" b="1"/>
              <a:t>225 GeV/c </a:t>
            </a:r>
            <a:r>
              <a:rPr lang="en-GB"/>
              <a:t>incident</a:t>
            </a:r>
            <a:r>
              <a:rPr lang="en-GB" b="1"/>
              <a:t> muons. </a:t>
            </a:r>
            <a:r>
              <a:rPr lang="en-GB"/>
              <a:t>The time scale is 0.4 ns per bin.</a:t>
            </a:r>
            <a:endParaRPr/>
          </a:p>
          <a:p>
            <a:pPr marL="0" lvl="0" indent="0">
              <a:spcBef>
                <a:spcPts val="0"/>
              </a:spcBef>
              <a:spcAft>
                <a:spcPts val="0"/>
              </a:spcAft>
              <a:buNone/>
            </a:pPr>
            <a:endParaRPr/>
          </a:p>
          <a:p>
            <a:pPr marL="0" lvl="0" indent="0">
              <a:spcBef>
                <a:spcPts val="0"/>
              </a:spcBef>
              <a:spcAft>
                <a:spcPts val="0"/>
              </a:spcAft>
              <a:buNone/>
            </a:pPr>
            <a:r>
              <a:rPr lang="en-GB"/>
              <a:t>Source: CMS NOTE 2006/138</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33</a:t>
            </a:fld>
            <a:endParaRPr lang="en-GB"/>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p:nvPr/>
        </p:nvSpPr>
        <p:spPr>
          <a:xfrm>
            <a:off x="377475" y="1846375"/>
            <a:ext cx="2228700" cy="30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12: </a:t>
            </a:r>
            <a:endParaRPr/>
          </a:p>
          <a:p>
            <a:pPr marL="0" lvl="0" indent="0">
              <a:spcBef>
                <a:spcPts val="0"/>
              </a:spcBef>
              <a:spcAft>
                <a:spcPts val="0"/>
              </a:spcAft>
              <a:buNone/>
            </a:pPr>
            <a:r>
              <a:rPr lang="en-GB"/>
              <a:t>Fraction of energy (f) observed in 29.6 ns time samples for </a:t>
            </a:r>
            <a:r>
              <a:rPr lang="en-GB" b="1"/>
              <a:t>200 GeV/c pion showers.</a:t>
            </a:r>
            <a:r>
              <a:rPr lang="en-GB"/>
              <a:t> </a:t>
            </a:r>
            <a:endParaRPr/>
          </a:p>
          <a:p>
            <a:pPr marL="0" lvl="0" indent="0">
              <a:spcBef>
                <a:spcPts val="0"/>
              </a:spcBef>
              <a:spcAft>
                <a:spcPts val="0"/>
              </a:spcAft>
              <a:buNone/>
            </a:pPr>
            <a:r>
              <a:rPr lang="en-GB"/>
              <a:t>a) first time sample, </a:t>
            </a:r>
            <a:endParaRPr/>
          </a:p>
          <a:p>
            <a:pPr marL="0" lvl="0" indent="0">
              <a:spcBef>
                <a:spcPts val="0"/>
              </a:spcBef>
              <a:spcAft>
                <a:spcPts val="0"/>
              </a:spcAft>
              <a:buNone/>
            </a:pPr>
            <a:r>
              <a:rPr lang="en-GB"/>
              <a:t>b) second time sample, c) third time sample, and d) fourth time sample.</a:t>
            </a:r>
            <a:endParaRPr/>
          </a:p>
          <a:p>
            <a:pPr marL="0" lvl="0" indent="0">
              <a:spcBef>
                <a:spcPts val="0"/>
              </a:spcBef>
              <a:spcAft>
                <a:spcPts val="0"/>
              </a:spcAft>
              <a:buNone/>
            </a:pPr>
            <a:endParaRPr/>
          </a:p>
          <a:p>
            <a:pPr marL="0" lvl="0" indent="0">
              <a:spcBef>
                <a:spcPts val="0"/>
              </a:spcBef>
              <a:spcAft>
                <a:spcPts val="0"/>
              </a:spcAft>
              <a:buNone/>
            </a:pPr>
            <a:r>
              <a:rPr lang="en-GB"/>
              <a:t>Source: </a:t>
            </a:r>
            <a:endParaRPr/>
          </a:p>
          <a:p>
            <a:pPr marL="0" lvl="0" indent="0">
              <a:spcBef>
                <a:spcPts val="0"/>
              </a:spcBef>
              <a:spcAft>
                <a:spcPts val="0"/>
              </a:spcAft>
              <a:buNone/>
            </a:pPr>
            <a:r>
              <a:rPr lang="en-GB"/>
              <a:t>CMS NOTE 2006/138</a:t>
            </a:r>
            <a:endParaRPr/>
          </a:p>
        </p:txBody>
      </p:sp>
      <p:pic>
        <p:nvPicPr>
          <p:cNvPr id="309" name="Shape 309"/>
          <p:cNvPicPr preferRelativeResize="0"/>
          <p:nvPr/>
        </p:nvPicPr>
        <p:blipFill>
          <a:blip r:embed="rId3">
            <a:alphaModFix/>
          </a:blip>
          <a:stretch>
            <a:fillRect/>
          </a:stretch>
        </p:blipFill>
        <p:spPr>
          <a:xfrm>
            <a:off x="2698124" y="360625"/>
            <a:ext cx="6207424" cy="4422249"/>
          </a:xfrm>
          <a:prstGeom prst="rect">
            <a:avLst/>
          </a:prstGeom>
          <a:noFill/>
          <a:ln>
            <a:noFill/>
          </a:ln>
        </p:spPr>
      </p:pic>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34</a:t>
            </a:fld>
            <a:endParaRPr lang="en-GB"/>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4.5.2 </a:t>
            </a:r>
            <a:r>
              <a:rPr lang="en-GB" dirty="0" err="1"/>
              <a:t>HPD</a:t>
            </a:r>
            <a:r>
              <a:rPr lang="en-GB" dirty="0"/>
              <a:t>/</a:t>
            </a:r>
            <a:r>
              <a:rPr lang="en-GB" dirty="0" err="1"/>
              <a:t>QIE</a:t>
            </a:r>
            <a:r>
              <a:rPr lang="en-GB" dirty="0"/>
              <a:t> Measurements</a:t>
            </a:r>
            <a:endParaRPr dirty="0"/>
          </a:p>
        </p:txBody>
      </p:sp>
      <p:sp>
        <p:nvSpPr>
          <p:cNvPr id="315" name="Shape 3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Twenty time samples were recorded for each </a:t>
            </a:r>
            <a:r>
              <a:rPr lang="en-GB" dirty="0" err="1"/>
              <a:t>QIE</a:t>
            </a:r>
            <a:r>
              <a:rPr lang="en-GB" dirty="0"/>
              <a:t> channel. </a:t>
            </a:r>
            <a:endParaRPr dirty="0"/>
          </a:p>
          <a:p>
            <a:pPr marL="457200" lvl="0" indent="-342900" rtl="0">
              <a:spcBef>
                <a:spcPts val="0"/>
              </a:spcBef>
              <a:spcAft>
                <a:spcPts val="0"/>
              </a:spcAft>
              <a:buSzPts val="1800"/>
              <a:buChar char="●"/>
            </a:pPr>
            <a:r>
              <a:rPr lang="en-GB" dirty="0" smtClean="0"/>
              <a:t>At </a:t>
            </a:r>
            <a:r>
              <a:rPr lang="en-GB" dirty="0"/>
              <a:t>a frequency of 33.79 MHz, each time sample corresponds to 29.6 ns </a:t>
            </a:r>
            <a:endParaRPr lang="en-GB" dirty="0" smtClean="0"/>
          </a:p>
          <a:p>
            <a:pPr marL="457200" lvl="0" indent="0" rtl="0">
              <a:spcBef>
                <a:spcPts val="1600"/>
              </a:spcBef>
              <a:spcAft>
                <a:spcPts val="0"/>
              </a:spcAft>
              <a:buNone/>
            </a:pPr>
            <a:endParaRPr dirty="0"/>
          </a:p>
          <a:p>
            <a:pPr marL="0" lvl="0" indent="0">
              <a:spcBef>
                <a:spcPts val="1600"/>
              </a:spcBef>
              <a:spcAft>
                <a:spcPts val="1600"/>
              </a:spcAft>
              <a:buNone/>
            </a:pPr>
            <a:endParaRPr dirty="0"/>
          </a:p>
        </p:txBody>
      </p:sp>
      <p:pic>
        <p:nvPicPr>
          <p:cNvPr id="7" name="Shape 320"/>
          <p:cNvPicPr preferRelativeResize="0"/>
          <p:nvPr/>
        </p:nvPicPr>
        <p:blipFill>
          <a:blip r:embed="rId3">
            <a:alphaModFix/>
          </a:blip>
          <a:stretch>
            <a:fillRect/>
          </a:stretch>
        </p:blipFill>
        <p:spPr>
          <a:xfrm>
            <a:off x="4114800" y="1952172"/>
            <a:ext cx="4717500" cy="3087350"/>
          </a:xfrm>
          <a:prstGeom prst="rect">
            <a:avLst/>
          </a:prstGeom>
          <a:noFill/>
          <a:ln>
            <a:noFill/>
          </a:ln>
        </p:spPr>
      </p:pic>
      <p:sp>
        <p:nvSpPr>
          <p:cNvPr id="8" name="Shape 321"/>
          <p:cNvSpPr txBox="1"/>
          <p:nvPr/>
        </p:nvSpPr>
        <p:spPr>
          <a:xfrm>
            <a:off x="786836" y="2008011"/>
            <a:ext cx="2496000" cy="275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dirty="0"/>
              <a:t>Figure 13: </a:t>
            </a:r>
            <a:endParaRPr dirty="0"/>
          </a:p>
          <a:p>
            <a:pPr marL="0" lvl="0" indent="0">
              <a:spcBef>
                <a:spcPts val="0"/>
              </a:spcBef>
              <a:spcAft>
                <a:spcPts val="0"/>
              </a:spcAft>
              <a:buClr>
                <a:schemeClr val="dk1"/>
              </a:buClr>
              <a:buSzPts val="1100"/>
              <a:buFont typeface="Arial"/>
              <a:buNone/>
            </a:pPr>
            <a:r>
              <a:rPr lang="en-GB" dirty="0"/>
              <a:t>Time structure for eight events with </a:t>
            </a:r>
            <a:r>
              <a:rPr lang="en-GB" b="1" dirty="0"/>
              <a:t>300 GeV/c </a:t>
            </a:r>
            <a:r>
              <a:rPr lang="en-GB" dirty="0"/>
              <a:t>incident </a:t>
            </a:r>
            <a:r>
              <a:rPr lang="en-GB" b="1" dirty="0" err="1"/>
              <a:t>pions</a:t>
            </a:r>
            <a:r>
              <a:rPr lang="en-GB" dirty="0"/>
              <a:t> in which the phase is selected</a:t>
            </a:r>
            <a:endParaRPr dirty="0"/>
          </a:p>
          <a:p>
            <a:pPr marL="0" lvl="0" indent="0">
              <a:spcBef>
                <a:spcPts val="0"/>
              </a:spcBef>
              <a:spcAft>
                <a:spcPts val="0"/>
              </a:spcAft>
              <a:buNone/>
            </a:pPr>
            <a:r>
              <a:rPr lang="en-GB" dirty="0"/>
              <a:t>by demanding that 10-12% of the observed energy is in time sample number 10.</a:t>
            </a:r>
            <a:endParaRPr dirty="0"/>
          </a:p>
          <a:p>
            <a:pPr marL="0" lvl="0" indent="0">
              <a:spcBef>
                <a:spcPts val="0"/>
              </a:spcBef>
              <a:spcAft>
                <a:spcPts val="0"/>
              </a:spcAft>
              <a:buNone/>
            </a:pPr>
            <a:endParaRPr dirty="0"/>
          </a:p>
          <a:p>
            <a:pPr marL="0" lvl="0" indent="0">
              <a:spcBef>
                <a:spcPts val="0"/>
              </a:spcBef>
              <a:spcAft>
                <a:spcPts val="0"/>
              </a:spcAft>
              <a:buNone/>
            </a:pPr>
            <a:r>
              <a:rPr lang="en-GB" dirty="0"/>
              <a:t>Source: CMS NOTE 2006/138</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35</a:t>
            </a:fld>
            <a:endParaRPr lang="en-GB"/>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Shape 326"/>
          <p:cNvPicPr preferRelativeResize="0"/>
          <p:nvPr/>
        </p:nvPicPr>
        <p:blipFill>
          <a:blip r:embed="rId3">
            <a:alphaModFix/>
          </a:blip>
          <a:stretch>
            <a:fillRect/>
          </a:stretch>
        </p:blipFill>
        <p:spPr>
          <a:xfrm>
            <a:off x="4047522" y="1214007"/>
            <a:ext cx="4897275" cy="3441201"/>
          </a:xfrm>
          <a:prstGeom prst="rect">
            <a:avLst/>
          </a:prstGeom>
          <a:noFill/>
          <a:ln>
            <a:noFill/>
          </a:ln>
        </p:spPr>
      </p:pic>
      <p:sp>
        <p:nvSpPr>
          <p:cNvPr id="327" name="Shape 327"/>
          <p:cNvSpPr txBox="1"/>
          <p:nvPr/>
        </p:nvSpPr>
        <p:spPr>
          <a:xfrm>
            <a:off x="347986" y="1993111"/>
            <a:ext cx="2827200" cy="2076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dirty="0"/>
              <a:t>Figure 14:</a:t>
            </a:r>
            <a:endParaRPr dirty="0"/>
          </a:p>
          <a:p>
            <a:pPr marL="0" lvl="0" indent="0">
              <a:spcBef>
                <a:spcPts val="0"/>
              </a:spcBef>
              <a:spcAft>
                <a:spcPts val="0"/>
              </a:spcAft>
              <a:buNone/>
            </a:pPr>
            <a:r>
              <a:rPr lang="en-GB" dirty="0"/>
              <a:t>Fraction of signal observed in two time sample vs that observed in a single time sample. The zero point is suppressed for each axis.</a:t>
            </a:r>
            <a:endParaRPr dirty="0"/>
          </a:p>
          <a:p>
            <a:pPr marL="0" lvl="0" indent="0">
              <a:spcBef>
                <a:spcPts val="0"/>
              </a:spcBef>
              <a:spcAft>
                <a:spcPts val="0"/>
              </a:spcAft>
              <a:buNone/>
            </a:pPr>
            <a:endParaRPr dirty="0"/>
          </a:p>
          <a:p>
            <a:pPr marL="0" lvl="0" indent="0">
              <a:spcBef>
                <a:spcPts val="0"/>
              </a:spcBef>
              <a:spcAft>
                <a:spcPts val="0"/>
              </a:spcAft>
              <a:buNone/>
            </a:pPr>
            <a:r>
              <a:rPr lang="en-GB" dirty="0"/>
              <a:t>Source: CMS NOTE 2006/138</a:t>
            </a:r>
            <a:endParaRPr dirty="0"/>
          </a:p>
        </p:txBody>
      </p:sp>
      <p:sp>
        <p:nvSpPr>
          <p:cNvPr id="4" name="Shape 315"/>
          <p:cNvSpPr txBox="1">
            <a:spLocks noGrp="1"/>
          </p:cNvSpPr>
          <p:nvPr>
            <p:ph type="body" idx="1"/>
          </p:nvPr>
        </p:nvSpPr>
        <p:spPr>
          <a:xfrm>
            <a:off x="347986" y="348343"/>
            <a:ext cx="8520600" cy="756154"/>
          </a:xfrm>
          <a:prstGeom prst="rect">
            <a:avLst/>
          </a:prstGeom>
        </p:spPr>
        <p:txBody>
          <a:bodyPr spcFirstLastPara="1" wrap="square" lIns="91425" tIns="91425" rIns="91425" bIns="91425" anchor="t" anchorCtr="0">
            <a:noAutofit/>
          </a:bodyPr>
          <a:lstStyle/>
          <a:p>
            <a:pPr marL="0" indent="0">
              <a:spcBef>
                <a:spcPts val="1600"/>
              </a:spcBef>
              <a:spcAft>
                <a:spcPts val="1600"/>
              </a:spcAft>
              <a:buNone/>
            </a:pPr>
            <a:r>
              <a:rPr lang="en-US" dirty="0"/>
              <a:t>Most of the signal is collected in two time samples</a:t>
            </a:r>
            <a:r>
              <a:rPr lang="en-US" dirty="0" smtClean="0"/>
              <a:t>.</a:t>
            </a:r>
          </a:p>
          <a:p>
            <a:pPr marL="0" indent="0">
              <a:spcBef>
                <a:spcPts val="1600"/>
              </a:spcBef>
              <a:spcAft>
                <a:spcPts val="1600"/>
              </a:spcAft>
              <a:buNone/>
            </a:pPr>
            <a:r>
              <a:rPr lang="en-US" dirty="0" smtClean="0"/>
              <a:t>.</a:t>
            </a:r>
            <a:endParaRPr lang="en-US" dirty="0"/>
          </a:p>
          <a:p>
            <a:pPr marL="457200" lvl="0" indent="0" rtl="0">
              <a:spcBef>
                <a:spcPts val="1600"/>
              </a:spcBef>
              <a:spcAft>
                <a:spcPts val="0"/>
              </a:spcAft>
              <a:buNone/>
            </a:pPr>
            <a:endParaRPr dirty="0"/>
          </a:p>
          <a:p>
            <a:pPr marL="0" lvl="0" indent="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36</a:t>
            </a:fld>
            <a:endParaRPr lang="en-GB"/>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311700" y="2150850"/>
            <a:ext cx="8520600" cy="115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5. The HB Response to Pions and Muons</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37</a:t>
            </a:fld>
            <a:endParaRPr lang="en-GB"/>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smtClean="0"/>
              <a:t>Muons</a:t>
            </a:r>
            <a:endParaRPr dirty="0"/>
          </a:p>
        </p:txBody>
      </p:sp>
      <p:sp>
        <p:nvSpPr>
          <p:cNvPr id="353" name="Shape 353"/>
          <p:cNvSpPr txBox="1">
            <a:spLocks noGrp="1"/>
          </p:cNvSpPr>
          <p:nvPr>
            <p:ph type="body" idx="1"/>
          </p:nvPr>
        </p:nvSpPr>
        <p:spPr>
          <a:xfrm>
            <a:off x="311700" y="1152475"/>
            <a:ext cx="4719935"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smtClean="0"/>
              <a:t>Important to understand HB response to muons for particle identification purposes</a:t>
            </a:r>
          </a:p>
          <a:p>
            <a:pPr marL="457200" lvl="0" indent="-342900" rtl="0">
              <a:spcBef>
                <a:spcPts val="0"/>
              </a:spcBef>
              <a:spcAft>
                <a:spcPts val="0"/>
              </a:spcAft>
              <a:buSzPts val="1800"/>
              <a:buChar char="●"/>
            </a:pPr>
            <a:endParaRPr dirty="0" smtClean="0"/>
          </a:p>
          <a:p>
            <a:pPr marL="457200" lvl="0" indent="-342900" rtl="0">
              <a:spcBef>
                <a:spcPts val="0"/>
              </a:spcBef>
              <a:spcAft>
                <a:spcPts val="0"/>
              </a:spcAft>
              <a:buSzPts val="1800"/>
              <a:buChar char="●"/>
            </a:pPr>
            <a:r>
              <a:rPr lang="en-GB" dirty="0" smtClean="0"/>
              <a:t>A </a:t>
            </a:r>
            <a:r>
              <a:rPr lang="en-GB" dirty="0"/>
              <a:t>feature bit will be reported for use in higher level triggers, when a muon is identified by the </a:t>
            </a:r>
            <a:r>
              <a:rPr lang="en-GB" dirty="0" smtClean="0"/>
              <a:t>HB. </a:t>
            </a:r>
          </a:p>
          <a:p>
            <a:pPr marL="457200" lvl="0" indent="-342900" rtl="0">
              <a:spcBef>
                <a:spcPts val="0"/>
              </a:spcBef>
              <a:spcAft>
                <a:spcPts val="0"/>
              </a:spcAft>
              <a:buSzPts val="1800"/>
              <a:buChar char="●"/>
            </a:pPr>
            <a:endParaRPr lang="en-GB" dirty="0" smtClean="0"/>
          </a:p>
          <a:p>
            <a:r>
              <a:rPr lang="en-US" dirty="0"/>
              <a:t>A Landau fit to this distribution results in 1.64 GeV for the most probable and 2.5 GeV for the mean value.</a:t>
            </a:r>
          </a:p>
          <a:p>
            <a:pPr marL="457200" lvl="0" indent="-342900" rtl="0">
              <a:spcBef>
                <a:spcPts val="0"/>
              </a:spcBef>
              <a:spcAft>
                <a:spcPts val="0"/>
              </a:spcAft>
              <a:buSzPts val="1800"/>
              <a:buChar char="●"/>
            </a:pPr>
            <a:endParaRPr lang="en-GB" dirty="0" smtClean="0"/>
          </a:p>
          <a:p>
            <a:pPr marL="457200" lvl="0" indent="-342900" rtl="0">
              <a:spcBef>
                <a:spcPts val="0"/>
              </a:spcBef>
              <a:spcAft>
                <a:spcPts val="0"/>
              </a:spcAft>
              <a:buSzPts val="1800"/>
              <a:buChar char="●"/>
            </a:pPr>
            <a:endParaRPr dirty="0"/>
          </a:p>
        </p:txBody>
      </p:sp>
      <p:pic>
        <p:nvPicPr>
          <p:cNvPr id="4" name="Shape 358"/>
          <p:cNvPicPr preferRelativeResize="0"/>
          <p:nvPr/>
        </p:nvPicPr>
        <p:blipFill>
          <a:blip r:embed="rId3">
            <a:alphaModFix/>
          </a:blip>
          <a:stretch>
            <a:fillRect/>
          </a:stretch>
        </p:blipFill>
        <p:spPr>
          <a:xfrm>
            <a:off x="5031635" y="1358992"/>
            <a:ext cx="4036043" cy="2745402"/>
          </a:xfrm>
          <a:prstGeom prst="rect">
            <a:avLst/>
          </a:prstGeom>
          <a:noFill/>
          <a:ln>
            <a:noFill/>
          </a:ln>
        </p:spPr>
      </p:pic>
      <p:sp>
        <p:nvSpPr>
          <p:cNvPr id="5" name="Shape 359"/>
          <p:cNvSpPr txBox="1"/>
          <p:nvPr/>
        </p:nvSpPr>
        <p:spPr>
          <a:xfrm>
            <a:off x="5986185" y="4104394"/>
            <a:ext cx="2606271" cy="35875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dirty="0" smtClean="0"/>
              <a:t>Source</a:t>
            </a:r>
            <a:r>
              <a:rPr lang="en-GB" dirty="0"/>
              <a:t>: CMS NOTE 2006/138</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38</a:t>
            </a:fld>
            <a:endParaRPr lang="en-GB"/>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measure the energy of pion?</a:t>
            </a:r>
            <a:endParaRPr lang="en-US" dirty="0"/>
          </a:p>
        </p:txBody>
      </p:sp>
      <p:sp>
        <p:nvSpPr>
          <p:cNvPr id="3" name="Text Placeholder 2"/>
          <p:cNvSpPr>
            <a:spLocks noGrp="1"/>
          </p:cNvSpPr>
          <p:nvPr>
            <p:ph type="body" idx="1"/>
          </p:nvPr>
        </p:nvSpPr>
        <p:spPr>
          <a:xfrm>
            <a:off x="311700" y="1152474"/>
            <a:ext cx="8520600" cy="3833863"/>
          </a:xfrm>
        </p:spPr>
        <p:txBody>
          <a:bodyPr/>
          <a:lstStyle/>
          <a:p>
            <a:r>
              <a:rPr lang="en-US" dirty="0" smtClean="0"/>
              <a:t>Steps involved:</a:t>
            </a:r>
          </a:p>
          <a:p>
            <a:pPr lvl="1"/>
            <a:r>
              <a:rPr lang="en-US" dirty="0"/>
              <a:t>Calibrate the detector using muons of known energy</a:t>
            </a:r>
          </a:p>
          <a:p>
            <a:pPr lvl="1"/>
            <a:r>
              <a:rPr lang="en-US" dirty="0"/>
              <a:t>Take the data using </a:t>
            </a:r>
            <a:r>
              <a:rPr lang="en-US" dirty="0" err="1"/>
              <a:t>pions</a:t>
            </a:r>
            <a:r>
              <a:rPr lang="en-US" dirty="0"/>
              <a:t>; use the calibration; find out the energy of </a:t>
            </a:r>
            <a:r>
              <a:rPr lang="en-US" dirty="0" err="1" smtClean="0"/>
              <a:t>pions</a:t>
            </a:r>
            <a:endParaRPr lang="en-US" dirty="0"/>
          </a:p>
          <a:p>
            <a:r>
              <a:rPr lang="en-US" dirty="0" smtClean="0"/>
              <a:t>Calibration:</a:t>
            </a:r>
          </a:p>
          <a:p>
            <a:pPr lvl="1"/>
            <a:r>
              <a:rPr lang="en-US" dirty="0" smtClean="0"/>
              <a:t>We consider 25 towers of the calorimeter</a:t>
            </a:r>
          </a:p>
          <a:p>
            <a:pPr lvl="1"/>
            <a:r>
              <a:rPr lang="en-US" dirty="0" smtClean="0"/>
              <a:t>Select a tower, say (1,1) element of the </a:t>
            </a:r>
            <a:r>
              <a:rPr lang="en-US" dirty="0" err="1" smtClean="0"/>
              <a:t>5x5</a:t>
            </a:r>
            <a:r>
              <a:rPr lang="en-US" dirty="0" smtClean="0"/>
              <a:t> matrix</a:t>
            </a:r>
          </a:p>
          <a:p>
            <a:pPr lvl="1"/>
            <a:r>
              <a:rPr lang="en-US" dirty="0" smtClean="0"/>
              <a:t>Incident a muon beam (of energy 225 GeV) in the center of the tower</a:t>
            </a:r>
          </a:p>
          <a:p>
            <a:pPr lvl="1"/>
            <a:r>
              <a:rPr lang="en-US" dirty="0" smtClean="0"/>
              <a:t>In the beam, there will be 10,000 pulses i.e., 10,000 events. Each pulse consists of one muon</a:t>
            </a:r>
          </a:p>
          <a:p>
            <a:pPr lvl="1"/>
            <a:endParaRPr lang="en-US" dirty="0" smtClean="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39</a:t>
            </a:fld>
            <a:endParaRPr lang="en-GB"/>
          </a:p>
        </p:txBody>
      </p:sp>
    </p:spTree>
    <p:extLst>
      <p:ext uri="{BB962C8B-B14F-4D97-AF65-F5344CB8AC3E}">
        <p14:creationId xmlns:p14="http://schemas.microsoft.com/office/powerpoint/2010/main" val="1467034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3" name="Shape 83"/>
              <p:cNvSpPr txBox="1">
                <a:spLocks noGrp="1"/>
              </p:cNvSpPr>
              <p:nvPr>
                <p:ph type="body" idx="1"/>
              </p:nvPr>
            </p:nvSpPr>
            <p:spPr>
              <a:xfrm>
                <a:off x="311700" y="108284"/>
                <a:ext cx="8520600" cy="4812632"/>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dirty="0" smtClean="0"/>
                  <a:t>CMS is a general purpose experiment designed to study pp collisions at the </a:t>
                </a:r>
                <a:r>
                  <a:rPr lang="en-US" dirty="0" err="1"/>
                  <a:t>LHC</a:t>
                </a:r>
                <a:r>
                  <a:rPr lang="en-US" dirty="0" smtClean="0"/>
                  <a:t>.</a:t>
                </a:r>
              </a:p>
              <a:p>
                <a:pPr marL="114300" lvl="0" indent="0" rtl="0">
                  <a:spcBef>
                    <a:spcPts val="0"/>
                  </a:spcBef>
                  <a:spcAft>
                    <a:spcPts val="0"/>
                  </a:spcAft>
                  <a:buSzPts val="1800"/>
                  <a:buNone/>
                </a:pPr>
                <a:endParaRPr lang="en-US" dirty="0"/>
              </a:p>
              <a:p>
                <a:pPr marL="457200" lvl="0" indent="-342900" rtl="0">
                  <a:spcBef>
                    <a:spcPts val="0"/>
                  </a:spcBef>
                  <a:spcAft>
                    <a:spcPts val="0"/>
                  </a:spcAft>
                  <a:buSzPts val="1800"/>
                  <a:buChar char="●"/>
                </a:pPr>
                <a:r>
                  <a:rPr lang="en-US" dirty="0" smtClean="0"/>
                  <a:t>4 </a:t>
                </a:r>
                <a:r>
                  <a:rPr lang="en-US" dirty="0"/>
                  <a:t>T superconducting solenoidal magnet of length 13 m and inner </a:t>
                </a:r>
                <a:r>
                  <a:rPr lang="en-US" dirty="0" smtClean="0"/>
                  <a:t>dia. </a:t>
                </a:r>
                <a:r>
                  <a:rPr lang="en-US" dirty="0"/>
                  <a:t>5.9 m</a:t>
                </a:r>
                <a:r>
                  <a:rPr lang="en-US" dirty="0" smtClean="0"/>
                  <a:t>.</a:t>
                </a:r>
              </a:p>
              <a:p>
                <a:pPr marL="457200" lvl="0" indent="-342900" rtl="0">
                  <a:spcBef>
                    <a:spcPts val="0"/>
                  </a:spcBef>
                  <a:spcAft>
                    <a:spcPts val="0"/>
                  </a:spcAft>
                  <a:buSzPts val="1800"/>
                  <a:buChar char="●"/>
                </a:pPr>
                <a:endParaRPr lang="en-US" dirty="0"/>
              </a:p>
              <a:p>
                <a:pPr marL="457200" lvl="0" indent="-342900" rtl="0">
                  <a:spcBef>
                    <a:spcPts val="0"/>
                  </a:spcBef>
                  <a:spcAft>
                    <a:spcPts val="0"/>
                  </a:spcAft>
                  <a:buSzPts val="1800"/>
                  <a:buChar char="●"/>
                </a:pPr>
                <a:r>
                  <a:rPr lang="en-US" dirty="0"/>
                  <a:t>The </a:t>
                </a:r>
                <a:r>
                  <a:rPr lang="en-US" dirty="0" err="1"/>
                  <a:t>HCAL</a:t>
                </a:r>
                <a:r>
                  <a:rPr lang="en-US" dirty="0"/>
                  <a:t> is used to measure the timing and energy of hadronic </a:t>
                </a:r>
                <a:r>
                  <a:rPr lang="en-US" dirty="0" smtClean="0"/>
                  <a:t>showers.</a:t>
                </a:r>
              </a:p>
              <a:p>
                <a:pPr marL="457200" lvl="0" indent="-342900" rtl="0">
                  <a:spcBef>
                    <a:spcPts val="0"/>
                  </a:spcBef>
                  <a:spcAft>
                    <a:spcPts val="0"/>
                  </a:spcAft>
                  <a:buSzPts val="1800"/>
                  <a:buChar char="●"/>
                </a:pPr>
                <a:endParaRPr lang="en-US" dirty="0"/>
              </a:p>
              <a:p>
                <a:pPr marL="457200" lvl="0" indent="-342900" rtl="0">
                  <a:spcBef>
                    <a:spcPts val="0"/>
                  </a:spcBef>
                  <a:spcAft>
                    <a:spcPts val="0"/>
                  </a:spcAft>
                  <a:buSzPts val="1800"/>
                  <a:buChar char="●"/>
                </a:pPr>
                <a:r>
                  <a:rPr lang="en-US" dirty="0" smtClean="0"/>
                  <a:t>HB </a:t>
                </a:r>
                <a:r>
                  <a:rPr lang="en-US" dirty="0"/>
                  <a:t>calorimeter surrounds </a:t>
                </a:r>
                <a:r>
                  <a:rPr lang="en-US" dirty="0" smtClean="0"/>
                  <a:t>the </a:t>
                </a:r>
                <a14:m>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PbW</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O</m:t>
                        </m:r>
                      </m:e>
                      <m:sub>
                        <m:r>
                          <a:rPr lang="en-US" b="0" i="0" smtClean="0">
                            <a:latin typeface="Cambria Math" panose="02040503050406030204" pitchFamily="18" charset="0"/>
                          </a:rPr>
                          <m:t>4</m:t>
                        </m:r>
                      </m:sub>
                    </m:sSub>
                  </m:oMath>
                </a14:m>
                <a:r>
                  <a:rPr lang="en-US" dirty="0" smtClean="0"/>
                  <a:t>) </a:t>
                </a:r>
                <a:r>
                  <a:rPr lang="en-US" dirty="0"/>
                  <a:t>electromagnetic calorimeter (</a:t>
                </a:r>
                <a:r>
                  <a:rPr lang="en-US" dirty="0" err="1"/>
                  <a:t>EB</a:t>
                </a:r>
                <a:r>
                  <a:rPr lang="en-US" dirty="0" smtClean="0"/>
                  <a:t>).</a:t>
                </a:r>
              </a:p>
              <a:p>
                <a:pPr marL="457200" lvl="0" indent="-342900" rtl="0">
                  <a:spcBef>
                    <a:spcPts val="0"/>
                  </a:spcBef>
                  <a:spcAft>
                    <a:spcPts val="0"/>
                  </a:spcAft>
                  <a:buSzPts val="1800"/>
                  <a:buChar char="●"/>
                </a:pPr>
                <a:endParaRPr lang="en-US" dirty="0" smtClean="0"/>
              </a:p>
              <a:p>
                <a:pPr lvl="0"/>
                <a:r>
                  <a:rPr lang="en-US" dirty="0" err="1"/>
                  <a:t>HCAL</a:t>
                </a:r>
                <a:r>
                  <a:rPr lang="en-US" dirty="0"/>
                  <a:t> contains </a:t>
                </a:r>
                <a:r>
                  <a:rPr lang="en-US" b="1" dirty="0"/>
                  <a:t>9072 readout channels</a:t>
                </a:r>
                <a:r>
                  <a:rPr lang="en-US" dirty="0"/>
                  <a:t> organized into </a:t>
                </a:r>
                <a:r>
                  <a:rPr lang="en-US" b="1" dirty="0"/>
                  <a:t>four subsystems:</a:t>
                </a:r>
                <a:r>
                  <a:rPr lang="en-US" dirty="0"/>
                  <a:t> </a:t>
                </a:r>
              </a:p>
              <a:p>
                <a:pPr marL="114300" lvl="0" indent="0">
                  <a:buNone/>
                </a:pPr>
                <a:r>
                  <a:rPr lang="en-US" dirty="0"/>
                  <a:t>     barrel (HB, 2592 channels</a:t>
                </a:r>
                <a:r>
                  <a:rPr lang="en-US" dirty="0" smtClean="0"/>
                  <a:t>), </a:t>
                </a:r>
              </a:p>
              <a:p>
                <a:pPr marL="114300" lvl="0" indent="0">
                  <a:buNone/>
                </a:pPr>
                <a:r>
                  <a:rPr lang="en-US" dirty="0"/>
                  <a:t> </a:t>
                </a:r>
                <a:r>
                  <a:rPr lang="en-US" dirty="0" smtClean="0"/>
                  <a:t>    endcap (HE, 2592 channels), </a:t>
                </a:r>
              </a:p>
              <a:p>
                <a:pPr marL="114300" lvl="0" indent="0">
                  <a:buNone/>
                </a:pPr>
                <a:r>
                  <a:rPr lang="en-US" dirty="0"/>
                  <a:t> </a:t>
                </a:r>
                <a:r>
                  <a:rPr lang="en-US" dirty="0" smtClean="0"/>
                  <a:t>    outer (HO, 2160   channels) and </a:t>
                </a:r>
              </a:p>
              <a:p>
                <a:pPr marL="114300" lvl="0" indent="0">
                  <a:buNone/>
                </a:pPr>
                <a:r>
                  <a:rPr lang="en-US" dirty="0"/>
                  <a:t> </a:t>
                </a:r>
                <a:r>
                  <a:rPr lang="en-US" dirty="0" smtClean="0"/>
                  <a:t>    forward (HF, 1728 channels).</a:t>
                </a:r>
                <a:endParaRPr lang="en-US" dirty="0"/>
              </a:p>
              <a:p>
                <a:pPr marL="457200" lvl="0" indent="-342900" rtl="0">
                  <a:spcBef>
                    <a:spcPts val="0"/>
                  </a:spcBef>
                  <a:spcAft>
                    <a:spcPts val="0"/>
                  </a:spcAft>
                  <a:buSzPts val="1800"/>
                  <a:buChar char="●"/>
                </a:pPr>
                <a:endParaRPr lang="en-US" dirty="0"/>
              </a:p>
              <a:p>
                <a:pPr marL="457200" lvl="0" indent="0">
                  <a:spcBef>
                    <a:spcPts val="1600"/>
                  </a:spcBef>
                  <a:spcAft>
                    <a:spcPts val="1600"/>
                  </a:spcAft>
                  <a:buNone/>
                </a:pPr>
                <a:endParaRPr dirty="0"/>
              </a:p>
            </p:txBody>
          </p:sp>
        </mc:Choice>
        <mc:Fallback xmlns="">
          <p:sp>
            <p:nvSpPr>
              <p:cNvPr id="83" name="Shape 83"/>
              <p:cNvSpPr txBox="1">
                <a:spLocks noGrp="1" noRot="1" noChangeAspect="1" noMove="1" noResize="1" noEditPoints="1" noAdjustHandles="1" noChangeArrowheads="1" noChangeShapeType="1" noTextEdit="1"/>
              </p:cNvSpPr>
              <p:nvPr>
                <p:ph type="body" idx="1"/>
              </p:nvPr>
            </p:nvSpPr>
            <p:spPr>
              <a:xfrm>
                <a:off x="311700" y="108284"/>
                <a:ext cx="8520600" cy="4812632"/>
              </a:xfrm>
              <a:prstGeom prst="rect">
                <a:avLst/>
              </a:prstGeom>
              <a:blipFill rotWithShape="0">
                <a:blip r:embed="rId3"/>
                <a:stretch>
                  <a:fillRect/>
                </a:stretch>
              </a:blipFill>
            </p:spPr>
            <p:txBody>
              <a:bodyPr/>
              <a:lstStyle/>
              <a:p>
                <a:r>
                  <a:rPr lang="en-US">
                    <a:noFill/>
                  </a:rPr>
                  <a:t> </a:t>
                </a:r>
              </a:p>
            </p:txBody>
          </p:sp>
        </mc:Fallback>
      </mc:AlternateContent>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a:t>
            </a:fld>
            <a:endParaRPr lang="en-GB"/>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311700" y="264319"/>
                <a:ext cx="8520600" cy="4507706"/>
              </a:xfrm>
            </p:spPr>
            <p:txBody>
              <a:bodyPr/>
              <a:lstStyle/>
              <a:p>
                <a:pPr lvl="1"/>
                <a:r>
                  <a:rPr lang="en-US" dirty="0" smtClean="0"/>
                  <a:t>Scintillation light – optical fibers – </a:t>
                </a:r>
                <a:r>
                  <a:rPr lang="en-US" dirty="0" err="1" smtClean="0"/>
                  <a:t>HPD</a:t>
                </a:r>
                <a:r>
                  <a:rPr lang="en-US" dirty="0" smtClean="0"/>
                  <a:t>(analog signal) – </a:t>
                </a:r>
                <a:r>
                  <a:rPr lang="en-US" dirty="0" err="1" smtClean="0"/>
                  <a:t>QIE</a:t>
                </a:r>
                <a:r>
                  <a:rPr lang="en-US" dirty="0" smtClean="0"/>
                  <a:t> – ADC  </a:t>
                </a:r>
              </a:p>
              <a:p>
                <a:pPr lvl="1"/>
                <a:r>
                  <a:rPr lang="en-US" dirty="0" smtClean="0"/>
                  <a:t>Each of the 10,000 events will give a digitized signal i.e. charge; which will be recorded in ADC</a:t>
                </a:r>
              </a:p>
              <a:p>
                <a:pPr marL="596900" lvl="1" indent="0">
                  <a:buNone/>
                </a:pPr>
                <a:r>
                  <a:rPr lang="en-US" dirty="0"/>
                  <a:t> </a:t>
                </a:r>
                <a:r>
                  <a:rPr lang="en-US" dirty="0" smtClean="0"/>
                  <a:t>     Each ADC count = </a:t>
                </a:r>
                <a14:m>
                  <m:oMath xmlns:m="http://schemas.openxmlformats.org/officeDocument/2006/math">
                    <m:r>
                      <a:rPr lang="en-US" b="0" i="1" smtClean="0">
                        <a:latin typeface="Cambria Math" panose="02040503050406030204" pitchFamily="18" charset="0"/>
                      </a:rPr>
                      <m:t>200×</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−15</m:t>
                        </m:r>
                      </m:sup>
                    </m:sSup>
                    <m:r>
                      <a:rPr lang="en-US" b="0" i="1" smtClean="0">
                        <a:latin typeface="Cambria Math" panose="02040503050406030204" pitchFamily="18" charset="0"/>
                      </a:rPr>
                      <m:t>𝐶</m:t>
                    </m:r>
                  </m:oMath>
                </a14:m>
                <a:r>
                  <a:rPr lang="en-US" dirty="0" smtClean="0"/>
                  <a:t> or 200 </a:t>
                </a:r>
                <a:r>
                  <a:rPr lang="en-US" dirty="0" err="1" smtClean="0"/>
                  <a:t>fC</a:t>
                </a:r>
                <a:endParaRPr lang="en-US" dirty="0" smtClean="0"/>
              </a:p>
              <a:p>
                <a:pPr lvl="1"/>
                <a:r>
                  <a:rPr lang="en-US" dirty="0" smtClean="0"/>
                  <a:t>Thus we record 10,000 values of charge corresponding to 10,000 events</a:t>
                </a:r>
              </a:p>
              <a:p>
                <a:pPr lvl="1"/>
                <a:r>
                  <a:rPr lang="en-US" dirty="0" smtClean="0"/>
                  <a:t>We make a histogram of charge, taking frequency of recorded value of charge along vertical axis and value of charge along x-axis</a:t>
                </a:r>
              </a:p>
              <a:p>
                <a:pPr lvl="1"/>
                <a:r>
                  <a:rPr lang="en-US" dirty="0" smtClean="0"/>
                  <a:t>The histogram roughly approximates a Landau Distribution</a:t>
                </a:r>
              </a:p>
              <a:p>
                <a:pPr lvl="1"/>
                <a:r>
                  <a:rPr lang="en-US" dirty="0" smtClean="0"/>
                  <a:t>Then we find the value of charge corresponding to the peak of the distribution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𝜇</m:t>
                        </m:r>
                      </m:e>
                      <m:sub>
                        <m:r>
                          <a:rPr lang="en-US" b="0" i="1" smtClean="0">
                            <a:latin typeface="Cambria Math" panose="02040503050406030204" pitchFamily="18" charset="0"/>
                          </a:rPr>
                          <m:t>11</m:t>
                        </m:r>
                      </m:sub>
                      <m:sup>
                        <m:r>
                          <a:rPr lang="en-US" b="0" i="1" smtClean="0">
                            <a:latin typeface="Cambria Math" panose="02040503050406030204" pitchFamily="18" charset="0"/>
                          </a:rPr>
                          <m:t>𝑚</m:t>
                        </m:r>
                      </m:sup>
                    </m:sSubSup>
                  </m:oMath>
                </a14:m>
                <a:r>
                  <a:rPr lang="en-US" dirty="0" smtClean="0"/>
                  <a:t>) in this case</a:t>
                </a:r>
              </a:p>
              <a:p>
                <a:pPr lvl="1"/>
                <a:r>
                  <a:rPr lang="en-US" dirty="0" smtClean="0"/>
                  <a:t>We repeat this for all the 25 towers and find the corresponding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𝑖𝑗</m:t>
                        </m:r>
                      </m:sub>
                    </m:sSub>
                  </m:oMath>
                </a14:m>
                <a:endParaRPr lang="en-US" dirty="0" smtClean="0"/>
              </a:p>
              <a:p>
                <a:pPr lvl="1"/>
                <a:r>
                  <a:rPr lang="en-US" strike="sngStrike" dirty="0" smtClean="0"/>
                  <a:t>Then find </a:t>
                </a:r>
                <a14:m>
                  <m:oMath xmlns:m="http://schemas.openxmlformats.org/officeDocument/2006/math">
                    <m:f>
                      <m:fPr>
                        <m:ctrlPr>
                          <a:rPr lang="en-US" b="0" i="1" strike="sngStrike" smtClean="0">
                            <a:latin typeface="Cambria Math" panose="02040503050406030204" pitchFamily="18" charset="0"/>
                          </a:rPr>
                        </m:ctrlPr>
                      </m:fPr>
                      <m:num>
                        <m:r>
                          <a:rPr lang="en-US" b="0" i="0" strike="sngStrike" smtClean="0">
                            <a:latin typeface="Cambria Math" panose="02040503050406030204" pitchFamily="18" charset="0"/>
                          </a:rPr>
                          <m:t>1.64</m:t>
                        </m:r>
                      </m:num>
                      <m:den>
                        <m:sSub>
                          <m:sSubPr>
                            <m:ctrlPr>
                              <a:rPr lang="en-US" b="0" i="1" strike="sngStrike" smtClean="0">
                                <a:latin typeface="Cambria Math" panose="02040503050406030204" pitchFamily="18" charset="0"/>
                              </a:rPr>
                            </m:ctrlPr>
                          </m:sSubPr>
                          <m:e>
                            <m:r>
                              <a:rPr lang="en-US" b="0" i="1" strike="sngStrike" smtClean="0">
                                <a:latin typeface="Cambria Math" panose="02040503050406030204" pitchFamily="18" charset="0"/>
                              </a:rPr>
                              <m:t>𝜇</m:t>
                            </m:r>
                          </m:e>
                          <m:sub>
                            <m:r>
                              <a:rPr lang="en-US" b="0" i="1" strike="sngStrike" smtClean="0">
                                <a:latin typeface="Cambria Math" panose="02040503050406030204" pitchFamily="18" charset="0"/>
                              </a:rPr>
                              <m:t>𝑖𝑗</m:t>
                            </m:r>
                          </m:sub>
                        </m:sSub>
                      </m:den>
                    </m:f>
                  </m:oMath>
                </a14:m>
                <a:r>
                  <a:rPr lang="en-US" strike="sngStrike" dirty="0" smtClean="0"/>
                  <a:t> (GeV)</a:t>
                </a:r>
              </a:p>
              <a:p>
                <a:pPr lvl="1"/>
                <a:endParaRPr lang="en-US" dirty="0" smtClean="0"/>
              </a:p>
              <a:p>
                <a:pPr lvl="1"/>
                <a:endParaRPr lang="en-US" dirty="0" smtClean="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311700" y="264319"/>
                <a:ext cx="8520600" cy="4507706"/>
              </a:xfrm>
              <a:blipFill rotWithShape="0">
                <a:blip r:embed="rId3"/>
                <a:stretch>
                  <a:fillRect r="-215" b="-2162"/>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40</a:t>
            </a:fld>
            <a:endParaRPr lang="en-GB"/>
          </a:p>
        </p:txBody>
      </p:sp>
    </p:spTree>
    <p:extLst>
      <p:ext uri="{BB962C8B-B14F-4D97-AF65-F5344CB8AC3E}">
        <p14:creationId xmlns:p14="http://schemas.microsoft.com/office/powerpoint/2010/main" val="36421841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311700" y="364331"/>
                <a:ext cx="8520600" cy="4204544"/>
              </a:xfrm>
            </p:spPr>
            <p:txBody>
              <a:bodyPr/>
              <a:lstStyle/>
              <a:p>
                <a:r>
                  <a:rPr lang="en-US" dirty="0" smtClean="0"/>
                  <a:t>Determination of pion energy</a:t>
                </a:r>
              </a:p>
              <a:p>
                <a:pPr lvl="1"/>
                <a:r>
                  <a:rPr lang="en-US" strike="sngStrike" dirty="0" smtClean="0"/>
                  <a:t>Repeat the steps and finding </a:t>
                </a:r>
                <a14:m>
                  <m:oMath xmlns:m="http://schemas.openxmlformats.org/officeDocument/2006/math">
                    <m:sSubSup>
                      <m:sSubSupPr>
                        <m:ctrlPr>
                          <a:rPr lang="en-US" b="0" i="1" strike="sngStrike" smtClean="0">
                            <a:latin typeface="Cambria Math" panose="02040503050406030204" pitchFamily="18" charset="0"/>
                          </a:rPr>
                        </m:ctrlPr>
                      </m:sSubSupPr>
                      <m:e>
                        <m:r>
                          <a:rPr lang="en-US" b="0" i="1" strike="sngStrike" smtClean="0">
                            <a:latin typeface="Cambria Math" panose="02040503050406030204" pitchFamily="18" charset="0"/>
                          </a:rPr>
                          <m:t>𝜇</m:t>
                        </m:r>
                      </m:e>
                      <m:sub>
                        <m:r>
                          <a:rPr lang="en-US" b="0" i="1" strike="sngStrike" smtClean="0">
                            <a:latin typeface="Cambria Math" panose="02040503050406030204" pitchFamily="18" charset="0"/>
                          </a:rPr>
                          <m:t>𝑖𝑗</m:t>
                        </m:r>
                      </m:sub>
                      <m:sup>
                        <m:r>
                          <a:rPr lang="en-US" b="0" i="1" strike="sngStrike" smtClean="0">
                            <a:latin typeface="Cambria Math" panose="02040503050406030204" pitchFamily="18" charset="0"/>
                          </a:rPr>
                          <m:t>𝑝</m:t>
                        </m:r>
                      </m:sup>
                    </m:sSubSup>
                  </m:oMath>
                </a14:m>
                <a:r>
                  <a:rPr lang="en-US" strike="sngStrike" dirty="0" smtClean="0"/>
                  <a:t> for </a:t>
                </a:r>
                <a:r>
                  <a:rPr lang="en-US" strike="sngStrike" dirty="0" err="1" smtClean="0"/>
                  <a:t>pions</a:t>
                </a:r>
                <a:endParaRPr lang="en-US" strike="sngStrike" dirty="0" smtClean="0"/>
              </a:p>
              <a:p>
                <a:pPr lvl="1"/>
                <a:r>
                  <a:rPr lang="en-US" strike="sngStrike" dirty="0" smtClean="0"/>
                  <a:t>Calibrate the ADC counts scale to make it energy scale: </a:t>
                </a:r>
                <a14:m>
                  <m:oMath xmlns:m="http://schemas.openxmlformats.org/officeDocument/2006/math">
                    <m:f>
                      <m:fPr>
                        <m:ctrlPr>
                          <a:rPr lang="en-US" i="1" strike="sngStrike">
                            <a:latin typeface="Cambria Math" panose="02040503050406030204" pitchFamily="18" charset="0"/>
                          </a:rPr>
                        </m:ctrlPr>
                      </m:fPr>
                      <m:num>
                        <m:sSubSup>
                          <m:sSubSupPr>
                            <m:ctrlPr>
                              <a:rPr lang="en-US" b="0" i="1" strike="sngStrike" smtClean="0">
                                <a:latin typeface="Cambria Math" panose="02040503050406030204" pitchFamily="18" charset="0"/>
                              </a:rPr>
                            </m:ctrlPr>
                          </m:sSubSupPr>
                          <m:e>
                            <m:r>
                              <a:rPr lang="en-US" b="0" i="1" strike="sngStrike" smtClean="0">
                                <a:latin typeface="Cambria Math" panose="02040503050406030204" pitchFamily="18" charset="0"/>
                              </a:rPr>
                              <m:t>𝜇</m:t>
                            </m:r>
                          </m:e>
                          <m:sub>
                            <m:r>
                              <a:rPr lang="en-US" b="0" i="1" strike="sngStrike" smtClean="0">
                                <a:latin typeface="Cambria Math" panose="02040503050406030204" pitchFamily="18" charset="0"/>
                              </a:rPr>
                              <m:t>𝑖𝑗</m:t>
                            </m:r>
                          </m:sub>
                          <m:sup>
                            <m:r>
                              <a:rPr lang="en-US" b="0" i="1" strike="sngStrike" smtClean="0">
                                <a:latin typeface="Cambria Math" panose="02040503050406030204" pitchFamily="18" charset="0"/>
                              </a:rPr>
                              <m:t>𝑝</m:t>
                            </m:r>
                          </m:sup>
                        </m:sSubSup>
                      </m:num>
                      <m:den>
                        <m:sSubSup>
                          <m:sSubSupPr>
                            <m:ctrlPr>
                              <a:rPr lang="en-US" i="1" strike="sngStrike">
                                <a:latin typeface="Cambria Math" panose="02040503050406030204" pitchFamily="18" charset="0"/>
                              </a:rPr>
                            </m:ctrlPr>
                          </m:sSubSupPr>
                          <m:e>
                            <m:r>
                              <a:rPr lang="en-US" i="1" strike="sngStrike">
                                <a:latin typeface="Cambria Math" panose="02040503050406030204" pitchFamily="18" charset="0"/>
                              </a:rPr>
                              <m:t>𝜇</m:t>
                            </m:r>
                          </m:e>
                          <m:sub>
                            <m:r>
                              <a:rPr lang="en-US" i="1" strike="sngStrike">
                                <a:latin typeface="Cambria Math" panose="02040503050406030204" pitchFamily="18" charset="0"/>
                              </a:rPr>
                              <m:t>𝑖𝑗</m:t>
                            </m:r>
                          </m:sub>
                          <m:sup>
                            <m:r>
                              <a:rPr lang="en-US" i="1" strike="sngStrike">
                                <a:latin typeface="Cambria Math" panose="02040503050406030204" pitchFamily="18" charset="0"/>
                              </a:rPr>
                              <m:t>𝑚</m:t>
                            </m:r>
                          </m:sup>
                        </m:sSubSup>
                      </m:den>
                    </m:f>
                    <m:r>
                      <a:rPr lang="en-US" i="1" strike="sngStrike">
                        <a:latin typeface="Cambria Math" panose="02040503050406030204" pitchFamily="18" charset="0"/>
                      </a:rPr>
                      <m:t>×</m:t>
                    </m:r>
                    <m:r>
                      <a:rPr lang="en-US" b="0" i="1" strike="sngStrike" smtClean="0">
                        <a:latin typeface="Cambria Math" panose="02040503050406030204" pitchFamily="18" charset="0"/>
                      </a:rPr>
                      <m:t>1.64</m:t>
                    </m:r>
                    <m:r>
                      <a:rPr lang="en-US" i="1" strike="sngStrike">
                        <a:latin typeface="Cambria Math" panose="02040503050406030204" pitchFamily="18" charset="0"/>
                      </a:rPr>
                      <m:t> </m:t>
                    </m:r>
                    <m:d>
                      <m:dPr>
                        <m:ctrlPr>
                          <a:rPr lang="en-US" b="0" i="1" strike="sngStrike" smtClean="0">
                            <a:latin typeface="Cambria Math" panose="02040503050406030204" pitchFamily="18" charset="0"/>
                          </a:rPr>
                        </m:ctrlPr>
                      </m:dPr>
                      <m:e>
                        <m:r>
                          <a:rPr lang="en-US" i="1" strike="sngStrike">
                            <a:latin typeface="Cambria Math" panose="02040503050406030204" pitchFamily="18" charset="0"/>
                          </a:rPr>
                          <m:t>𝐺𝑒𝑉</m:t>
                        </m:r>
                      </m:e>
                    </m:d>
                  </m:oMath>
                </a14:m>
                <a:r>
                  <a:rPr lang="en-US" b="0" strike="sngStrike" dirty="0" smtClean="0"/>
                  <a:t> </a:t>
                </a:r>
              </a:p>
              <a:p>
                <a:pPr lvl="1"/>
                <a:r>
                  <a:rPr lang="en-US" strike="sngStrike" dirty="0" smtClean="0"/>
                  <a:t>Fit the distribution of pion histogram and find the energy value (horizontal axis) corresponding to the peak</a:t>
                </a:r>
              </a:p>
              <a:p>
                <a:pPr marL="596900" lvl="1" indent="0">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311700" y="364331"/>
                <a:ext cx="8520600" cy="4204544"/>
              </a:xfrm>
              <a:blipFill rotWithShape="0">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41</a:t>
            </a:fld>
            <a:endParaRPr lang="en-GB"/>
          </a:p>
        </p:txBody>
      </p:sp>
    </p:spTree>
    <p:extLst>
      <p:ext uri="{BB962C8B-B14F-4D97-AF65-F5344CB8AC3E}">
        <p14:creationId xmlns:p14="http://schemas.microsoft.com/office/powerpoint/2010/main" val="20840441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311700" y="183768"/>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err="1" smtClean="0"/>
              <a:t>Pions</a:t>
            </a:r>
            <a:endParaRPr dirty="0"/>
          </a:p>
        </p:txBody>
      </p:sp>
      <p:sp>
        <p:nvSpPr>
          <p:cNvPr id="338" name="Shape 338"/>
          <p:cNvSpPr txBox="1">
            <a:spLocks noGrp="1"/>
          </p:cNvSpPr>
          <p:nvPr>
            <p:ph type="body" idx="1"/>
          </p:nvPr>
        </p:nvSpPr>
        <p:spPr>
          <a:xfrm>
            <a:off x="311700" y="840417"/>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With the 100 GeV/c pion beam </a:t>
            </a:r>
            <a:r>
              <a:rPr lang="en-GB" dirty="0" err="1"/>
              <a:t>centered</a:t>
            </a:r>
            <a:r>
              <a:rPr lang="en-GB" dirty="0"/>
              <a:t> on a tower, the fraction of energy observed in the single tower is on average 75%. </a:t>
            </a:r>
            <a:endParaRPr dirty="0"/>
          </a:p>
          <a:p>
            <a:pPr marL="457200" lvl="0" indent="-342900" rtl="0">
              <a:spcBef>
                <a:spcPts val="1600"/>
              </a:spcBef>
              <a:spcAft>
                <a:spcPts val="0"/>
              </a:spcAft>
              <a:buSzPts val="1800"/>
              <a:buChar char="●"/>
            </a:pPr>
            <a:r>
              <a:rPr lang="en-GB" dirty="0"/>
              <a:t>If the energy in the </a:t>
            </a:r>
            <a:r>
              <a:rPr lang="en-GB" dirty="0" err="1"/>
              <a:t>neighboring</a:t>
            </a:r>
            <a:r>
              <a:rPr lang="en-GB" dirty="0"/>
              <a:t> eight towers is added, forming a 3×3 array, 93% of the pion energy is observed.</a:t>
            </a:r>
            <a:endParaRPr dirty="0"/>
          </a:p>
          <a:p>
            <a:pPr marL="457200" lvl="0" indent="-342900" rtl="0">
              <a:spcBef>
                <a:spcPts val="1600"/>
              </a:spcBef>
              <a:spcAft>
                <a:spcPts val="0"/>
              </a:spcAft>
              <a:buSzPts val="1800"/>
              <a:buChar char="●"/>
            </a:pPr>
            <a:r>
              <a:rPr lang="en-GB" dirty="0"/>
              <a:t>The energy in a 5 × 5 array is 96%. </a:t>
            </a:r>
            <a:endParaRPr lang="en-GB" dirty="0" smtClean="0"/>
          </a:p>
          <a:p>
            <a:pPr marL="457200" lvl="0" indent="0">
              <a:spcBef>
                <a:spcPts val="1600"/>
              </a:spcBef>
              <a:spcAft>
                <a:spcPts val="1600"/>
              </a:spcAft>
              <a:buNone/>
            </a:pPr>
            <a:endParaRPr dirty="0"/>
          </a:p>
        </p:txBody>
      </p:sp>
      <p:pic>
        <p:nvPicPr>
          <p:cNvPr id="7" name="Shape 343"/>
          <p:cNvPicPr preferRelativeResize="0"/>
          <p:nvPr/>
        </p:nvPicPr>
        <p:blipFill>
          <a:blip r:embed="rId3">
            <a:alphaModFix/>
          </a:blip>
          <a:stretch>
            <a:fillRect/>
          </a:stretch>
        </p:blipFill>
        <p:spPr>
          <a:xfrm>
            <a:off x="4572000" y="2479418"/>
            <a:ext cx="4058550" cy="2590025"/>
          </a:xfrm>
          <a:prstGeom prst="rect">
            <a:avLst/>
          </a:prstGeom>
          <a:noFill/>
          <a:ln>
            <a:noFill/>
          </a:ln>
        </p:spPr>
      </p:pic>
      <p:sp>
        <p:nvSpPr>
          <p:cNvPr id="8" name="Shape 345"/>
          <p:cNvSpPr txBox="1"/>
          <p:nvPr/>
        </p:nvSpPr>
        <p:spPr>
          <a:xfrm>
            <a:off x="993104" y="4800896"/>
            <a:ext cx="2613696" cy="342604"/>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dirty="0" smtClean="0"/>
              <a:t>Source</a:t>
            </a:r>
            <a:r>
              <a:rPr lang="en-GB" dirty="0"/>
              <a:t>: CMS NOTE 2006/138</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42</a:t>
            </a:fld>
            <a:endParaRPr lang="en-GB"/>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6" name="Shape 346"/>
          <p:cNvPicPr preferRelativeResize="0"/>
          <p:nvPr/>
        </p:nvPicPr>
        <p:blipFill>
          <a:blip r:embed="rId3">
            <a:alphaModFix/>
          </a:blip>
          <a:stretch>
            <a:fillRect/>
          </a:stretch>
        </p:blipFill>
        <p:spPr>
          <a:xfrm>
            <a:off x="5133168" y="929866"/>
            <a:ext cx="3684805" cy="2711701"/>
          </a:xfrm>
          <a:prstGeom prst="rect">
            <a:avLst/>
          </a:prstGeom>
          <a:noFill/>
          <a:ln>
            <a:noFill/>
          </a:ln>
        </p:spPr>
      </p:pic>
      <p:sp>
        <p:nvSpPr>
          <p:cNvPr id="347" name="Shape 347"/>
          <p:cNvSpPr txBox="1"/>
          <p:nvPr/>
        </p:nvSpPr>
        <p:spPr>
          <a:xfrm>
            <a:off x="5627200" y="3641567"/>
            <a:ext cx="2696743" cy="386146"/>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dirty="0" smtClean="0"/>
              <a:t>Source</a:t>
            </a:r>
            <a:r>
              <a:rPr lang="en-GB" dirty="0"/>
              <a:t>: CMS NOTE 2006/138</a:t>
            </a:r>
            <a:endParaRPr dirty="0"/>
          </a:p>
        </p:txBody>
      </p:sp>
      <p:sp>
        <p:nvSpPr>
          <p:cNvPr id="8" name="Shape 338"/>
          <p:cNvSpPr txBox="1">
            <a:spLocks noGrp="1"/>
          </p:cNvSpPr>
          <p:nvPr>
            <p:ph type="body" idx="1"/>
          </p:nvPr>
        </p:nvSpPr>
        <p:spPr>
          <a:xfrm>
            <a:off x="311700" y="840416"/>
            <a:ext cx="4318357" cy="2577697"/>
          </a:xfrm>
          <a:prstGeom prst="rect">
            <a:avLst/>
          </a:prstGeom>
        </p:spPr>
        <p:txBody>
          <a:bodyPr spcFirstLastPara="1" wrap="square" lIns="91425" tIns="91425" rIns="91425" bIns="91425" anchor="t" anchorCtr="0">
            <a:noAutofit/>
          </a:bodyPr>
          <a:lstStyle/>
          <a:p>
            <a:pPr lvl="0">
              <a:spcBef>
                <a:spcPts val="1600"/>
              </a:spcBef>
            </a:pPr>
            <a:r>
              <a:rPr lang="en-US" dirty="0"/>
              <a:t>The energy response for 100 GeV </a:t>
            </a:r>
            <a:r>
              <a:rPr lang="en-US" dirty="0" err="1"/>
              <a:t>pions</a:t>
            </a:r>
            <a:r>
              <a:rPr lang="en-US" dirty="0"/>
              <a:t> in a 5 × 5 array is shown in figure.</a:t>
            </a:r>
          </a:p>
          <a:p>
            <a:pPr lvl="0">
              <a:spcBef>
                <a:spcPts val="1600"/>
              </a:spcBef>
            </a:pPr>
            <a:r>
              <a:rPr lang="en-US" dirty="0"/>
              <a:t>A Gaussian fit suggests that the energy resolution at this energy is about 10%.</a:t>
            </a:r>
          </a:p>
          <a:p>
            <a:pPr marL="457200" lvl="0" indent="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43</a:t>
            </a:fld>
            <a:endParaRPr lang="en-GB"/>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title"/>
          </p:nvPr>
        </p:nvSpPr>
        <p:spPr>
          <a:xfrm>
            <a:off x="260900" y="67653"/>
            <a:ext cx="4093386" cy="99189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6. The </a:t>
            </a:r>
            <a:r>
              <a:rPr lang="en-GB" dirty="0" err="1"/>
              <a:t>EB</a:t>
            </a:r>
            <a:r>
              <a:rPr lang="en-GB" dirty="0"/>
              <a:t> Response to  </a:t>
            </a:r>
            <a:r>
              <a:rPr lang="en-GB" dirty="0" smtClean="0"/>
              <a:t/>
            </a:r>
            <a:br>
              <a:rPr lang="en-GB" dirty="0" smtClean="0"/>
            </a:br>
            <a:r>
              <a:rPr lang="en-GB" dirty="0"/>
              <a:t> </a:t>
            </a:r>
            <a:r>
              <a:rPr lang="en-GB" dirty="0" smtClean="0"/>
              <a:t>   Electrons</a:t>
            </a:r>
            <a:endParaRPr dirty="0"/>
          </a:p>
        </p:txBody>
      </p:sp>
      <p:sp>
        <p:nvSpPr>
          <p:cNvPr id="366" name="Shape 366"/>
          <p:cNvSpPr txBox="1">
            <a:spLocks noGrp="1"/>
          </p:cNvSpPr>
          <p:nvPr>
            <p:ph type="body" idx="1"/>
          </p:nvPr>
        </p:nvSpPr>
        <p:spPr>
          <a:xfrm>
            <a:off x="311700" y="1152475"/>
            <a:ext cx="3679729"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All 49 electromagnetic calorimeter crystals were calibrated with 100 GeV/c electrons</a:t>
            </a:r>
            <a:r>
              <a:rPr lang="en-GB" dirty="0" smtClean="0"/>
              <a:t>.</a:t>
            </a:r>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The linearity of response of the </a:t>
            </a:r>
            <a:r>
              <a:rPr lang="en-GB" dirty="0" err="1"/>
              <a:t>EB</a:t>
            </a:r>
            <a:r>
              <a:rPr lang="en-GB" dirty="0"/>
              <a:t> module was studied at electron beam energies of 20, 30, 50 and 100 GeV/c.</a:t>
            </a:r>
            <a:endParaRPr dirty="0"/>
          </a:p>
          <a:p>
            <a:pPr marL="457200" lvl="0" indent="0">
              <a:spcBef>
                <a:spcPts val="1600"/>
              </a:spcBef>
              <a:spcAft>
                <a:spcPts val="1600"/>
              </a:spcAft>
              <a:buNone/>
            </a:pPr>
            <a:endParaRPr dirty="0"/>
          </a:p>
        </p:txBody>
      </p:sp>
      <p:pic>
        <p:nvPicPr>
          <p:cNvPr id="4" name="Shape 371"/>
          <p:cNvPicPr preferRelativeResize="0"/>
          <p:nvPr/>
        </p:nvPicPr>
        <p:blipFill>
          <a:blip r:embed="rId3">
            <a:alphaModFix/>
          </a:blip>
          <a:stretch>
            <a:fillRect/>
          </a:stretch>
        </p:blipFill>
        <p:spPr>
          <a:xfrm>
            <a:off x="4128898" y="67653"/>
            <a:ext cx="4719524" cy="3892926"/>
          </a:xfrm>
          <a:prstGeom prst="rect">
            <a:avLst/>
          </a:prstGeom>
          <a:noFill/>
          <a:ln>
            <a:noFill/>
          </a:ln>
        </p:spPr>
      </p:pic>
      <p:sp>
        <p:nvSpPr>
          <p:cNvPr id="5" name="Shape 372"/>
          <p:cNvSpPr txBox="1"/>
          <p:nvPr/>
        </p:nvSpPr>
        <p:spPr>
          <a:xfrm>
            <a:off x="4354285" y="3880750"/>
            <a:ext cx="4631605" cy="791432"/>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GB" dirty="0"/>
              <a:t>The single crystal </a:t>
            </a:r>
            <a:r>
              <a:rPr lang="en-GB" dirty="0" err="1"/>
              <a:t>EB</a:t>
            </a:r>
            <a:r>
              <a:rPr lang="en-GB" dirty="0"/>
              <a:t> response to incident electrons of </a:t>
            </a:r>
            <a:r>
              <a:rPr lang="en-GB" dirty="0" smtClean="0"/>
              <a:t>energy. The </a:t>
            </a:r>
            <a:r>
              <a:rPr lang="en-GB" dirty="0"/>
              <a:t>smooth curves represent single </a:t>
            </a:r>
            <a:r>
              <a:rPr lang="en-GB" dirty="0" smtClean="0"/>
              <a:t> </a:t>
            </a:r>
            <a:r>
              <a:rPr lang="en-GB" dirty="0" err="1" smtClean="0"/>
              <a:t>gaussian</a:t>
            </a:r>
            <a:r>
              <a:rPr lang="en-GB" dirty="0" smtClean="0"/>
              <a:t> </a:t>
            </a:r>
            <a:r>
              <a:rPr lang="en-GB" dirty="0"/>
              <a:t>fits to the histogram data.</a:t>
            </a:r>
            <a:endParaRPr dirty="0"/>
          </a:p>
          <a:p>
            <a:pPr marL="0" lvl="0" indent="0">
              <a:spcBef>
                <a:spcPts val="0"/>
              </a:spcBef>
              <a:spcAft>
                <a:spcPts val="0"/>
              </a:spcAft>
              <a:buNone/>
            </a:pPr>
            <a:r>
              <a:rPr lang="en-GB" dirty="0" smtClean="0"/>
              <a:t>Source</a:t>
            </a:r>
            <a:r>
              <a:rPr lang="en-GB" dirty="0"/>
              <a:t>: CMS NOTE 2006/138</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44</a:t>
            </a:fld>
            <a:endParaRPr lang="en-GB"/>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p:nvPr/>
        </p:nvSpPr>
        <p:spPr>
          <a:xfrm>
            <a:off x="3606662" y="3219183"/>
            <a:ext cx="6596882" cy="1175657"/>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dirty="0"/>
              <a:t>Figure 19: </a:t>
            </a:r>
            <a:endParaRPr dirty="0"/>
          </a:p>
          <a:p>
            <a:pPr marL="0" lvl="0" indent="0">
              <a:spcBef>
                <a:spcPts val="0"/>
              </a:spcBef>
              <a:spcAft>
                <a:spcPts val="0"/>
              </a:spcAft>
              <a:buNone/>
            </a:pPr>
            <a:r>
              <a:rPr lang="en-GB" dirty="0"/>
              <a:t>a) Mean energy divided by the beam energy vs the beam energy. </a:t>
            </a:r>
            <a:endParaRPr dirty="0"/>
          </a:p>
          <a:p>
            <a:pPr marL="0" lvl="0" indent="0">
              <a:spcBef>
                <a:spcPts val="0"/>
              </a:spcBef>
              <a:spcAft>
                <a:spcPts val="0"/>
              </a:spcAft>
              <a:buNone/>
            </a:pPr>
            <a:r>
              <a:rPr lang="en-GB" dirty="0"/>
              <a:t>b) The fitted Gaussian energy resolution vs the beam energy. </a:t>
            </a:r>
          </a:p>
          <a:p>
            <a:pPr marL="0" lvl="0" indent="0">
              <a:spcBef>
                <a:spcPts val="0"/>
              </a:spcBef>
              <a:spcAft>
                <a:spcPts val="0"/>
              </a:spcAft>
              <a:buNone/>
            </a:pPr>
            <a:endParaRPr dirty="0"/>
          </a:p>
          <a:p>
            <a:pPr marL="0" lvl="0" indent="0">
              <a:spcBef>
                <a:spcPts val="0"/>
              </a:spcBef>
              <a:spcAft>
                <a:spcPts val="0"/>
              </a:spcAft>
              <a:buNone/>
            </a:pPr>
            <a:r>
              <a:rPr lang="en-GB" dirty="0"/>
              <a:t>Source: CMS NOTE 2006/138</a:t>
            </a:r>
            <a:endParaRPr dirty="0"/>
          </a:p>
        </p:txBody>
      </p:sp>
      <p:pic>
        <p:nvPicPr>
          <p:cNvPr id="378" name="Shape 378"/>
          <p:cNvPicPr preferRelativeResize="0"/>
          <p:nvPr/>
        </p:nvPicPr>
        <p:blipFill rotWithShape="1">
          <a:blip r:embed="rId3">
            <a:alphaModFix/>
          </a:blip>
          <a:srcRect/>
          <a:stretch/>
        </p:blipFill>
        <p:spPr>
          <a:xfrm>
            <a:off x="3120673" y="571903"/>
            <a:ext cx="5862665" cy="2499551"/>
          </a:xfrm>
          <a:prstGeom prst="rect">
            <a:avLst/>
          </a:prstGeom>
          <a:noFill/>
          <a:ln>
            <a:noFill/>
          </a:ln>
        </p:spPr>
      </p:pic>
      <p:sp>
        <p:nvSpPr>
          <p:cNvPr id="4" name="Shape 366"/>
          <p:cNvSpPr txBox="1">
            <a:spLocks noGrp="1"/>
          </p:cNvSpPr>
          <p:nvPr>
            <p:ph type="body" idx="1"/>
          </p:nvPr>
        </p:nvSpPr>
        <p:spPr>
          <a:xfrm>
            <a:off x="239130" y="1638703"/>
            <a:ext cx="2700014" cy="1851983"/>
          </a:xfrm>
          <a:prstGeom prst="rect">
            <a:avLst/>
          </a:prstGeom>
        </p:spPr>
        <p:txBody>
          <a:bodyPr spcFirstLastPara="1" wrap="square" lIns="91425" tIns="91425" rIns="91425" bIns="91425" anchor="t" anchorCtr="0">
            <a:noAutofit/>
          </a:bodyPr>
          <a:lstStyle/>
          <a:p>
            <a:pPr marL="114300" lvl="0" indent="0">
              <a:buNone/>
            </a:pPr>
            <a:r>
              <a:rPr lang="en-US" dirty="0"/>
              <a:t>T</a:t>
            </a:r>
            <a:r>
              <a:rPr lang="en-US" dirty="0" smtClean="0"/>
              <a:t>he </a:t>
            </a:r>
            <a:r>
              <a:rPr lang="en-US" dirty="0"/>
              <a:t>linearity of energy response as a function of beam energy derived from the Gaussian </a:t>
            </a:r>
            <a:r>
              <a:rPr lang="en-US" dirty="0" smtClean="0"/>
              <a:t>fits. </a:t>
            </a:r>
            <a:r>
              <a:rPr lang="en-US" dirty="0"/>
              <a:t/>
            </a:r>
            <a:br>
              <a:rPr lang="en-US" dirty="0"/>
            </a:b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45</a:t>
            </a:fld>
            <a:endParaRPr lang="en-GB"/>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7. Performance of the combimed calorimeters: EB+HB</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46</a:t>
            </a:fld>
            <a:endParaRPr lang="en-GB"/>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7.1 Energy Resolution and Response</a:t>
            </a:r>
            <a:endParaRPr/>
          </a:p>
        </p:txBody>
      </p:sp>
      <p:sp>
        <p:nvSpPr>
          <p:cNvPr id="389" name="Shape 38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The performance characteristics of the HB and the </a:t>
            </a:r>
            <a:r>
              <a:rPr lang="en-GB" dirty="0" err="1"/>
              <a:t>EB</a:t>
            </a:r>
            <a:r>
              <a:rPr lang="en-GB" dirty="0"/>
              <a:t> module were studied  with pion beams of varying </a:t>
            </a:r>
            <a:r>
              <a:rPr lang="en-GB" dirty="0" smtClean="0"/>
              <a:t>momenta contaminated </a:t>
            </a:r>
            <a:r>
              <a:rPr lang="en-GB" dirty="0"/>
              <a:t>with muons and electrons.</a:t>
            </a:r>
            <a:endParaRPr dirty="0"/>
          </a:p>
          <a:p>
            <a:pPr marL="457200" lvl="0" indent="-342900" rtl="0">
              <a:spcBef>
                <a:spcPts val="0"/>
              </a:spcBef>
              <a:spcAft>
                <a:spcPts val="0"/>
              </a:spcAft>
              <a:buSzPts val="1800"/>
              <a:buChar char="●"/>
            </a:pPr>
            <a:endParaRPr lang="en-GB" dirty="0" smtClean="0"/>
          </a:p>
          <a:p>
            <a:pPr marL="457200" lvl="0" indent="-342900" rtl="0">
              <a:spcBef>
                <a:spcPts val="0"/>
              </a:spcBef>
              <a:spcAft>
                <a:spcPts val="0"/>
              </a:spcAft>
              <a:buSzPts val="1800"/>
              <a:buChar char="●"/>
            </a:pPr>
            <a:r>
              <a:rPr lang="en-GB" dirty="0" smtClean="0"/>
              <a:t>The </a:t>
            </a:r>
            <a:r>
              <a:rPr lang="en-GB" dirty="0"/>
              <a:t>absolute energy scale of the HB was defined using a beam of 50 GeV/c </a:t>
            </a:r>
            <a:r>
              <a:rPr lang="en-GB" dirty="0" err="1"/>
              <a:t>pions</a:t>
            </a:r>
            <a:r>
              <a:rPr lang="en-GB" dirty="0"/>
              <a:t> directed at the combined calorimeter systems</a:t>
            </a:r>
            <a:r>
              <a:rPr lang="en-GB" dirty="0" smtClean="0"/>
              <a:t>.</a:t>
            </a:r>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Only those </a:t>
            </a:r>
            <a:r>
              <a:rPr lang="en-GB" dirty="0" err="1"/>
              <a:t>pions</a:t>
            </a:r>
            <a:r>
              <a:rPr lang="en-GB" dirty="0"/>
              <a:t> which deposited </a:t>
            </a:r>
            <a:r>
              <a:rPr lang="en-GB" u="sng" dirty="0"/>
              <a:t>less than 2 GeV</a:t>
            </a:r>
            <a:r>
              <a:rPr lang="en-GB" dirty="0"/>
              <a:t> in the </a:t>
            </a:r>
            <a:r>
              <a:rPr lang="en-GB" dirty="0" err="1"/>
              <a:t>EB</a:t>
            </a:r>
            <a:r>
              <a:rPr lang="en-GB" dirty="0"/>
              <a:t> were selected for the HB calibration. </a:t>
            </a:r>
            <a:endParaRPr lang="en-GB" dirty="0" smtClean="0"/>
          </a:p>
          <a:p>
            <a:pPr marL="457200" lvl="0" indent="-342900" rtl="0">
              <a:spcBef>
                <a:spcPts val="0"/>
              </a:spcBef>
              <a:spcAft>
                <a:spcPts val="0"/>
              </a:spcAft>
              <a:buSzPts val="1800"/>
              <a:buChar char="●"/>
            </a:pPr>
            <a:endParaRPr dirty="0"/>
          </a:p>
          <a:p>
            <a:pPr marL="457200" lvl="0" indent="-342900">
              <a:spcBef>
                <a:spcPts val="0"/>
              </a:spcBef>
              <a:spcAft>
                <a:spcPts val="0"/>
              </a:spcAft>
              <a:buSzPts val="1800"/>
              <a:buChar char="●"/>
            </a:pPr>
            <a:r>
              <a:rPr lang="en-GB" dirty="0"/>
              <a:t>The calibration factor was extracted as the ratio between the pion beam momentum and the mean of the distribution of summed HB energy deposited in a 5 × 5 tower array </a:t>
            </a:r>
            <a:r>
              <a:rPr lang="en-GB" dirty="0" err="1"/>
              <a:t>centered</a:t>
            </a:r>
            <a:r>
              <a:rPr lang="en-GB" dirty="0"/>
              <a:t> on the beam position</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47</a:t>
            </a:fld>
            <a:endParaRPr lang="en-GB"/>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Shape 394"/>
          <p:cNvPicPr preferRelativeResize="0"/>
          <p:nvPr/>
        </p:nvPicPr>
        <p:blipFill>
          <a:blip r:embed="rId3">
            <a:alphaModFix/>
          </a:blip>
          <a:stretch>
            <a:fillRect/>
          </a:stretch>
        </p:blipFill>
        <p:spPr>
          <a:xfrm>
            <a:off x="4342875" y="981663"/>
            <a:ext cx="4140876" cy="2818624"/>
          </a:xfrm>
          <a:prstGeom prst="rect">
            <a:avLst/>
          </a:prstGeom>
          <a:noFill/>
          <a:ln>
            <a:noFill/>
          </a:ln>
        </p:spPr>
      </p:pic>
      <p:sp>
        <p:nvSpPr>
          <p:cNvPr id="395" name="Shape 395"/>
          <p:cNvSpPr txBox="1"/>
          <p:nvPr/>
        </p:nvSpPr>
        <p:spPr>
          <a:xfrm>
            <a:off x="236575" y="1954797"/>
            <a:ext cx="4042500" cy="1233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dirty="0"/>
              <a:t>Figure 20: </a:t>
            </a:r>
            <a:endParaRPr dirty="0"/>
          </a:p>
          <a:p>
            <a:pPr marL="0" lvl="0" indent="0">
              <a:spcBef>
                <a:spcPts val="0"/>
              </a:spcBef>
              <a:spcAft>
                <a:spcPts val="0"/>
              </a:spcAft>
              <a:buNone/>
            </a:pPr>
            <a:r>
              <a:rPr lang="en-GB" dirty="0"/>
              <a:t>Energy observed in the HB vs the </a:t>
            </a:r>
            <a:r>
              <a:rPr lang="en-GB" dirty="0" err="1"/>
              <a:t>EB</a:t>
            </a:r>
            <a:r>
              <a:rPr lang="en-GB" dirty="0"/>
              <a:t> module for 20 GeV/c </a:t>
            </a:r>
            <a:r>
              <a:rPr lang="en-GB" dirty="0" err="1"/>
              <a:t>pions</a:t>
            </a:r>
            <a:r>
              <a:rPr lang="en-GB" dirty="0"/>
              <a:t>. The dashed lines show the cut limits which were imposed to remove muon and electron contamination in the beam.</a:t>
            </a:r>
            <a:endParaRPr dirty="0"/>
          </a:p>
          <a:p>
            <a:pPr marL="0" lvl="0" indent="0">
              <a:spcBef>
                <a:spcPts val="0"/>
              </a:spcBef>
              <a:spcAft>
                <a:spcPts val="0"/>
              </a:spcAft>
              <a:buNone/>
            </a:pPr>
            <a:endParaRPr dirty="0"/>
          </a:p>
        </p:txBody>
      </p:sp>
      <p:sp>
        <p:nvSpPr>
          <p:cNvPr id="396" name="Shape 396"/>
          <p:cNvSpPr txBox="1"/>
          <p:nvPr/>
        </p:nvSpPr>
        <p:spPr>
          <a:xfrm>
            <a:off x="236575" y="3332425"/>
            <a:ext cx="3336600" cy="26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a:solidFill>
                  <a:schemeClr val="dk1"/>
                </a:solidFill>
              </a:rPr>
              <a:t>Source: CMS NOTE 2006/138</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48</a:t>
            </a:fld>
            <a:endParaRPr lang="en-GB"/>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2" name="Shape 402"/>
          <p:cNvSpPr txBox="1">
            <a:spLocks noGrp="1"/>
          </p:cNvSpPr>
          <p:nvPr>
            <p:ph type="body" idx="1"/>
          </p:nvPr>
        </p:nvSpPr>
        <p:spPr>
          <a:xfrm>
            <a:off x="311700" y="635793"/>
            <a:ext cx="8520600" cy="3933081"/>
          </a:xfrm>
          <a:prstGeom prst="rect">
            <a:avLst/>
          </a:prstGeom>
        </p:spPr>
        <p:txBody>
          <a:bodyPr spcFirstLastPara="1" wrap="square" lIns="91425" tIns="91425" rIns="91425" bIns="91425" anchor="t" anchorCtr="0">
            <a:noAutofit/>
          </a:bodyPr>
          <a:lstStyle/>
          <a:p>
            <a:pPr marL="114300" lvl="0" indent="0" rtl="0">
              <a:spcBef>
                <a:spcPts val="0"/>
              </a:spcBef>
              <a:spcAft>
                <a:spcPts val="0"/>
              </a:spcAft>
              <a:buSzPts val="1800"/>
              <a:buNone/>
            </a:pPr>
            <a:r>
              <a:rPr lang="en-GB" dirty="0"/>
              <a:t>A series of cuts were developed to select </a:t>
            </a:r>
            <a:r>
              <a:rPr lang="en-GB" dirty="0" err="1"/>
              <a:t>pions</a:t>
            </a:r>
            <a:r>
              <a:rPr lang="en-GB" dirty="0"/>
              <a:t> in contaminated beams</a:t>
            </a:r>
            <a:r>
              <a:rPr lang="en-GB" dirty="0" smtClean="0"/>
              <a:t>.</a:t>
            </a:r>
          </a:p>
          <a:p>
            <a:pPr marL="114300" lvl="0" indent="0" rtl="0">
              <a:spcBef>
                <a:spcPts val="0"/>
              </a:spcBef>
              <a:spcAft>
                <a:spcPts val="0"/>
              </a:spcAft>
              <a:buSzPts val="1800"/>
              <a:buNone/>
            </a:pPr>
            <a:endParaRPr dirty="0"/>
          </a:p>
          <a:p>
            <a:pPr marL="114300" lvl="0" indent="0" rtl="0">
              <a:spcBef>
                <a:spcPts val="0"/>
              </a:spcBef>
              <a:spcAft>
                <a:spcPts val="0"/>
              </a:spcAft>
              <a:buSzPts val="1800"/>
              <a:buNone/>
            </a:pPr>
            <a:r>
              <a:rPr lang="en-GB" dirty="0"/>
              <a:t>A cut </a:t>
            </a:r>
            <a:r>
              <a:rPr lang="en-GB" dirty="0" err="1"/>
              <a:t>EHB</a:t>
            </a:r>
            <a:r>
              <a:rPr lang="en-GB" dirty="0"/>
              <a:t> &gt; 6.5 GeV, where </a:t>
            </a:r>
            <a:r>
              <a:rPr lang="en-GB" dirty="0" err="1"/>
              <a:t>EHB</a:t>
            </a:r>
            <a:r>
              <a:rPr lang="en-GB" dirty="0"/>
              <a:t> is the HB energy, was applied in order to eliminate the events with abnormally small HB energy and also to remove electron contamination. </a:t>
            </a:r>
            <a:endParaRPr lang="en-GB" dirty="0" smtClean="0"/>
          </a:p>
          <a:p>
            <a:pPr marL="114300" lvl="0" indent="0" rtl="0">
              <a:spcBef>
                <a:spcPts val="0"/>
              </a:spcBef>
              <a:spcAft>
                <a:spcPts val="0"/>
              </a:spcAft>
              <a:buSzPts val="1800"/>
              <a:buNone/>
            </a:pPr>
            <a:endParaRPr dirty="0"/>
          </a:p>
          <a:p>
            <a:pPr marL="114300" lvl="0" indent="0" rtl="0">
              <a:spcBef>
                <a:spcPts val="0"/>
              </a:spcBef>
              <a:spcAft>
                <a:spcPts val="0"/>
              </a:spcAft>
              <a:buSzPts val="1800"/>
              <a:buNone/>
            </a:pPr>
            <a:r>
              <a:rPr lang="en-GB" dirty="0"/>
              <a:t>An additional cut of </a:t>
            </a:r>
            <a:r>
              <a:rPr lang="en-GB" dirty="0" err="1"/>
              <a:t>EHB</a:t>
            </a:r>
            <a:r>
              <a:rPr lang="en-GB" dirty="0"/>
              <a:t> &gt; −</a:t>
            </a:r>
            <a:r>
              <a:rPr lang="en-GB" dirty="0" err="1"/>
              <a:t>0.83E</a:t>
            </a:r>
            <a:r>
              <a:rPr lang="en-GB" baseline="-25000" dirty="0" err="1"/>
              <a:t>EB</a:t>
            </a:r>
            <a:r>
              <a:rPr lang="en-GB" dirty="0"/>
              <a:t> + 5.2 GeV, where </a:t>
            </a:r>
            <a:r>
              <a:rPr lang="en-GB" dirty="0" err="1"/>
              <a:t>E</a:t>
            </a:r>
            <a:r>
              <a:rPr lang="en-GB" baseline="-25000" dirty="0" err="1"/>
              <a:t>EB</a:t>
            </a:r>
            <a:r>
              <a:rPr lang="en-GB" dirty="0"/>
              <a:t> is the energy measured by the </a:t>
            </a:r>
            <a:r>
              <a:rPr lang="en-GB" dirty="0" err="1"/>
              <a:t>EB</a:t>
            </a:r>
            <a:r>
              <a:rPr lang="en-GB" dirty="0"/>
              <a:t>, was made to reduce the </a:t>
            </a:r>
            <a:r>
              <a:rPr lang="en-GB" dirty="0" smtClean="0"/>
              <a:t>muon </a:t>
            </a:r>
            <a:r>
              <a:rPr lang="en-GB" dirty="0"/>
              <a:t>background</a:t>
            </a:r>
            <a:r>
              <a:rPr lang="en-GB" dirty="0" smtClean="0"/>
              <a:t>.</a:t>
            </a:r>
          </a:p>
          <a:p>
            <a:pPr marL="114300" lvl="0" indent="0" rtl="0">
              <a:spcBef>
                <a:spcPts val="0"/>
              </a:spcBef>
              <a:spcAft>
                <a:spcPts val="0"/>
              </a:spcAft>
              <a:buSzPts val="1800"/>
              <a:buNone/>
            </a:pPr>
            <a:endParaRPr dirty="0"/>
          </a:p>
          <a:p>
            <a:pPr marL="114300" lvl="0" indent="0">
              <a:spcBef>
                <a:spcPts val="0"/>
              </a:spcBef>
              <a:spcAft>
                <a:spcPts val="0"/>
              </a:spcAft>
              <a:buSzPts val="1800"/>
              <a:buNone/>
            </a:pPr>
            <a:r>
              <a:rPr lang="en-GB" dirty="0"/>
              <a:t>These energy response and energy resolution measurements were corrected for the effect of the beam cuts, using a Monte Carlo simulation based on </a:t>
            </a:r>
            <a:r>
              <a:rPr lang="en-GB" dirty="0" err="1"/>
              <a:t>GEANT4</a:t>
            </a:r>
            <a:r>
              <a:rPr lang="en-GB" dirty="0"/>
              <a:t>.</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49</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2. HCAL Barrel Design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a:t>
            </a:fld>
            <a:endParaRPr lang="en-GB"/>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8" name="Shape 408"/>
          <p:cNvSpPr txBox="1">
            <a:spLocks noGrp="1"/>
          </p:cNvSpPr>
          <p:nvPr>
            <p:ph type="body" idx="1"/>
          </p:nvPr>
        </p:nvSpPr>
        <p:spPr>
          <a:xfrm>
            <a:off x="311700" y="728663"/>
            <a:ext cx="8520600" cy="384021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Beams of </a:t>
            </a:r>
            <a:r>
              <a:rPr lang="en-GB" dirty="0" err="1"/>
              <a:t>pions</a:t>
            </a:r>
            <a:r>
              <a:rPr lang="en-GB" dirty="0"/>
              <a:t> were generated and showered in the </a:t>
            </a:r>
            <a:r>
              <a:rPr lang="en-GB" dirty="0" err="1"/>
              <a:t>EB</a:t>
            </a:r>
            <a:r>
              <a:rPr lang="en-GB" dirty="0"/>
              <a:t> and the HB, and the resulting distributions were scaled up to match the measured mean energy. </a:t>
            </a:r>
            <a:endParaRPr dirty="0"/>
          </a:p>
          <a:p>
            <a:pPr marL="0" lvl="0" indent="0" rtl="0">
              <a:spcBef>
                <a:spcPts val="1600"/>
              </a:spcBef>
              <a:spcAft>
                <a:spcPts val="0"/>
              </a:spcAft>
              <a:buNone/>
            </a:pPr>
            <a:r>
              <a:rPr lang="en-GB" dirty="0"/>
              <a:t>The quality cuts for background rejection were then applied and the correction factors were derived.</a:t>
            </a:r>
            <a:endParaRPr dirty="0"/>
          </a:p>
          <a:p>
            <a:pPr marL="0" lvl="0" indent="0" rtl="0">
              <a:spcBef>
                <a:spcPts val="1600"/>
              </a:spcBef>
              <a:spcAft>
                <a:spcPts val="0"/>
              </a:spcAft>
              <a:buNone/>
            </a:pPr>
            <a:r>
              <a:rPr lang="en-GB" dirty="0"/>
              <a:t>The correction factors to the energy response and the resolution for 20 GeV/c (30 GeV/c) </a:t>
            </a:r>
            <a:r>
              <a:rPr lang="en-GB" dirty="0" err="1"/>
              <a:t>pions</a:t>
            </a:r>
            <a:r>
              <a:rPr lang="en-GB" dirty="0"/>
              <a:t> are 0.931 (0.987) and 1.056 (1.018), respectively. The corrections factors at higher energies are negligible.</a:t>
            </a:r>
            <a:endParaRPr dirty="0"/>
          </a:p>
          <a:p>
            <a:pPr marL="0" lvl="0" indent="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50</a:t>
            </a:fld>
            <a:endParaRPr lang="en-GB"/>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4" name="Shape 414"/>
          <p:cNvSpPr txBox="1">
            <a:spLocks noGrp="1"/>
          </p:cNvSpPr>
          <p:nvPr>
            <p:ph type="body" idx="1"/>
          </p:nvPr>
        </p:nvSpPr>
        <p:spPr>
          <a:xfrm>
            <a:off x="311700" y="304800"/>
            <a:ext cx="8520600" cy="4264075"/>
          </a:xfrm>
          <a:prstGeom prst="rect">
            <a:avLst/>
          </a:prstGeom>
        </p:spPr>
        <p:txBody>
          <a:bodyPr spcFirstLastPara="1" wrap="square" lIns="91425" tIns="91425" rIns="91425" bIns="91425" anchor="t" anchorCtr="0">
            <a:noAutofit/>
          </a:bodyPr>
          <a:lstStyle/>
          <a:p>
            <a:pPr marL="114300" lvl="0" indent="0" rtl="0">
              <a:spcBef>
                <a:spcPts val="0"/>
              </a:spcBef>
              <a:spcAft>
                <a:spcPts val="0"/>
              </a:spcAft>
              <a:buSzPts val="1800"/>
              <a:buNone/>
            </a:pPr>
            <a:r>
              <a:rPr lang="en-GB" dirty="0"/>
              <a:t>There are three contributions to the quoted HB calibration error</a:t>
            </a:r>
            <a:r>
              <a:rPr lang="en-GB" dirty="0" smtClean="0"/>
              <a:t>.</a:t>
            </a:r>
          </a:p>
          <a:p>
            <a:pPr marL="114300" lvl="0" indent="0" rtl="0">
              <a:spcBef>
                <a:spcPts val="0"/>
              </a:spcBef>
              <a:spcAft>
                <a:spcPts val="0"/>
              </a:spcAft>
              <a:buSzPts val="1800"/>
              <a:buNone/>
            </a:pPr>
            <a:r>
              <a:rPr lang="en-GB" dirty="0" smtClean="0"/>
              <a:t> </a:t>
            </a:r>
            <a:endParaRPr dirty="0"/>
          </a:p>
          <a:p>
            <a:pPr marL="114300" lvl="0" indent="0" rtl="0">
              <a:spcBef>
                <a:spcPts val="0"/>
              </a:spcBef>
              <a:spcAft>
                <a:spcPts val="0"/>
              </a:spcAft>
              <a:buSzPts val="1800"/>
              <a:buNone/>
            </a:pPr>
            <a:r>
              <a:rPr lang="en-GB" dirty="0"/>
              <a:t>One comes from the 2 GeV cut to the </a:t>
            </a:r>
            <a:r>
              <a:rPr lang="en-GB" dirty="0" err="1"/>
              <a:t>EB</a:t>
            </a:r>
            <a:r>
              <a:rPr lang="en-GB" dirty="0"/>
              <a:t> energy deposition by 50 GeV/c </a:t>
            </a:r>
            <a:r>
              <a:rPr lang="en-GB" dirty="0" err="1"/>
              <a:t>pions</a:t>
            </a:r>
            <a:r>
              <a:rPr lang="en-GB" dirty="0"/>
              <a:t>, The second contribution comes from the background subtraction method applied  to the 50 GeV/c calibration sample. </a:t>
            </a:r>
            <a:r>
              <a:rPr lang="en-GB" dirty="0" smtClean="0"/>
              <a:t/>
            </a:r>
            <a:br>
              <a:rPr lang="en-GB" dirty="0" smtClean="0"/>
            </a:br>
            <a:endParaRPr dirty="0"/>
          </a:p>
          <a:p>
            <a:pPr marL="114300" lvl="0" indent="0" rtl="0">
              <a:spcBef>
                <a:spcPts val="0"/>
              </a:spcBef>
              <a:spcAft>
                <a:spcPts val="0"/>
              </a:spcAft>
              <a:buSzPts val="1800"/>
              <a:buNone/>
            </a:pPr>
            <a:r>
              <a:rPr lang="en-GB" dirty="0"/>
              <a:t>The third component comes from the statistical error on the mean of the 50 GeV/c distribution. </a:t>
            </a:r>
            <a:endParaRPr lang="en-GB" dirty="0" smtClean="0"/>
          </a:p>
          <a:p>
            <a:pPr marL="114300" lvl="0" indent="0" rtl="0">
              <a:spcBef>
                <a:spcPts val="0"/>
              </a:spcBef>
              <a:spcAft>
                <a:spcPts val="0"/>
              </a:spcAft>
              <a:buSzPts val="1800"/>
              <a:buNone/>
            </a:pPr>
            <a:endParaRPr dirty="0"/>
          </a:p>
          <a:p>
            <a:pPr marL="114300" lvl="0" indent="0" rtl="0">
              <a:spcBef>
                <a:spcPts val="0"/>
              </a:spcBef>
              <a:spcAft>
                <a:spcPts val="0"/>
              </a:spcAft>
              <a:buSzPts val="1800"/>
              <a:buNone/>
            </a:pPr>
            <a:r>
              <a:rPr lang="en-GB" dirty="0"/>
              <a:t>Added in quadrature, the total calibration uncertainty is ±1.3%. </a:t>
            </a:r>
            <a:endParaRPr lang="en-GB" dirty="0" smtClean="0"/>
          </a:p>
          <a:p>
            <a:pPr marL="114300" lvl="0" indent="0" rtl="0">
              <a:spcBef>
                <a:spcPts val="0"/>
              </a:spcBef>
              <a:spcAft>
                <a:spcPts val="0"/>
              </a:spcAft>
              <a:buSzPts val="1800"/>
              <a:buNone/>
            </a:pPr>
            <a:endParaRPr dirty="0"/>
          </a:p>
          <a:p>
            <a:pPr marL="114300" lvl="0" indent="0">
              <a:spcBef>
                <a:spcPts val="0"/>
              </a:spcBef>
              <a:spcAft>
                <a:spcPts val="0"/>
              </a:spcAft>
              <a:buSzPts val="1800"/>
              <a:buNone/>
            </a:pPr>
            <a:r>
              <a:rPr lang="en-GB" dirty="0"/>
              <a:t>This error on the pion energy was propagated to the mean and width of the distributions by recalculating the total energy with the nominal, high, and low calibration factors.</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51</a:t>
            </a:fld>
            <a:endParaRPr lang="en-GB"/>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pic>
        <p:nvPicPr>
          <p:cNvPr id="419" name="Shape 419"/>
          <p:cNvPicPr preferRelativeResize="0"/>
          <p:nvPr/>
        </p:nvPicPr>
        <p:blipFill>
          <a:blip r:embed="rId3">
            <a:alphaModFix/>
          </a:blip>
          <a:stretch>
            <a:fillRect/>
          </a:stretch>
        </p:blipFill>
        <p:spPr>
          <a:xfrm>
            <a:off x="1235350" y="236450"/>
            <a:ext cx="6800700" cy="2695824"/>
          </a:xfrm>
          <a:prstGeom prst="rect">
            <a:avLst/>
          </a:prstGeom>
          <a:noFill/>
          <a:ln>
            <a:noFill/>
          </a:ln>
        </p:spPr>
      </p:pic>
      <p:sp>
        <p:nvSpPr>
          <p:cNvPr id="420" name="Shape 420"/>
          <p:cNvSpPr txBox="1"/>
          <p:nvPr/>
        </p:nvSpPr>
        <p:spPr>
          <a:xfrm>
            <a:off x="439350" y="2881325"/>
            <a:ext cx="8265300" cy="866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dirty="0"/>
              <a:t>Table 2: The energy resolutions and the associated errors ascribed to statistics, background and the</a:t>
            </a:r>
            <a:endParaRPr dirty="0"/>
          </a:p>
          <a:p>
            <a:pPr marL="0" lvl="0" indent="0">
              <a:spcBef>
                <a:spcPts val="0"/>
              </a:spcBef>
              <a:spcAft>
                <a:spcPts val="0"/>
              </a:spcAft>
              <a:buNone/>
            </a:pPr>
            <a:r>
              <a:rPr lang="en-GB" dirty="0"/>
              <a:t>calibration uncertainties for </a:t>
            </a:r>
            <a:r>
              <a:rPr lang="en-GB" dirty="0" err="1"/>
              <a:t>pions</a:t>
            </a:r>
            <a:r>
              <a:rPr lang="en-GB" dirty="0"/>
              <a:t> at five different beam momenta.</a:t>
            </a:r>
            <a:endParaRPr dirty="0"/>
          </a:p>
          <a:p>
            <a:pPr marL="0" lvl="0" indent="0">
              <a:spcBef>
                <a:spcPts val="0"/>
              </a:spcBef>
              <a:spcAft>
                <a:spcPts val="0"/>
              </a:spcAft>
              <a:buNone/>
            </a:pPr>
            <a:r>
              <a:rPr lang="en-GB" dirty="0"/>
              <a:t>Source: CMS NOTE 2006/138</a:t>
            </a:r>
            <a:endParaRPr dirty="0"/>
          </a:p>
        </p:txBody>
      </p:sp>
      <p:sp>
        <p:nvSpPr>
          <p:cNvPr id="421" name="Shape 421"/>
          <p:cNvSpPr txBox="1">
            <a:spLocks noGrp="1"/>
          </p:cNvSpPr>
          <p:nvPr>
            <p:ph type="body" idx="4294967295"/>
          </p:nvPr>
        </p:nvSpPr>
        <p:spPr>
          <a:xfrm>
            <a:off x="311700" y="3587125"/>
            <a:ext cx="8520600" cy="1337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The fits are applied to the raw data and no correction is made for the large e/h value of the electromagnetic calorimeter. Results are in agreement with </a:t>
            </a:r>
            <a:r>
              <a:rPr lang="en-GB" dirty="0" err="1"/>
              <a:t>GEANT4</a:t>
            </a:r>
            <a:r>
              <a:rPr lang="en-GB" dirty="0"/>
              <a:t> within the systematic errors and the available beam momentum range.</a:t>
            </a:r>
            <a:endParaRPr dirty="0"/>
          </a:p>
          <a:p>
            <a:pPr marL="0" lvl="0" indent="0" rtl="0">
              <a:spcBef>
                <a:spcPts val="1600"/>
              </a:spcBef>
              <a:spcAft>
                <a:spcPts val="0"/>
              </a:spcAft>
              <a:buNone/>
            </a:pPr>
            <a:endParaRPr dirty="0"/>
          </a:p>
          <a:p>
            <a:pPr marL="0" lvl="0" indent="0" rtl="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52</a:t>
            </a:fld>
            <a:endParaRPr lang="en-GB"/>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Shape 426"/>
          <p:cNvPicPr preferRelativeResize="0"/>
          <p:nvPr/>
        </p:nvPicPr>
        <p:blipFill>
          <a:blip r:embed="rId3">
            <a:alphaModFix/>
          </a:blip>
          <a:stretch>
            <a:fillRect/>
          </a:stretch>
        </p:blipFill>
        <p:spPr>
          <a:xfrm>
            <a:off x="792352" y="229625"/>
            <a:ext cx="3181148" cy="2998399"/>
          </a:xfrm>
          <a:prstGeom prst="rect">
            <a:avLst/>
          </a:prstGeom>
          <a:noFill/>
          <a:ln>
            <a:noFill/>
          </a:ln>
        </p:spPr>
      </p:pic>
      <p:sp>
        <p:nvSpPr>
          <p:cNvPr id="427" name="Shape 427"/>
          <p:cNvSpPr txBox="1"/>
          <p:nvPr/>
        </p:nvSpPr>
        <p:spPr>
          <a:xfrm>
            <a:off x="523525" y="3305025"/>
            <a:ext cx="3718800" cy="1300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dirty="0"/>
              <a:t>Figure 21: The measured energy resolution(solid circles) with fit (solid line) (σ/E) = 115 √.E 3% ⊕ 5.5% compared to two different tunes of </a:t>
            </a:r>
            <a:r>
              <a:rPr lang="en-GB" dirty="0" err="1"/>
              <a:t>GEANT4</a:t>
            </a:r>
            <a:r>
              <a:rPr lang="en-GB" dirty="0"/>
              <a:t> (open squares and stars). The symbol ⊕ implies that two terms are added in quadrature.</a:t>
            </a:r>
            <a:endParaRPr dirty="0"/>
          </a:p>
        </p:txBody>
      </p:sp>
      <p:pic>
        <p:nvPicPr>
          <p:cNvPr id="428" name="Shape 428"/>
          <p:cNvPicPr preferRelativeResize="0"/>
          <p:nvPr/>
        </p:nvPicPr>
        <p:blipFill>
          <a:blip r:embed="rId4">
            <a:alphaModFix/>
          </a:blip>
          <a:stretch>
            <a:fillRect/>
          </a:stretch>
        </p:blipFill>
        <p:spPr>
          <a:xfrm>
            <a:off x="5018350" y="93050"/>
            <a:ext cx="3239150" cy="3061076"/>
          </a:xfrm>
          <a:prstGeom prst="rect">
            <a:avLst/>
          </a:prstGeom>
          <a:noFill/>
          <a:ln>
            <a:noFill/>
          </a:ln>
        </p:spPr>
      </p:pic>
      <p:sp>
        <p:nvSpPr>
          <p:cNvPr id="429" name="Shape 429"/>
          <p:cNvSpPr txBox="1"/>
          <p:nvPr/>
        </p:nvSpPr>
        <p:spPr>
          <a:xfrm>
            <a:off x="4673875" y="3305025"/>
            <a:ext cx="3986100" cy="117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22: The measured energy response (solid circles) linearity compared to the GEANT4 simulations with different physics lists. The error bars indicate the statistical and systematic uncertainties added in quadrature.</a:t>
            </a:r>
            <a:endParaRPr/>
          </a:p>
        </p:txBody>
      </p:sp>
      <p:sp>
        <p:nvSpPr>
          <p:cNvPr id="430" name="Shape 430"/>
          <p:cNvSpPr txBox="1"/>
          <p:nvPr/>
        </p:nvSpPr>
        <p:spPr>
          <a:xfrm>
            <a:off x="3731475" y="4682525"/>
            <a:ext cx="3107400" cy="369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Source: CMS NOTE 2006/138 </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53</a:t>
            </a:fld>
            <a:endParaRPr lang="en-GB"/>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8. Comparison with GEANT4</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54</a:t>
            </a:fld>
            <a:endParaRPr lang="en-GB"/>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311700" y="403275"/>
            <a:ext cx="8520600" cy="4317300"/>
          </a:xfrm>
          <a:prstGeom prst="rect">
            <a:avLst/>
          </a:prstGeom>
        </p:spPr>
        <p:txBody>
          <a:bodyPr spcFirstLastPara="1" wrap="square" lIns="91425" tIns="91425" rIns="91425" bIns="91425" anchor="t" anchorCtr="0">
            <a:noAutofit/>
          </a:bodyPr>
          <a:lstStyle/>
          <a:p>
            <a:r>
              <a:rPr lang="en-GB" dirty="0"/>
              <a:t>The CMS Collaboration developed the Object oriented Simulation for CMS Analysis and Reconstruction (OSCAR) framework, based on the </a:t>
            </a:r>
            <a:r>
              <a:rPr lang="en-GB" dirty="0" err="1"/>
              <a:t>GEANT4</a:t>
            </a:r>
            <a:r>
              <a:rPr lang="en-GB" dirty="0"/>
              <a:t> tool kit, to describe the detector geometry and the passage of particles through the detector material</a:t>
            </a:r>
            <a:r>
              <a:rPr lang="en-GB" dirty="0" smtClean="0"/>
              <a:t>.</a:t>
            </a:r>
          </a:p>
          <a:p>
            <a:endParaRPr dirty="0"/>
          </a:p>
          <a:p>
            <a:r>
              <a:rPr lang="en-GB" dirty="0" err="1"/>
              <a:t>GEANT4</a:t>
            </a:r>
            <a:r>
              <a:rPr lang="en-GB" dirty="0"/>
              <a:t> uses either parametric (</a:t>
            </a:r>
            <a:r>
              <a:rPr lang="en-GB" dirty="0" err="1"/>
              <a:t>LHEP</a:t>
            </a:r>
            <a:r>
              <a:rPr lang="en-GB" dirty="0"/>
              <a:t>) or microscopic (</a:t>
            </a:r>
            <a:r>
              <a:rPr lang="en-GB" dirty="0" err="1"/>
              <a:t>QGSP</a:t>
            </a:r>
            <a:r>
              <a:rPr lang="en-GB" dirty="0"/>
              <a:t>) physics models to simulate the particle showers arising from the interaction of particles with matter</a:t>
            </a:r>
            <a:r>
              <a:rPr lang="en-GB" dirty="0" smtClean="0"/>
              <a:t>.</a:t>
            </a:r>
          </a:p>
          <a:p>
            <a:endParaRPr dirty="0"/>
          </a:p>
          <a:p>
            <a:r>
              <a:rPr lang="en-GB" dirty="0"/>
              <a:t>For the studies presented in this paper, the software package OSCAR 2.4.5 is used, based on </a:t>
            </a:r>
            <a:r>
              <a:rPr lang="en-GB" dirty="0" err="1"/>
              <a:t>GEANT</a:t>
            </a:r>
            <a:r>
              <a:rPr lang="en-GB" dirty="0"/>
              <a:t> 4.5.2, with </a:t>
            </a:r>
            <a:r>
              <a:rPr lang="en-GB" dirty="0" err="1"/>
              <a:t>LHEP</a:t>
            </a:r>
            <a:r>
              <a:rPr lang="en-GB" dirty="0"/>
              <a:t> 3.6 and </a:t>
            </a:r>
            <a:r>
              <a:rPr lang="en-GB" dirty="0" err="1"/>
              <a:t>QGSP</a:t>
            </a:r>
            <a:r>
              <a:rPr lang="en-GB" dirty="0"/>
              <a:t> 2.7 physics lists or models.</a:t>
            </a:r>
            <a:endParaRPr dirty="0"/>
          </a:p>
          <a:p>
            <a:pPr marL="285750" indent="-285750">
              <a:spcBef>
                <a:spcPts val="1600"/>
              </a:spcBef>
              <a:spcAft>
                <a:spcPts val="1600"/>
              </a:spcAft>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55</a:t>
            </a:fld>
            <a:endParaRPr lang="en-GB"/>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231872" y="135163"/>
            <a:ext cx="8520600" cy="4872265"/>
          </a:xfrm>
          <a:prstGeom prst="rect">
            <a:avLst/>
          </a:prstGeom>
        </p:spPr>
        <p:txBody>
          <a:bodyPr spcFirstLastPara="1" wrap="square" lIns="91425" tIns="91425" rIns="91425" bIns="91425" anchor="t" anchorCtr="0">
            <a:noAutofit/>
          </a:bodyPr>
          <a:lstStyle/>
          <a:p>
            <a:r>
              <a:rPr lang="en-GB" dirty="0"/>
              <a:t>A detailed comparison using </a:t>
            </a:r>
            <a:r>
              <a:rPr lang="en-GB" dirty="0" err="1"/>
              <a:t>GEANT4</a:t>
            </a:r>
            <a:r>
              <a:rPr lang="en-GB" dirty="0"/>
              <a:t> was made for one tower location. The electronic noise was taken to be 520 MeV. The secondary particle cuts were set to 1 mm for both electrons and positrons, and 10 mm for photons, except in the electromagnetic calorimeter where the photon cut was set to 1 mm</a:t>
            </a:r>
            <a:r>
              <a:rPr lang="en-GB" dirty="0" smtClean="0"/>
              <a:t>.</a:t>
            </a:r>
          </a:p>
          <a:p>
            <a:endParaRPr lang="en-US" dirty="0" smtClean="0"/>
          </a:p>
          <a:p>
            <a:r>
              <a:rPr lang="en-GB" dirty="0" smtClean="0"/>
              <a:t>The </a:t>
            </a:r>
            <a:r>
              <a:rPr lang="en-GB" dirty="0"/>
              <a:t>energy calibration of the </a:t>
            </a:r>
            <a:r>
              <a:rPr lang="en-GB" dirty="0" err="1"/>
              <a:t>EB</a:t>
            </a:r>
            <a:r>
              <a:rPr lang="en-GB" dirty="0"/>
              <a:t> and HB followed closely the same procedure used in the beam measurements. </a:t>
            </a:r>
            <a:endParaRPr lang="en-GB" dirty="0" smtClean="0"/>
          </a:p>
          <a:p>
            <a:endParaRPr dirty="0"/>
          </a:p>
          <a:p>
            <a:r>
              <a:rPr lang="en-GB" dirty="0"/>
              <a:t>For 100 GeV/c electrons in the electromagnetic calorimeter, the two </a:t>
            </a:r>
            <a:r>
              <a:rPr lang="en-GB" dirty="0" err="1"/>
              <a:t>GEANT4</a:t>
            </a:r>
            <a:r>
              <a:rPr lang="en-GB" dirty="0"/>
              <a:t> physics lists, </a:t>
            </a:r>
            <a:r>
              <a:rPr lang="en-GB" dirty="0" err="1"/>
              <a:t>LHEP</a:t>
            </a:r>
            <a:r>
              <a:rPr lang="en-GB" dirty="0"/>
              <a:t>-3.6 and </a:t>
            </a:r>
            <a:r>
              <a:rPr lang="en-GB" dirty="0" err="1"/>
              <a:t>QGSP</a:t>
            </a:r>
            <a:r>
              <a:rPr lang="en-GB" dirty="0"/>
              <a:t>-2.7, give energy resolutions in excellent agreement with each other</a:t>
            </a:r>
            <a:r>
              <a:rPr lang="en-GB" dirty="0" smtClean="0"/>
              <a:t>.</a:t>
            </a:r>
          </a:p>
          <a:p>
            <a:endParaRPr dirty="0"/>
          </a:p>
          <a:p>
            <a:r>
              <a:rPr lang="en-GB" dirty="0"/>
              <a:t>For the </a:t>
            </a:r>
            <a:r>
              <a:rPr lang="en-GB" dirty="0" err="1"/>
              <a:t>EB</a:t>
            </a:r>
            <a:r>
              <a:rPr lang="en-GB" dirty="0"/>
              <a:t>, an additional scaling term was introduced so that the electron energy resolution simulated in the range 20-100 GeV/c agreed with the experimental values.</a:t>
            </a:r>
            <a:endParaRPr dirty="0"/>
          </a:p>
          <a:p>
            <a:pPr marL="285750" indent="-285750">
              <a:spcBef>
                <a:spcPts val="1600"/>
              </a:spcBef>
              <a:spcAft>
                <a:spcPts val="1600"/>
              </a:spcAft>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56</a:t>
            </a:fld>
            <a:endParaRPr lang="en-GB"/>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body" idx="1"/>
          </p:nvPr>
        </p:nvSpPr>
        <p:spPr>
          <a:xfrm>
            <a:off x="311700" y="479700"/>
            <a:ext cx="8520600" cy="4177200"/>
          </a:xfrm>
          <a:prstGeom prst="rect">
            <a:avLst/>
          </a:prstGeom>
        </p:spPr>
        <p:txBody>
          <a:bodyPr spcFirstLastPara="1" wrap="square" lIns="91425" tIns="91425" rIns="91425" bIns="91425" anchor="t" anchorCtr="0">
            <a:noAutofit/>
          </a:bodyPr>
          <a:lstStyle/>
          <a:p>
            <a:r>
              <a:rPr lang="en-GB" dirty="0"/>
              <a:t>The relative degradation in the energy resolution for </a:t>
            </a:r>
            <a:r>
              <a:rPr lang="en-GB" dirty="0" err="1"/>
              <a:t>pions</a:t>
            </a:r>
            <a:r>
              <a:rPr lang="en-GB" dirty="0"/>
              <a:t> when incorporating the extra smearing into the energy observed by the </a:t>
            </a:r>
            <a:r>
              <a:rPr lang="en-GB" dirty="0" err="1"/>
              <a:t>EB</a:t>
            </a:r>
            <a:r>
              <a:rPr lang="en-GB" dirty="0"/>
              <a:t> is 3% (1% absolute) at 20 GeV/c, and 0.6% (0.06% absolute) at 300 GeV/c</a:t>
            </a:r>
            <a:r>
              <a:rPr lang="en-GB" dirty="0" smtClean="0"/>
              <a:t>.</a:t>
            </a:r>
          </a:p>
          <a:p>
            <a:endParaRPr dirty="0"/>
          </a:p>
          <a:p>
            <a:r>
              <a:rPr lang="en-GB" dirty="0"/>
              <a:t>The measurements are in good agreement with the simulation for the two physics lists tested</a:t>
            </a:r>
            <a:r>
              <a:rPr lang="en-GB" dirty="0" smtClean="0"/>
              <a:t>.</a:t>
            </a:r>
          </a:p>
          <a:p>
            <a:endParaRPr dirty="0"/>
          </a:p>
          <a:p>
            <a:r>
              <a:rPr lang="en-GB" dirty="0" smtClean="0"/>
              <a:t>The </a:t>
            </a:r>
            <a:r>
              <a:rPr lang="en-GB" dirty="0" err="1"/>
              <a:t>LHEP</a:t>
            </a:r>
            <a:r>
              <a:rPr lang="en-GB" dirty="0"/>
              <a:t>-3.6 gives an energy resolution a few percent larger than the </a:t>
            </a:r>
            <a:r>
              <a:rPr lang="en-GB" dirty="0" err="1"/>
              <a:t>QGSP</a:t>
            </a:r>
            <a:r>
              <a:rPr lang="en-GB" dirty="0"/>
              <a:t>-2.7</a:t>
            </a:r>
            <a:r>
              <a:rPr lang="en-GB" dirty="0" smtClean="0"/>
              <a:t>.</a:t>
            </a:r>
          </a:p>
          <a:p>
            <a:endParaRPr dirty="0"/>
          </a:p>
          <a:p>
            <a:r>
              <a:rPr lang="en-GB" dirty="0"/>
              <a:t>The experimental data and the Monte Carlo predictions are more straightforward to compare in ratio:</a:t>
            </a:r>
            <a:endParaRPr dirty="0"/>
          </a:p>
          <a:p>
            <a:pPr marL="285750" indent="-285750">
              <a:spcBef>
                <a:spcPts val="1600"/>
              </a:spcBef>
              <a:spcAft>
                <a:spcPts val="1600"/>
              </a:spcAft>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57</a:t>
            </a:fld>
            <a:endParaRPr lang="en-GB"/>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311675" y="275925"/>
            <a:ext cx="4693500" cy="41148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The importance of the electronic noise contribution increases as the pion beam energy decreases.</a:t>
            </a:r>
            <a:endParaRPr/>
          </a:p>
          <a:p>
            <a:pPr marL="457200" lvl="0" indent="-342900" rtl="0">
              <a:spcBef>
                <a:spcPts val="0"/>
              </a:spcBef>
              <a:spcAft>
                <a:spcPts val="0"/>
              </a:spcAft>
              <a:buSzPts val="1800"/>
              <a:buChar char="●"/>
            </a:pPr>
            <a:r>
              <a:rPr lang="en-GB"/>
              <a:t>At 20 GeV/c, the resolution degrades by more 15 than 30% when a realistic electronic noise model is incorporated into the simulation.</a:t>
            </a:r>
            <a:endParaRPr/>
          </a:p>
          <a:p>
            <a:pPr marL="457200" lvl="0" indent="-342900" rtl="0">
              <a:spcBef>
                <a:spcPts val="0"/>
              </a:spcBef>
              <a:spcAft>
                <a:spcPts val="0"/>
              </a:spcAft>
              <a:buSzPts val="1800"/>
              <a:buChar char="●"/>
            </a:pPr>
            <a:r>
              <a:rPr lang="en-GB"/>
              <a:t>LHEP-3.6 predicts a slightly faster growing response with energy compared to that measured, the one derived from the QGSP-2.7 increases more slowly.</a:t>
            </a:r>
            <a:endParaRPr/>
          </a:p>
          <a:p>
            <a:pPr marL="457200" lvl="0" indent="-342900">
              <a:spcBef>
                <a:spcPts val="0"/>
              </a:spcBef>
              <a:spcAft>
                <a:spcPts val="0"/>
              </a:spcAft>
              <a:buSzPts val="1800"/>
              <a:buChar char="●"/>
            </a:pPr>
            <a:r>
              <a:rPr lang="en-GB"/>
              <a:t>The electronic noise does not affect this measurement significantly.</a:t>
            </a:r>
            <a:endParaRPr/>
          </a:p>
        </p:txBody>
      </p:sp>
      <p:pic>
        <p:nvPicPr>
          <p:cNvPr id="456" name="Shape 456"/>
          <p:cNvPicPr preferRelativeResize="0"/>
          <p:nvPr/>
        </p:nvPicPr>
        <p:blipFill>
          <a:blip r:embed="rId3">
            <a:alphaModFix/>
          </a:blip>
          <a:stretch>
            <a:fillRect/>
          </a:stretch>
        </p:blipFill>
        <p:spPr>
          <a:xfrm>
            <a:off x="5234221" y="361825"/>
            <a:ext cx="3581250" cy="3299149"/>
          </a:xfrm>
          <a:prstGeom prst="rect">
            <a:avLst/>
          </a:prstGeom>
          <a:noFill/>
          <a:ln>
            <a:noFill/>
          </a:ln>
        </p:spPr>
      </p:pic>
      <p:sp>
        <p:nvSpPr>
          <p:cNvPr id="457" name="Shape 457"/>
          <p:cNvSpPr txBox="1"/>
          <p:nvPr/>
        </p:nvSpPr>
        <p:spPr>
          <a:xfrm>
            <a:off x="5005175" y="3561675"/>
            <a:ext cx="3947700" cy="1120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23: The energy resolution ratio of the  different tunes of GEANT4 (open squares and asterisks) to the test beam data as a function of the pion beam energy. The solid line  represents perfect energy independent agreement.</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58</a:t>
            </a:fld>
            <a:endParaRPr lang="en-GB"/>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pic>
        <p:nvPicPr>
          <p:cNvPr id="462" name="Shape 462"/>
          <p:cNvPicPr preferRelativeResize="0"/>
          <p:nvPr/>
        </p:nvPicPr>
        <p:blipFill>
          <a:blip r:embed="rId3">
            <a:alphaModFix/>
          </a:blip>
          <a:stretch>
            <a:fillRect/>
          </a:stretch>
        </p:blipFill>
        <p:spPr>
          <a:xfrm>
            <a:off x="5048326" y="814038"/>
            <a:ext cx="3675400" cy="3515424"/>
          </a:xfrm>
          <a:prstGeom prst="rect">
            <a:avLst/>
          </a:prstGeom>
          <a:noFill/>
          <a:ln>
            <a:noFill/>
          </a:ln>
        </p:spPr>
      </p:pic>
      <p:sp>
        <p:nvSpPr>
          <p:cNvPr id="463" name="Shape 463"/>
          <p:cNvSpPr txBox="1"/>
          <p:nvPr/>
        </p:nvSpPr>
        <p:spPr>
          <a:xfrm>
            <a:off x="420275" y="2571750"/>
            <a:ext cx="4368300" cy="1585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a:t>Figure 24: The energy linearity ratio of the different tunes of GEANT4 (open squares and asterisks) to</a:t>
            </a:r>
            <a:endParaRPr/>
          </a:p>
          <a:p>
            <a:pPr marL="0" lvl="0" indent="0">
              <a:spcBef>
                <a:spcPts val="0"/>
              </a:spcBef>
              <a:spcAft>
                <a:spcPts val="0"/>
              </a:spcAft>
              <a:buClr>
                <a:schemeClr val="dk1"/>
              </a:buClr>
              <a:buSzPts val="1100"/>
              <a:buFont typeface="Arial"/>
              <a:buNone/>
            </a:pPr>
            <a:r>
              <a:rPr lang="en-GB"/>
              <a:t>the test beam data as a function of the pion beam energy. The solid line represents perfect energy</a:t>
            </a:r>
            <a:endParaRPr/>
          </a:p>
          <a:p>
            <a:pPr marL="0" lvl="0" indent="0">
              <a:spcBef>
                <a:spcPts val="0"/>
              </a:spcBef>
              <a:spcAft>
                <a:spcPts val="0"/>
              </a:spcAft>
              <a:buNone/>
            </a:pPr>
            <a:r>
              <a:rPr lang="en-GB"/>
              <a:t>independent agreement.</a:t>
            </a:r>
            <a:endParaRPr/>
          </a:p>
          <a:p>
            <a:pPr marL="0" lvl="0" indent="0">
              <a:spcBef>
                <a:spcPts val="0"/>
              </a:spcBef>
              <a:spcAft>
                <a:spcPts val="0"/>
              </a:spcAft>
              <a:buNone/>
            </a:pPr>
            <a:endParaRPr/>
          </a:p>
          <a:p>
            <a:pPr marL="0" lvl="0" indent="0">
              <a:spcBef>
                <a:spcPts val="0"/>
              </a:spcBef>
              <a:spcAft>
                <a:spcPts val="0"/>
              </a:spcAft>
              <a:buNone/>
            </a:pPr>
            <a:r>
              <a:rPr lang="en-GB"/>
              <a:t>Source: CMS NOTE 2006/138</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59</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1935350" y="279750"/>
            <a:ext cx="5132400" cy="3791325"/>
          </a:xfrm>
          <a:prstGeom prst="rect">
            <a:avLst/>
          </a:prstGeom>
          <a:noFill/>
          <a:ln>
            <a:noFill/>
          </a:ln>
        </p:spPr>
      </p:pic>
      <p:sp>
        <p:nvSpPr>
          <p:cNvPr id="99" name="Shape 99"/>
          <p:cNvSpPr txBox="1"/>
          <p:nvPr/>
        </p:nvSpPr>
        <p:spPr>
          <a:xfrm>
            <a:off x="1719275" y="4198425"/>
            <a:ext cx="5718300" cy="636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dirty="0"/>
              <a:t>Figure 2: Isometric view of an HB wedge.</a:t>
            </a:r>
            <a:endParaRPr dirty="0"/>
          </a:p>
          <a:p>
            <a:pPr marL="0" lvl="0" indent="0" algn="ctr">
              <a:spcBef>
                <a:spcPts val="0"/>
              </a:spcBef>
              <a:spcAft>
                <a:spcPts val="0"/>
              </a:spcAft>
              <a:buNone/>
            </a:pPr>
            <a:r>
              <a:rPr lang="en-GB" dirty="0"/>
              <a:t>Source: CMS NOTE 2006/138</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6</a:t>
            </a:fld>
            <a:endParaRPr lang="en-GB"/>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9. Radioactive Source Calibration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60</a:t>
            </a:fld>
            <a:endParaRPr lang="en-GB"/>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209725" y="106875"/>
            <a:ext cx="4489200" cy="38931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The radioactive source calibration is performed for every scintillator tile. </a:t>
            </a:r>
            <a:endParaRPr/>
          </a:p>
          <a:p>
            <a:pPr marL="457200" lvl="0" indent="-342900" rtl="0">
              <a:spcBef>
                <a:spcPts val="0"/>
              </a:spcBef>
              <a:spcAft>
                <a:spcPts val="0"/>
              </a:spcAft>
              <a:buSzPts val="1800"/>
              <a:buChar char="●"/>
            </a:pPr>
            <a:r>
              <a:rPr lang="en-GB"/>
              <a:t>The ratio  of the radioactive source signal to the energy response to the </a:t>
            </a:r>
            <a:r>
              <a:rPr lang="en-GB" b="1"/>
              <a:t>pions</a:t>
            </a:r>
            <a:r>
              <a:rPr lang="en-GB"/>
              <a:t> in the beam for each tower provides the initial calibration. </a:t>
            </a:r>
            <a:endParaRPr/>
          </a:p>
          <a:p>
            <a:pPr marL="457200" lvl="0" indent="-342900" rtl="0">
              <a:spcBef>
                <a:spcPts val="0"/>
              </a:spcBef>
              <a:spcAft>
                <a:spcPts val="0"/>
              </a:spcAft>
              <a:buSzPts val="1800"/>
              <a:buChar char="●"/>
            </a:pPr>
            <a:r>
              <a:rPr lang="en-GB"/>
              <a:t>This ratio depends on the type and activity of the source. </a:t>
            </a:r>
            <a:endParaRPr/>
          </a:p>
          <a:p>
            <a:pPr marL="457200" lvl="0" indent="-342900" rtl="0">
              <a:spcBef>
                <a:spcPts val="0"/>
              </a:spcBef>
              <a:spcAft>
                <a:spcPts val="0"/>
              </a:spcAft>
              <a:buSzPts val="1800"/>
              <a:buChar char="●"/>
            </a:pPr>
            <a:r>
              <a:rPr lang="en-GB"/>
              <a:t>The signals from 1745 tiles, corrected for the different fiber attenuation, are shown in figure.</a:t>
            </a:r>
            <a:endParaRPr/>
          </a:p>
          <a:p>
            <a:pPr marL="457200" lvl="0" indent="-342900" rtl="0">
              <a:spcBef>
                <a:spcPts val="0"/>
              </a:spcBef>
              <a:spcAft>
                <a:spcPts val="0"/>
              </a:spcAft>
              <a:buSzPts val="1800"/>
              <a:buChar char="●"/>
            </a:pPr>
            <a:r>
              <a:rPr lang="en-GB"/>
              <a:t>The width of the distribution is 8% and it is consistent with the  measurements of tile uniformity made during tray reconstruction.</a:t>
            </a:r>
            <a:endParaRPr/>
          </a:p>
          <a:p>
            <a:pPr marL="457200" lvl="0" indent="0">
              <a:spcBef>
                <a:spcPts val="1600"/>
              </a:spcBef>
              <a:spcAft>
                <a:spcPts val="1600"/>
              </a:spcAft>
              <a:buNone/>
            </a:pPr>
            <a:endParaRPr/>
          </a:p>
        </p:txBody>
      </p:sp>
      <p:pic>
        <p:nvPicPr>
          <p:cNvPr id="474" name="Shape 474"/>
          <p:cNvPicPr preferRelativeResize="0"/>
          <p:nvPr/>
        </p:nvPicPr>
        <p:blipFill>
          <a:blip r:embed="rId3">
            <a:alphaModFix/>
          </a:blip>
          <a:stretch>
            <a:fillRect/>
          </a:stretch>
        </p:blipFill>
        <p:spPr>
          <a:xfrm>
            <a:off x="4698925" y="254275"/>
            <a:ext cx="4267200" cy="3822095"/>
          </a:xfrm>
          <a:prstGeom prst="rect">
            <a:avLst/>
          </a:prstGeom>
          <a:noFill/>
          <a:ln>
            <a:noFill/>
          </a:ln>
        </p:spPr>
      </p:pic>
      <p:sp>
        <p:nvSpPr>
          <p:cNvPr id="475" name="Shape 475"/>
          <p:cNvSpPr txBox="1"/>
          <p:nvPr/>
        </p:nvSpPr>
        <p:spPr>
          <a:xfrm>
            <a:off x="4928575" y="3999975"/>
            <a:ext cx="4100700" cy="713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25: Distribution of scintillating tile response (R) to the source calibration normalized to the mean of the distribution. The line represents a single Gaussian fit to the data. </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61</a:t>
            </a:fld>
            <a:endParaRPr lang="en-GB"/>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356600" y="580975"/>
            <a:ext cx="2711400" cy="1477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GB"/>
              <a:t>Dependence of the ratio of radioactive signal to the electron signal on the tower number.</a:t>
            </a:r>
            <a:endParaRPr/>
          </a:p>
        </p:txBody>
      </p:sp>
      <p:pic>
        <p:nvPicPr>
          <p:cNvPr id="481" name="Shape 481"/>
          <p:cNvPicPr preferRelativeResize="0"/>
          <p:nvPr/>
        </p:nvPicPr>
        <p:blipFill>
          <a:blip r:embed="rId3">
            <a:alphaModFix/>
          </a:blip>
          <a:stretch>
            <a:fillRect/>
          </a:stretch>
        </p:blipFill>
        <p:spPr>
          <a:xfrm>
            <a:off x="3135250" y="704050"/>
            <a:ext cx="5845101" cy="3735375"/>
          </a:xfrm>
          <a:prstGeom prst="rect">
            <a:avLst/>
          </a:prstGeom>
          <a:noFill/>
          <a:ln>
            <a:noFill/>
          </a:ln>
        </p:spPr>
      </p:pic>
      <p:sp>
        <p:nvSpPr>
          <p:cNvPr id="482" name="Shape 482"/>
          <p:cNvSpPr txBox="1"/>
          <p:nvPr/>
        </p:nvSpPr>
        <p:spPr>
          <a:xfrm>
            <a:off x="356600" y="2571750"/>
            <a:ext cx="2711400" cy="1804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a:t>Figure 26: Ratio of the radioactive source signal (fit to peak value) to the 100 GeV/c incident electron</a:t>
            </a:r>
            <a:endParaRPr/>
          </a:p>
          <a:p>
            <a:pPr marL="0" lvl="0" indent="0">
              <a:spcBef>
                <a:spcPts val="0"/>
              </a:spcBef>
              <a:spcAft>
                <a:spcPts val="0"/>
              </a:spcAft>
              <a:buNone/>
            </a:pPr>
            <a:r>
              <a:rPr lang="en-GB"/>
              <a:t>signal in the HB vs η number of the tower for five different φ numbers (80 towers total).</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62</a:t>
            </a:fld>
            <a:endParaRPr lang="en-GB"/>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pic>
        <p:nvPicPr>
          <p:cNvPr id="487" name="Shape 487"/>
          <p:cNvPicPr preferRelativeResize="0"/>
          <p:nvPr/>
        </p:nvPicPr>
        <p:blipFill>
          <a:blip r:embed="rId3">
            <a:alphaModFix/>
          </a:blip>
          <a:stretch>
            <a:fillRect/>
          </a:stretch>
        </p:blipFill>
        <p:spPr>
          <a:xfrm>
            <a:off x="3216075" y="656763"/>
            <a:ext cx="5672176" cy="3829976"/>
          </a:xfrm>
          <a:prstGeom prst="rect">
            <a:avLst/>
          </a:prstGeom>
          <a:noFill/>
          <a:ln>
            <a:noFill/>
          </a:ln>
        </p:spPr>
      </p:pic>
      <p:sp>
        <p:nvSpPr>
          <p:cNvPr id="488" name="Shape 488"/>
          <p:cNvSpPr txBox="1">
            <a:spLocks noGrp="1"/>
          </p:cNvSpPr>
          <p:nvPr>
            <p:ph type="body" idx="1"/>
          </p:nvPr>
        </p:nvSpPr>
        <p:spPr>
          <a:xfrm>
            <a:off x="356600" y="580975"/>
            <a:ext cx="2711400" cy="1477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GB"/>
              <a:t>Dependence of the ratio of radioactive signal to the muon signal on the tower number.</a:t>
            </a:r>
            <a:endParaRPr/>
          </a:p>
        </p:txBody>
      </p:sp>
      <p:sp>
        <p:nvSpPr>
          <p:cNvPr id="489" name="Shape 489"/>
          <p:cNvSpPr txBox="1"/>
          <p:nvPr/>
        </p:nvSpPr>
        <p:spPr>
          <a:xfrm>
            <a:off x="356600" y="2450350"/>
            <a:ext cx="2803500" cy="2039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27: Ratio of the radioactive source signal to the HB signal due to a 225 GeV/c beam of incident muons vs η number for four different φ numbers (64 towers total). Towers with the number 15 and 16 have longitudinal segmentation which is not corrected for in this plot</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63</a:t>
            </a:fld>
            <a:endParaRPr lang="en-GB"/>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5" name="Shape 495"/>
          <p:cNvSpPr txBox="1">
            <a:spLocks noGrp="1"/>
          </p:cNvSpPr>
          <p:nvPr>
            <p:ph type="body" idx="1"/>
          </p:nvPr>
        </p:nvSpPr>
        <p:spPr>
          <a:xfrm>
            <a:off x="311700" y="275771"/>
            <a:ext cx="8520600" cy="429310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The electron response agrees with the radioactive source measurements to an </a:t>
            </a:r>
            <a:r>
              <a:rPr lang="en-GB" dirty="0" err="1"/>
              <a:t>rmsof</a:t>
            </a:r>
            <a:r>
              <a:rPr lang="en-GB" dirty="0"/>
              <a:t> 5%, while the muon data agrees to 3%. </a:t>
            </a:r>
            <a:endParaRPr dirty="0"/>
          </a:p>
          <a:p>
            <a:pPr marL="0" lvl="0" indent="0" rtl="0">
              <a:spcBef>
                <a:spcPts val="1600"/>
              </a:spcBef>
              <a:spcAft>
                <a:spcPts val="0"/>
              </a:spcAft>
              <a:buNone/>
            </a:pPr>
            <a:r>
              <a:rPr lang="en-GB" dirty="0"/>
              <a:t>The greater spread in the electron data is attributed to the fact that the electron shower is concentrated in the first few scintillator layers, while the source measurement is averaged over all layers with equal weight as is the muon signal.</a:t>
            </a:r>
            <a:endParaRPr dirty="0"/>
          </a:p>
          <a:p>
            <a:pPr marL="0" lvl="0" indent="0" rtl="0">
              <a:spcBef>
                <a:spcPts val="1600"/>
              </a:spcBef>
              <a:spcAft>
                <a:spcPts val="0"/>
              </a:spcAft>
              <a:buClr>
                <a:schemeClr val="dk1"/>
              </a:buClr>
              <a:buSzPts val="1100"/>
              <a:buFont typeface="Arial"/>
              <a:buNone/>
            </a:pPr>
            <a:r>
              <a:rPr lang="en-GB" dirty="0"/>
              <a:t>The muon data are therefore better suited to establish the HB tower-to-tower relative calibration. The electron data, however, establish the absolute energy scale. Therefore, we have a cross check of the calibration initially established by </a:t>
            </a:r>
            <a:r>
              <a:rPr lang="en-GB" dirty="0" err="1"/>
              <a:t>pions</a:t>
            </a:r>
            <a:r>
              <a:rPr lang="en-GB" dirty="0"/>
              <a:t>.</a:t>
            </a:r>
            <a:endParaRPr dirty="0"/>
          </a:p>
          <a:p>
            <a:pPr marL="0" lvl="0" indent="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64</a:t>
            </a:fld>
            <a:endParaRPr lang="en-GB"/>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body" idx="1"/>
          </p:nvPr>
        </p:nvSpPr>
        <p:spPr>
          <a:xfrm>
            <a:off x="222075" y="835800"/>
            <a:ext cx="3475800" cy="34719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GB" dirty="0" smtClean="0"/>
              <a:t>The </a:t>
            </a:r>
            <a:r>
              <a:rPr lang="en-GB" dirty="0"/>
              <a:t>length of the optical </a:t>
            </a:r>
            <a:r>
              <a:rPr lang="en-GB" dirty="0" err="1"/>
              <a:t>fibers</a:t>
            </a:r>
            <a:r>
              <a:rPr lang="en-GB" dirty="0"/>
              <a:t> between the  scintillators and the </a:t>
            </a:r>
            <a:r>
              <a:rPr lang="en-GB" dirty="0" err="1"/>
              <a:t>HPDs</a:t>
            </a:r>
            <a:r>
              <a:rPr lang="en-GB" dirty="0"/>
              <a:t> varies with η. Figure shows the relative response to the radioactive source as a function of η. These data show that the light level at the </a:t>
            </a:r>
            <a:r>
              <a:rPr lang="en-GB" dirty="0" err="1"/>
              <a:t>HPD</a:t>
            </a:r>
            <a:r>
              <a:rPr lang="en-GB" dirty="0"/>
              <a:t> is about 30% lower for η = 1 towers when  compared to η = 14 towers. The η = 15 and 16</a:t>
            </a:r>
            <a:endParaRPr dirty="0"/>
          </a:p>
        </p:txBody>
      </p:sp>
      <p:pic>
        <p:nvPicPr>
          <p:cNvPr id="501" name="Shape 501"/>
          <p:cNvPicPr preferRelativeResize="0"/>
          <p:nvPr/>
        </p:nvPicPr>
        <p:blipFill>
          <a:blip r:embed="rId3">
            <a:alphaModFix/>
          </a:blip>
          <a:stretch>
            <a:fillRect/>
          </a:stretch>
        </p:blipFill>
        <p:spPr>
          <a:xfrm>
            <a:off x="3964700" y="563975"/>
            <a:ext cx="4762026" cy="3264651"/>
          </a:xfrm>
          <a:prstGeom prst="rect">
            <a:avLst/>
          </a:prstGeom>
          <a:noFill/>
          <a:ln>
            <a:noFill/>
          </a:ln>
        </p:spPr>
      </p:pic>
      <p:sp>
        <p:nvSpPr>
          <p:cNvPr id="502" name="Shape 502"/>
          <p:cNvSpPr txBox="1"/>
          <p:nvPr/>
        </p:nvSpPr>
        <p:spPr>
          <a:xfrm>
            <a:off x="4168575" y="3828625"/>
            <a:ext cx="4672800" cy="750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28: Measurement of the attenuation vs η number for five different φ numbers (80 towers total)..</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65</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Shape 105"/>
          <p:cNvSpPr txBox="1">
            <a:spLocks noGrp="1"/>
          </p:cNvSpPr>
          <p:nvPr>
            <p:ph type="body" idx="1"/>
          </p:nvPr>
        </p:nvSpPr>
        <p:spPr>
          <a:xfrm>
            <a:off x="311700" y="341086"/>
            <a:ext cx="8520600" cy="4227789"/>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err="1" smtClean="0"/>
              <a:t>Pseudorapidity</a:t>
            </a:r>
            <a:r>
              <a:rPr lang="en-GB" dirty="0" smtClean="0"/>
              <a:t> </a:t>
            </a:r>
            <a:r>
              <a:rPr lang="en-GB" dirty="0"/>
              <a:t>range −1.3 &lt; η &lt; 1.3</a:t>
            </a:r>
            <a:r>
              <a:rPr lang="en-GB" dirty="0" smtClean="0"/>
              <a:t>.</a:t>
            </a:r>
          </a:p>
          <a:p>
            <a:pPr marL="114300" lvl="0" indent="0" rtl="0">
              <a:spcBef>
                <a:spcPts val="0"/>
              </a:spcBef>
              <a:spcAft>
                <a:spcPts val="0"/>
              </a:spcAft>
              <a:buSzPts val="1800"/>
              <a:buNone/>
            </a:pPr>
            <a:endParaRPr dirty="0"/>
          </a:p>
          <a:p>
            <a:pPr lvl="0"/>
            <a:r>
              <a:rPr lang="en-GB" dirty="0" smtClean="0"/>
              <a:t>Two </a:t>
            </a:r>
            <a:r>
              <a:rPr lang="en-GB" dirty="0"/>
              <a:t>half-barrels (HB+ and HB</a:t>
            </a:r>
            <a:r>
              <a:rPr lang="en-GB" dirty="0" smtClean="0"/>
              <a:t>–), </a:t>
            </a:r>
            <a:r>
              <a:rPr lang="en-GB" dirty="0"/>
              <a:t>36 identical azimuthal </a:t>
            </a:r>
            <a:r>
              <a:rPr lang="en-GB" dirty="0" smtClean="0"/>
              <a:t>wedges. </a:t>
            </a:r>
            <a:endParaRPr lang="en-GB" dirty="0" smtClean="0"/>
          </a:p>
          <a:p>
            <a:pPr marL="114300" lvl="0" indent="0" rtl="0">
              <a:spcBef>
                <a:spcPts val="0"/>
              </a:spcBef>
              <a:spcAft>
                <a:spcPts val="0"/>
              </a:spcAft>
              <a:buSzPts val="1800"/>
              <a:buNone/>
            </a:pPr>
            <a:endParaRPr dirty="0"/>
          </a:p>
          <a:p>
            <a:pPr marL="457200" lvl="0" indent="-342900" rtl="0">
              <a:spcBef>
                <a:spcPts val="0"/>
              </a:spcBef>
              <a:spcAft>
                <a:spcPts val="0"/>
              </a:spcAft>
              <a:buSzPts val="1800"/>
              <a:buChar char="●"/>
            </a:pPr>
            <a:r>
              <a:rPr lang="en-GB" dirty="0"/>
              <a:t>Each wedge is further segmented into four azimuthal (∆φ = 5</a:t>
            </a:r>
            <a:r>
              <a:rPr lang="en-GB" baseline="30000" dirty="0"/>
              <a:t>◦</a:t>
            </a:r>
            <a:r>
              <a:rPr lang="en-GB" dirty="0"/>
              <a:t>) sectors</a:t>
            </a:r>
            <a:r>
              <a:rPr lang="en-GB" dirty="0" smtClean="0"/>
              <a:t>.</a:t>
            </a:r>
            <a:endParaRPr dirty="0"/>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The scintillator is divided into 16 η sectors, resulting in a segmentation of (∆η, ∆φ) = (0.087, 0.087). </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311700" y="94344"/>
                <a:ext cx="8520600" cy="4811486"/>
              </a:xfrm>
            </p:spPr>
            <p:txBody>
              <a:bodyPr/>
              <a:lstStyle/>
              <a:p>
                <a:endParaRPr lang="en-US" dirty="0" smtClean="0"/>
              </a:p>
              <a:p>
                <a:pPr marL="114300" indent="0">
                  <a:buNone/>
                </a:pPr>
                <a:r>
                  <a:rPr lang="en-US" b="1" dirty="0" smtClean="0">
                    <a:solidFill>
                      <a:srgbClr val="7030A0"/>
                    </a:solidFill>
                  </a:rPr>
                  <a:t>Absorber Geometry</a:t>
                </a:r>
                <a:endParaRPr lang="en-US" b="1" dirty="0">
                  <a:solidFill>
                    <a:srgbClr val="7030A0"/>
                  </a:solidFill>
                </a:endParaRPr>
              </a:p>
              <a:p>
                <a:endParaRPr lang="en-US" dirty="0" smtClean="0"/>
              </a:p>
              <a:p>
                <a:endParaRPr lang="en-US" dirty="0"/>
              </a:p>
              <a:p>
                <a:endParaRPr lang="en-US" dirty="0" smtClean="0"/>
              </a:p>
              <a:p>
                <a:endParaRPr lang="en-US" dirty="0"/>
              </a:p>
              <a:p>
                <a:pPr marL="114300" indent="0">
                  <a:buNone/>
                </a:pPr>
                <a:endParaRPr lang="en-US" dirty="0"/>
              </a:p>
              <a:p>
                <a:pPr marL="114300" indent="0">
                  <a:buNone/>
                </a:pPr>
                <a:endParaRPr lang="en-US" dirty="0" smtClean="0"/>
              </a:p>
              <a:p>
                <a:pPr marL="114300" indent="0">
                  <a:buNone/>
                </a:pPr>
                <a:r>
                  <a:rPr lang="en-US" dirty="0" smtClean="0"/>
                  <a:t>The </a:t>
                </a:r>
                <a:r>
                  <a:rPr lang="en-US" dirty="0"/>
                  <a:t>HB effective thickness increases with polar </a:t>
                </a:r>
                <a:r>
                  <a:rPr lang="en-US" dirty="0" smtClean="0"/>
                  <a:t>angle; </a:t>
                </a:r>
                <a:r>
                  <a:rPr lang="en-US" dirty="0"/>
                  <a:t>10.6 </a:t>
                </a:r>
                <a14:m>
                  <m:oMath xmlns:m="http://schemas.openxmlformats.org/officeDocument/2006/math">
                    <m:r>
                      <a:rPr lang="en-US" i="1" dirty="0">
                        <a:latin typeface="Cambria Math" panose="02040503050406030204" pitchFamily="18" charset="0"/>
                      </a:rPr>
                      <m:t>𝜆</m:t>
                    </m:r>
                    <m:r>
                      <a:rPr lang="en-US" i="1" baseline="-25000" dirty="0" err="1">
                        <a:latin typeface="Cambria Math" panose="02040503050406030204" pitchFamily="18" charset="0"/>
                      </a:rPr>
                      <m:t>𝐼</m:t>
                    </m:r>
                  </m:oMath>
                </a14:m>
                <a:r>
                  <a:rPr lang="en-US" dirty="0" smtClean="0"/>
                  <a:t> </a:t>
                </a:r>
                <a:r>
                  <a:rPr lang="en-US" dirty="0"/>
                  <a:t>at |η| = 1.3. </a:t>
                </a:r>
                <a:endParaRPr lang="en-US" dirty="0" smtClean="0"/>
              </a:p>
              <a:p>
                <a:pPr marL="114300" indent="0">
                  <a:buNone/>
                </a:pPr>
                <a:r>
                  <a:rPr lang="en-US" dirty="0" err="1" smtClean="0"/>
                  <a:t>EB</a:t>
                </a:r>
                <a:r>
                  <a:rPr lang="en-US" dirty="0" smtClean="0"/>
                  <a:t>  adds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1.1</m:t>
                    </m:r>
                    <m:r>
                      <a:rPr lang="en-US" i="1" dirty="0" err="1">
                        <a:latin typeface="Cambria Math" panose="02040503050406030204" pitchFamily="18" charset="0"/>
                      </a:rPr>
                      <m:t>𝜆</m:t>
                    </m:r>
                    <m:r>
                      <a:rPr lang="en-US" i="1" baseline="-25000" dirty="0" err="1">
                        <a:latin typeface="Cambria Math" panose="02040503050406030204" pitchFamily="18" charset="0"/>
                      </a:rPr>
                      <m:t>𝐼</m:t>
                    </m:r>
                  </m:oMath>
                </a14:m>
                <a:r>
                  <a:rPr lang="en-US" dirty="0" smtClean="0"/>
                  <a:t>.</a:t>
                </a:r>
              </a:p>
              <a:p>
                <a:endParaRPr lang="en-US" dirty="0" smtClean="0"/>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311700" y="94344"/>
                <a:ext cx="8520600" cy="4811486"/>
              </a:xfrm>
              <a:blipFill rotWithShape="0">
                <a:blip r:embed="rId2"/>
                <a:stretch>
                  <a:fillRect/>
                </a:stretch>
              </a:blipFill>
            </p:spPr>
            <p:txBody>
              <a:bodyPr/>
              <a:lstStyle/>
              <a:p>
                <a:r>
                  <a:rPr lang="en-US">
                    <a:noFill/>
                  </a:rPr>
                  <a:t> </a:t>
                </a:r>
              </a:p>
            </p:txBody>
          </p:sp>
        </mc:Fallback>
      </mc:AlternateContent>
      <p:sp>
        <p:nvSpPr>
          <p:cNvPr id="4" name="Rectangle 3"/>
          <p:cNvSpPr/>
          <p:nvPr/>
        </p:nvSpPr>
        <p:spPr>
          <a:xfrm>
            <a:off x="2968171" y="1696358"/>
            <a:ext cx="3309257" cy="362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Front Steel Plate (40 mm)</a:t>
            </a:r>
            <a:endParaRPr lang="en-US" dirty="0">
              <a:solidFill>
                <a:schemeClr val="bg2"/>
              </a:solidFill>
            </a:endParaRPr>
          </a:p>
        </p:txBody>
      </p:sp>
      <p:sp>
        <p:nvSpPr>
          <p:cNvPr id="20" name="Rectangle 19"/>
          <p:cNvSpPr/>
          <p:nvPr/>
        </p:nvSpPr>
        <p:spPr>
          <a:xfrm>
            <a:off x="2968170" y="1246415"/>
            <a:ext cx="3309257" cy="362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 8 Brass plates (50.5 mm)</a:t>
            </a:r>
            <a:endParaRPr lang="en-US" dirty="0">
              <a:solidFill>
                <a:schemeClr val="bg2"/>
              </a:solidFill>
            </a:endParaRPr>
          </a:p>
        </p:txBody>
      </p:sp>
      <p:sp>
        <p:nvSpPr>
          <p:cNvPr id="21" name="Rectangle 20"/>
          <p:cNvSpPr/>
          <p:nvPr/>
        </p:nvSpPr>
        <p:spPr>
          <a:xfrm>
            <a:off x="2968170" y="705757"/>
            <a:ext cx="3309257" cy="362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 </a:t>
            </a:r>
            <a:r>
              <a:rPr lang="en-US" dirty="0" smtClean="0">
                <a:solidFill>
                  <a:schemeClr val="bg2"/>
                </a:solidFill>
              </a:rPr>
              <a:t>6 </a:t>
            </a:r>
            <a:r>
              <a:rPr lang="en-US" dirty="0">
                <a:solidFill>
                  <a:schemeClr val="bg2"/>
                </a:solidFill>
              </a:rPr>
              <a:t>Brass plates (</a:t>
            </a:r>
            <a:r>
              <a:rPr lang="en-US" dirty="0" smtClean="0">
                <a:solidFill>
                  <a:schemeClr val="bg2"/>
                </a:solidFill>
              </a:rPr>
              <a:t>56.5 </a:t>
            </a:r>
            <a:r>
              <a:rPr lang="en-US" dirty="0">
                <a:solidFill>
                  <a:schemeClr val="bg2"/>
                </a:solidFill>
              </a:rPr>
              <a:t>mm)</a:t>
            </a:r>
          </a:p>
        </p:txBody>
      </p:sp>
      <p:sp>
        <p:nvSpPr>
          <p:cNvPr id="22" name="Rectangle 21"/>
          <p:cNvSpPr/>
          <p:nvPr/>
        </p:nvSpPr>
        <p:spPr>
          <a:xfrm>
            <a:off x="2968169" y="117929"/>
            <a:ext cx="3309257" cy="362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Back Steel Plate (75 mm)</a:t>
            </a:r>
            <a:endParaRPr lang="en-US" dirty="0">
              <a:solidFill>
                <a:schemeClr val="bg2"/>
              </a:solidFill>
            </a:endParaRPr>
          </a:p>
        </p:txBody>
      </p:sp>
      <p:cxnSp>
        <p:nvCxnSpPr>
          <p:cNvPr id="44" name="Straight Arrow Connector 43"/>
          <p:cNvCxnSpPr/>
          <p:nvPr/>
        </p:nvCxnSpPr>
        <p:spPr>
          <a:xfrm>
            <a:off x="3345543" y="2286000"/>
            <a:ext cx="2612572"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0" name="TextBox 49"/>
          <p:cNvSpPr txBox="1"/>
          <p:nvPr/>
        </p:nvSpPr>
        <p:spPr>
          <a:xfrm>
            <a:off x="5958115" y="2130297"/>
            <a:ext cx="1409360" cy="307777"/>
          </a:xfrm>
          <a:prstGeom prst="rect">
            <a:avLst/>
          </a:prstGeom>
          <a:noFill/>
        </p:spPr>
        <p:txBody>
          <a:bodyPr wrap="none" rtlCol="0">
            <a:spAutoFit/>
          </a:bodyPr>
          <a:lstStyle/>
          <a:p>
            <a:r>
              <a:rPr lang="en-US" dirty="0" smtClean="0"/>
              <a:t>Beam Direction</a:t>
            </a:r>
            <a:endParaRPr lang="en-US" dirty="0"/>
          </a:p>
        </p:txBody>
      </p:sp>
      <mc:AlternateContent xmlns:mc="http://schemas.openxmlformats.org/markup-compatibility/2006" xmlns:a14="http://schemas.microsoft.com/office/drawing/2010/main">
        <mc:Choice Requires="a14">
          <p:graphicFrame>
            <p:nvGraphicFramePr>
              <p:cNvPr id="51" name="Table 50"/>
              <p:cNvGraphicFramePr>
                <a:graphicFrameLocks noGrp="1"/>
              </p:cNvGraphicFramePr>
              <p:nvPr>
                <p:extLst>
                  <p:ext uri="{D42A27DB-BD31-4B8C-83A1-F6EECF244321}">
                    <p14:modId xmlns:p14="http://schemas.microsoft.com/office/powerpoint/2010/main" val="2875123471"/>
                  </p:ext>
                </p:extLst>
              </p:nvPr>
            </p:nvGraphicFramePr>
            <p:xfrm>
              <a:off x="2257328" y="3385459"/>
              <a:ext cx="4963529" cy="1524000"/>
            </p:xfrm>
            <a:graphic>
              <a:graphicData uri="http://schemas.openxmlformats.org/drawingml/2006/table">
                <a:tbl>
                  <a:tblPr firstRow="1" bandRow="1">
                    <a:tableStyleId>{5C22544A-7EE6-4342-B048-85BDC9FD1C3A}</a:tableStyleId>
                  </a:tblPr>
                  <a:tblGrid>
                    <a:gridCol w="4963529"/>
                  </a:tblGrid>
                  <a:tr h="211714">
                    <a:tc>
                      <a:txBody>
                        <a:bodyPr/>
                        <a:lstStyle/>
                        <a:p>
                          <a:pPr algn="ctr"/>
                          <a:r>
                            <a:rPr lang="en-US" dirty="0" smtClean="0"/>
                            <a:t>Brass Absorber (</a:t>
                          </a:r>
                          <a:r>
                            <a:rPr lang="en-US" dirty="0" err="1" smtClean="0"/>
                            <a:t>C26000</a:t>
                          </a:r>
                          <a:r>
                            <a:rPr lang="en-US" dirty="0" smtClean="0"/>
                            <a:t>)</a:t>
                          </a:r>
                          <a:endParaRPr lang="en-US" dirty="0"/>
                        </a:p>
                      </a:txBody>
                      <a:tcPr/>
                    </a:tc>
                  </a:tr>
                  <a:tr h="257586">
                    <a:tc>
                      <a:txBody>
                        <a:bodyPr/>
                        <a:lstStyle/>
                        <a:p>
                          <a:pPr algn="ctr"/>
                          <a:r>
                            <a:rPr lang="en-US" dirty="0" smtClean="0"/>
                            <a:t>70</a:t>
                          </a:r>
                          <a:r>
                            <a:rPr lang="en-US" baseline="0" dirty="0" smtClean="0"/>
                            <a:t> % Cu and 30 % Zn</a:t>
                          </a:r>
                          <a:endParaRPr lang="en-US" dirty="0"/>
                        </a:p>
                      </a:txBody>
                      <a:tcPr/>
                    </a:tc>
                  </a:tr>
                  <a:tr h="257586">
                    <a:tc>
                      <a:txBody>
                        <a:bodyPr/>
                        <a:lstStyle/>
                        <a:p>
                          <a:pPr algn="ctr"/>
                          <a:r>
                            <a:rPr lang="en-US" dirty="0" smtClean="0"/>
                            <a:t>Density</a:t>
                          </a:r>
                          <a:r>
                            <a:rPr lang="en-US" baseline="0" dirty="0" smtClean="0"/>
                            <a:t> = 8.83 g/</a:t>
                          </a:r>
                          <a:r>
                            <a:rPr lang="en-US" baseline="0" dirty="0" err="1" smtClean="0"/>
                            <a:t>cm</a:t>
                          </a:r>
                          <a:r>
                            <a:rPr lang="en-US" baseline="30000" dirty="0" err="1" smtClean="0"/>
                            <a:t>2</a:t>
                          </a:r>
                          <a:endParaRPr lang="en-US" dirty="0"/>
                        </a:p>
                      </a:txBody>
                      <a:tcPr/>
                    </a:tc>
                  </a:tr>
                  <a:tr h="257586">
                    <a:tc>
                      <a:txBody>
                        <a:bodyPr/>
                        <a:lstStyle/>
                        <a:p>
                          <a:pPr algn="ctr"/>
                          <a:r>
                            <a:rPr lang="en-US" dirty="0" smtClean="0"/>
                            <a:t>Radiation Length X</a:t>
                          </a:r>
                          <a:r>
                            <a:rPr lang="en-US" baseline="-25000" dirty="0" smtClean="0"/>
                            <a:t>o </a:t>
                          </a:r>
                          <a:r>
                            <a:rPr lang="en-US" baseline="0" dirty="0" smtClean="0"/>
                            <a:t> = 1.49 cm</a:t>
                          </a:r>
                          <a:endParaRPr lang="en-US" dirty="0"/>
                        </a:p>
                      </a:txBody>
                      <a:tcPr/>
                    </a:tc>
                  </a:tr>
                  <a:tr h="257586">
                    <a:tc>
                      <a:txBody>
                        <a:bodyPr/>
                        <a:lstStyle/>
                        <a:p>
                          <a:pPr algn="ctr"/>
                          <a:r>
                            <a:rPr lang="en-US" dirty="0" smtClean="0"/>
                            <a:t>Interaction</a:t>
                          </a:r>
                          <a:r>
                            <a:rPr lang="en-US" baseline="0" dirty="0" smtClean="0"/>
                            <a:t> Length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𝜆</m:t>
                                  </m:r>
                                </m:e>
                                <m:sub>
                                  <m:r>
                                    <a:rPr lang="en-US" b="0" i="1" baseline="0" smtClean="0">
                                      <a:latin typeface="Cambria Math" panose="02040503050406030204" pitchFamily="18" charset="0"/>
                                    </a:rPr>
                                    <m:t>𝐼</m:t>
                                  </m:r>
                                </m:sub>
                              </m:sSub>
                            </m:oMath>
                          </a14:m>
                          <a:r>
                            <a:rPr lang="en-US" baseline="0" dirty="0" smtClean="0"/>
                            <a:t> = 16.42 cm</a:t>
                          </a:r>
                          <a:endParaRPr lang="en-US" dirty="0"/>
                        </a:p>
                      </a:txBody>
                      <a:tcPr/>
                    </a:tc>
                  </a:tr>
                </a:tbl>
              </a:graphicData>
            </a:graphic>
          </p:graphicFrame>
        </mc:Choice>
        <mc:Fallback xmlns="">
          <p:graphicFrame>
            <p:nvGraphicFramePr>
              <p:cNvPr id="51" name="Table 50"/>
              <p:cNvGraphicFramePr>
                <a:graphicFrameLocks noGrp="1"/>
              </p:cNvGraphicFramePr>
              <p:nvPr>
                <p:extLst>
                  <p:ext uri="{D42A27DB-BD31-4B8C-83A1-F6EECF244321}">
                    <p14:modId xmlns:p14="http://schemas.microsoft.com/office/powerpoint/2010/main" val="2875123471"/>
                  </p:ext>
                </p:extLst>
              </p:nvPr>
            </p:nvGraphicFramePr>
            <p:xfrm>
              <a:off x="2257328" y="3385459"/>
              <a:ext cx="4963529" cy="1524000"/>
            </p:xfrm>
            <a:graphic>
              <a:graphicData uri="http://schemas.openxmlformats.org/drawingml/2006/table">
                <a:tbl>
                  <a:tblPr firstRow="1" bandRow="1">
                    <a:tableStyleId>{5C22544A-7EE6-4342-B048-85BDC9FD1C3A}</a:tableStyleId>
                  </a:tblPr>
                  <a:tblGrid>
                    <a:gridCol w="4963529"/>
                  </a:tblGrid>
                  <a:tr h="304800">
                    <a:tc>
                      <a:txBody>
                        <a:bodyPr/>
                        <a:lstStyle/>
                        <a:p>
                          <a:pPr algn="ctr"/>
                          <a:r>
                            <a:rPr lang="en-US" dirty="0" smtClean="0"/>
                            <a:t>Brass Absorber (</a:t>
                          </a:r>
                          <a:r>
                            <a:rPr lang="en-US" dirty="0" err="1" smtClean="0"/>
                            <a:t>C26000</a:t>
                          </a:r>
                          <a:r>
                            <a:rPr lang="en-US" dirty="0" smtClean="0"/>
                            <a:t>)</a:t>
                          </a:r>
                          <a:endParaRPr lang="en-US" dirty="0"/>
                        </a:p>
                      </a:txBody>
                      <a:tcPr/>
                    </a:tc>
                  </a:tr>
                  <a:tr h="304800">
                    <a:tc>
                      <a:txBody>
                        <a:bodyPr/>
                        <a:lstStyle/>
                        <a:p>
                          <a:pPr algn="ctr"/>
                          <a:r>
                            <a:rPr lang="en-US" dirty="0" smtClean="0"/>
                            <a:t>70</a:t>
                          </a:r>
                          <a:r>
                            <a:rPr lang="en-US" baseline="0" dirty="0" smtClean="0"/>
                            <a:t> % Cu and 30 % Zn</a:t>
                          </a:r>
                          <a:endParaRPr lang="en-US" dirty="0"/>
                        </a:p>
                      </a:txBody>
                      <a:tcPr/>
                    </a:tc>
                  </a:tr>
                  <a:tr h="304800">
                    <a:tc>
                      <a:txBody>
                        <a:bodyPr/>
                        <a:lstStyle/>
                        <a:p>
                          <a:pPr algn="ctr"/>
                          <a:r>
                            <a:rPr lang="en-US" dirty="0" smtClean="0"/>
                            <a:t>Density</a:t>
                          </a:r>
                          <a:r>
                            <a:rPr lang="en-US" baseline="0" dirty="0" smtClean="0"/>
                            <a:t> = 8.83 g/</a:t>
                          </a:r>
                          <a:r>
                            <a:rPr lang="en-US" baseline="0" dirty="0" err="1" smtClean="0"/>
                            <a:t>cm</a:t>
                          </a:r>
                          <a:r>
                            <a:rPr lang="en-US" baseline="30000" dirty="0" err="1" smtClean="0"/>
                            <a:t>2</a:t>
                          </a:r>
                          <a:endParaRPr lang="en-US" dirty="0"/>
                        </a:p>
                      </a:txBody>
                      <a:tcPr/>
                    </a:tc>
                  </a:tr>
                  <a:tr h="304800">
                    <a:tc>
                      <a:txBody>
                        <a:bodyPr/>
                        <a:lstStyle/>
                        <a:p>
                          <a:pPr algn="ctr"/>
                          <a:r>
                            <a:rPr lang="en-US" dirty="0" smtClean="0"/>
                            <a:t>Radiation Length X</a:t>
                          </a:r>
                          <a:r>
                            <a:rPr lang="en-US" baseline="-25000" dirty="0" smtClean="0"/>
                            <a:t>o </a:t>
                          </a:r>
                          <a:r>
                            <a:rPr lang="en-US" baseline="0" dirty="0" smtClean="0"/>
                            <a:t> = 1.49 cm</a:t>
                          </a:r>
                          <a:endParaRPr lang="en-US" dirty="0"/>
                        </a:p>
                      </a:txBody>
                      <a:tcPr/>
                    </a:tc>
                  </a:tr>
                  <a:tr h="304800">
                    <a:tc>
                      <a:txBody>
                        <a:bodyPr/>
                        <a:lstStyle/>
                        <a:p>
                          <a:endParaRPr lang="en-US"/>
                        </a:p>
                      </a:txBody>
                      <a:tcPr>
                        <a:blipFill rotWithShape="0">
                          <a:blip r:embed="rId3"/>
                          <a:stretch>
                            <a:fillRect l="-123" t="-404000" r="-491" b="-20000"/>
                          </a:stretch>
                        </a:blipFill>
                      </a:tcPr>
                    </a:tc>
                  </a:tr>
                </a:tbl>
              </a:graphicData>
            </a:graphic>
          </p:graphicFrame>
        </mc:Fallback>
      </mc:AlternateContent>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4118823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19470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2.2 Scintillator</a:t>
            </a:r>
            <a:endParaRPr dirty="0"/>
          </a:p>
        </p:txBody>
      </p:sp>
      <p:sp>
        <p:nvSpPr>
          <p:cNvPr id="117" name="Shape 117"/>
          <p:cNvSpPr txBox="1">
            <a:spLocks noGrp="1"/>
          </p:cNvSpPr>
          <p:nvPr>
            <p:ph type="body" idx="1"/>
          </p:nvPr>
        </p:nvSpPr>
        <p:spPr>
          <a:xfrm>
            <a:off x="311700" y="767400"/>
            <a:ext cx="8520600" cy="3801475"/>
          </a:xfrm>
          <a:prstGeom prst="rect">
            <a:avLst/>
          </a:prstGeom>
        </p:spPr>
        <p:txBody>
          <a:bodyPr spcFirstLastPara="1" wrap="square" lIns="91425" tIns="91425" rIns="91425" bIns="91425" anchor="t" anchorCtr="0">
            <a:noAutofit/>
          </a:bodyPr>
          <a:lstStyle/>
          <a:p>
            <a:pPr marL="114300" lvl="0" indent="0" rtl="0">
              <a:spcBef>
                <a:spcPts val="0"/>
              </a:spcBef>
              <a:spcAft>
                <a:spcPts val="0"/>
              </a:spcAft>
              <a:buSzPts val="1800"/>
              <a:buNone/>
            </a:pPr>
            <a:r>
              <a:rPr lang="en-GB" dirty="0"/>
              <a:t>CMS </a:t>
            </a:r>
            <a:r>
              <a:rPr lang="en-GB" dirty="0" err="1"/>
              <a:t>HCAL</a:t>
            </a:r>
            <a:r>
              <a:rPr lang="en-GB" dirty="0"/>
              <a:t> active elements consist of about 70,000 scintillator tiles.</a:t>
            </a:r>
            <a:endParaRPr u="sng" dirty="0"/>
          </a:p>
          <a:p>
            <a:pPr marL="114300" lvl="0" indent="0">
              <a:buNone/>
            </a:pPr>
            <a:r>
              <a:rPr lang="en-GB" b="1" dirty="0" smtClean="0">
                <a:solidFill>
                  <a:srgbClr val="0070C0"/>
                </a:solidFill>
              </a:rPr>
              <a:t>Tray:</a:t>
            </a:r>
            <a:endParaRPr b="1" dirty="0" smtClean="0">
              <a:solidFill>
                <a:srgbClr val="0070C0"/>
              </a:solidFill>
            </a:endParaRPr>
          </a:p>
          <a:p>
            <a:pPr marL="914400" lvl="0" indent="0" rtl="0">
              <a:spcBef>
                <a:spcPts val="1600"/>
              </a:spcBef>
              <a:spcAft>
                <a:spcPts val="1600"/>
              </a:spcAft>
              <a:buNone/>
            </a:pPr>
            <a:endParaRPr dirty="0"/>
          </a:p>
        </p:txBody>
      </p:sp>
      <p:sp>
        <p:nvSpPr>
          <p:cNvPr id="3" name="TextBox 2"/>
          <p:cNvSpPr txBox="1"/>
          <p:nvPr/>
        </p:nvSpPr>
        <p:spPr>
          <a:xfrm>
            <a:off x="1132688" y="1172351"/>
            <a:ext cx="73559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rgbClr val="0070C0"/>
                </a:solidFill>
              </a:rPr>
              <a:t>Single azimuthal Section and a depth layer are grouped into a single scintillator unit referred to as a tray. </a:t>
            </a:r>
          </a:p>
          <a:p>
            <a:pPr marL="285750" indent="-285750">
              <a:buFont typeface="Arial" panose="020B0604020202020204" pitchFamily="34" charset="0"/>
              <a:buChar char="•"/>
            </a:pPr>
            <a:r>
              <a:rPr lang="en-GB" sz="1600" dirty="0" smtClean="0">
                <a:solidFill>
                  <a:srgbClr val="0070C0"/>
                </a:solidFill>
              </a:rPr>
              <a:t>Made </a:t>
            </a:r>
            <a:r>
              <a:rPr lang="en-GB" sz="1600" dirty="0">
                <a:solidFill>
                  <a:srgbClr val="0070C0"/>
                </a:solidFill>
              </a:rPr>
              <a:t>of individual optically independent scintillators with white painted edges wrapped in Tyvek </a:t>
            </a:r>
            <a:r>
              <a:rPr lang="en-GB" sz="1600" dirty="0" err="1">
                <a:solidFill>
                  <a:srgbClr val="0070C0"/>
                </a:solidFill>
              </a:rPr>
              <a:t>1073D</a:t>
            </a:r>
            <a:r>
              <a:rPr lang="en-GB" sz="1600" dirty="0">
                <a:solidFill>
                  <a:srgbClr val="0070C0"/>
                </a:solidFill>
              </a:rPr>
              <a:t> sheets.</a:t>
            </a:r>
          </a:p>
          <a:p>
            <a:endParaRPr lang="en-US" sz="1600" dirty="0">
              <a:solidFill>
                <a:srgbClr val="00B0F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019928081"/>
              </p:ext>
            </p:extLst>
          </p:nvPr>
        </p:nvGraphicFramePr>
        <p:xfrm>
          <a:off x="453903" y="2380342"/>
          <a:ext cx="4096326" cy="2629874"/>
        </p:xfrm>
        <a:graphic>
          <a:graphicData uri="http://schemas.openxmlformats.org/drawingml/2006/table">
            <a:tbl>
              <a:tblPr firstRow="1" bandRow="1">
                <a:tableStyleId>{5C22544A-7EE6-4342-B048-85BDC9FD1C3A}</a:tableStyleId>
              </a:tblPr>
              <a:tblGrid>
                <a:gridCol w="4096326"/>
              </a:tblGrid>
              <a:tr h="294547">
                <a:tc>
                  <a:txBody>
                    <a:bodyPr/>
                    <a:lstStyle/>
                    <a:p>
                      <a:pPr algn="ctr"/>
                      <a:r>
                        <a:rPr lang="en-US" dirty="0" smtClean="0"/>
                        <a:t>HB</a:t>
                      </a:r>
                      <a:r>
                        <a:rPr lang="en-US" baseline="0" dirty="0" smtClean="0"/>
                        <a:t> Scintillator</a:t>
                      </a:r>
                      <a:endParaRPr lang="en-US" dirty="0"/>
                    </a:p>
                  </a:txBody>
                  <a:tcPr/>
                </a:tc>
              </a:tr>
              <a:tr h="248579">
                <a:tc>
                  <a:txBody>
                    <a:bodyPr/>
                    <a:lstStyle/>
                    <a:p>
                      <a:r>
                        <a:rPr lang="en-GB" dirty="0" smtClean="0"/>
                        <a:t>A 3.7-mm thick Kuraray </a:t>
                      </a:r>
                      <a:r>
                        <a:rPr lang="en-GB" dirty="0" err="1" smtClean="0"/>
                        <a:t>SCSN81</a:t>
                      </a:r>
                      <a:r>
                        <a:rPr lang="en-GB" dirty="0" smtClean="0"/>
                        <a:t> plate was used</a:t>
                      </a:r>
                      <a:endParaRPr lang="en-US" dirty="0"/>
                    </a:p>
                  </a:txBody>
                  <a:tcPr/>
                </a:tc>
              </a:tr>
              <a:tr h="422584">
                <a:tc>
                  <a:txBody>
                    <a:bodyPr/>
                    <a:lstStyle/>
                    <a:p>
                      <a:r>
                        <a:rPr lang="en-US" dirty="0" smtClean="0"/>
                        <a:t>Long term stability and</a:t>
                      </a:r>
                      <a:r>
                        <a:rPr lang="en-US" baseline="0" dirty="0" smtClean="0"/>
                        <a:t> acceptable radiation hardness</a:t>
                      </a:r>
                      <a:endParaRPr lang="en-US" dirty="0"/>
                    </a:p>
                  </a:txBody>
                  <a:tcPr/>
                </a:tc>
              </a:tr>
              <a:tr h="7705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First layer (Layer-0)</a:t>
                      </a:r>
                      <a:r>
                        <a:rPr lang="en-US" baseline="0" dirty="0" smtClean="0"/>
                        <a:t> is </a:t>
                      </a:r>
                      <a:r>
                        <a:rPr lang="en-US" dirty="0" smtClean="0"/>
                        <a:t>made of 9-mm thick </a:t>
                      </a:r>
                      <a:r>
                        <a:rPr lang="en-US" dirty="0" err="1" smtClean="0"/>
                        <a:t>Bicron</a:t>
                      </a:r>
                      <a:r>
                        <a:rPr lang="en-US" dirty="0" smtClean="0"/>
                        <a:t> </a:t>
                      </a:r>
                      <a:r>
                        <a:rPr lang="en-US" dirty="0" err="1" smtClean="0"/>
                        <a:t>BC408</a:t>
                      </a:r>
                      <a:r>
                        <a:rPr lang="en-US" dirty="0" smtClean="0"/>
                        <a:t>.</a:t>
                      </a:r>
                    </a:p>
                  </a:txBody>
                  <a:tcPr/>
                </a:tc>
              </a:tr>
              <a:tr h="59658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Last layer (Layer-16) is 9-mm thick Kuraray </a:t>
                      </a:r>
                      <a:r>
                        <a:rPr lang="en-US" dirty="0" err="1" smtClean="0"/>
                        <a:t>SCSN81</a:t>
                      </a:r>
                      <a:r>
                        <a:rPr lang="en-US" dirty="0" smtClean="0"/>
                        <a:t>. </a:t>
                      </a:r>
                    </a:p>
                    <a:p>
                      <a:endParaRPr lang="en-US" dirty="0"/>
                    </a:p>
                  </a:txBody>
                  <a:tcPr/>
                </a:tc>
              </a:tr>
            </a:tbl>
          </a:graphicData>
        </a:graphic>
      </p:graphicFrame>
      <p:sp>
        <p:nvSpPr>
          <p:cNvPr id="5" name="TextBox 4"/>
          <p:cNvSpPr txBox="1"/>
          <p:nvPr/>
        </p:nvSpPr>
        <p:spPr>
          <a:xfrm>
            <a:off x="5849257" y="3933372"/>
            <a:ext cx="2639423" cy="830997"/>
          </a:xfrm>
          <a:prstGeom prst="rect">
            <a:avLst/>
          </a:prstGeom>
          <a:noFill/>
        </p:spPr>
        <p:txBody>
          <a:bodyPr wrap="square" rtlCol="0">
            <a:spAutoFit/>
          </a:bodyPr>
          <a:lstStyle/>
          <a:p>
            <a:r>
              <a:rPr lang="en-US" sz="1600" dirty="0"/>
              <a:t>U</a:t>
            </a:r>
            <a:r>
              <a:rPr lang="en-US" sz="1600" dirty="0" smtClean="0"/>
              <a:t>sed to oversample early and late developing showers </a:t>
            </a:r>
            <a:endParaRPr lang="en-US" sz="1600" dirty="0"/>
          </a:p>
        </p:txBody>
      </p:sp>
      <p:cxnSp>
        <p:nvCxnSpPr>
          <p:cNvPr id="14" name="Straight Arrow Connector 13"/>
          <p:cNvCxnSpPr>
            <a:stCxn id="5" idx="1"/>
          </p:cNvCxnSpPr>
          <p:nvPr/>
        </p:nvCxnSpPr>
        <p:spPr>
          <a:xfrm flipH="1" flipV="1">
            <a:off x="4572000" y="3942863"/>
            <a:ext cx="1277257" cy="406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1"/>
          </p:cNvCxnSpPr>
          <p:nvPr/>
        </p:nvCxnSpPr>
        <p:spPr>
          <a:xfrm flipH="1">
            <a:off x="4572000" y="4348871"/>
            <a:ext cx="1277257" cy="207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9</a:t>
            </a:fld>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2402</TotalTime>
  <Words>4048</Words>
  <Application>Microsoft Office PowerPoint</Application>
  <PresentationFormat>On-screen Show (16:9)</PresentationFormat>
  <Paragraphs>471</Paragraphs>
  <Slides>65</Slides>
  <Notes>60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65</vt:i4>
      </vt:variant>
    </vt:vector>
  </HeadingPairs>
  <TitlesOfParts>
    <vt:vector size="68" baseType="lpstr">
      <vt:lpstr>Arial</vt:lpstr>
      <vt:lpstr>Cambria Math</vt:lpstr>
      <vt:lpstr>Simple Light</vt:lpstr>
      <vt:lpstr>Design, Performance, and Calibration of CMS Hadron-Barrel Calorimeter Wedges</vt:lpstr>
      <vt:lpstr>PowerPoint Presentation</vt:lpstr>
      <vt:lpstr>Introduction</vt:lpstr>
      <vt:lpstr>PowerPoint Presentation</vt:lpstr>
      <vt:lpstr>2. HCAL Barrel Design</vt:lpstr>
      <vt:lpstr>PowerPoint Presentation</vt:lpstr>
      <vt:lpstr>PowerPoint Presentation</vt:lpstr>
      <vt:lpstr>PowerPoint Presentation</vt:lpstr>
      <vt:lpstr>2.2 Scintillator</vt:lpstr>
      <vt:lpstr>PowerPoint Presentation</vt:lpstr>
      <vt:lpstr>PowerPoint Presentation</vt:lpstr>
      <vt:lpstr>2.3 Longitudinal Segmentation</vt:lpstr>
      <vt:lpstr>PowerPoint Presentation</vt:lpstr>
      <vt:lpstr>3. Electronics and Data Acquisition</vt:lpstr>
      <vt:lpstr>PowerPoint Presentation</vt:lpstr>
      <vt:lpstr>PowerPoint Presentation</vt:lpstr>
      <vt:lpstr>PowerPoint Presentation</vt:lpstr>
      <vt:lpstr>3.1 Trigger and Readout Modules</vt:lpstr>
      <vt:lpstr>PowerPoint Presentation</vt:lpstr>
      <vt:lpstr>PowerPoint Presentation</vt:lpstr>
      <vt:lpstr>3.2 Data Concentrator Card </vt:lpstr>
      <vt:lpstr>PowerPoint Presentation</vt:lpstr>
      <vt:lpstr>4. Test Beam Setup </vt:lpstr>
      <vt:lpstr>4.1 ECAL Module</vt:lpstr>
      <vt:lpstr>4.2 Data Sets</vt:lpstr>
      <vt:lpstr>4.2 Data Sets</vt:lpstr>
      <vt:lpstr>PowerPoint Presentation</vt:lpstr>
      <vt:lpstr>4.4 Noise Performance</vt:lpstr>
      <vt:lpstr>4.4 Noise Performance</vt:lpstr>
      <vt:lpstr>4.5 Time Structure</vt:lpstr>
      <vt:lpstr>4.5.1 Measurements with a Photomultiplier Tube</vt:lpstr>
      <vt:lpstr>PowerPoint Presentation</vt:lpstr>
      <vt:lpstr>PowerPoint Presentation</vt:lpstr>
      <vt:lpstr>PowerPoint Presentation</vt:lpstr>
      <vt:lpstr>4.5.2 HPD/QIE Measurements</vt:lpstr>
      <vt:lpstr>PowerPoint Presentation</vt:lpstr>
      <vt:lpstr>5. The HB Response to Pions and Muons</vt:lpstr>
      <vt:lpstr>Muons</vt:lpstr>
      <vt:lpstr>How to measure the energy of pion?</vt:lpstr>
      <vt:lpstr>PowerPoint Presentation</vt:lpstr>
      <vt:lpstr>PowerPoint Presentation</vt:lpstr>
      <vt:lpstr>Pions</vt:lpstr>
      <vt:lpstr>PowerPoint Presentation</vt:lpstr>
      <vt:lpstr>6. The EB Response to       Electrons</vt:lpstr>
      <vt:lpstr>PowerPoint Presentation</vt:lpstr>
      <vt:lpstr>7. Performance of the combimed calorimeters: EB+HB</vt:lpstr>
      <vt:lpstr>7.1 Energy Resolution and Response</vt:lpstr>
      <vt:lpstr>PowerPoint Presentation</vt:lpstr>
      <vt:lpstr>PowerPoint Presentation</vt:lpstr>
      <vt:lpstr>PowerPoint Presentation</vt:lpstr>
      <vt:lpstr>PowerPoint Presentation</vt:lpstr>
      <vt:lpstr>PowerPoint Presentation</vt:lpstr>
      <vt:lpstr>PowerPoint Presentation</vt:lpstr>
      <vt:lpstr>8. Comparison with GEANT4</vt:lpstr>
      <vt:lpstr>PowerPoint Presentation</vt:lpstr>
      <vt:lpstr>PowerPoint Presentation</vt:lpstr>
      <vt:lpstr>PowerPoint Presentation</vt:lpstr>
      <vt:lpstr>PowerPoint Presentation</vt:lpstr>
      <vt:lpstr>PowerPoint Presentation</vt:lpstr>
      <vt:lpstr>9. Radioactive Source Calibration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Performance, and Calibration of CMS Hadron-Barrel Calorimeter Wedges</dc:title>
  <cp:lastModifiedBy>Mohit Saharan</cp:lastModifiedBy>
  <cp:revision>88</cp:revision>
  <dcterms:modified xsi:type="dcterms:W3CDTF">2018-11-19T17:22:54Z</dcterms:modified>
</cp:coreProperties>
</file>