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339" r:id="rId4"/>
    <p:sldId id="336" r:id="rId5"/>
    <p:sldId id="343" r:id="rId6"/>
    <p:sldId id="344" r:id="rId7"/>
    <p:sldId id="345" r:id="rId8"/>
    <p:sldId id="346" r:id="rId9"/>
    <p:sldId id="354" r:id="rId10"/>
    <p:sldId id="355" r:id="rId11"/>
    <p:sldId id="356" r:id="rId12"/>
    <p:sldId id="347" r:id="rId13"/>
    <p:sldId id="348" r:id="rId14"/>
    <p:sldId id="349" r:id="rId15"/>
    <p:sldId id="350" r:id="rId16"/>
    <p:sldId id="357" r:id="rId17"/>
    <p:sldId id="351" r:id="rId18"/>
    <p:sldId id="358" r:id="rId19"/>
    <p:sldId id="352" r:id="rId20"/>
    <p:sldId id="353" r:id="rId21"/>
    <p:sldId id="360" r:id="rId22"/>
    <p:sldId id="367" r:id="rId23"/>
    <p:sldId id="362" r:id="rId24"/>
    <p:sldId id="364" r:id="rId25"/>
    <p:sldId id="365" r:id="rId26"/>
    <p:sldId id="366" r:id="rId27"/>
    <p:sldId id="288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8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35BB-1B1F-4962-B8D9-7C55DCFEC3D7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C257-CB87-484A-8F65-264D627D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The Outer Hadron Calorimeter (HO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1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228600"/>
                <a:ext cx="11411712" cy="639165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000000"/>
                    </a:solidFill>
                  </a:rPr>
                  <a:t>12 identical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</a:rPr>
                  <a:t>sectors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separated by </a:t>
                </a:r>
                <a:r>
                  <a:rPr lang="en-US" dirty="0">
                    <a:solidFill>
                      <a:srgbClr val="000000"/>
                    </a:solidFill>
                  </a:rPr>
                  <a:t>75 mm thick stainless steel beams which hold successive layers of iron of the return yoke as well as the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muon system</a:t>
                </a:r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‘Chimneys</a:t>
                </a:r>
                <a:r>
                  <a:rPr lang="en-US" dirty="0">
                    <a:solidFill>
                      <a:srgbClr val="000000"/>
                    </a:solidFill>
                  </a:rPr>
                  <a:t>’ in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sector 3 </a:t>
                </a:r>
                <a:r>
                  <a:rPr lang="en-US" dirty="0">
                    <a:solidFill>
                      <a:srgbClr val="000000"/>
                    </a:solidFill>
                  </a:rPr>
                  <a:t>of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ring -1 </a:t>
                </a:r>
                <a:r>
                  <a:rPr lang="en-US" dirty="0">
                    <a:solidFill>
                      <a:srgbClr val="000000"/>
                    </a:solidFill>
                  </a:rPr>
                  <a:t>, and sector 4 of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ring +1; used </a:t>
                </a:r>
                <a:r>
                  <a:rPr lang="en-US" dirty="0">
                    <a:solidFill>
                      <a:srgbClr val="000000"/>
                    </a:solidFill>
                  </a:rPr>
                  <a:t>for the cryogenic</a:t>
                </a:r>
                <a:r>
                  <a:rPr lang="en-US" dirty="0"/>
                  <a:t> transfer lines and power cables of the magnet system 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 smtClean="0"/>
                  <a:t>40 mm of space available for HO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16 mm available for detector layer, rest for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:r>
                  <a:rPr lang="en-US" dirty="0" err="1" smtClean="0"/>
                  <a:t>aluminium</a:t>
                </a:r>
                <a:r>
                  <a:rPr lang="en-US" dirty="0" smtClean="0"/>
                  <a:t> honeycomb support structure.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228600"/>
                <a:ext cx="11411712" cy="6391656"/>
              </a:xfrm>
              <a:blipFill rotWithShape="0">
                <a:blip r:embed="rId2"/>
                <a:stretch>
                  <a:fillRect l="-962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56" y="2798063"/>
            <a:ext cx="4547616" cy="35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2608"/>
                <a:ext cx="10515600" cy="5884355"/>
              </a:xfrm>
            </p:spPr>
            <p:txBody>
              <a:bodyPr/>
              <a:lstStyle/>
              <a:p>
                <a:r>
                  <a:rPr lang="en-US" dirty="0" smtClean="0"/>
                  <a:t>The sizes and positions of the tiles in HO, roughly map the </a:t>
                </a:r>
                <a:r>
                  <a:rPr lang="en-US" dirty="0"/>
                  <a:t>layers of HB to make towers </a:t>
                </a:r>
                <a:r>
                  <a:rPr lang="en-US" dirty="0" smtClean="0"/>
                  <a:t>of granularity 0.087 x 0.087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M</a:t>
                </a:r>
                <a:r>
                  <a:rPr lang="en-US" dirty="0" smtClean="0"/>
                  <a:t>ulti-clad </a:t>
                </a:r>
                <a:r>
                  <a:rPr lang="en-US" dirty="0" err="1"/>
                  <a:t>Y11</a:t>
                </a:r>
                <a:r>
                  <a:rPr lang="en-US" dirty="0"/>
                  <a:t> Kuraray wave length shifting (WLS) </a:t>
                </a:r>
                <a:r>
                  <a:rPr lang="en-US" dirty="0" err="1"/>
                  <a:t>fibres</a:t>
                </a:r>
                <a:r>
                  <a:rPr lang="en-US" dirty="0"/>
                  <a:t>, of diameter 0.94 </a:t>
                </a:r>
                <a:r>
                  <a:rPr lang="en-US" dirty="0" smtClean="0"/>
                  <a:t>mm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2608"/>
                <a:ext cx="10515600" cy="5884355"/>
              </a:xfrm>
              <a:blipFill rotWithShape="0">
                <a:blip r:embed="rId2"/>
                <a:stretch>
                  <a:fillRect l="-1043" t="-1658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03520" y="26754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5264" y="2675414"/>
            <a:ext cx="13837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</a:p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2675414"/>
            <a:ext cx="14843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Scintillator tile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4" idx="1"/>
          </p:cNvCxnSpPr>
          <p:nvPr/>
        </p:nvCxnSpPr>
        <p:spPr>
          <a:xfrm>
            <a:off x="4456176" y="3132614"/>
            <a:ext cx="847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17920" y="3132614"/>
            <a:ext cx="847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9475" y="3758696"/>
            <a:ext cx="24112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ulti-clad </a:t>
            </a:r>
            <a:r>
              <a:rPr lang="en-US" dirty="0" err="1"/>
              <a:t>Y11</a:t>
            </a:r>
            <a:r>
              <a:rPr lang="en-US" dirty="0"/>
              <a:t> </a:t>
            </a:r>
            <a:r>
              <a:rPr lang="en-US" dirty="0" smtClean="0"/>
              <a:t>Kuraray</a:t>
            </a:r>
          </a:p>
          <a:p>
            <a:r>
              <a:rPr lang="en-US" dirty="0" smtClean="0"/>
              <a:t>Diameter = 0.94 mm </a:t>
            </a:r>
          </a:p>
          <a:p>
            <a:pPr algn="ctr"/>
            <a:r>
              <a:rPr lang="en-US" dirty="0" smtClean="0"/>
              <a:t>+</a:t>
            </a:r>
          </a:p>
          <a:p>
            <a:r>
              <a:rPr lang="en-US" dirty="0" smtClean="0"/>
              <a:t>Spliced multi-clad clear </a:t>
            </a:r>
          </a:p>
          <a:p>
            <a:r>
              <a:rPr lang="en-US" dirty="0" smtClean="0"/>
              <a:t>fiber (Dia. = 0.94 mm)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65264" y="3758696"/>
            <a:ext cx="1722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located on the structure of the return yoke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2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6776"/>
          <a:stretch/>
        </p:blipFill>
        <p:spPr>
          <a:xfrm>
            <a:off x="0" y="1638933"/>
            <a:ext cx="4572000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552" y="333863"/>
            <a:ext cx="107137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>
                <a:solidFill>
                  <a:srgbClr val="000000"/>
                </a:solidFill>
              </a:rPr>
              <a:t>final layout of all the HO trays in the overall CMS detector.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82056" y="1200021"/>
                <a:ext cx="6096000" cy="60016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00"/>
                    </a:solidFill>
                    <a:latin typeface="Times-Roman"/>
                  </a:rPr>
                  <a:t>Length of a full tray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is 2510 mm</a:t>
                </a:r>
              </a:p>
              <a:p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b="1" dirty="0">
                    <a:solidFill>
                      <a:srgbClr val="000000"/>
                    </a:solidFill>
                    <a:latin typeface="Times-Roman"/>
                  </a:rPr>
                  <a:t>S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-Roman"/>
                  </a:rPr>
                  <a:t>izes of trays </a:t>
                </a:r>
                <a:r>
                  <a:rPr lang="en-US" sz="2400" b="1" dirty="0">
                    <a:solidFill>
                      <a:srgbClr val="000000"/>
                    </a:solidFill>
                    <a:latin typeface="Times-Roman"/>
                  </a:rPr>
                  <a:t>constrained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 because of the chimney (trays 4 and 5 in sector 4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of ring +1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and trays 3, 4, 5 and 6 in sector 3 of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ring -1),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are </a:t>
                </a:r>
                <a:r>
                  <a:rPr lang="en-US" sz="2400" b="1" dirty="0">
                    <a:solidFill>
                      <a:srgbClr val="000000"/>
                    </a:solidFill>
                    <a:latin typeface="Times-Roman"/>
                  </a:rPr>
                  <a:t>2119 mm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 long. </a:t>
                </a:r>
                <a:endParaRPr lang="en-US" sz="2400" dirty="0" smtClean="0">
                  <a:solidFill>
                    <a:srgbClr val="000000"/>
                  </a:solidFill>
                  <a:latin typeface="Times-Roman"/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Times-Roman"/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The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shorter trays are constructed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without the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tile corresponding to tower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number. 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Times-Roman"/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Because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of the constraints imposed by the gap between the two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rings, a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part of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tower no.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±4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, which falls in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(tower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±4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 is restricted only to ring 0) is merged with tower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#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-Roman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-Roman"/>
                  </a:rPr>
                  <a:t>.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56" y="1200021"/>
                <a:ext cx="6096000" cy="6001643"/>
              </a:xfrm>
              <a:prstGeom prst="rect">
                <a:avLst/>
              </a:prstGeom>
              <a:blipFill rotWithShape="0">
                <a:blip r:embed="rId3"/>
                <a:stretch>
                  <a:fillRect l="-1600" t="-711" r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1979676" y="2340866"/>
            <a:ext cx="3902964" cy="740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4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4048"/>
                <a:ext cx="10515600" cy="579291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Both </a:t>
                </a:r>
                <a:r>
                  <a:rPr lang="en-US" dirty="0"/>
                  <a:t>layers of ring 0 have 8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-divisions (8 tiles in a tray: -4 to 4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/>
                  <a:t>Ring </a:t>
                </a:r>
                <a:r>
                  <a:rPr lang="en-US" dirty="0"/>
                  <a:t>1 has 6 divisions: (5 to 10) </a:t>
                </a:r>
              </a:p>
              <a:p>
                <a:r>
                  <a:rPr lang="en-US" dirty="0"/>
                  <a:t>Ring 2 has 5 divisions: 11 to </a:t>
                </a:r>
                <a:r>
                  <a:rPr lang="en-US" dirty="0" smtClean="0"/>
                  <a:t>15 </a:t>
                </a:r>
                <a:endParaRPr lang="en-US" dirty="0"/>
              </a:p>
              <a:p>
                <a:r>
                  <a:rPr lang="en-US" dirty="0"/>
                  <a:t>Ring -1 and ring +1 have the same number of divisions as rings 1 and 2 but with -</a:t>
                </a:r>
                <a:r>
                  <a:rPr lang="en-US" dirty="0" err="1"/>
                  <a:t>ve</a:t>
                </a:r>
                <a:r>
                  <a:rPr lang="en-US" dirty="0"/>
                  <a:t> indices.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-dimensions of any tile with -</a:t>
                </a:r>
                <a:r>
                  <a:rPr lang="en-US" dirty="0" err="1"/>
                  <a:t>ve</a:t>
                </a:r>
                <a:r>
                  <a:rPr lang="en-US" dirty="0"/>
                  <a:t> tower number is the same as the one with +</a:t>
                </a:r>
                <a:r>
                  <a:rPr lang="en-US" dirty="0" err="1"/>
                  <a:t>ve</a:t>
                </a:r>
                <a:r>
                  <a:rPr lang="en-US" dirty="0"/>
                  <a:t> number.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4048"/>
                <a:ext cx="10515600" cy="5792915"/>
              </a:xfrm>
              <a:blipFill rotWithShape="0">
                <a:blip r:embed="rId2"/>
                <a:stretch>
                  <a:fillRect l="-1043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4"/>
          <p:cNvSpPr txBox="1">
            <a:spLocks/>
          </p:cNvSpPr>
          <p:nvPr/>
        </p:nvSpPr>
        <p:spPr>
          <a:xfrm>
            <a:off x="838200" y="1106424"/>
            <a:ext cx="10515600" cy="500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/>
              <p:cNvSpPr txBox="1">
                <a:spLocks/>
              </p:cNvSpPr>
              <p:nvPr/>
            </p:nvSpPr>
            <p:spPr>
              <a:xfrm>
                <a:off x="2606040" y="3838256"/>
                <a:ext cx="7235952" cy="771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Dimensions of tiles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for different trays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40" y="3838256"/>
                <a:ext cx="7235952" cy="771271"/>
              </a:xfrm>
              <a:prstGeom prst="rect">
                <a:avLst/>
              </a:prstGeom>
              <a:blipFill rotWithShape="0">
                <a:blip r:embed="rId3"/>
                <a:stretch>
                  <a:fillRect l="-1769" t="-1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04" y="4429544"/>
            <a:ext cx="8955024" cy="20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48"/>
                <a:ext cx="10515600" cy="6021515"/>
              </a:xfrm>
            </p:spPr>
            <p:txBody>
              <a:bodyPr/>
              <a:lstStyle/>
              <a:p>
                <a:r>
                  <a:rPr lang="en-US" dirty="0" smtClean="0"/>
                  <a:t>Dimensions of rings along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for the towers: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48"/>
                <a:ext cx="10515600" cy="6021515"/>
              </a:xfrm>
              <a:blipFill rotWithShape="0">
                <a:blip r:embed="rId2"/>
                <a:stretch>
                  <a:fillRect l="-1043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334" y="1121537"/>
            <a:ext cx="7637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0"/>
            <a:ext cx="2919984" cy="1325563"/>
          </a:xfrm>
        </p:spPr>
        <p:txBody>
          <a:bodyPr/>
          <a:lstStyle/>
          <a:p>
            <a:r>
              <a:rPr lang="en-US" dirty="0" smtClean="0"/>
              <a:t>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325563"/>
                <a:ext cx="6894576" cy="50935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Bicron </a:t>
                </a:r>
                <a:r>
                  <a:rPr lang="en-US" dirty="0" err="1"/>
                  <a:t>BC408</a:t>
                </a:r>
                <a:r>
                  <a:rPr lang="en-US" dirty="0"/>
                  <a:t> scintillator plates of thickness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sup>
                    </m:sSubSup>
                  </m:oMath>
                </a14:m>
                <a:r>
                  <a:rPr lang="en-US" dirty="0" smtClean="0"/>
                  <a:t>mm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/>
                  <a:t>C</a:t>
                </a:r>
                <a:r>
                  <a:rPr lang="en-US" dirty="0" smtClean="0"/>
                  <a:t>ircular </a:t>
                </a:r>
                <a:r>
                  <a:rPr lang="en-US" dirty="0"/>
                  <a:t>part </a:t>
                </a:r>
                <a:r>
                  <a:rPr lang="en-US" dirty="0" smtClean="0"/>
                  <a:t>of groove (Diameter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1.35 </a:t>
                </a:r>
                <a:r>
                  <a:rPr lang="en-US" dirty="0"/>
                  <a:t>mm) </a:t>
                </a:r>
                <a:endParaRPr lang="en-US" dirty="0" smtClean="0"/>
              </a:p>
              <a:p>
                <a:r>
                  <a:rPr lang="en-US" dirty="0"/>
                  <a:t>N</a:t>
                </a:r>
                <a:r>
                  <a:rPr lang="en-US" dirty="0" smtClean="0"/>
                  <a:t>eck </a:t>
                </a:r>
                <a:r>
                  <a:rPr lang="en-US" dirty="0"/>
                  <a:t>of 0.86 mm width. </a:t>
                </a:r>
                <a:endParaRPr lang="en-US" dirty="0" smtClean="0"/>
              </a:p>
              <a:p>
                <a:r>
                  <a:rPr lang="en-US" dirty="0" smtClean="0"/>
                  <a:t>Grooves </a:t>
                </a:r>
                <a:r>
                  <a:rPr lang="en-US" dirty="0"/>
                  <a:t>are </a:t>
                </a:r>
                <a:r>
                  <a:rPr lang="en-US" dirty="0" smtClean="0"/>
                  <a:t>2.05 mm </a:t>
                </a:r>
                <a:r>
                  <a:rPr lang="en-US" dirty="0"/>
                  <a:t>deep. </a:t>
                </a:r>
              </a:p>
              <a:p>
                <a:r>
                  <a:rPr lang="en-US" dirty="0" smtClean="0"/>
                  <a:t>95 </a:t>
                </a:r>
                <a:r>
                  <a:rPr lang="en-US" dirty="0"/>
                  <a:t>different tile </a:t>
                </a:r>
                <a:r>
                  <a:rPr lang="en-US" dirty="0" smtClean="0"/>
                  <a:t>dimensions</a:t>
                </a:r>
              </a:p>
              <a:p>
                <a:r>
                  <a:rPr lang="en-US" dirty="0" smtClean="0"/>
                  <a:t>75 </a:t>
                </a:r>
                <a:r>
                  <a:rPr lang="en-US" dirty="0"/>
                  <a:t>for layer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r>
                  <a:rPr lang="en-US" dirty="0" smtClean="0"/>
                  <a:t>20 </a:t>
                </a:r>
                <a:r>
                  <a:rPr lang="en-US" dirty="0"/>
                  <a:t>for layer 0 and </a:t>
                </a:r>
                <a:endParaRPr lang="en-US" dirty="0" smtClean="0"/>
              </a:p>
              <a:p>
                <a:r>
                  <a:rPr lang="en-US" dirty="0" smtClean="0"/>
                  <a:t>2730 in total (</a:t>
                </a:r>
                <a:r>
                  <a:rPr lang="en-US" dirty="0"/>
                  <a:t>2154 for layer 1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and </a:t>
                </a:r>
                <a:r>
                  <a:rPr lang="en-US" dirty="0"/>
                  <a:t>576 </a:t>
                </a:r>
                <a:r>
                  <a:rPr lang="en-US" dirty="0" smtClean="0"/>
                  <a:t>for </a:t>
                </a:r>
                <a:r>
                  <a:rPr lang="en-US" dirty="0" err="1" smtClean="0"/>
                  <a:t>layer0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325563"/>
                <a:ext cx="6894576" cy="5093525"/>
              </a:xfrm>
              <a:blipFill rotWithShape="0">
                <a:blip r:embed="rId2"/>
                <a:stretch>
                  <a:fillRect l="-1326" t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14" y="1771173"/>
            <a:ext cx="6254286" cy="4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4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008"/>
                <a:ext cx="10515600" cy="4969955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Each tray corresponds to one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slice (5 wide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). </a:t>
                </a:r>
              </a:p>
              <a:p>
                <a:r>
                  <a:rPr lang="en-US" dirty="0" smtClean="0"/>
                  <a:t>Along the z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direction, a </a:t>
                </a:r>
                <a:r>
                  <a:rPr lang="en-US" dirty="0" smtClean="0"/>
                  <a:t>tray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covers </a:t>
                </a:r>
                <a:r>
                  <a:rPr lang="en-US" dirty="0"/>
                  <a:t>the entire span of a muon ring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Each tray contains: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5 tiles in 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±2</m:t>
                    </m:r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6 tiles in 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8 tiles in ring 0   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008"/>
                <a:ext cx="10515600" cy="4969955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89" y="447421"/>
            <a:ext cx="4723319" cy="59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2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93192"/>
            <a:ext cx="10515600" cy="57837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Bicron</a:t>
            </a:r>
            <a:r>
              <a:rPr lang="en-US" dirty="0"/>
              <a:t> reflecting white paint </a:t>
            </a:r>
            <a:r>
              <a:rPr lang="en-US" dirty="0" smtClean="0"/>
              <a:t>on the tile edges</a:t>
            </a:r>
          </a:p>
          <a:p>
            <a:pPr lvl="1"/>
            <a:r>
              <a:rPr lang="en-US" dirty="0"/>
              <a:t>Better light collection</a:t>
            </a:r>
          </a:p>
          <a:p>
            <a:pPr lvl="1"/>
            <a:r>
              <a:rPr lang="en-US" dirty="0"/>
              <a:t>Isolation of the </a:t>
            </a:r>
            <a:r>
              <a:rPr lang="en-US" dirty="0" smtClean="0"/>
              <a:t>tile</a:t>
            </a:r>
          </a:p>
          <a:p>
            <a:r>
              <a:rPr lang="en-US" dirty="0" smtClean="0"/>
              <a:t>Further isolation: Black </a:t>
            </a:r>
            <a:r>
              <a:rPr lang="en-US" dirty="0" err="1" smtClean="0"/>
              <a:t>tedlar</a:t>
            </a:r>
            <a:r>
              <a:rPr lang="en-US" dirty="0" smtClean="0"/>
              <a:t> strip between adjacent tiles</a:t>
            </a:r>
          </a:p>
          <a:p>
            <a:r>
              <a:rPr lang="en-US" dirty="0" smtClean="0"/>
              <a:t>1.6 mm deep channels grooved on the top plate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1.5 mm deep straight groove along the edge of the top cover to house the S.S. tube</a:t>
            </a:r>
          </a:p>
          <a:p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9313" r="789" b="3797"/>
          <a:stretch/>
        </p:blipFill>
        <p:spPr>
          <a:xfrm>
            <a:off x="5661582" y="2360461"/>
            <a:ext cx="6168272" cy="224515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196445" y="2724346"/>
            <a:ext cx="222472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ibres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96445" y="3285077"/>
            <a:ext cx="222472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rooves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96445" y="3854774"/>
            <a:ext cx="222472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Optical connector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3214540" y="3120272"/>
            <a:ext cx="254524" cy="17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214540" y="3689969"/>
            <a:ext cx="254524" cy="17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24" y="513556"/>
            <a:ext cx="9372600" cy="5461000"/>
          </a:xfrm>
        </p:spPr>
      </p:pic>
      <p:sp>
        <p:nvSpPr>
          <p:cNvPr id="5" name="TextBox 4"/>
          <p:cNvSpPr txBox="1"/>
          <p:nvPr/>
        </p:nvSpPr>
        <p:spPr>
          <a:xfrm>
            <a:off x="1014984" y="6217920"/>
            <a:ext cx="187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Connector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81912" y="5541264"/>
            <a:ext cx="566928" cy="676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0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Pigtails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485"/>
            <a:ext cx="10515600" cy="4951478"/>
          </a:xfrm>
        </p:spPr>
        <p:txBody>
          <a:bodyPr/>
          <a:lstStyle/>
          <a:p>
            <a:r>
              <a:rPr lang="en-US" dirty="0" smtClean="0"/>
              <a:t>Photodetectors are located on muon rings.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1062" r="3224" b="10317"/>
          <a:stretch/>
        </p:blipFill>
        <p:spPr>
          <a:xfrm>
            <a:off x="1472151" y="3216947"/>
            <a:ext cx="9587061" cy="1480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794" y="4696955"/>
            <a:ext cx="2290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Polished aluminized and protected using polymer coating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09790" y="2313545"/>
            <a:ext cx="255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Comes out of the tile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5024487" y="2713655"/>
            <a:ext cx="1163422" cy="576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1472151" y="3695307"/>
            <a:ext cx="108409" cy="1001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50155" y="2794373"/>
                <a:ext cx="3065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Attenuation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~1.8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55" y="2794373"/>
                <a:ext cx="306528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18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01696" y="2794373"/>
                <a:ext cx="3065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Attenuation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~8.0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96" y="2794373"/>
                <a:ext cx="306528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98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6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896"/>
                <a:ext cx="11411712" cy="5166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design of </a:t>
                </a:r>
                <a:r>
                  <a:rPr lang="en-US" dirty="0" err="1"/>
                  <a:t>HCAL</a:t>
                </a:r>
                <a:r>
                  <a:rPr lang="en-US" dirty="0"/>
                  <a:t> is strongly influenced by the solenoid </a:t>
                </a:r>
                <a:r>
                  <a:rPr lang="en-US" dirty="0" smtClean="0"/>
                  <a:t>coil.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Interaction length of  HB 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is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5.8 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896"/>
                <a:ext cx="11411712" cy="5166360"/>
              </a:xfrm>
              <a:blipFill rotWithShape="0">
                <a:blip r:embed="rId2"/>
                <a:stretch>
                  <a:fillRect l="-962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170432" y="5413248"/>
            <a:ext cx="3474720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0432" y="3948811"/>
            <a:ext cx="3474720" cy="50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Solenoid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1288" y="5859080"/>
            <a:ext cx="3474720" cy="44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82896" y="4456112"/>
            <a:ext cx="0" cy="957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82896" y="475001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1.18 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2795" y="4334515"/>
            <a:ext cx="376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contain the whole hadronic shower 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2608" y="128333"/>
            <a:ext cx="10515600" cy="1325563"/>
          </a:xfrm>
        </p:spPr>
        <p:txBody>
          <a:bodyPr/>
          <a:lstStyle/>
          <a:p>
            <a:r>
              <a:rPr lang="en-US" dirty="0" smtClean="0"/>
              <a:t>Need of Outer Hadron Calorimeter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0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048"/>
            <a:ext cx="10515600" cy="5792915"/>
          </a:xfrm>
        </p:spPr>
        <p:txBody>
          <a:bodyPr/>
          <a:lstStyle/>
          <a:p>
            <a:r>
              <a:rPr lang="en-US" dirty="0"/>
              <a:t>In a tray, the grooves of the tiles form two </a:t>
            </a:r>
            <a:r>
              <a:rPr lang="en-US" dirty="0" smtClean="0"/>
              <a:t>rows along. </a:t>
            </a:r>
          </a:p>
          <a:p>
            <a:r>
              <a:rPr lang="en-US" dirty="0" smtClean="0"/>
              <a:t>The </a:t>
            </a:r>
            <a:r>
              <a:rPr lang="en-US" dirty="0" err="1"/>
              <a:t>fibres</a:t>
            </a:r>
            <a:r>
              <a:rPr lang="en-US" dirty="0"/>
              <a:t> from all grooves on one row terminate on one connector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"/>
          <a:stretch/>
        </p:blipFill>
        <p:spPr>
          <a:xfrm>
            <a:off x="182880" y="1975104"/>
            <a:ext cx="6079998" cy="3509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49" y="5035392"/>
            <a:ext cx="6506471" cy="1591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0472" y="4599814"/>
            <a:ext cx="43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Tray specifications for different rings of HO </a:t>
            </a:r>
          </a:p>
        </p:txBody>
      </p:sp>
    </p:spTree>
    <p:extLst>
      <p:ext uri="{BB962C8B-B14F-4D97-AF65-F5344CB8AC3E}">
        <p14:creationId xmlns:p14="http://schemas.microsoft.com/office/powerpoint/2010/main" val="70403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632"/>
            <a:ext cx="10811256" cy="56923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tray has 2 pigtails and there are 864 pigtails in total: 720 for layer 1 and 144 for layer 0.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Fabrication:</a:t>
            </a:r>
          </a:p>
          <a:p>
            <a:pPr lvl="1"/>
            <a:r>
              <a:rPr lang="en-US" b="1" dirty="0" smtClean="0"/>
              <a:t>WLS fiber</a:t>
            </a:r>
            <a:r>
              <a:rPr lang="en-US" dirty="0" smtClean="0"/>
              <a:t>: cut, polish both ends, aluminize one end and coat with thin polymer layer</a:t>
            </a:r>
          </a:p>
          <a:p>
            <a:pPr lvl="1"/>
            <a:r>
              <a:rPr lang="en-US" b="1" dirty="0" smtClean="0"/>
              <a:t>Clear fiber</a:t>
            </a:r>
            <a:r>
              <a:rPr lang="en-US" dirty="0" smtClean="0"/>
              <a:t>: cut and polish one end</a:t>
            </a:r>
          </a:p>
          <a:p>
            <a:pPr lvl="1"/>
            <a:r>
              <a:rPr lang="en-US" dirty="0" smtClean="0"/>
              <a:t>Splice non aluminized end of WLS fiber and non-polished end of clear fiber</a:t>
            </a:r>
          </a:p>
          <a:p>
            <a:pPr lvl="1"/>
            <a:r>
              <a:rPr lang="en-US" dirty="0" smtClean="0"/>
              <a:t>Correctly insert the spliced fibers in the connector and fix using optical hardener</a:t>
            </a:r>
          </a:p>
          <a:p>
            <a:pPr lvl="1"/>
            <a:r>
              <a:rPr lang="en-US" dirty="0" smtClean="0"/>
              <a:t>Polish the connector end  with a high speed diamond cutter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8" y="1726913"/>
            <a:ext cx="6915912" cy="14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10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en-US" b="1" dirty="0"/>
              <a:t>Certification of Pigtails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/>
          </a:bodyPr>
          <a:lstStyle/>
          <a:p>
            <a:r>
              <a:rPr lang="en-US" dirty="0" smtClean="0"/>
              <a:t>Setup: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computer controlled mechanical stage which houses an UV lamp.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specific points, the shutter is opened, </a:t>
            </a:r>
            <a:r>
              <a:rPr lang="en-US" dirty="0" err="1"/>
              <a:t>fibres</a:t>
            </a:r>
            <a:r>
              <a:rPr lang="en-US" dirty="0"/>
              <a:t> absorb UV photons and the </a:t>
            </a:r>
            <a:r>
              <a:rPr lang="en-US" dirty="0" smtClean="0"/>
              <a:t>light in each </a:t>
            </a:r>
            <a:r>
              <a:rPr lang="en-US" dirty="0" err="1"/>
              <a:t>fibre</a:t>
            </a:r>
            <a:r>
              <a:rPr lang="en-US" dirty="0"/>
              <a:t> is carried to the end to a set of photo diodes. </a:t>
            </a:r>
            <a:endParaRPr lang="en-US" dirty="0" smtClean="0"/>
          </a:p>
          <a:p>
            <a:pPr lvl="1"/>
            <a:r>
              <a:rPr lang="en-US" dirty="0" err="1" smtClean="0"/>
              <a:t>Digitised</a:t>
            </a:r>
            <a:r>
              <a:rPr lang="en-US" dirty="0" smtClean="0"/>
              <a:t> and stored the signals.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combined transmission </a:t>
            </a:r>
            <a:r>
              <a:rPr lang="en-US" dirty="0" smtClean="0"/>
              <a:t>loss(spliced </a:t>
            </a:r>
            <a:r>
              <a:rPr lang="en-US" dirty="0"/>
              <a:t>junctions, connector interface and </a:t>
            </a:r>
            <a:r>
              <a:rPr lang="en-US" dirty="0" smtClean="0"/>
              <a:t>attenuation offered) </a:t>
            </a:r>
            <a:r>
              <a:rPr lang="en-US" dirty="0"/>
              <a:t>are estimated by </a:t>
            </a:r>
            <a:r>
              <a:rPr lang="en-US" dirty="0" err="1"/>
              <a:t>analysing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data. 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Measurements </a:t>
            </a:r>
            <a:r>
              <a:rPr lang="en-US" dirty="0" smtClean="0"/>
              <a:t>were </a:t>
            </a:r>
            <a:r>
              <a:rPr lang="en-US" dirty="0"/>
              <a:t>made for all the pigtails belonging to a given layer and ring and if a pigtail </a:t>
            </a:r>
            <a:r>
              <a:rPr lang="en-US" dirty="0" smtClean="0"/>
              <a:t>was within </a:t>
            </a:r>
            <a:r>
              <a:rPr lang="en-US" dirty="0"/>
              <a:t>10% of the average in term of transmission properties, the pigtail </a:t>
            </a:r>
            <a:r>
              <a:rPr lang="en-US" dirty="0" smtClean="0"/>
              <a:t>was </a:t>
            </a:r>
            <a:r>
              <a:rPr lang="en-US" dirty="0"/>
              <a:t>accepted.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14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80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3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3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228600"/>
            <a:ext cx="11411712" cy="6391656"/>
          </a:xfrm>
        </p:spPr>
        <p:txBody>
          <a:bodyPr>
            <a:normAutofit/>
          </a:bodyPr>
          <a:lstStyle/>
          <a:p>
            <a:r>
              <a:rPr lang="en-US" dirty="0"/>
              <a:t>The HO is physically located inside the barrel return yokes (</a:t>
            </a:r>
            <a:r>
              <a:rPr lang="en-US" dirty="0" err="1"/>
              <a:t>YB</a:t>
            </a:r>
            <a:r>
              <a:rPr lang="en-US" dirty="0"/>
              <a:t>) in front of first </a:t>
            </a:r>
            <a:r>
              <a:rPr lang="en-US" dirty="0" smtClean="0"/>
              <a:t>layer of </a:t>
            </a:r>
            <a:r>
              <a:rPr lang="en-US" dirty="0"/>
              <a:t>muon system.</a:t>
            </a:r>
          </a:p>
          <a:p>
            <a:r>
              <a:rPr lang="en-US" dirty="0" smtClean="0"/>
              <a:t>five </a:t>
            </a:r>
            <a:r>
              <a:rPr lang="en-US" dirty="0"/>
              <a:t>rings of return </a:t>
            </a:r>
            <a:r>
              <a:rPr lang="en-US" dirty="0" smtClean="0"/>
              <a:t>iron</a:t>
            </a:r>
          </a:p>
          <a:p>
            <a:r>
              <a:rPr lang="en-US" dirty="0"/>
              <a:t>The HO is constrained by the geometry of the muon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divided </a:t>
            </a:r>
            <a:r>
              <a:rPr lang="en-US" dirty="0"/>
              <a:t>into five rings 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 smtClean="0"/>
              <a:t>R±1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R±2</a:t>
            </a:r>
            <a:r>
              <a:rPr lang="en-US" dirty="0" smtClean="0"/>
              <a:t> in η</a:t>
            </a:r>
          </a:p>
          <a:p>
            <a:r>
              <a:rPr lang="en-US" dirty="0"/>
              <a:t>nominal </a:t>
            </a:r>
            <a:r>
              <a:rPr lang="en-US" dirty="0" smtClean="0"/>
              <a:t>central z positions </a:t>
            </a:r>
            <a:r>
              <a:rPr lang="en-US" dirty="0"/>
              <a:t>of five rings are respectively -</a:t>
            </a:r>
            <a:r>
              <a:rPr lang="en-US" dirty="0" err="1"/>
              <a:t>5.432m</a:t>
            </a:r>
            <a:r>
              <a:rPr lang="en-US" dirty="0"/>
              <a:t>, -</a:t>
            </a:r>
            <a:r>
              <a:rPr lang="en-US" dirty="0" err="1"/>
              <a:t>2.686m</a:t>
            </a:r>
            <a:r>
              <a:rPr lang="en-US" dirty="0"/>
              <a:t>, </a:t>
            </a:r>
            <a:r>
              <a:rPr lang="en-US" dirty="0" smtClean="0"/>
              <a:t> 0, </a:t>
            </a:r>
            <a:r>
              <a:rPr lang="en-US" dirty="0"/>
              <a:t>+</a:t>
            </a:r>
            <a:r>
              <a:rPr lang="en-US" dirty="0" err="1" smtClean="0"/>
              <a:t>2.686m</a:t>
            </a:r>
            <a:r>
              <a:rPr lang="en-US" dirty="0" smtClean="0"/>
              <a:t> and </a:t>
            </a:r>
            <a:r>
              <a:rPr lang="en-US" dirty="0"/>
              <a:t>+</a:t>
            </a:r>
            <a:r>
              <a:rPr lang="en-US" dirty="0" err="1"/>
              <a:t>5.342m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minimal absorber </a:t>
            </a:r>
            <a:r>
              <a:rPr lang="en-US" dirty="0" smtClean="0"/>
              <a:t>depth at η = </a:t>
            </a:r>
            <a:r>
              <a:rPr lang="en-US" dirty="0"/>
              <a:t>0, </a:t>
            </a:r>
            <a:r>
              <a:rPr lang="en-US" dirty="0" smtClean="0"/>
              <a:t>two </a:t>
            </a:r>
            <a:r>
              <a:rPr lang="en-US" dirty="0"/>
              <a:t>layers of HO </a:t>
            </a:r>
            <a:r>
              <a:rPr lang="en-US" dirty="0" smtClean="0"/>
              <a:t>scintillators </a:t>
            </a:r>
            <a:r>
              <a:rPr lang="en-US" dirty="0"/>
              <a:t>on either side of 19.5 cm thick piece of iron at </a:t>
            </a:r>
            <a:r>
              <a:rPr lang="en-US" dirty="0" smtClean="0"/>
              <a:t>the radial </a:t>
            </a:r>
            <a:r>
              <a:rPr lang="en-US" dirty="0"/>
              <a:t>distance of 3.82 m and 4.07 m, respectively. </a:t>
            </a:r>
          </a:p>
          <a:p>
            <a:r>
              <a:rPr lang="en-US" dirty="0"/>
              <a:t>All outer rings have a single HO </a:t>
            </a:r>
            <a:r>
              <a:rPr lang="en-US" dirty="0" smtClean="0"/>
              <a:t>layer at </a:t>
            </a:r>
            <a:r>
              <a:rPr lang="en-US" dirty="0"/>
              <a:t>a radial distance of 4.07 m. </a:t>
            </a:r>
          </a:p>
          <a:p>
            <a:r>
              <a:rPr lang="en-US" dirty="0"/>
              <a:t>Each ring has 12 </a:t>
            </a:r>
            <a:r>
              <a:rPr lang="en-US" dirty="0" smtClean="0"/>
              <a:t>identical φ –sectors, </a:t>
            </a:r>
            <a:r>
              <a:rPr lang="en-US" dirty="0"/>
              <a:t>separated by 75-mm-thick </a:t>
            </a:r>
            <a:r>
              <a:rPr lang="en-US" dirty="0" smtClean="0"/>
              <a:t>stainless  steel </a:t>
            </a:r>
            <a:r>
              <a:rPr lang="en-US" dirty="0"/>
              <a:t>beams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228600"/>
            <a:ext cx="11411712" cy="6391656"/>
          </a:xfrm>
        </p:spPr>
        <p:txBody>
          <a:bodyPr>
            <a:normAutofit/>
          </a:bodyPr>
          <a:lstStyle/>
          <a:p>
            <a:r>
              <a:rPr lang="en-US" dirty="0"/>
              <a:t>The space occupied by these stainless steel beams in </a:t>
            </a:r>
            <a:r>
              <a:rPr lang="en-US" dirty="0" smtClean="0"/>
              <a:t>the φ direction</a:t>
            </a:r>
            <a:r>
              <a:rPr lang="en-US" dirty="0"/>
              <a:t>, </a:t>
            </a:r>
            <a:r>
              <a:rPr lang="en-US" dirty="0" smtClean="0"/>
              <a:t>space between </a:t>
            </a:r>
            <a:r>
              <a:rPr lang="en-US" dirty="0"/>
              <a:t>successive muon rings </a:t>
            </a:r>
            <a:r>
              <a:rPr lang="en-US" dirty="0" smtClean="0"/>
              <a:t>in η direction and the space occupied by the cryogenic “chimneys</a:t>
            </a:r>
            <a:r>
              <a:rPr lang="en-US" dirty="0"/>
              <a:t>” (used for the cryogenic transfer lines and power cables of the magnet) </a:t>
            </a:r>
            <a:r>
              <a:rPr lang="en-US" dirty="0" smtClean="0"/>
              <a:t>in sector </a:t>
            </a:r>
            <a:r>
              <a:rPr lang="en-US" dirty="0"/>
              <a:t>3 of R-1, sector 4 of </a:t>
            </a:r>
            <a:r>
              <a:rPr lang="en-US" dirty="0" err="1"/>
              <a:t>R+1</a:t>
            </a:r>
            <a:r>
              <a:rPr lang="en-US" dirty="0"/>
              <a:t> is not available for </a:t>
            </a:r>
            <a:r>
              <a:rPr lang="en-US" dirty="0" smtClean="0"/>
              <a:t>HO</a:t>
            </a:r>
          </a:p>
          <a:p>
            <a:r>
              <a:rPr lang="en-US" dirty="0"/>
              <a:t>In the radial direction, </a:t>
            </a:r>
            <a:r>
              <a:rPr lang="en-US" dirty="0" smtClean="0"/>
              <a:t>each HO </a:t>
            </a:r>
            <a:r>
              <a:rPr lang="en-US" dirty="0"/>
              <a:t>layer has been allocated a total of 40 mm, of which only 16 mm is available for </a:t>
            </a:r>
            <a:r>
              <a:rPr lang="en-US" dirty="0" smtClean="0"/>
              <a:t>the detector </a:t>
            </a:r>
            <a:r>
              <a:rPr lang="en-US" dirty="0"/>
              <a:t>layer, the rest being used for the aluminum honeycomb support structures. </a:t>
            </a:r>
            <a:r>
              <a:rPr lang="en-US" dirty="0" smtClean="0"/>
              <a:t>The mechanical </a:t>
            </a:r>
            <a:r>
              <a:rPr lang="en-US" dirty="0"/>
              <a:t>structures further constrain the shape and segmentation of the HO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43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228600"/>
                <a:ext cx="11411712" cy="63916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CMS detector is segmented in η, φ coordinates</a:t>
                </a:r>
                <a:r>
                  <a:rPr lang="en-US" dirty="0"/>
                  <a:t>. The layers of HB has </a:t>
                </a:r>
                <a:r>
                  <a:rPr lang="en-US" dirty="0" smtClean="0"/>
                  <a:t>  granularity 0.087 × 0.087 in η and φ which </a:t>
                </a:r>
                <a:r>
                  <a:rPr lang="en-US" dirty="0"/>
                  <a:t>is extended to the HO towers. </a:t>
                </a:r>
                <a:r>
                  <a:rPr lang="en-US" dirty="0" smtClean="0"/>
                  <a:t> Along η, </a:t>
                </a:r>
                <a:r>
                  <a:rPr lang="en-US" dirty="0"/>
                  <a:t>HO is divided </a:t>
                </a:r>
                <a:r>
                  <a:rPr lang="en-US" dirty="0" smtClean="0"/>
                  <a:t>into 5 </a:t>
                </a:r>
                <a:r>
                  <a:rPr lang="en-US" dirty="0"/>
                  <a:t>rings (R-2, R-1, </a:t>
                </a:r>
                <a:r>
                  <a:rPr lang="en-US" dirty="0" err="1"/>
                  <a:t>R0</a:t>
                </a:r>
                <a:r>
                  <a:rPr lang="en-US" dirty="0"/>
                  <a:t>, </a:t>
                </a:r>
                <a:r>
                  <a:rPr lang="en-US" dirty="0" err="1"/>
                  <a:t>R1</a:t>
                </a:r>
                <a:r>
                  <a:rPr lang="en-US" dirty="0"/>
                  <a:t>, </a:t>
                </a:r>
                <a:r>
                  <a:rPr lang="en-US" dirty="0" err="1"/>
                  <a:t>R2</a:t>
                </a:r>
                <a:r>
                  <a:rPr lang="en-US" dirty="0"/>
                  <a:t>) and each ring of HO is divided into 12 </a:t>
                </a:r>
                <a:r>
                  <a:rPr lang="en-US" dirty="0" smtClean="0"/>
                  <a:t>identical φ sectors.</a:t>
                </a:r>
              </a:p>
              <a:p>
                <a:r>
                  <a:rPr lang="en-US" dirty="0"/>
                  <a:t>Each sector has 6 </a:t>
                </a:r>
                <a:r>
                  <a:rPr lang="en-US" dirty="0" smtClean="0"/>
                  <a:t>slices in φ, </a:t>
                </a:r>
                <a:r>
                  <a:rPr lang="en-US" dirty="0" err="1"/>
                  <a:t>totalling</a:t>
                </a:r>
                <a:r>
                  <a:rPr lang="en-US" dirty="0"/>
                  <a:t> 72 </a:t>
                </a:r>
                <a:r>
                  <a:rPr lang="en-US" dirty="0" smtClean="0"/>
                  <a:t>sections </a:t>
                </a:r>
                <a:r>
                  <a:rPr lang="en-US" dirty="0"/>
                  <a:t>, each of </a:t>
                </a:r>
                <a:r>
                  <a:rPr lang="en-US" dirty="0" smtClean="0"/>
                  <a:t>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 smtClean="0"/>
                  <a:t> . Each φ slice ( </a:t>
                </a:r>
                <a:r>
                  <a:rPr lang="en-US" dirty="0" err="1" smtClean="0"/>
                  <a:t>iφ</a:t>
                </a:r>
                <a:r>
                  <a:rPr lang="en-US" dirty="0" smtClean="0"/>
                  <a:t>) </a:t>
                </a:r>
                <a:r>
                  <a:rPr lang="en-US" dirty="0"/>
                  <a:t>is further divided </a:t>
                </a:r>
                <a:r>
                  <a:rPr lang="en-US" dirty="0" smtClean="0"/>
                  <a:t>along η, </a:t>
                </a:r>
                <a:r>
                  <a:rPr lang="en-US" dirty="0"/>
                  <a:t>which gives </a:t>
                </a:r>
                <a:r>
                  <a:rPr lang="en-US" dirty="0" smtClean="0"/>
                  <a:t>rise </a:t>
                </a:r>
                <a:r>
                  <a:rPr lang="en-US" dirty="0"/>
                  <a:t>to the smallest scintillator unit in HO called </a:t>
                </a:r>
                <a:r>
                  <a:rPr lang="en-US" dirty="0" smtClean="0"/>
                  <a:t>a tile</a:t>
                </a:r>
                <a:endParaRPr lang="en-US" dirty="0"/>
              </a:p>
              <a:p>
                <a:r>
                  <a:rPr lang="en-US" dirty="0" err="1"/>
                  <a:t>hese</a:t>
                </a:r>
                <a:r>
                  <a:rPr lang="en-US" dirty="0"/>
                  <a:t> tiles in </a:t>
                </a:r>
                <a:r>
                  <a:rPr lang="en-US" dirty="0" smtClean="0"/>
                  <a:t>each φ slice </a:t>
                </a:r>
                <a:r>
                  <a:rPr lang="en-US" dirty="0"/>
                  <a:t>of a ring are grouped in trays. </a:t>
                </a:r>
                <a:endParaRPr lang="en-US" dirty="0" smtClean="0"/>
              </a:p>
              <a:p>
                <a:r>
                  <a:rPr lang="en-US" dirty="0"/>
                  <a:t>Both layers of </a:t>
                </a:r>
                <a:r>
                  <a:rPr lang="en-US" dirty="0" err="1" smtClean="0"/>
                  <a:t>R0</a:t>
                </a:r>
                <a:r>
                  <a:rPr lang="en-US" dirty="0" smtClean="0"/>
                  <a:t> have 8 η -divisions ( i.e. 8 </a:t>
                </a:r>
                <a:r>
                  <a:rPr lang="en-US" dirty="0"/>
                  <a:t>tiles in a tray): -4, -3, -2, -1, +1, +2, +3, </a:t>
                </a:r>
                <a:r>
                  <a:rPr lang="en-US" dirty="0" smtClean="0"/>
                  <a:t>+4</a:t>
                </a:r>
                <a:r>
                  <a:rPr lang="en-US" dirty="0"/>
                  <a:t>. </a:t>
                </a:r>
                <a:r>
                  <a:rPr lang="en-US" dirty="0" err="1"/>
                  <a:t>R+1</a:t>
                </a:r>
                <a:r>
                  <a:rPr lang="en-US" dirty="0"/>
                  <a:t> has </a:t>
                </a:r>
                <a:r>
                  <a:rPr lang="en-US" dirty="0" smtClean="0"/>
                  <a:t>6 η - divisions </a:t>
                </a:r>
                <a:r>
                  <a:rPr lang="en-US" dirty="0"/>
                  <a:t>: 5, 6, 7, 8, 9, 10 and </a:t>
                </a:r>
                <a:r>
                  <a:rPr lang="en-US" dirty="0" err="1"/>
                  <a:t>R+2</a:t>
                </a:r>
                <a:r>
                  <a:rPr lang="en-US" dirty="0"/>
                  <a:t> has </a:t>
                </a:r>
                <a:r>
                  <a:rPr lang="en-US" dirty="0" smtClean="0"/>
                  <a:t>5 η -divisions </a:t>
                </a:r>
                <a:r>
                  <a:rPr lang="en-US" dirty="0"/>
                  <a:t>: 11, 12, 13, 14, 15. </a:t>
                </a:r>
                <a:endParaRPr lang="en-US" dirty="0" smtClean="0"/>
              </a:p>
              <a:p>
                <a:r>
                  <a:rPr lang="en-US" dirty="0"/>
                  <a:t>For the purpose of representation the tile</a:t>
                </a:r>
              </a:p>
              <a:p>
                <a:r>
                  <a:rPr lang="en-US" dirty="0"/>
                  <a:t>coordinates can be represented in</a:t>
                </a:r>
              </a:p>
              <a:p>
                <a:r>
                  <a:rPr lang="en-US" dirty="0" err="1" smtClean="0"/>
                  <a:t>Iη</a:t>
                </a:r>
                <a:r>
                  <a:rPr lang="en-US" dirty="0" smtClean="0"/>
                  <a:t> (-15 ≤ </a:t>
                </a:r>
                <a:r>
                  <a:rPr lang="en-US" dirty="0" err="1" smtClean="0"/>
                  <a:t>iη</a:t>
                </a:r>
                <a:r>
                  <a:rPr lang="en-US" dirty="0" smtClean="0"/>
                  <a:t> ≤ 15</a:t>
                </a:r>
                <a:r>
                  <a:rPr lang="en-US" dirty="0"/>
                  <a:t>) </a:t>
                </a:r>
                <a:r>
                  <a:rPr lang="en-US" dirty="0" smtClean="0"/>
                  <a:t>and </a:t>
                </a:r>
                <a:r>
                  <a:rPr lang="en-US" dirty="0" err="1" smtClean="0"/>
                  <a:t>iφ</a:t>
                </a:r>
                <a:r>
                  <a:rPr lang="en-US" dirty="0" smtClean="0"/>
                  <a:t> (1 ≤ </a:t>
                </a:r>
                <a:r>
                  <a:rPr lang="en-US" dirty="0" err="1" smtClean="0"/>
                  <a:t>iφ</a:t>
                </a:r>
                <a:r>
                  <a:rPr lang="en-US" dirty="0" smtClean="0"/>
                  <a:t> ≤ 72</a:t>
                </a:r>
                <a:r>
                  <a:rPr lang="en-US" dirty="0"/>
                  <a:t>) having </a:t>
                </a:r>
                <a:r>
                  <a:rPr lang="en-US" dirty="0" smtClean="0"/>
                  <a:t>2736 tiles </a:t>
                </a:r>
                <a:r>
                  <a:rPr lang="en-US" dirty="0"/>
                  <a:t>(</a:t>
                </a:r>
                <a:r>
                  <a:rPr lang="en-US" dirty="0" smtClean="0"/>
                  <a:t>30 × 72 </a:t>
                </a:r>
                <a:r>
                  <a:rPr lang="en-US" dirty="0"/>
                  <a:t>= 2160 for Layer 1 </a:t>
                </a:r>
                <a:r>
                  <a:rPr lang="en-US" dirty="0" smtClean="0"/>
                  <a:t> and 8 × 72 </a:t>
                </a:r>
                <a:r>
                  <a:rPr lang="en-US" dirty="0"/>
                  <a:t>= 576 for </a:t>
                </a:r>
                <a:r>
                  <a:rPr lang="en-US" dirty="0" err="1"/>
                  <a:t>Layer0</a:t>
                </a:r>
                <a:r>
                  <a:rPr lang="en-US" dirty="0"/>
                  <a:t>) in total.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228600"/>
                <a:ext cx="11411712" cy="6391656"/>
              </a:xfrm>
              <a:blipFill rotWithShape="0">
                <a:blip r:embed="rId2"/>
                <a:stretch>
                  <a:fillRect l="-962" t="-2195" r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10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6072"/>
            <a:ext cx="10515600" cy="5600891"/>
          </a:xfrm>
        </p:spPr>
        <p:txBody>
          <a:bodyPr/>
          <a:lstStyle/>
          <a:p>
            <a:r>
              <a:rPr lang="en-US" dirty="0" smtClean="0"/>
              <a:t>Studies showed that without HO, nearly </a:t>
            </a:r>
            <a:r>
              <a:rPr lang="en-US" dirty="0"/>
              <a:t>3% of events having a 300 GeV pion will give rise to missing </a:t>
            </a:r>
            <a:r>
              <a:rPr lang="en-US" dirty="0" smtClean="0"/>
              <a:t>energy corresponding </a:t>
            </a:r>
            <a:r>
              <a:rPr lang="en-US" dirty="0"/>
              <a:t>to 100 GeV.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92" y="1446454"/>
            <a:ext cx="4997958" cy="4730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360" y="4967573"/>
            <a:ext cx="3731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b="1" dirty="0" smtClean="0"/>
              <a:t>1996 </a:t>
            </a:r>
            <a:r>
              <a:rPr lang="en-US" b="1" dirty="0"/>
              <a:t>test beam data</a:t>
            </a:r>
            <a:r>
              <a:rPr lang="en-US" dirty="0"/>
              <a:t> at 3 Tesla</a:t>
            </a:r>
            <a:br>
              <a:rPr lang="en-US" dirty="0"/>
            </a:br>
            <a:r>
              <a:rPr lang="en-US" dirty="0"/>
              <a:t>magnetic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Source: CMS NOTE 2006/127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0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228600"/>
            <a:ext cx="11411712" cy="6391656"/>
          </a:xfrm>
        </p:spPr>
        <p:txBody>
          <a:bodyPr>
            <a:normAutofit/>
          </a:bodyPr>
          <a:lstStyle/>
          <a:p>
            <a:r>
              <a:rPr lang="en-US" dirty="0" smtClean="0"/>
              <a:t>Each η − φ position is </a:t>
            </a:r>
            <a:r>
              <a:rPr lang="en-US" dirty="0"/>
              <a:t>read out by a separate channel</a:t>
            </a:r>
            <a:r>
              <a:rPr lang="en-US" dirty="0" smtClean="0"/>
              <a:t>.</a:t>
            </a:r>
          </a:p>
          <a:p>
            <a:r>
              <a:rPr lang="en-US" dirty="0"/>
              <a:t>In addition, some readout channels are not </a:t>
            </a:r>
            <a:r>
              <a:rPr lang="en-US" dirty="0" smtClean="0"/>
              <a:t>connected to </a:t>
            </a:r>
            <a:r>
              <a:rPr lang="en-US" dirty="0"/>
              <a:t>any scintillator </a:t>
            </a:r>
            <a:r>
              <a:rPr lang="en-US" dirty="0" smtClean="0"/>
              <a:t> and </a:t>
            </a:r>
            <a:r>
              <a:rPr lang="en-US" dirty="0"/>
              <a:t>are used for noise measurement and calibration. The total </a:t>
            </a:r>
            <a:r>
              <a:rPr lang="en-US" dirty="0" smtClean="0"/>
              <a:t>number of </a:t>
            </a:r>
            <a:r>
              <a:rPr lang="en-US" dirty="0"/>
              <a:t>electronics channels is 2376.</a:t>
            </a:r>
          </a:p>
          <a:p>
            <a:endParaRPr lang="en-US" dirty="0"/>
          </a:p>
          <a:p>
            <a:r>
              <a:rPr lang="en-US" dirty="0" smtClean="0"/>
              <a:t>Figure 6.2</a:t>
            </a:r>
          </a:p>
          <a:p>
            <a:r>
              <a:rPr lang="en-US" dirty="0"/>
              <a:t>The length of full tray is 2510 mm, but due to the constraint of </a:t>
            </a:r>
            <a:r>
              <a:rPr lang="en-US" dirty="0" smtClean="0"/>
              <a:t>chimneys, there </a:t>
            </a:r>
            <a:r>
              <a:rPr lang="en-US" dirty="0"/>
              <a:t>are shorter trays of 2119 mm located in tray 4 and 5 in sector 4 of </a:t>
            </a:r>
            <a:r>
              <a:rPr lang="en-US" dirty="0" err="1"/>
              <a:t>R1</a:t>
            </a:r>
            <a:r>
              <a:rPr lang="en-US" dirty="0"/>
              <a:t> and trays 3, 4, 5 and 6 in sector 3 of R-1 [103</a:t>
            </a:r>
            <a:r>
              <a:rPr lang="en-US" dirty="0" smtClean="0"/>
              <a:t>].</a:t>
            </a:r>
          </a:p>
          <a:p>
            <a:r>
              <a:rPr lang="en-US" dirty="0" smtClean="0"/>
              <a:t>Table 6.1</a:t>
            </a:r>
          </a:p>
          <a:p>
            <a:r>
              <a:rPr lang="en-US" dirty="0" smtClean="0"/>
              <a:t>TABLE 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40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228600"/>
            <a:ext cx="11411712" cy="6391656"/>
          </a:xfrm>
        </p:spPr>
        <p:txBody>
          <a:bodyPr>
            <a:normAutofit/>
          </a:bodyPr>
          <a:lstStyle/>
          <a:p>
            <a:r>
              <a:rPr lang="en-US" dirty="0"/>
              <a:t>These tiles are made from </a:t>
            </a:r>
            <a:r>
              <a:rPr lang="en-US" dirty="0" err="1"/>
              <a:t>Bicron</a:t>
            </a:r>
            <a:r>
              <a:rPr lang="en-US" dirty="0"/>
              <a:t> </a:t>
            </a:r>
            <a:r>
              <a:rPr lang="en-US" dirty="0" err="1"/>
              <a:t>BC408</a:t>
            </a:r>
            <a:r>
              <a:rPr lang="en-US" dirty="0"/>
              <a:t> scintillator plates of thickness </a:t>
            </a:r>
            <a:r>
              <a:rPr lang="en-US" dirty="0" smtClean="0"/>
              <a:t>10 +0 − 1 mm</a:t>
            </a:r>
            <a:r>
              <a:rPr lang="en-US" dirty="0"/>
              <a:t>.</a:t>
            </a:r>
          </a:p>
          <a:p>
            <a:r>
              <a:rPr lang="en-US" dirty="0"/>
              <a:t>The Wavelength Shifting </a:t>
            </a:r>
            <a:r>
              <a:rPr lang="en-US" dirty="0" err="1"/>
              <a:t>fibres</a:t>
            </a:r>
            <a:r>
              <a:rPr lang="en-US" dirty="0"/>
              <a:t> (WLS) made </a:t>
            </a:r>
            <a:r>
              <a:rPr lang="en-US" dirty="0" smtClean="0"/>
              <a:t>from multi-clad </a:t>
            </a:r>
            <a:r>
              <a:rPr lang="en-US" dirty="0" err="1"/>
              <a:t>Y11</a:t>
            </a:r>
            <a:r>
              <a:rPr lang="en-US" dirty="0"/>
              <a:t> Kuraray of diameter 0.94 mm are held inside the tile in grooves </a:t>
            </a:r>
            <a:r>
              <a:rPr lang="en-US" dirty="0" smtClean="0"/>
              <a:t>with a </a:t>
            </a:r>
            <a:r>
              <a:rPr lang="en-US" dirty="0"/>
              <a:t>key hole cross-section</a:t>
            </a:r>
          </a:p>
          <a:p>
            <a:r>
              <a:rPr lang="en-US" dirty="0"/>
              <a:t>WLS </a:t>
            </a:r>
            <a:r>
              <a:rPr lang="en-US" dirty="0" err="1"/>
              <a:t>fibre</a:t>
            </a:r>
            <a:r>
              <a:rPr lang="en-US" dirty="0"/>
              <a:t> absorbs a fraction of light emitted by the tile, re-</a:t>
            </a:r>
          </a:p>
          <a:p>
            <a:r>
              <a:rPr lang="en-US" dirty="0"/>
              <a:t>emits the light shifted to a longer wavelength. This light is needed to be transported </a:t>
            </a:r>
            <a:r>
              <a:rPr lang="en-US" dirty="0" smtClean="0"/>
              <a:t>to </a:t>
            </a:r>
            <a:r>
              <a:rPr lang="en-US" dirty="0"/>
              <a:t>the photo-detectors (Hybrid Photo-Diode (till 2013) and Silicon Photo-Multiplier (from</a:t>
            </a:r>
          </a:p>
          <a:p>
            <a:r>
              <a:rPr lang="en-US" dirty="0"/>
              <a:t>2015)) located far away on the muon detector</a:t>
            </a:r>
            <a:r>
              <a:rPr lang="en-US" dirty="0" smtClean="0"/>
              <a:t>.</a:t>
            </a:r>
          </a:p>
          <a:p>
            <a:r>
              <a:rPr lang="en-US" dirty="0"/>
              <a:t>To reduce the loss of light during transportation, WLS is spliced to clear </a:t>
            </a:r>
            <a:r>
              <a:rPr lang="en-US" dirty="0" err="1" smtClean="0"/>
              <a:t>fibre</a:t>
            </a:r>
            <a:r>
              <a:rPr lang="en-US" dirty="0" smtClean="0"/>
              <a:t> to </a:t>
            </a:r>
            <a:r>
              <a:rPr lang="en-US" dirty="0"/>
              <a:t>transport light to Optical Decoder Unit (</a:t>
            </a:r>
            <a:r>
              <a:rPr lang="en-US" dirty="0" err="1"/>
              <a:t>ODU</a:t>
            </a:r>
            <a:r>
              <a:rPr lang="en-US" dirty="0"/>
              <a:t>), final interface between </a:t>
            </a:r>
            <a:r>
              <a:rPr lang="en-US" dirty="0" smtClean="0"/>
              <a:t>scintillation light </a:t>
            </a:r>
            <a:r>
              <a:rPr lang="en-US" dirty="0"/>
              <a:t>and photo-readout element.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228600"/>
            <a:ext cx="11411712" cy="63916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optical signal obtained from the scintillator tile is converted to electrical </a:t>
            </a:r>
            <a:r>
              <a:rPr lang="en-US" dirty="0" smtClean="0"/>
              <a:t>signal </a:t>
            </a:r>
            <a:r>
              <a:rPr lang="en-US" dirty="0"/>
              <a:t>using the photo-readout with a very high gain. </a:t>
            </a:r>
            <a:endParaRPr lang="en-US" dirty="0" smtClean="0"/>
          </a:p>
          <a:p>
            <a:r>
              <a:rPr lang="en-US" dirty="0"/>
              <a:t>The optical signal obtained from the scintillator tile is converted to electrical sig-</a:t>
            </a:r>
          </a:p>
          <a:p>
            <a:r>
              <a:rPr lang="en-US" dirty="0" err="1"/>
              <a:t>nal</a:t>
            </a:r>
            <a:r>
              <a:rPr lang="en-US" dirty="0"/>
              <a:t> using the photo-readout with a very high gain. Then this analogue signal is converted</a:t>
            </a:r>
          </a:p>
          <a:p>
            <a:r>
              <a:rPr lang="en-US" dirty="0"/>
              <a:t>to digital signal by a charge-integrating ADC ASIC called the </a:t>
            </a:r>
            <a:r>
              <a:rPr lang="en-US" dirty="0" err="1"/>
              <a:t>QIE</a:t>
            </a:r>
            <a:r>
              <a:rPr lang="en-US" dirty="0"/>
              <a:t> (Charge-Integrator</a:t>
            </a:r>
          </a:p>
          <a:p>
            <a:r>
              <a:rPr lang="en-US" dirty="0"/>
              <a:t>and decoder) [107]. The </a:t>
            </a:r>
            <a:r>
              <a:rPr lang="en-US" dirty="0" err="1"/>
              <a:t>QIE</a:t>
            </a:r>
            <a:r>
              <a:rPr lang="en-US" dirty="0"/>
              <a:t> internally contains four capacitors which are connected in</a:t>
            </a:r>
          </a:p>
          <a:p>
            <a:r>
              <a:rPr lang="en-US" dirty="0"/>
              <a:t>turn to the input, one during each 25 ns period. Each electronic channel collects and</a:t>
            </a:r>
          </a:p>
          <a:p>
            <a:r>
              <a:rPr lang="en-US" dirty="0"/>
              <a:t>processes the signal from each cell (or tile). The signal from the front-end electronics</a:t>
            </a:r>
          </a:p>
          <a:p>
            <a:r>
              <a:rPr lang="en-US" dirty="0"/>
              <a:t>cannot be sampled instantaneously, rather the electric current from the photo-detector is</a:t>
            </a:r>
          </a:p>
          <a:p>
            <a:r>
              <a:rPr lang="en-US" dirty="0"/>
              <a:t>integrated over each clock period and then sampled using the pulse shape. In general 68%</a:t>
            </a:r>
          </a:p>
          <a:p>
            <a:r>
              <a:rPr lang="en-US" dirty="0"/>
              <a:t>of the pulse is contained with in 25 ns leaving 32% of the pulse to out-of-time-pileup.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0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271016"/>
                <a:ext cx="11411712" cy="53492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cs typeface="Arial" panose="020B0604020202020204" pitchFamily="34" charset="0"/>
                  </a:rPr>
                  <a:t>New interaction length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=11.8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 smtClean="0">
                  <a:cs typeface="Arial" panose="020B0604020202020204" pitchFamily="34" charset="0"/>
                </a:endParaRP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Solenoid: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cs typeface="Arial" panose="020B0604020202020204" pitchFamily="34" charset="0"/>
                  </a:rPr>
                  <a:t>an </a:t>
                </a:r>
                <a:r>
                  <a:rPr lang="en-US" dirty="0">
                    <a:cs typeface="Arial" panose="020B0604020202020204" pitchFamily="34" charset="0"/>
                  </a:rPr>
                  <a:t>additional </a:t>
                </a:r>
                <a:r>
                  <a:rPr lang="en-US" dirty="0" smtClean="0">
                    <a:cs typeface="Arial" panose="020B0604020202020204" pitchFamily="34" charset="0"/>
                  </a:rPr>
                  <a:t>absorber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Identify late </a:t>
                </a:r>
                <a:r>
                  <a:rPr lang="en-US" dirty="0">
                    <a:cs typeface="Arial" panose="020B0604020202020204" pitchFamily="34" charset="0"/>
                  </a:rPr>
                  <a:t>developing </a:t>
                </a:r>
                <a:r>
                  <a:rPr lang="en-US" dirty="0" smtClean="0">
                    <a:cs typeface="Arial" panose="020B0604020202020204" pitchFamily="34" charset="0"/>
                  </a:rPr>
                  <a:t>showers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Measure the shower energy beyond the geometrical reach of </a:t>
                </a:r>
                <a:r>
                  <a:rPr lang="en-US" dirty="0" smtClean="0">
                    <a:cs typeface="Arial" panose="020B0604020202020204" pitchFamily="34" charset="0"/>
                  </a:rPr>
                  <a:t>HB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Improve energy resolution for high </a:t>
                </a:r>
                <a:r>
                  <a:rPr lang="en-US" dirty="0" err="1" smtClean="0">
                    <a:cs typeface="Arial" panose="020B0604020202020204" pitchFamily="34" charset="0"/>
                  </a:rPr>
                  <a:t>p</a:t>
                </a:r>
                <a:r>
                  <a:rPr lang="en-US" baseline="-25000" dirty="0" err="1" smtClean="0">
                    <a:cs typeface="Arial" panose="020B0604020202020204" pitchFamily="34" charset="0"/>
                  </a:rPr>
                  <a:t>T</a:t>
                </a:r>
                <a:r>
                  <a:rPr lang="en-US" dirty="0" smtClean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jets and MET </a:t>
                </a:r>
                <a:r>
                  <a:rPr lang="en-US" dirty="0" smtClean="0">
                    <a:cs typeface="Arial" panose="020B0604020202020204" pitchFamily="34" charset="0"/>
                  </a:rPr>
                  <a:t>resolution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Uncertainty of MET reduces significantly.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cs typeface="Arial" panose="020B0604020202020204" pitchFamily="34" charset="0"/>
                  </a:rPr>
                  <a:t>Important </a:t>
                </a:r>
                <a:r>
                  <a:rPr lang="en-US" dirty="0">
                    <a:cs typeface="Arial" panose="020B0604020202020204" pitchFamily="34" charset="0"/>
                  </a:rPr>
                  <a:t>for searches for supersymmetric particles.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271016"/>
                <a:ext cx="11411712" cy="5349240"/>
              </a:xfrm>
              <a:blipFill rotWithShape="0">
                <a:blip r:embed="rId2"/>
                <a:stretch>
                  <a:fillRect l="-801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1584" y="173101"/>
            <a:ext cx="10515600" cy="979043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57" y="906272"/>
            <a:ext cx="4946715" cy="28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6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Improvement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Simulation tool </a:t>
                </a:r>
                <a:r>
                  <a:rPr lang="en-US" dirty="0" err="1" smtClean="0"/>
                  <a:t>CMSIM</a:t>
                </a:r>
                <a:r>
                  <a:rPr lang="en-US" dirty="0" smtClean="0"/>
                  <a:t> of CMS detector</a:t>
                </a:r>
              </a:p>
              <a:p>
                <a:endParaRPr lang="en-US" dirty="0" smtClean="0"/>
              </a:p>
              <a:p>
                <a:r>
                  <a:rPr lang="en-US" dirty="0"/>
                  <a:t>Single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 of </a:t>
                </a:r>
                <a:r>
                  <a:rPr lang="en-US" dirty="0"/>
                  <a:t>fixed energies </a:t>
                </a:r>
                <a:r>
                  <a:rPr lang="en-US" dirty="0" smtClean="0"/>
                  <a:t>were </a:t>
                </a:r>
                <a:r>
                  <a:rPr lang="en-US" dirty="0"/>
                  <a:t>shot at </a:t>
                </a:r>
                <a:r>
                  <a:rPr lang="en-US" dirty="0" smtClean="0"/>
                  <a:t>specific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>E</a:t>
                </a:r>
                <a:r>
                  <a:rPr lang="en-US" dirty="0" smtClean="0"/>
                  <a:t>nergy </a:t>
                </a:r>
                <a:r>
                  <a:rPr lang="en-US" dirty="0"/>
                  <a:t>deposits in </a:t>
                </a:r>
                <a:r>
                  <a:rPr lang="en-US" dirty="0" err="1" smtClean="0"/>
                  <a:t>EB</a:t>
                </a:r>
                <a:r>
                  <a:rPr lang="en-US" dirty="0" smtClean="0"/>
                  <a:t> + </a:t>
                </a:r>
                <a:r>
                  <a:rPr lang="en-US" dirty="0" err="1" smtClean="0"/>
                  <a:t>HCAL</a:t>
                </a:r>
                <a:r>
                  <a:rPr lang="en-US" dirty="0"/>
                  <a:t> </a:t>
                </a:r>
                <a:r>
                  <a:rPr lang="en-US" dirty="0" smtClean="0"/>
                  <a:t>= Measured energy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r>
                  <a:rPr lang="en-US" dirty="0" smtClean="0"/>
                  <a:t>Leakage observed: </a:t>
                </a:r>
                <a:r>
                  <a:rPr lang="en-US" dirty="0"/>
                  <a:t>A</a:t>
                </a:r>
                <a:r>
                  <a:rPr lang="en-US" dirty="0" smtClean="0"/>
                  <a:t>n </a:t>
                </a:r>
                <a:r>
                  <a:rPr lang="en-US" dirty="0"/>
                  <a:t>excess </a:t>
                </a:r>
                <a:r>
                  <a:rPr lang="en-US" dirty="0" smtClean="0"/>
                  <a:t>in number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events, for </a:t>
                </a:r>
                <a:r>
                  <a:rPr lang="en-US" dirty="0"/>
                  <a:t>measurements without HO.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" y="3694467"/>
            <a:ext cx="10515600" cy="295451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/>
              </p:cNvSpPr>
              <p:nvPr/>
            </p:nvSpPr>
            <p:spPr>
              <a:xfrm>
                <a:off x="256032" y="770286"/>
                <a:ext cx="11082528" cy="32310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Distributions </a:t>
                </a:r>
                <a:r>
                  <a:rPr lang="en-US" dirty="0"/>
                  <a:t>of </a:t>
                </a:r>
                <a:r>
                  <a:rPr lang="en-US" dirty="0" smtClean="0"/>
                  <a:t>measured energy </a:t>
                </a:r>
                <a:r>
                  <a:rPr lang="en-US" dirty="0"/>
                  <a:t>scaled to incident energy for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200 </a:t>
                </a:r>
                <a:r>
                  <a:rPr lang="en-US" dirty="0"/>
                  <a:t>GeV </a:t>
                </a:r>
                <a:r>
                  <a:rPr lang="en-US" dirty="0" err="1"/>
                  <a:t>pions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= 0</a:t>
                </a:r>
              </a:p>
              <a:p>
                <a:pPr lvl="1"/>
                <a:r>
                  <a:rPr lang="en-US" dirty="0" smtClean="0"/>
                  <a:t>225 GeV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 </a:t>
                </a: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= 0.5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pointing towards the </a:t>
                </a:r>
                <a:r>
                  <a:rPr lang="en-US" dirty="0" smtClean="0"/>
                  <a:t>middle of </a:t>
                </a:r>
                <a:r>
                  <a:rPr lang="en-US" dirty="0"/>
                  <a:t>ring 1</a:t>
                </a:r>
                <a:r>
                  <a:rPr lang="en-US" dirty="0" smtClean="0"/>
                  <a:t>) 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Solid line – without HO				Dashed line </a:t>
                </a:r>
                <a:r>
                  <a:rPr lang="en-US" dirty="0"/>
                  <a:t>–</a:t>
                </a:r>
                <a:r>
                  <a:rPr lang="en-US" dirty="0" smtClean="0"/>
                  <a:t> with HO</a:t>
                </a: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770286"/>
                <a:ext cx="11082528" cy="3231007"/>
              </a:xfrm>
              <a:prstGeom prst="rect">
                <a:avLst/>
              </a:prstGeom>
              <a:blipFill rotWithShape="0">
                <a:blip r:embed="rId3"/>
                <a:stretch>
                  <a:fillRect l="-990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20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7784"/>
            <a:ext cx="10515600" cy="5619179"/>
          </a:xfrm>
        </p:spPr>
        <p:txBody>
          <a:bodyPr>
            <a:normAutofit/>
          </a:bodyPr>
          <a:lstStyle/>
          <a:p>
            <a:r>
              <a:rPr lang="en-US" dirty="0" smtClean="0"/>
              <a:t>Mean fraction </a:t>
            </a:r>
            <a:r>
              <a:rPr lang="en-US" dirty="0"/>
              <a:t>of energy in HO increases from 0.38% for 10 GeV </a:t>
            </a:r>
            <a:r>
              <a:rPr lang="en-US" dirty="0" err="1"/>
              <a:t>pions</a:t>
            </a:r>
            <a:r>
              <a:rPr lang="en-US" dirty="0"/>
              <a:t> to 4.3% for 300 GeV </a:t>
            </a:r>
            <a:r>
              <a:rPr lang="en-US" dirty="0" err="1" smtClean="0"/>
              <a:t>pions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RMS </a:t>
            </a:r>
            <a:r>
              <a:rPr lang="en-US" dirty="0"/>
              <a:t>of </a:t>
            </a:r>
            <a:r>
              <a:rPr lang="en-US" dirty="0" smtClean="0"/>
              <a:t>the fractional </a:t>
            </a:r>
            <a:r>
              <a:rPr lang="en-US" dirty="0"/>
              <a:t>energy increases from 0.034 to 0.10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evidence of leakage </a:t>
            </a:r>
            <a:r>
              <a:rPr lang="en-US" dirty="0" smtClean="0"/>
              <a:t> without </a:t>
            </a:r>
            <a:r>
              <a:rPr lang="en-US" dirty="0"/>
              <a:t>HO in ring 1 but </a:t>
            </a:r>
            <a:r>
              <a:rPr lang="en-US" dirty="0" smtClean="0"/>
              <a:t>with reduced </a:t>
            </a:r>
            <a:r>
              <a:rPr lang="en-US" dirty="0"/>
              <a:t>intensity.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Negligible amount </a:t>
            </a:r>
            <a:r>
              <a:rPr lang="en-US" dirty="0"/>
              <a:t>of </a:t>
            </a:r>
            <a:r>
              <a:rPr lang="en-US" dirty="0" smtClean="0"/>
              <a:t>leakage </a:t>
            </a:r>
            <a:r>
              <a:rPr lang="en-US" dirty="0"/>
              <a:t>in ring </a:t>
            </a:r>
            <a:r>
              <a:rPr lang="en-US" dirty="0" smtClean="0"/>
              <a:t>2.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7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80517"/>
            <a:ext cx="10905744" cy="875857"/>
          </a:xfrm>
        </p:spPr>
        <p:txBody>
          <a:bodyPr/>
          <a:lstStyle/>
          <a:p>
            <a:r>
              <a:rPr lang="en-US" dirty="0" smtClean="0"/>
              <a:t>Direct consequence of shower leakage on E</a:t>
            </a:r>
            <a:r>
              <a:rPr lang="en-US" baseline="-25000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069848"/>
            <a:ext cx="11064240" cy="51071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inclusion of </a:t>
            </a:r>
            <a:r>
              <a:rPr lang="en-US" dirty="0"/>
              <a:t>HO reduces the background cross section by a factor of 1.5 or more for </a:t>
            </a:r>
            <a:r>
              <a:rPr lang="en-US" dirty="0" smtClean="0"/>
              <a:t>moderate E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values.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</a:t>
            </a:r>
            <a:r>
              <a:rPr lang="en-US" baseline="-25000" dirty="0"/>
              <a:t>T</a:t>
            </a:r>
            <a:r>
              <a:rPr lang="en-US" dirty="0" smtClean="0"/>
              <a:t> </a:t>
            </a:r>
            <a:r>
              <a:rPr lang="en-US" dirty="0"/>
              <a:t>region </a:t>
            </a:r>
            <a:r>
              <a:rPr lang="en-US" dirty="0" smtClean="0"/>
              <a:t>is important </a:t>
            </a:r>
            <a:r>
              <a:rPr lang="en-US" dirty="0"/>
              <a:t>for searches of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supersymmetric particles.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Figure: </a:t>
            </a:r>
            <a:r>
              <a:rPr lang="en-US" b="1" dirty="0"/>
              <a:t>Integrated </a:t>
            </a:r>
            <a:r>
              <a:rPr lang="en-US" b="1" dirty="0" smtClean="0"/>
              <a:t>background cross </a:t>
            </a:r>
          </a:p>
          <a:p>
            <a:pPr marL="0" indent="0">
              <a:buNone/>
            </a:pPr>
            <a:r>
              <a:rPr lang="en-US" b="1" dirty="0" smtClean="0"/>
              <a:t>	  section </a:t>
            </a:r>
            <a:r>
              <a:rPr lang="en-US" b="1" dirty="0"/>
              <a:t>above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threshold </a:t>
            </a:r>
            <a:r>
              <a:rPr lang="en-US" b="1" dirty="0"/>
              <a:t>as a function of </a:t>
            </a:r>
            <a:r>
              <a:rPr lang="en-US" b="1" dirty="0" smtClean="0"/>
              <a:t>missing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  </a:t>
            </a:r>
            <a:r>
              <a:rPr lang="en-US" b="1" dirty="0"/>
              <a:t>E</a:t>
            </a:r>
            <a:r>
              <a:rPr lang="en-US" b="1" baseline="-25000" dirty="0"/>
              <a:t>T</a:t>
            </a:r>
            <a:r>
              <a:rPr lang="en-US" b="1" dirty="0" smtClean="0"/>
              <a:t> with </a:t>
            </a:r>
            <a:r>
              <a:rPr lang="en-US" b="1" dirty="0"/>
              <a:t>or without HO.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7" y="2372082"/>
            <a:ext cx="4216018" cy="41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9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52" y="1841166"/>
            <a:ext cx="5612103" cy="410238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" y="1592215"/>
            <a:ext cx="6114424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88992" y="423367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+5.342 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21736" y="423367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+2.686 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14616" y="1755648"/>
            <a:ext cx="256032" cy="134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4616" y="142907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layers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31187" y="6025329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19.5 mm thick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71650" y="3377120"/>
            <a:ext cx="34787" cy="3017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1826" y="599333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3820 mm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24820" y="565599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4070 mm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663500" y="3892359"/>
            <a:ext cx="374333" cy="224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144870" y="3892360"/>
            <a:ext cx="27915" cy="2502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156159" y="6394661"/>
            <a:ext cx="3897141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20548" y="60598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7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1769</Words>
  <Application>Microsoft Office PowerPoint</Application>
  <PresentationFormat>Widescreen</PresentationFormat>
  <Paragraphs>212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Times-Roman</vt:lpstr>
      <vt:lpstr>Office Theme</vt:lpstr>
      <vt:lpstr>The Outer Hadron Calorimeter (HO)</vt:lpstr>
      <vt:lpstr>Need of Outer Hadron Calorimeter</vt:lpstr>
      <vt:lpstr>PowerPoint Presentation</vt:lpstr>
      <vt:lpstr>Improvements</vt:lpstr>
      <vt:lpstr>Quantitative Improvement</vt:lpstr>
      <vt:lpstr>PowerPoint Presentation</vt:lpstr>
      <vt:lpstr>PowerPoint Presentation</vt:lpstr>
      <vt:lpstr>Direct consequence of shower leakage on ET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Tiles</vt:lpstr>
      <vt:lpstr>Tray</vt:lpstr>
      <vt:lpstr>PowerPoint Presentation</vt:lpstr>
      <vt:lpstr>PowerPoint Presentation</vt:lpstr>
      <vt:lpstr>Pigtails</vt:lpstr>
      <vt:lpstr>PowerPoint Presentation</vt:lpstr>
      <vt:lpstr>PowerPoint Presentation</vt:lpstr>
      <vt:lpstr>PowerPoint Presentation</vt:lpstr>
      <vt:lpstr>Certification of Pigtails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Saharan</dc:creator>
  <cp:lastModifiedBy>Mohit Saharan</cp:lastModifiedBy>
  <cp:revision>59</cp:revision>
  <dcterms:created xsi:type="dcterms:W3CDTF">2018-08-02T02:45:44Z</dcterms:created>
  <dcterms:modified xsi:type="dcterms:W3CDTF">2018-08-03T06:35:14Z</dcterms:modified>
</cp:coreProperties>
</file>