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9" r:id="rId29"/>
    <p:sldId id="288" r:id="rId30"/>
    <p:sldId id="284" r:id="rId31"/>
    <p:sldId id="285" r:id="rId32"/>
    <p:sldId id="286" r:id="rId33"/>
    <p:sldId id="287"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F0395-34A7-4C29-A03F-F62F986A4F1E}" type="datetimeFigureOut">
              <a:rPr lang="en-US" smtClean="0"/>
              <a:t>06-Aug-18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58314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F0395-34A7-4C29-A03F-F62F986A4F1E}" type="datetimeFigureOut">
              <a:rPr lang="en-US" smtClean="0"/>
              <a:t>06-Aug-18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0696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F0395-34A7-4C29-A03F-F62F986A4F1E}" type="datetimeFigureOut">
              <a:rPr lang="en-US" smtClean="0"/>
              <a:t>06-Aug-18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99491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F0395-34A7-4C29-A03F-F62F986A4F1E}" type="datetimeFigureOut">
              <a:rPr lang="en-US" smtClean="0"/>
              <a:t>06-Aug-18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15331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F0395-34A7-4C29-A03F-F62F986A4F1E}" type="datetimeFigureOut">
              <a:rPr lang="en-US" smtClean="0"/>
              <a:t>06-Aug-18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51246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F0395-34A7-4C29-A03F-F62F986A4F1E}" type="datetimeFigureOut">
              <a:rPr lang="en-US" smtClean="0"/>
              <a:t>06-Aug-18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64662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F0395-34A7-4C29-A03F-F62F986A4F1E}" type="datetimeFigureOut">
              <a:rPr lang="en-US" smtClean="0"/>
              <a:t>06-Aug-18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271764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F0395-34A7-4C29-A03F-F62F986A4F1E}" type="datetimeFigureOut">
              <a:rPr lang="en-US" smtClean="0"/>
              <a:t>06-Aug-18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272691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F0395-34A7-4C29-A03F-F62F986A4F1E}" type="datetimeFigureOut">
              <a:rPr lang="en-US" smtClean="0"/>
              <a:t>06-Aug-18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667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F0395-34A7-4C29-A03F-F62F986A4F1E}" type="datetimeFigureOut">
              <a:rPr lang="en-US" smtClean="0"/>
              <a:t>06-Aug-18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72735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F0395-34A7-4C29-A03F-F62F986A4F1E}" type="datetimeFigureOut">
              <a:rPr lang="en-US" smtClean="0"/>
              <a:t>06-Aug-18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6761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F0395-34A7-4C29-A03F-F62F986A4F1E}" type="datetimeFigureOut">
              <a:rPr lang="en-US" smtClean="0"/>
              <a:t>06-Aug-18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FF09C-AC37-4DAF-8C79-26C5DBF952D4}" type="slidenum">
              <a:rPr lang="en-US" smtClean="0"/>
              <a:t>‹#›</a:t>
            </a:fld>
            <a:endParaRPr lang="en-US"/>
          </a:p>
        </p:txBody>
      </p:sp>
    </p:spTree>
    <p:extLst>
      <p:ext uri="{BB962C8B-B14F-4D97-AF65-F5344CB8AC3E}">
        <p14:creationId xmlns:p14="http://schemas.microsoft.com/office/powerpoint/2010/main" val="713251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486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Test</a:t>
            </a:r>
            <a:endParaRPr lang="en-US" dirty="0"/>
          </a:p>
        </p:txBody>
      </p:sp>
      <p:sp>
        <p:nvSpPr>
          <p:cNvPr id="3" name="Content Placeholder 2"/>
          <p:cNvSpPr>
            <a:spLocks noGrp="1"/>
          </p:cNvSpPr>
          <p:nvPr>
            <p:ph idx="1"/>
          </p:nvPr>
        </p:nvSpPr>
        <p:spPr/>
        <p:txBody>
          <a:bodyPr/>
          <a:lstStyle/>
          <a:p>
            <a:r>
              <a:rPr lang="en-US" dirty="0" err="1" smtClean="0"/>
              <a:t>HPD</a:t>
            </a:r>
            <a:r>
              <a:rPr lang="en-US" dirty="0" smtClean="0"/>
              <a:t>-2: Pixel 10 at 1.35 C/</a:t>
            </a:r>
            <a:r>
              <a:rPr lang="en-US" dirty="0" err="1" smtClean="0"/>
              <a:t>yr</a:t>
            </a:r>
            <a:endParaRPr lang="en-US" dirty="0" smtClean="0"/>
          </a:p>
          <a:p>
            <a:r>
              <a:rPr lang="en-US" dirty="0" err="1" smtClean="0"/>
              <a:t>HPD</a:t>
            </a:r>
            <a:r>
              <a:rPr lang="en-US" dirty="0" smtClean="0"/>
              <a:t>-1: Pixel 3 at 9.15 C/</a:t>
            </a:r>
            <a:r>
              <a:rPr lang="en-US" dirty="0" err="1" smtClean="0"/>
              <a:t>yr</a:t>
            </a:r>
            <a:r>
              <a:rPr lang="en-US" dirty="0" smtClean="0"/>
              <a:t>    Pixel 9 and 11: damaged from test 1</a:t>
            </a:r>
          </a:p>
          <a:p>
            <a:r>
              <a:rPr lang="en-US" b="1" dirty="0">
                <a:solidFill>
                  <a:srgbClr val="0070C0"/>
                </a:solidFill>
              </a:rPr>
              <a:t>W</a:t>
            </a:r>
            <a:r>
              <a:rPr lang="en-US" b="1" dirty="0" smtClean="0">
                <a:solidFill>
                  <a:srgbClr val="0070C0"/>
                </a:solidFill>
              </a:rPr>
              <a:t>hy pixel 3:</a:t>
            </a:r>
            <a:r>
              <a:rPr lang="en-US" dirty="0" smtClean="0"/>
              <a:t>  To look for any shifting in the damage profiles both near (11) and far (9) from the illumination point, as well as for signs of  photocathode recovery.</a:t>
            </a:r>
          </a:p>
          <a:p>
            <a:r>
              <a:rPr lang="en-US" dirty="0" smtClean="0"/>
              <a:t>Test run: 7 months</a:t>
            </a:r>
          </a:p>
          <a:p>
            <a:endParaRPr lang="en-US" dirty="0" smtClean="0"/>
          </a:p>
          <a:p>
            <a:endParaRPr lang="en-US" dirty="0"/>
          </a:p>
        </p:txBody>
      </p:sp>
    </p:spTree>
    <p:extLst>
      <p:ext uri="{BB962C8B-B14F-4D97-AF65-F5344CB8AC3E}">
        <p14:creationId xmlns:p14="http://schemas.microsoft.com/office/powerpoint/2010/main" val="274507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0442"/>
            <a:ext cx="10515600" cy="1325563"/>
          </a:xfrm>
        </p:spPr>
        <p:txBody>
          <a:bodyPr/>
          <a:lstStyle/>
          <a:p>
            <a:pPr algn="ctr"/>
            <a:r>
              <a:rPr lang="en-US" dirty="0" smtClean="0"/>
              <a:t>Observations</a:t>
            </a:r>
            <a:endParaRPr lang="en-US" dirty="0"/>
          </a:p>
        </p:txBody>
      </p:sp>
    </p:spTree>
    <p:extLst>
      <p:ext uri="{BB962C8B-B14F-4D97-AF65-F5344CB8AC3E}">
        <p14:creationId xmlns:p14="http://schemas.microsoft.com/office/powerpoint/2010/main" val="149759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lstStyle/>
          <a:p>
            <a:r>
              <a:rPr lang="en-US" dirty="0" smtClean="0"/>
              <a:t>Notations</a:t>
            </a:r>
            <a:endParaRPr lang="en-US" dirty="0"/>
          </a:p>
        </p:txBody>
      </p:sp>
      <p:sp>
        <p:nvSpPr>
          <p:cNvPr id="3" name="Content Placeholder 2"/>
          <p:cNvSpPr>
            <a:spLocks noGrp="1"/>
          </p:cNvSpPr>
          <p:nvPr>
            <p:ph idx="1"/>
          </p:nvPr>
        </p:nvSpPr>
        <p:spPr>
          <a:xfrm>
            <a:off x="838200" y="1165412"/>
            <a:ext cx="10515600" cy="5011551"/>
          </a:xfrm>
        </p:spPr>
        <p:txBody>
          <a:bodyPr/>
          <a:lstStyle/>
          <a:p>
            <a:r>
              <a:rPr lang="en-US" dirty="0"/>
              <a:t>A</a:t>
            </a:r>
            <a:r>
              <a:rPr lang="en-US" dirty="0" smtClean="0"/>
              <a:t>bsolute light intensity in </a:t>
            </a:r>
            <a:r>
              <a:rPr lang="en-US" dirty="0" err="1" smtClean="0"/>
              <a:t>nW</a:t>
            </a:r>
            <a:r>
              <a:rPr lang="en-US" dirty="0" smtClean="0"/>
              <a:t> – measured by a calibrated </a:t>
            </a:r>
            <a:r>
              <a:rPr lang="en-US" dirty="0" err="1" smtClean="0"/>
              <a:t>HPD</a:t>
            </a:r>
            <a:endParaRPr lang="en-US" dirty="0" smtClean="0"/>
          </a:p>
          <a:p>
            <a:r>
              <a:rPr lang="en-US" dirty="0" smtClean="0"/>
              <a:t>Signal -  Initial pixel signal from </a:t>
            </a:r>
            <a:r>
              <a:rPr lang="en-US" dirty="0" err="1" smtClean="0"/>
              <a:t>HPD</a:t>
            </a:r>
            <a:r>
              <a:rPr lang="en-US" dirty="0" smtClean="0"/>
              <a:t>-1 or </a:t>
            </a:r>
            <a:r>
              <a:rPr lang="en-US" dirty="0" err="1" smtClean="0"/>
              <a:t>HPD</a:t>
            </a:r>
            <a:r>
              <a:rPr lang="en-US" dirty="0" smtClean="0"/>
              <a:t>-2</a:t>
            </a:r>
          </a:p>
          <a:p>
            <a:r>
              <a:rPr lang="en-US" b="1" u="sng" dirty="0" smtClean="0"/>
              <a:t>It represents a simple conversion from </a:t>
            </a:r>
            <a:r>
              <a:rPr lang="en-US" b="1" u="sng" dirty="0" err="1" smtClean="0"/>
              <a:t>nW</a:t>
            </a:r>
            <a:r>
              <a:rPr lang="en-US" b="1" u="sng" dirty="0" smtClean="0"/>
              <a:t> to </a:t>
            </a:r>
            <a:r>
              <a:rPr lang="en-US" b="1" u="sng" dirty="0" err="1" smtClean="0"/>
              <a:t>nA</a:t>
            </a:r>
            <a:r>
              <a:rPr lang="en-US" b="1" u="sng" dirty="0" smtClean="0"/>
              <a:t> for that pixel’s particular initial QE and gain, and does not change from test to test, even though the tube response changes. </a:t>
            </a:r>
          </a:p>
          <a:p>
            <a:r>
              <a:rPr lang="en-US" dirty="0" smtClean="0"/>
              <a:t> C/year – Defined using signal readings</a:t>
            </a:r>
          </a:p>
          <a:p>
            <a:r>
              <a:rPr lang="en-US" dirty="0"/>
              <a:t>I</a:t>
            </a:r>
            <a:r>
              <a:rPr lang="en-US" dirty="0" smtClean="0"/>
              <a:t>ntegrated charge: </a:t>
            </a:r>
            <a:r>
              <a:rPr lang="en-US" dirty="0"/>
              <a:t>A</a:t>
            </a:r>
            <a:r>
              <a:rPr lang="en-US" dirty="0" smtClean="0"/>
              <a:t>ctual measurement of the charge passing through the </a:t>
            </a:r>
            <a:r>
              <a:rPr lang="en-US" dirty="0" err="1" smtClean="0"/>
              <a:t>HPD</a:t>
            </a:r>
            <a:r>
              <a:rPr lang="en-US" dirty="0" smtClean="0"/>
              <a:t> over time. </a:t>
            </a:r>
          </a:p>
          <a:p>
            <a:r>
              <a:rPr lang="en-US" dirty="0" smtClean="0"/>
              <a:t> </a:t>
            </a:r>
            <a:r>
              <a:rPr lang="en-US" b="1" u="sng" dirty="0" smtClean="0"/>
              <a:t>thus includes the degradation in response of the tube.  Both the percent overall change in QE, as well as the slope of the loss in units of  percent loss per year is listed in the last two columns of Table 1. </a:t>
            </a:r>
            <a:endParaRPr lang="en-US" b="1" u="sng" dirty="0"/>
          </a:p>
        </p:txBody>
      </p:sp>
    </p:spTree>
    <p:extLst>
      <p:ext uri="{BB962C8B-B14F-4D97-AF65-F5344CB8AC3E}">
        <p14:creationId xmlns:p14="http://schemas.microsoft.com/office/powerpoint/2010/main" val="218255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454" y="221696"/>
            <a:ext cx="10204933" cy="6295925"/>
          </a:xfrm>
        </p:spPr>
      </p:pic>
    </p:spTree>
    <p:extLst>
      <p:ext uri="{BB962C8B-B14F-4D97-AF65-F5344CB8AC3E}">
        <p14:creationId xmlns:p14="http://schemas.microsoft.com/office/powerpoint/2010/main" val="205220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Progress of localized damage under bright illumination</a:t>
            </a:r>
            <a:endParaRPr lang="en-US" dirty="0"/>
          </a:p>
        </p:txBody>
      </p:sp>
      <p:sp>
        <p:nvSpPr>
          <p:cNvPr id="5" name="Content Placeholder 4"/>
          <p:cNvSpPr>
            <a:spLocks noGrp="1"/>
          </p:cNvSpPr>
          <p:nvPr>
            <p:ph idx="1"/>
          </p:nvPr>
        </p:nvSpPr>
        <p:spPr>
          <a:xfrm>
            <a:off x="838200" y="1825625"/>
            <a:ext cx="6556188" cy="4351338"/>
          </a:xfrm>
        </p:spPr>
        <p:txBody>
          <a:bodyPr/>
          <a:lstStyle/>
          <a:p>
            <a:r>
              <a:rPr lang="en-US" b="1" u="sng" dirty="0" smtClean="0"/>
              <a:t> Each contour line represents a 4% difference in calibrated response.</a:t>
            </a:r>
            <a:endParaRPr lang="en-US" dirty="0" smtClean="0"/>
          </a:p>
          <a:p>
            <a:r>
              <a:rPr lang="en-US" dirty="0" smtClean="0"/>
              <a:t> </a:t>
            </a:r>
            <a:r>
              <a:rPr lang="en-US" dirty="0" err="1" smtClean="0"/>
              <a:t>HPD</a:t>
            </a:r>
            <a:r>
              <a:rPr lang="en-US" dirty="0" smtClean="0"/>
              <a:t> is locally uniform with a gradual 20 % fall off toward the edges (within CMS specification)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906" y="1268413"/>
            <a:ext cx="4216400" cy="4908550"/>
          </a:xfrm>
          <a:prstGeom prst="rect">
            <a:avLst/>
          </a:prstGeom>
        </p:spPr>
      </p:pic>
    </p:spTree>
    <p:extLst>
      <p:ext uri="{BB962C8B-B14F-4D97-AF65-F5344CB8AC3E}">
        <p14:creationId xmlns:p14="http://schemas.microsoft.com/office/powerpoint/2010/main" val="297844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424"/>
            <a:ext cx="6735109" cy="4760539"/>
          </a:xfrm>
        </p:spPr>
        <p:txBody>
          <a:bodyPr/>
          <a:lstStyle/>
          <a:p>
            <a:pPr marL="0" indent="0">
              <a:buNone/>
            </a:pPr>
            <a:r>
              <a:rPr lang="en-US" b="1" dirty="0" smtClean="0"/>
              <a:t>End of test 1:</a:t>
            </a:r>
          </a:p>
          <a:p>
            <a:r>
              <a:rPr lang="en-US" dirty="0" smtClean="0"/>
              <a:t>Equivalent to 33 years of CMS running into one pixel </a:t>
            </a:r>
          </a:p>
          <a:p>
            <a:r>
              <a:rPr lang="en-US" dirty="0" smtClean="0"/>
              <a:t>Damage to illuminated pixels 9 (bright) and 11 (dim) are clearly visible.  </a:t>
            </a:r>
          </a:p>
          <a:p>
            <a:r>
              <a:rPr lang="en-US" dirty="0" smtClean="0"/>
              <a:t>Damage is local to the pixel, </a:t>
            </a:r>
          </a:p>
          <a:p>
            <a:r>
              <a:rPr lang="en-US" dirty="0" smtClean="0"/>
              <a:t>Degradation in the outer edges closest to the illuminated pixels and in the region bridging the two pixels.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309" y="989387"/>
            <a:ext cx="4502150" cy="4927600"/>
          </a:xfrm>
          <a:prstGeom prst="rect">
            <a:avLst/>
          </a:prstGeom>
        </p:spPr>
      </p:pic>
    </p:spTree>
    <p:extLst>
      <p:ext uri="{BB962C8B-B14F-4D97-AF65-F5344CB8AC3E}">
        <p14:creationId xmlns:p14="http://schemas.microsoft.com/office/powerpoint/2010/main" val="150887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3843"/>
            <a:ext cx="6798048" cy="4633119"/>
          </a:xfrm>
        </p:spPr>
        <p:txBody>
          <a:bodyPr/>
          <a:lstStyle/>
          <a:p>
            <a:pPr marL="0" indent="0">
              <a:buNone/>
            </a:pPr>
            <a:r>
              <a:rPr lang="en-US" b="1" dirty="0" smtClean="0"/>
              <a:t>End of Test 2:</a:t>
            </a:r>
          </a:p>
          <a:p>
            <a:r>
              <a:rPr lang="en-US" dirty="0"/>
              <a:t>D</a:t>
            </a:r>
            <a:r>
              <a:rPr lang="en-US" dirty="0" smtClean="0"/>
              <a:t>amaged region extends to neighboring pixels, but previously damaged regions further away maintain the same damage pattern, while slowly degrading as a whole.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248" y="1086644"/>
            <a:ext cx="4324350" cy="4914900"/>
          </a:xfrm>
          <a:prstGeom prst="rect">
            <a:avLst/>
          </a:prstGeom>
        </p:spPr>
      </p:pic>
    </p:spTree>
    <p:extLst>
      <p:ext uri="{BB962C8B-B14F-4D97-AF65-F5344CB8AC3E}">
        <p14:creationId xmlns:p14="http://schemas.microsoft.com/office/powerpoint/2010/main" val="11224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0588"/>
            <a:ext cx="7463119" cy="5342060"/>
          </a:xfrm>
        </p:spPr>
        <p:txBody>
          <a:bodyPr>
            <a:normAutofit/>
          </a:bodyPr>
          <a:lstStyle/>
          <a:p>
            <a:r>
              <a:rPr lang="en-US" dirty="0" smtClean="0"/>
              <a:t>Area scan of </a:t>
            </a:r>
            <a:r>
              <a:rPr lang="en-US" dirty="0" err="1" smtClean="0"/>
              <a:t>HPD</a:t>
            </a:r>
            <a:r>
              <a:rPr lang="en-US" dirty="0" smtClean="0"/>
              <a:t>-2:</a:t>
            </a:r>
          </a:p>
          <a:p>
            <a:r>
              <a:rPr lang="en-US" dirty="0"/>
              <a:t>O</a:t>
            </a:r>
            <a:r>
              <a:rPr lang="en-US" dirty="0" smtClean="0"/>
              <a:t>nly 3% reduction in calibrated response, for a much less aggressive illumination rate of 1.35 C/year </a:t>
            </a:r>
          </a:p>
          <a:p>
            <a:pPr marL="0" indent="0">
              <a:buNone/>
            </a:pPr>
            <a:r>
              <a:rPr lang="en-US" dirty="0"/>
              <a:t> </a:t>
            </a:r>
            <a:r>
              <a:rPr lang="en-US" dirty="0" smtClean="0"/>
              <a:t> (still more than 4 times that expected at the     </a:t>
            </a:r>
          </a:p>
          <a:p>
            <a:pPr marL="0" indent="0">
              <a:buNone/>
            </a:pPr>
            <a:r>
              <a:rPr lang="en-US" dirty="0"/>
              <a:t> </a:t>
            </a:r>
            <a:r>
              <a:rPr lang="en-US" dirty="0" smtClean="0"/>
              <a:t>  worst CMS location)</a:t>
            </a:r>
          </a:p>
          <a:p>
            <a:r>
              <a:rPr lang="en-US" dirty="0" smtClean="0"/>
              <a:t>None of the non-illuminated pixels were affected significantly by illumination of pixel 10 at the lower rate.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6777" y="3532095"/>
            <a:ext cx="2783000" cy="29305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777" y="574116"/>
            <a:ext cx="2783000" cy="2957979"/>
          </a:xfrm>
          <a:prstGeom prst="rect">
            <a:avLst/>
          </a:prstGeom>
        </p:spPr>
      </p:pic>
    </p:spTree>
    <p:extLst>
      <p:ext uri="{BB962C8B-B14F-4D97-AF65-F5344CB8AC3E}">
        <p14:creationId xmlns:p14="http://schemas.microsoft.com/office/powerpoint/2010/main" val="2805312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6141"/>
            <a:ext cx="10515600" cy="5450822"/>
          </a:xfrm>
        </p:spPr>
        <p:txBody>
          <a:bodyPr>
            <a:normAutofit/>
          </a:bodyPr>
          <a:lstStyle/>
          <a:p>
            <a:pPr marL="0" indent="0">
              <a:buNone/>
            </a:pPr>
            <a:r>
              <a:rPr lang="en-US" dirty="0" smtClean="0"/>
              <a:t>The progress of selected pixels a function of time, using data from the periodic area scans. </a:t>
            </a:r>
          </a:p>
          <a:p>
            <a:pPr marL="0" indent="0">
              <a:buNone/>
            </a:pPr>
            <a:endParaRPr lang="en-US" dirty="0" smtClean="0"/>
          </a:p>
          <a:p>
            <a:r>
              <a:rPr lang="en-US" dirty="0" smtClean="0"/>
              <a:t>Curves are normalized to the first data point for each pixel</a:t>
            </a:r>
          </a:p>
          <a:p>
            <a:r>
              <a:rPr lang="en-US" dirty="0"/>
              <a:t>C</a:t>
            </a:r>
            <a:r>
              <a:rPr lang="en-US" dirty="0" smtClean="0"/>
              <a:t>hange in an illuminated pixel is relative to a “control” pixel which was not illuminated during the test</a:t>
            </a:r>
          </a:p>
          <a:p>
            <a:r>
              <a:rPr lang="en-US" dirty="0" smtClean="0"/>
              <a:t>The total tube response degrades monotonically during illumination and then recovers slightly during dark storage. </a:t>
            </a:r>
            <a:endParaRPr lang="en-US" dirty="0"/>
          </a:p>
        </p:txBody>
      </p:sp>
    </p:spTree>
    <p:extLst>
      <p:ext uri="{BB962C8B-B14F-4D97-AF65-F5344CB8AC3E}">
        <p14:creationId xmlns:p14="http://schemas.microsoft.com/office/powerpoint/2010/main" val="4079608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1929"/>
            <a:ext cx="10515600" cy="825034"/>
          </a:xfrm>
        </p:spPr>
        <p:txBody>
          <a:bodyPr>
            <a:normAutofit lnSpcReduction="10000"/>
          </a:bodyPr>
          <a:lstStyle/>
          <a:p>
            <a:pPr marL="0" indent="0">
              <a:buNone/>
            </a:pPr>
            <a:r>
              <a:rPr lang="en-US" dirty="0" smtClean="0"/>
              <a:t>The in-situ data of the second test provides a more detailed and continuous time-dependent response curve. </a:t>
            </a:r>
            <a:endParaRPr lang="en-US"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713"/>
          <a:stretch/>
        </p:blipFill>
        <p:spPr>
          <a:xfrm>
            <a:off x="501980" y="188259"/>
            <a:ext cx="11345831" cy="5029200"/>
          </a:xfrm>
          <a:prstGeom prst="rect">
            <a:avLst/>
          </a:prstGeom>
        </p:spPr>
      </p:pic>
    </p:spTree>
    <p:extLst>
      <p:ext uri="{BB962C8B-B14F-4D97-AF65-F5344CB8AC3E}">
        <p14:creationId xmlns:p14="http://schemas.microsoft.com/office/powerpoint/2010/main" val="96091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A 19 channel hybrid photodiode (</a:t>
                </a:r>
                <a:r>
                  <a:rPr lang="en-US" dirty="0" err="1" smtClean="0"/>
                  <a:t>HPD</a:t>
                </a:r>
                <a:r>
                  <a:rPr lang="en-US" dirty="0" smtClean="0"/>
                  <a:t>) was developed </a:t>
                </a:r>
                <a:r>
                  <a:rPr lang="en-US" dirty="0" smtClean="0"/>
                  <a:t>in to </a:t>
                </a:r>
                <a:r>
                  <a:rPr lang="en-US" dirty="0" smtClean="0"/>
                  <a:t>read out CMS </a:t>
                </a:r>
                <a:r>
                  <a:rPr lang="en-US" dirty="0" err="1" smtClean="0"/>
                  <a:t>HCAL</a:t>
                </a:r>
                <a:r>
                  <a:rPr lang="en-US" dirty="0" smtClean="0"/>
                  <a:t>. </a:t>
                </a:r>
              </a:p>
              <a:p>
                <a:r>
                  <a:rPr lang="en-US" dirty="0" smtClean="0"/>
                  <a:t>A proximity focused device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𝑔𝑎𝑝</m:t>
                        </m:r>
                      </m:sub>
                    </m:sSub>
                    <m:r>
                      <a:rPr lang="en-US" b="0" i="1" smtClean="0">
                        <a:latin typeface="Cambria Math" panose="02040503050406030204" pitchFamily="18" charset="0"/>
                      </a:rPr>
                      <m:t>~ 10 </m:t>
                    </m:r>
                    <m:r>
                      <a:rPr lang="en-US" b="0" i="1" smtClean="0">
                        <a:latin typeface="Cambria Math" panose="02040503050406030204" pitchFamily="18" charset="0"/>
                      </a:rPr>
                      <m:t>𝑘𝑉</m:t>
                    </m:r>
                  </m:oMath>
                </a14:m>
                <a:r>
                  <a:rPr lang="en-US" dirty="0" smtClean="0"/>
                  <a:t> across the 3 mm gap to produce  a gain of </a:t>
                </a:r>
                <a:r>
                  <a:rPr lang="en-US" dirty="0" smtClean="0"/>
                  <a:t>2000</a:t>
                </a:r>
                <a:endParaRPr lang="en-US" dirty="0" smtClean="0"/>
              </a:p>
              <a:p>
                <a:r>
                  <a:rPr lang="en-US" dirty="0" smtClean="0"/>
                  <a:t> segmented into an array of 5.4 mm hexagonal pixels</a:t>
                </a:r>
              </a:p>
              <a:p>
                <a:r>
                  <a:rPr lang="en-US" dirty="0" smtClean="0"/>
                  <a:t> Each channel is read out individually through a bump-bonded vacuum feedthrough under a reverse bias which drifts the charges across the junction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4987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5153" y="143435"/>
                <a:ext cx="11138647" cy="6436659"/>
              </a:xfrm>
            </p:spPr>
            <p:txBody>
              <a:bodyPr>
                <a:normAutofit lnSpcReduction="10000"/>
              </a:bodyPr>
              <a:lstStyle/>
              <a:p>
                <a:pPr marL="0" indent="0">
                  <a:buNone/>
                </a:pPr>
                <a:r>
                  <a:rPr lang="en-US" dirty="0" smtClean="0"/>
                  <a:t>Log plot of the in-situ data taken during the second test</a:t>
                </a:r>
              </a:p>
              <a:p>
                <a:pPr marL="0" indent="0">
                  <a:buNone/>
                </a:pPr>
                <a:endParaRPr lang="en-US" dirty="0" smtClean="0"/>
              </a:p>
              <a:p>
                <a:r>
                  <a:rPr lang="en-US" dirty="0"/>
                  <a:t>A</a:t>
                </a:r>
                <a:r>
                  <a:rPr lang="en-US" dirty="0" smtClean="0"/>
                  <a:t>ny variation in the source intensity is normalized out using the reference photodiode</a:t>
                </a:r>
              </a:p>
              <a:p>
                <a:endParaRPr lang="en-US" dirty="0" smtClean="0"/>
              </a:p>
              <a:p>
                <a:r>
                  <a:rPr lang="en-US" dirty="0" smtClean="0"/>
                  <a:t>Temperature fluctuations were around 3</a:t>
                </a:r>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C</m:t>
                    </m:r>
                  </m:oMath>
                </a14:m>
                <a:r>
                  <a:rPr lang="en-US" dirty="0" smtClean="0"/>
                  <a:t>, temperature effects neglected</a:t>
                </a:r>
              </a:p>
              <a:p>
                <a:endParaRPr lang="en-US" dirty="0" smtClean="0"/>
              </a:p>
              <a:p>
                <a:r>
                  <a:rPr lang="en-US" dirty="0" smtClean="0"/>
                  <a:t>Signal: slope gives </a:t>
                </a:r>
                <a:r>
                  <a:rPr lang="en-US" dirty="0" err="1" smtClean="0"/>
                  <a:t>monotomic</a:t>
                </a:r>
                <a:r>
                  <a:rPr lang="en-US" dirty="0" smtClean="0"/>
                  <a:t> degradation of the tube response</a:t>
                </a:r>
              </a:p>
              <a:p>
                <a:endParaRPr lang="en-US" dirty="0" smtClean="0"/>
              </a:p>
              <a:p>
                <a:r>
                  <a:rPr lang="en-US" dirty="0" smtClean="0"/>
                  <a:t>Brightly lit pixel 3 lost 40% of the signal after 2.8 C of integrated charge, </a:t>
                </a:r>
              </a:p>
              <a:p>
                <a:endParaRPr lang="en-US" dirty="0" smtClean="0"/>
              </a:p>
              <a:p>
                <a:r>
                  <a:rPr lang="en-US" dirty="0" smtClean="0"/>
                  <a:t>Dim pixel 10 would have lost only 19% at its projected rate (it lost 3% over 0.46 C), indicating that the intensity, not just the total charge, affects the rate.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5153" y="143435"/>
                <a:ext cx="11138647" cy="6436659"/>
              </a:xfrm>
              <a:blipFill rotWithShape="0">
                <a:blip r:embed="rId2"/>
                <a:stretch>
                  <a:fillRect l="-1094" t="-2180" r="-1204"/>
                </a:stretch>
              </a:blipFill>
            </p:spPr>
            <p:txBody>
              <a:bodyPr/>
              <a:lstStyle/>
              <a:p>
                <a:r>
                  <a:rPr lang="en-US">
                    <a:noFill/>
                  </a:rPr>
                  <a:t> </a:t>
                </a:r>
              </a:p>
            </p:txBody>
          </p:sp>
        </mc:Fallback>
      </mc:AlternateContent>
    </p:spTree>
    <p:extLst>
      <p:ext uri="{BB962C8B-B14F-4D97-AF65-F5344CB8AC3E}">
        <p14:creationId xmlns:p14="http://schemas.microsoft.com/office/powerpoint/2010/main" val="370813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2635"/>
            <a:ext cx="10515600" cy="1371600"/>
          </a:xfrm>
        </p:spPr>
        <p:txBody>
          <a:bodyPr>
            <a:normAutofit/>
          </a:bodyPr>
          <a:lstStyle/>
          <a:p>
            <a:pPr marL="0" indent="0">
              <a:buNone/>
            </a:pPr>
            <a:r>
              <a:rPr lang="en-US" dirty="0"/>
              <a:t>O</a:t>
            </a:r>
            <a:r>
              <a:rPr lang="en-US" dirty="0" smtClean="0"/>
              <a:t>ne pixel per </a:t>
            </a:r>
            <a:r>
              <a:rPr lang="en-US" dirty="0" err="1" smtClean="0"/>
              <a:t>HPD</a:t>
            </a:r>
            <a:endParaRPr lang="en-US" dirty="0" smtClean="0"/>
          </a:p>
          <a:p>
            <a:pPr marL="0" indent="0">
              <a:buNone/>
            </a:pPr>
            <a:r>
              <a:rPr lang="en-US" dirty="0" smtClean="0"/>
              <a:t>Temperature, pixel dark current, and light (signal-dark) are recorded automatically every 2 hours.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1253"/>
            <a:ext cx="10058400" cy="4446935"/>
          </a:xfrm>
          <a:prstGeom prst="rect">
            <a:avLst/>
          </a:prstGeom>
        </p:spPr>
      </p:pic>
    </p:spTree>
    <p:extLst>
      <p:ext uri="{BB962C8B-B14F-4D97-AF65-F5344CB8AC3E}">
        <p14:creationId xmlns:p14="http://schemas.microsoft.com/office/powerpoint/2010/main" val="67357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Voltage Aging tests</a:t>
            </a:r>
            <a:endParaRPr lang="en-US" dirty="0"/>
          </a:p>
        </p:txBody>
      </p:sp>
      <p:sp>
        <p:nvSpPr>
          <p:cNvPr id="3" name="Content Placeholder 2"/>
          <p:cNvSpPr>
            <a:spLocks noGrp="1"/>
          </p:cNvSpPr>
          <p:nvPr>
            <p:ph idx="1"/>
          </p:nvPr>
        </p:nvSpPr>
        <p:spPr/>
        <p:txBody>
          <a:bodyPr/>
          <a:lstStyle/>
          <a:p>
            <a:r>
              <a:rPr lang="en-US" dirty="0" smtClean="0"/>
              <a:t>8 </a:t>
            </a:r>
            <a:r>
              <a:rPr lang="en-US" dirty="0" err="1" smtClean="0"/>
              <a:t>HPDs</a:t>
            </a:r>
            <a:r>
              <a:rPr lang="en-US" dirty="0" smtClean="0"/>
              <a:t> were operated at </a:t>
            </a:r>
            <a:r>
              <a:rPr lang="en-US" dirty="0" err="1" smtClean="0"/>
              <a:t>V</a:t>
            </a:r>
            <a:r>
              <a:rPr lang="en-US" baseline="-25000" dirty="0" err="1" smtClean="0"/>
              <a:t>gap</a:t>
            </a:r>
            <a:r>
              <a:rPr lang="en-US" dirty="0" smtClean="0"/>
              <a:t> between 8-10 kV for 18 months to test the effect of high voltage alone</a:t>
            </a:r>
          </a:p>
          <a:p>
            <a:r>
              <a:rPr lang="en-US" dirty="0" smtClean="0"/>
              <a:t>Four </a:t>
            </a:r>
            <a:r>
              <a:rPr lang="en-US" dirty="0" err="1" smtClean="0"/>
              <a:t>HPDs</a:t>
            </a:r>
            <a:r>
              <a:rPr lang="en-US" dirty="0" smtClean="0"/>
              <a:t> (</a:t>
            </a:r>
            <a:r>
              <a:rPr lang="en-US" dirty="0" err="1" smtClean="0"/>
              <a:t>B1</a:t>
            </a:r>
            <a:r>
              <a:rPr lang="en-US" dirty="0" smtClean="0"/>
              <a:t>, </a:t>
            </a:r>
            <a:r>
              <a:rPr lang="en-US" dirty="0" err="1" smtClean="0"/>
              <a:t>B2</a:t>
            </a:r>
            <a:r>
              <a:rPr lang="en-US" dirty="0" smtClean="0"/>
              <a:t>, </a:t>
            </a:r>
            <a:r>
              <a:rPr lang="en-US" dirty="0" err="1" smtClean="0"/>
              <a:t>B3</a:t>
            </a:r>
            <a:r>
              <a:rPr lang="en-US" dirty="0" smtClean="0"/>
              <a:t>, </a:t>
            </a:r>
            <a:r>
              <a:rPr lang="en-US" dirty="0" err="1" smtClean="0"/>
              <a:t>B4</a:t>
            </a:r>
            <a:r>
              <a:rPr lang="en-US" dirty="0" smtClean="0"/>
              <a:t>) - breakdown problems above </a:t>
            </a:r>
            <a:r>
              <a:rPr lang="en-US" dirty="0" err="1" smtClean="0"/>
              <a:t>V</a:t>
            </a:r>
            <a:r>
              <a:rPr lang="en-US" baseline="-25000" dirty="0" err="1" smtClean="0"/>
              <a:t>gap</a:t>
            </a:r>
            <a:r>
              <a:rPr lang="en-US" dirty="0" smtClean="0"/>
              <a:t> &gt; 10 kV</a:t>
            </a:r>
          </a:p>
          <a:p>
            <a:r>
              <a:rPr lang="en-US" dirty="0" smtClean="0"/>
              <a:t>Four good </a:t>
            </a:r>
            <a:r>
              <a:rPr lang="en-US" dirty="0" err="1" smtClean="0"/>
              <a:t>HPDs</a:t>
            </a:r>
            <a:r>
              <a:rPr lang="en-US" dirty="0" smtClean="0"/>
              <a:t> (</a:t>
            </a:r>
            <a:r>
              <a:rPr lang="en-US" dirty="0" err="1" smtClean="0"/>
              <a:t>G1</a:t>
            </a:r>
            <a:r>
              <a:rPr lang="en-US" dirty="0" smtClean="0"/>
              <a:t>, </a:t>
            </a:r>
            <a:r>
              <a:rPr lang="en-US" dirty="0" err="1" smtClean="0"/>
              <a:t>G2</a:t>
            </a:r>
            <a:r>
              <a:rPr lang="en-US" dirty="0" smtClean="0"/>
              <a:t>, </a:t>
            </a:r>
            <a:r>
              <a:rPr lang="en-US" dirty="0" err="1" smtClean="0"/>
              <a:t>G3</a:t>
            </a:r>
            <a:r>
              <a:rPr lang="en-US" dirty="0" smtClean="0"/>
              <a:t>, </a:t>
            </a:r>
            <a:r>
              <a:rPr lang="en-US" dirty="0" err="1" smtClean="0"/>
              <a:t>G4</a:t>
            </a:r>
            <a:r>
              <a:rPr lang="en-US" dirty="0" smtClean="0"/>
              <a:t>) </a:t>
            </a:r>
          </a:p>
          <a:p>
            <a:r>
              <a:rPr lang="en-US" dirty="0" smtClean="0"/>
              <a:t>Why?</a:t>
            </a:r>
          </a:p>
          <a:p>
            <a:pPr lvl="1"/>
            <a:r>
              <a:rPr lang="en-US" dirty="0" smtClean="0"/>
              <a:t>To check if the “bad” </a:t>
            </a:r>
            <a:r>
              <a:rPr lang="en-US" dirty="0" err="1" smtClean="0"/>
              <a:t>HPD’s</a:t>
            </a:r>
            <a:r>
              <a:rPr lang="en-US" dirty="0" smtClean="0"/>
              <a:t> would have more problems just remaining at high voltage than the </a:t>
            </a:r>
            <a:r>
              <a:rPr lang="en-US" dirty="0" err="1" smtClean="0"/>
              <a:t>HPD’s</a:t>
            </a:r>
            <a:r>
              <a:rPr lang="en-US" dirty="0" smtClean="0"/>
              <a:t> that appeared normal</a:t>
            </a:r>
            <a:endParaRPr lang="en-US" dirty="0"/>
          </a:p>
          <a:p>
            <a:r>
              <a:rPr lang="en-US" dirty="0"/>
              <a:t>P</a:t>
            </a:r>
            <a:r>
              <a:rPr lang="en-US" dirty="0" smtClean="0"/>
              <a:t>eriodically removed from the setup to undergo area scans, gain curve, and other measurements in our quality assurance stations </a:t>
            </a:r>
            <a:endParaRPr lang="en-US" dirty="0"/>
          </a:p>
        </p:txBody>
      </p:sp>
    </p:spTree>
    <p:extLst>
      <p:ext uri="{BB962C8B-B14F-4D97-AF65-F5344CB8AC3E}">
        <p14:creationId xmlns:p14="http://schemas.microsoft.com/office/powerpoint/2010/main" val="3460732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4037" y="1898854"/>
            <a:ext cx="11884141" cy="3524794"/>
          </a:xfrm>
          <a:prstGeom prst="rect">
            <a:avLst/>
          </a:prstGeom>
        </p:spPr>
      </p:pic>
    </p:spTree>
    <p:extLst>
      <p:ext uri="{BB962C8B-B14F-4D97-AF65-F5344CB8AC3E}">
        <p14:creationId xmlns:p14="http://schemas.microsoft.com/office/powerpoint/2010/main" val="131401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528918"/>
            <a:ext cx="10515600" cy="5648045"/>
          </a:xfrm>
        </p:spPr>
        <p:txBody>
          <a:bodyPr>
            <a:normAutofit/>
          </a:bodyPr>
          <a:lstStyle/>
          <a:p>
            <a:pPr marL="0" indent="0">
              <a:buNone/>
            </a:pPr>
            <a:r>
              <a:rPr lang="en-US" dirty="0" smtClean="0"/>
              <a:t>First set of rows: applies to all the tubes</a:t>
            </a:r>
          </a:p>
          <a:p>
            <a:r>
              <a:rPr lang="en-US" dirty="0" smtClean="0"/>
              <a:t>AC Crosstalk: </a:t>
            </a:r>
          </a:p>
          <a:p>
            <a:pPr lvl="1"/>
            <a:r>
              <a:rPr lang="en-US" dirty="0" err="1" smtClean="0"/>
              <a:t>Capacitively</a:t>
            </a:r>
            <a:r>
              <a:rPr lang="en-US" dirty="0" smtClean="0"/>
              <a:t>-coupled cross talk</a:t>
            </a:r>
          </a:p>
          <a:p>
            <a:r>
              <a:rPr lang="en-US" dirty="0" smtClean="0"/>
              <a:t>DC Crosstalk: </a:t>
            </a:r>
          </a:p>
          <a:p>
            <a:pPr lvl="1"/>
            <a:r>
              <a:rPr lang="en-US" dirty="0" smtClean="0"/>
              <a:t>optical Crosstalk</a:t>
            </a:r>
          </a:p>
          <a:p>
            <a:r>
              <a:rPr lang="en-US" dirty="0" smtClean="0"/>
              <a:t>Bias Curve test: </a:t>
            </a:r>
          </a:p>
          <a:p>
            <a:pPr lvl="1"/>
            <a:r>
              <a:rPr lang="en-US" dirty="0" smtClean="0"/>
              <a:t>is sensitive to the shape of the tube response curve as a function of reverse bias, essentially determining whether there was a change in the breakdown voltage of the diode itself. </a:t>
            </a:r>
          </a:p>
          <a:p>
            <a:r>
              <a:rPr lang="en-US" dirty="0" err="1" smtClean="0"/>
              <a:t>HV</a:t>
            </a:r>
            <a:r>
              <a:rPr lang="en-US" dirty="0" smtClean="0"/>
              <a:t> Curve:</a:t>
            </a:r>
          </a:p>
          <a:p>
            <a:pPr lvl="1"/>
            <a:r>
              <a:rPr lang="en-US" dirty="0" smtClean="0"/>
              <a:t> measures the linearity of the </a:t>
            </a:r>
            <a:r>
              <a:rPr lang="en-US" dirty="0" err="1" smtClean="0"/>
              <a:t>HV</a:t>
            </a:r>
            <a:r>
              <a:rPr lang="en-US" dirty="0" smtClean="0"/>
              <a:t> curve by forming a ratio of the slope from 8-12 KV to the slope from 6-8 kV.  An upturn in the slope at higher voltages indicates possible low level sparking. </a:t>
            </a:r>
          </a:p>
          <a:p>
            <a:pPr lvl="1"/>
            <a:endParaRPr lang="en-US" dirty="0" smtClean="0"/>
          </a:p>
        </p:txBody>
      </p:sp>
    </p:spTree>
    <p:extLst>
      <p:ext uri="{BB962C8B-B14F-4D97-AF65-F5344CB8AC3E}">
        <p14:creationId xmlns:p14="http://schemas.microsoft.com/office/powerpoint/2010/main" val="2169039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447"/>
            <a:ext cx="10515600" cy="5782516"/>
          </a:xfrm>
        </p:spPr>
        <p:txBody>
          <a:bodyPr/>
          <a:lstStyle/>
          <a:p>
            <a:r>
              <a:rPr lang="en-US" dirty="0" smtClean="0"/>
              <a:t>Viking test:</a:t>
            </a:r>
          </a:p>
          <a:p>
            <a:pPr lvl="1"/>
            <a:r>
              <a:rPr lang="en-US" dirty="0" smtClean="0"/>
              <a:t> measures the resolution of the single photoelectron peaks at very low light levels.  It can detect the onset of ion feedback due to poor vacuum, but in these cases, it fails because the current out of at least one pixel is too high or fluctuating, thus loading the system preamp.  E/P stands for Electrons/Photons and is the number of Coulombs out the anode divided by the number of photons in the front.   It is therefore the calibrated tube response.  Once the gain is factored out, it gives the QE. </a:t>
            </a:r>
          </a:p>
          <a:p>
            <a:endParaRPr lang="en-US" dirty="0" smtClean="0"/>
          </a:p>
        </p:txBody>
      </p:sp>
    </p:spTree>
    <p:extLst>
      <p:ext uri="{BB962C8B-B14F-4D97-AF65-F5344CB8AC3E}">
        <p14:creationId xmlns:p14="http://schemas.microsoft.com/office/powerpoint/2010/main" val="1674997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565"/>
            <a:ext cx="10515600" cy="5558398"/>
          </a:xfrm>
        </p:spPr>
        <p:txBody>
          <a:bodyPr>
            <a:normAutofit/>
          </a:bodyPr>
          <a:lstStyle/>
          <a:p>
            <a:r>
              <a:rPr lang="en-US" dirty="0" smtClean="0"/>
              <a:t>The gain of the tubes is a stable quantity over time.  </a:t>
            </a:r>
          </a:p>
          <a:p>
            <a:r>
              <a:rPr lang="en-US" dirty="0" smtClean="0"/>
              <a:t>The overall dark current decreased for most of the </a:t>
            </a:r>
            <a:r>
              <a:rPr lang="en-US" dirty="0" err="1" smtClean="0"/>
              <a:t>HPDs</a:t>
            </a:r>
            <a:r>
              <a:rPr lang="en-US" dirty="0" smtClean="0"/>
              <a:t> during the </a:t>
            </a:r>
            <a:r>
              <a:rPr lang="en-US" dirty="0" err="1" smtClean="0"/>
              <a:t>HV</a:t>
            </a:r>
            <a:r>
              <a:rPr lang="en-US" dirty="0" smtClean="0"/>
              <a:t>-only test, as did the optical crosstalk and </a:t>
            </a:r>
            <a:r>
              <a:rPr lang="en-US" dirty="0" err="1" smtClean="0"/>
              <a:t>capacitively</a:t>
            </a:r>
            <a:r>
              <a:rPr lang="en-US" dirty="0" smtClean="0"/>
              <a:t>-coupled crosstalk.  </a:t>
            </a:r>
          </a:p>
          <a:p>
            <a:r>
              <a:rPr lang="en-US" dirty="0" smtClean="0"/>
              <a:t>The QE can be affected by operation (even without light injection) if the tubes have </a:t>
            </a:r>
            <a:r>
              <a:rPr lang="en-US" dirty="0" err="1" smtClean="0"/>
              <a:t>HV</a:t>
            </a:r>
            <a:r>
              <a:rPr lang="en-US" dirty="0" smtClean="0"/>
              <a:t> instabilities.   </a:t>
            </a:r>
          </a:p>
          <a:p>
            <a:r>
              <a:rPr lang="en-US" dirty="0" smtClean="0"/>
              <a:t>For three of the </a:t>
            </a:r>
            <a:r>
              <a:rPr lang="en-US" dirty="0" err="1" smtClean="0"/>
              <a:t>HPD’s</a:t>
            </a:r>
            <a:r>
              <a:rPr lang="en-US" dirty="0" smtClean="0"/>
              <a:t> (</a:t>
            </a:r>
            <a:r>
              <a:rPr lang="en-US" dirty="0" err="1" smtClean="0"/>
              <a:t>B1</a:t>
            </a:r>
            <a:r>
              <a:rPr lang="en-US" dirty="0" smtClean="0"/>
              <a:t>, </a:t>
            </a:r>
            <a:r>
              <a:rPr lang="en-US" dirty="0" err="1" smtClean="0"/>
              <a:t>B3</a:t>
            </a:r>
            <a:r>
              <a:rPr lang="en-US" dirty="0" smtClean="0"/>
              <a:t>, </a:t>
            </a:r>
            <a:r>
              <a:rPr lang="en-US" dirty="0" err="1" smtClean="0"/>
              <a:t>G2</a:t>
            </a:r>
            <a:r>
              <a:rPr lang="en-US" dirty="0" smtClean="0"/>
              <a:t>), area scans show large changes in QE during the test, but all three appear to have been affected differently.  </a:t>
            </a:r>
          </a:p>
        </p:txBody>
      </p:sp>
    </p:spTree>
    <p:extLst>
      <p:ext uri="{BB962C8B-B14F-4D97-AF65-F5344CB8AC3E}">
        <p14:creationId xmlns:p14="http://schemas.microsoft.com/office/powerpoint/2010/main" val="428096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1"/>
            <a:ext cx="10515600" cy="708212"/>
          </a:xfrm>
        </p:spPr>
        <p:txBody>
          <a:bodyPr/>
          <a:lstStyle/>
          <a:p>
            <a:r>
              <a:rPr lang="en-US" dirty="0" err="1" smtClean="0"/>
              <a:t>B1</a:t>
            </a:r>
            <a:r>
              <a:rPr lang="en-US" dirty="0" smtClean="0"/>
              <a:t> and </a:t>
            </a:r>
            <a:r>
              <a:rPr lang="en-US" dirty="0" err="1" smtClean="0"/>
              <a:t>B3</a:t>
            </a:r>
            <a:r>
              <a:rPr lang="en-US" dirty="0" smtClean="0"/>
              <a:t>: Decreased QE, surface response became non-uniform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392" y="2501154"/>
            <a:ext cx="8140700" cy="3810000"/>
          </a:xfrm>
          <a:prstGeom prst="rect">
            <a:avLst/>
          </a:prstGeom>
        </p:spPr>
      </p:pic>
      <p:sp>
        <p:nvSpPr>
          <p:cNvPr id="5" name="Rectangle 4"/>
          <p:cNvSpPr/>
          <p:nvPr/>
        </p:nvSpPr>
        <p:spPr>
          <a:xfrm>
            <a:off x="295836" y="3074005"/>
            <a:ext cx="3155576" cy="1200329"/>
          </a:xfrm>
          <a:prstGeom prst="rect">
            <a:avLst/>
          </a:prstGeom>
        </p:spPr>
        <p:txBody>
          <a:bodyPr wrap="square">
            <a:spAutoFit/>
          </a:bodyPr>
          <a:lstStyle/>
          <a:p>
            <a:r>
              <a:rPr lang="en-US" sz="2400" dirty="0" err="1" smtClean="0"/>
              <a:t>B1</a:t>
            </a:r>
            <a:r>
              <a:rPr lang="en-US" sz="2400" dirty="0" smtClean="0"/>
              <a:t> area scans for selected times during </a:t>
            </a:r>
            <a:r>
              <a:rPr lang="en-US" sz="2400" dirty="0" err="1" smtClean="0"/>
              <a:t>HV</a:t>
            </a:r>
            <a:r>
              <a:rPr lang="en-US" sz="2400" dirty="0" smtClean="0"/>
              <a:t>-only test</a:t>
            </a:r>
            <a:endParaRPr lang="en-US" sz="2400" dirty="0"/>
          </a:p>
        </p:txBody>
      </p:sp>
    </p:spTree>
    <p:extLst>
      <p:ext uri="{BB962C8B-B14F-4D97-AF65-F5344CB8AC3E}">
        <p14:creationId xmlns:p14="http://schemas.microsoft.com/office/powerpoint/2010/main" val="2367338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985" y="2456329"/>
            <a:ext cx="11007039" cy="3421272"/>
          </a:xfrm>
        </p:spPr>
      </p:pic>
      <p:sp>
        <p:nvSpPr>
          <p:cNvPr id="5" name="Rectangle 4"/>
          <p:cNvSpPr/>
          <p:nvPr/>
        </p:nvSpPr>
        <p:spPr>
          <a:xfrm>
            <a:off x="3104816" y="1469322"/>
            <a:ext cx="6656822" cy="461665"/>
          </a:xfrm>
          <a:prstGeom prst="rect">
            <a:avLst/>
          </a:prstGeom>
        </p:spPr>
        <p:txBody>
          <a:bodyPr wrap="none">
            <a:spAutoFit/>
          </a:bodyPr>
          <a:lstStyle/>
          <a:p>
            <a:r>
              <a:rPr lang="en-US" sz="2400" dirty="0" err="1" smtClean="0"/>
              <a:t>B3</a:t>
            </a:r>
            <a:r>
              <a:rPr lang="en-US" sz="2400" dirty="0" smtClean="0"/>
              <a:t> area scans for selected times during </a:t>
            </a:r>
            <a:r>
              <a:rPr lang="en-US" sz="2400" dirty="0" err="1" smtClean="0"/>
              <a:t>HV</a:t>
            </a:r>
            <a:r>
              <a:rPr lang="en-US" sz="2400" dirty="0" smtClean="0"/>
              <a:t>-only test</a:t>
            </a:r>
            <a:endParaRPr lang="en-US" sz="2400" dirty="0"/>
          </a:p>
        </p:txBody>
      </p:sp>
    </p:spTree>
    <p:extLst>
      <p:ext uri="{BB962C8B-B14F-4D97-AF65-F5344CB8AC3E}">
        <p14:creationId xmlns:p14="http://schemas.microsoft.com/office/powerpoint/2010/main" val="162964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188" y="400190"/>
            <a:ext cx="10515600" cy="4351338"/>
          </a:xfrm>
        </p:spPr>
        <p:txBody>
          <a:bodyPr/>
          <a:lstStyle/>
          <a:p>
            <a:pPr marL="0" indent="0">
              <a:buNone/>
            </a:pPr>
            <a:endParaRPr lang="en-US" dirty="0" smtClean="0"/>
          </a:p>
          <a:p>
            <a:pPr marL="0" indent="0">
              <a:buNone/>
            </a:pPr>
            <a:r>
              <a:rPr lang="en-US" dirty="0" err="1" smtClean="0"/>
              <a:t>G2</a:t>
            </a:r>
            <a:r>
              <a:rPr lang="en-US" dirty="0" smtClean="0"/>
              <a:t> actually redistributed its response over time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8" y="2160333"/>
            <a:ext cx="10058400" cy="3016457"/>
          </a:xfrm>
          <a:prstGeom prst="rect">
            <a:avLst/>
          </a:prstGeom>
        </p:spPr>
      </p:pic>
      <p:sp>
        <p:nvSpPr>
          <p:cNvPr id="6" name="Rectangle 5"/>
          <p:cNvSpPr/>
          <p:nvPr/>
        </p:nvSpPr>
        <p:spPr>
          <a:xfrm>
            <a:off x="2763147" y="5602052"/>
            <a:ext cx="6753003" cy="461665"/>
          </a:xfrm>
          <a:prstGeom prst="rect">
            <a:avLst/>
          </a:prstGeom>
        </p:spPr>
        <p:txBody>
          <a:bodyPr wrap="none">
            <a:spAutoFit/>
          </a:bodyPr>
          <a:lstStyle/>
          <a:p>
            <a:pPr algn="ctr"/>
            <a:r>
              <a:rPr lang="en-US" sz="2400" dirty="0" err="1" smtClean="0"/>
              <a:t>G2</a:t>
            </a:r>
            <a:r>
              <a:rPr lang="en-US" sz="2400" dirty="0" smtClean="0"/>
              <a:t> area scans for selected times during </a:t>
            </a:r>
            <a:r>
              <a:rPr lang="en-US" sz="2400" dirty="0" err="1" smtClean="0"/>
              <a:t>HV</a:t>
            </a:r>
            <a:r>
              <a:rPr lang="en-US" sz="2400" dirty="0" smtClean="0"/>
              <a:t>-only test </a:t>
            </a:r>
            <a:endParaRPr lang="en-US" sz="2400" dirty="0"/>
          </a:p>
        </p:txBody>
      </p:sp>
    </p:spTree>
    <p:extLst>
      <p:ext uri="{BB962C8B-B14F-4D97-AF65-F5344CB8AC3E}">
        <p14:creationId xmlns:p14="http://schemas.microsoft.com/office/powerpoint/2010/main" val="418549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36894"/>
            <a:ext cx="10515600" cy="2340068"/>
          </a:xfrm>
        </p:spPr>
        <p:txBody>
          <a:bodyPr>
            <a:normAutofit fontScale="85000" lnSpcReduction="20000"/>
          </a:bodyPr>
          <a:lstStyle/>
          <a:p>
            <a:r>
              <a:rPr lang="en-US" dirty="0"/>
              <a:t>M</a:t>
            </a:r>
            <a:r>
              <a:rPr lang="en-US" dirty="0" smtClean="0"/>
              <a:t>ust be able to operate for 10 years, corresponding to an integrated charge of 3 C/pixel at the highest pseudo-rapidity locations. </a:t>
            </a:r>
          </a:p>
          <a:p>
            <a:r>
              <a:rPr lang="en-US" dirty="0" smtClean="0"/>
              <a:t>Extended lifetime tests must evaluate the </a:t>
            </a:r>
            <a:r>
              <a:rPr lang="en-US" dirty="0" err="1" smtClean="0"/>
              <a:t>longterm</a:t>
            </a:r>
            <a:r>
              <a:rPr lang="en-US" dirty="0" smtClean="0"/>
              <a:t> stability of the tubes under high voltage and measure any degradation in response over time and integrated charge.  Since this must be done in a time shorter than the duration of the experiment, accelerated tests are used to reproduce the total integrated charge and lower intensity tests evaluate the rate of change expected in normal CMS running.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93" y="85352"/>
            <a:ext cx="10891851" cy="3375024"/>
          </a:xfrm>
          <a:prstGeom prst="rect">
            <a:avLst/>
          </a:prstGeom>
        </p:spPr>
      </p:pic>
    </p:spTree>
    <p:extLst>
      <p:ext uri="{BB962C8B-B14F-4D97-AF65-F5344CB8AC3E}">
        <p14:creationId xmlns:p14="http://schemas.microsoft.com/office/powerpoint/2010/main" val="2095279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area scans are calibrated and the QE of just the center pixel (pixel 10) is tracked in figure 11, demonstrating that </a:t>
            </a:r>
            <a:r>
              <a:rPr lang="en-US" dirty="0" err="1" smtClean="0"/>
              <a:t>G2</a:t>
            </a:r>
            <a:r>
              <a:rPr lang="en-US" dirty="0" smtClean="0"/>
              <a:t> actually lost QE on the edges, then gained QE back again (rather than becoming uniform at a lower QE). For the last few months of the test it was operating within CMS specification. </a:t>
            </a:r>
          </a:p>
          <a:p>
            <a:endParaRPr lang="en-US" dirty="0"/>
          </a:p>
        </p:txBody>
      </p:sp>
    </p:spTree>
    <p:extLst>
      <p:ext uri="{BB962C8B-B14F-4D97-AF65-F5344CB8AC3E}">
        <p14:creationId xmlns:p14="http://schemas.microsoft.com/office/powerpoint/2010/main" val="3145313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165" y="5423646"/>
            <a:ext cx="10515600" cy="824754"/>
          </a:xfrm>
        </p:spPr>
        <p:txBody>
          <a:bodyPr>
            <a:normAutofit fontScale="85000" lnSpcReduction="10000"/>
          </a:bodyPr>
          <a:lstStyle/>
          <a:p>
            <a:pPr marL="0" indent="0">
              <a:buNone/>
            </a:pPr>
            <a:r>
              <a:rPr lang="en-US" dirty="0" smtClean="0"/>
              <a:t>The QE of the center pixel as a function of time during the </a:t>
            </a:r>
            <a:r>
              <a:rPr lang="en-US" dirty="0" err="1" smtClean="0"/>
              <a:t>HV</a:t>
            </a:r>
            <a:r>
              <a:rPr lang="en-US" dirty="0" smtClean="0"/>
              <a:t>-only tests</a:t>
            </a:r>
          </a:p>
          <a:p>
            <a:pPr marL="0" indent="0">
              <a:buNone/>
            </a:pPr>
            <a:r>
              <a:rPr lang="en-US" dirty="0" smtClean="0"/>
              <a:t>The open circles correspond to the dates of the plotted area scans previous figures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318" y="333562"/>
            <a:ext cx="9702800" cy="4864100"/>
          </a:xfrm>
          <a:prstGeom prst="rect">
            <a:avLst/>
          </a:prstGeom>
        </p:spPr>
      </p:pic>
    </p:spTree>
    <p:extLst>
      <p:ext uri="{BB962C8B-B14F-4D97-AF65-F5344CB8AC3E}">
        <p14:creationId xmlns:p14="http://schemas.microsoft.com/office/powerpoint/2010/main" val="2643238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882"/>
            <a:ext cx="10515600" cy="5639081"/>
          </a:xfrm>
        </p:spPr>
        <p:txBody>
          <a:bodyPr>
            <a:normAutofit/>
          </a:bodyPr>
          <a:lstStyle/>
          <a:p>
            <a:r>
              <a:rPr lang="en-US" dirty="0" err="1" smtClean="0"/>
              <a:t>B1</a:t>
            </a:r>
            <a:r>
              <a:rPr lang="en-US" dirty="0" smtClean="0"/>
              <a:t>, </a:t>
            </a:r>
            <a:r>
              <a:rPr lang="en-US" dirty="0" err="1" smtClean="0"/>
              <a:t>B3</a:t>
            </a:r>
            <a:r>
              <a:rPr lang="en-US" dirty="0"/>
              <a:t> </a:t>
            </a:r>
            <a:r>
              <a:rPr lang="en-US" dirty="0" smtClean="0"/>
              <a:t>have </a:t>
            </a:r>
            <a:r>
              <a:rPr lang="en-US" dirty="0" err="1" smtClean="0"/>
              <a:t>V</a:t>
            </a:r>
            <a:r>
              <a:rPr lang="en-US" baseline="-25000" dirty="0" err="1" smtClean="0"/>
              <a:t>gap</a:t>
            </a:r>
            <a:r>
              <a:rPr lang="en-US" dirty="0" smtClean="0"/>
              <a:t> dependent pixel leakage currents.</a:t>
            </a:r>
          </a:p>
          <a:p>
            <a:pPr lvl="1"/>
            <a:r>
              <a:rPr lang="en-US" dirty="0" smtClean="0"/>
              <a:t>Connected to the observed non-</a:t>
            </a:r>
            <a:r>
              <a:rPr lang="en-US" dirty="0" err="1" smtClean="0"/>
              <a:t>linearities</a:t>
            </a:r>
            <a:r>
              <a:rPr lang="en-US" dirty="0" smtClean="0"/>
              <a:t> in the </a:t>
            </a:r>
            <a:r>
              <a:rPr lang="en-US" dirty="0" err="1" smtClean="0"/>
              <a:t>HV</a:t>
            </a:r>
            <a:r>
              <a:rPr lang="en-US" dirty="0" smtClean="0"/>
              <a:t> response curve. </a:t>
            </a:r>
          </a:p>
          <a:p>
            <a:pPr lvl="1"/>
            <a:r>
              <a:rPr lang="en-US" dirty="0" smtClean="0"/>
              <a:t>The response above 10 kV would vary as much as 10% from measurement to measurement within that timescale.  </a:t>
            </a:r>
          </a:p>
          <a:p>
            <a:pPr lvl="1"/>
            <a:r>
              <a:rPr lang="en-US" dirty="0" err="1" smtClean="0"/>
              <a:t>HPDs</a:t>
            </a:r>
            <a:r>
              <a:rPr lang="en-US" dirty="0" smtClean="0"/>
              <a:t> having large variations in area scans are almost always accompanied by an upturn in the </a:t>
            </a:r>
            <a:r>
              <a:rPr lang="en-US" dirty="0" err="1" smtClean="0"/>
              <a:t>HV</a:t>
            </a:r>
            <a:r>
              <a:rPr lang="en-US" dirty="0" smtClean="0"/>
              <a:t> curve above 10 kV, indicating that the area scan non-uniformity is due to the onset of </a:t>
            </a:r>
            <a:r>
              <a:rPr lang="en-US" dirty="0" err="1" smtClean="0"/>
              <a:t>HV</a:t>
            </a:r>
            <a:r>
              <a:rPr lang="en-US" dirty="0" smtClean="0"/>
              <a:t> breakdown.  </a:t>
            </a:r>
          </a:p>
          <a:p>
            <a:pPr lvl="1"/>
            <a:r>
              <a:rPr lang="en-US" dirty="0" smtClean="0"/>
              <a:t>The converse is not true, however.   Many </a:t>
            </a:r>
            <a:r>
              <a:rPr lang="en-US" dirty="0" err="1" smtClean="0"/>
              <a:t>HPDs</a:t>
            </a:r>
            <a:r>
              <a:rPr lang="en-US" dirty="0" smtClean="0"/>
              <a:t> with a non-linear slope above 10 kV  have good area scans.  </a:t>
            </a:r>
          </a:p>
          <a:p>
            <a:pPr marL="457200" lvl="1" indent="0">
              <a:buNone/>
            </a:pPr>
            <a:r>
              <a:rPr lang="en-US" dirty="0" smtClean="0"/>
              <a:t>   </a:t>
            </a:r>
            <a:r>
              <a:rPr lang="en-US" dirty="0" err="1" smtClean="0"/>
              <a:t>B2</a:t>
            </a:r>
            <a:r>
              <a:rPr lang="en-US" dirty="0" smtClean="0"/>
              <a:t> was the only </a:t>
            </a:r>
            <a:r>
              <a:rPr lang="en-US" dirty="0" err="1" smtClean="0"/>
              <a:t>HPD</a:t>
            </a:r>
            <a:r>
              <a:rPr lang="en-US" dirty="0" smtClean="0"/>
              <a:t> with a non-linear </a:t>
            </a:r>
            <a:r>
              <a:rPr lang="en-US" dirty="0" err="1" smtClean="0"/>
              <a:t>HV</a:t>
            </a:r>
            <a:r>
              <a:rPr lang="en-US" dirty="0" smtClean="0"/>
              <a:t> at the start of the test, and it     </a:t>
            </a:r>
          </a:p>
          <a:p>
            <a:pPr marL="457200" lvl="1" indent="0">
              <a:buNone/>
            </a:pPr>
            <a:r>
              <a:rPr lang="en-US" dirty="0"/>
              <a:t> </a:t>
            </a:r>
            <a:r>
              <a:rPr lang="en-US" dirty="0" smtClean="0"/>
              <a:t>  appears to have healed during the 18 months on high voltage, such that it is </a:t>
            </a:r>
          </a:p>
          <a:p>
            <a:pPr marL="457200" lvl="1" indent="0">
              <a:buNone/>
            </a:pPr>
            <a:r>
              <a:rPr lang="en-US" dirty="0"/>
              <a:t> </a:t>
            </a:r>
            <a:r>
              <a:rPr lang="en-US" dirty="0" smtClean="0"/>
              <a:t>  hardly noticeable in the scans taken at the end of the test.  Figure 12 shows </a:t>
            </a:r>
          </a:p>
          <a:p>
            <a:pPr marL="457200" lvl="1" indent="0">
              <a:buNone/>
            </a:pPr>
            <a:r>
              <a:rPr lang="en-US" dirty="0"/>
              <a:t> </a:t>
            </a:r>
            <a:r>
              <a:rPr lang="en-US" dirty="0" smtClean="0"/>
              <a:t>  the non-linearity of the </a:t>
            </a:r>
            <a:r>
              <a:rPr lang="en-US" dirty="0" err="1" smtClean="0"/>
              <a:t>HV</a:t>
            </a:r>
            <a:r>
              <a:rPr lang="en-US" dirty="0" smtClean="0"/>
              <a:t> curve. </a:t>
            </a:r>
            <a:endParaRPr lang="en-US" dirty="0"/>
          </a:p>
        </p:txBody>
      </p:sp>
    </p:spTree>
    <p:extLst>
      <p:ext uri="{BB962C8B-B14F-4D97-AF65-F5344CB8AC3E}">
        <p14:creationId xmlns:p14="http://schemas.microsoft.com/office/powerpoint/2010/main" val="4069235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105835"/>
            <a:ext cx="10905565" cy="2510118"/>
          </a:xfrm>
        </p:spPr>
        <p:txBody>
          <a:bodyPr>
            <a:normAutofit fontScale="85000" lnSpcReduction="20000"/>
          </a:bodyPr>
          <a:lstStyle/>
          <a:p>
            <a:r>
              <a:rPr lang="en-US" dirty="0" smtClean="0"/>
              <a:t>Linearity of </a:t>
            </a:r>
            <a:r>
              <a:rPr lang="en-US" dirty="0" err="1" smtClean="0"/>
              <a:t>HV</a:t>
            </a:r>
            <a:r>
              <a:rPr lang="en-US" dirty="0" smtClean="0"/>
              <a:t> response curve.  </a:t>
            </a:r>
          </a:p>
          <a:p>
            <a:r>
              <a:rPr lang="en-US" dirty="0" err="1" smtClean="0"/>
              <a:t>B2</a:t>
            </a:r>
            <a:r>
              <a:rPr lang="en-US" dirty="0" smtClean="0"/>
              <a:t> (left) linearity improved with time</a:t>
            </a:r>
          </a:p>
          <a:p>
            <a:r>
              <a:rPr lang="en-US" dirty="0" err="1" smtClean="0"/>
              <a:t>B3</a:t>
            </a:r>
            <a:r>
              <a:rPr lang="en-US" dirty="0" smtClean="0"/>
              <a:t> (right) became worse.  </a:t>
            </a:r>
          </a:p>
          <a:p>
            <a:r>
              <a:rPr lang="en-US" dirty="0" smtClean="0"/>
              <a:t>This is related to </a:t>
            </a:r>
            <a:r>
              <a:rPr lang="en-US" dirty="0" err="1" smtClean="0"/>
              <a:t>HV</a:t>
            </a:r>
            <a:r>
              <a:rPr lang="en-US" dirty="0" smtClean="0"/>
              <a:t> instabilities which also manifest as the dark currents in some pixels becoming elevated when the tube is operated higher than 10 kV.  Since this is an instability, the </a:t>
            </a:r>
            <a:r>
              <a:rPr lang="en-US" dirty="0" err="1" smtClean="0"/>
              <a:t>HV</a:t>
            </a:r>
            <a:r>
              <a:rPr lang="en-US" dirty="0" smtClean="0"/>
              <a:t> curve can fluctuate from day to day; the fact that it appears to be “cured” on the test date should not be trusted.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2570"/>
            <a:ext cx="10058400" cy="3368690"/>
          </a:xfrm>
          <a:prstGeom prst="rect">
            <a:avLst/>
          </a:prstGeom>
        </p:spPr>
      </p:pic>
    </p:spTree>
    <p:extLst>
      <p:ext uri="{BB962C8B-B14F-4D97-AF65-F5344CB8AC3E}">
        <p14:creationId xmlns:p14="http://schemas.microsoft.com/office/powerpoint/2010/main" val="641292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51012"/>
                <a:ext cx="10515600" cy="5961810"/>
              </a:xfrm>
            </p:spPr>
            <p:txBody>
              <a:bodyPr/>
              <a:lstStyle/>
              <a:p>
                <a:r>
                  <a:rPr lang="en-US" dirty="0" smtClean="0"/>
                  <a:t>There was also a 20 – 25% decrease in the dark current of the </a:t>
                </a:r>
                <a:r>
                  <a:rPr lang="en-US" dirty="0" err="1" smtClean="0"/>
                  <a:t>HPDs</a:t>
                </a:r>
                <a:r>
                  <a:rPr lang="en-US" dirty="0" smtClean="0"/>
                  <a:t> over the winter.  This is due to temperature fluctuations in the room, since the dark current changes by about 20% for a </a:t>
                </a:r>
                <a:r>
                  <a:rPr lang="en-US" dirty="0" err="1" smtClean="0"/>
                  <a:t>10oC</a:t>
                </a:r>
                <a:r>
                  <a:rPr lang="en-US" dirty="0" smtClean="0"/>
                  <a:t> temperature shift.  The gain, on the other hand, is less sensitive to temperature fluctuations, increasing by approximately 1.5 % over 10</a:t>
                </a:r>
                <a14:m>
                  <m:oMath xmlns:m="http://schemas.openxmlformats.org/officeDocument/2006/math">
                    <m:r>
                      <a:rPr lang="en-US" b="0" i="1" smtClean="0">
                        <a:latin typeface="Cambria Math" panose="02040503050406030204" pitchFamily="18" charset="0"/>
                      </a:rPr>
                      <m:t>°</m:t>
                    </m:r>
                  </m:oMath>
                </a14:m>
                <a:r>
                  <a:rPr lang="en-US" dirty="0" smtClean="0"/>
                  <a:t>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51012"/>
                <a:ext cx="10515600" cy="5961810"/>
              </a:xfrm>
              <a:blipFill rotWithShape="0">
                <a:blip r:embed="rId2"/>
                <a:stretch>
                  <a:fillRect l="-1043" t="-1636" r="-40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391" y="2417109"/>
            <a:ext cx="7372350" cy="3955485"/>
          </a:xfrm>
          <a:prstGeom prst="rect">
            <a:avLst/>
          </a:prstGeom>
        </p:spPr>
      </p:pic>
    </p:spTree>
    <p:extLst>
      <p:ext uri="{BB962C8B-B14F-4D97-AF65-F5344CB8AC3E}">
        <p14:creationId xmlns:p14="http://schemas.microsoft.com/office/powerpoint/2010/main" val="2635733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3345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00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74059" y="3009713"/>
            <a:ext cx="10515600" cy="1325563"/>
          </a:xfrm>
        </p:spPr>
        <p:txBody>
          <a:bodyPr/>
          <a:lstStyle/>
          <a:p>
            <a:pPr algn="ctr"/>
            <a:r>
              <a:rPr lang="en-US" dirty="0" smtClean="0"/>
              <a:t>Lifetime tests under illumination	</a:t>
            </a:r>
            <a:endParaRPr lang="en-US" dirty="0"/>
          </a:p>
        </p:txBody>
      </p:sp>
    </p:spTree>
    <p:extLst>
      <p:ext uri="{BB962C8B-B14F-4D97-AF65-F5344CB8AC3E}">
        <p14:creationId xmlns:p14="http://schemas.microsoft.com/office/powerpoint/2010/main" val="364937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012" y="851288"/>
            <a:ext cx="10764769" cy="4805363"/>
          </a:xfrm>
        </p:spPr>
      </p:pic>
      <p:cxnSp>
        <p:nvCxnSpPr>
          <p:cNvPr id="6" name="Straight Arrow Connector 5"/>
          <p:cNvCxnSpPr/>
          <p:nvPr/>
        </p:nvCxnSpPr>
        <p:spPr>
          <a:xfrm flipH="1">
            <a:off x="1039907" y="1990165"/>
            <a:ext cx="44822" cy="286870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rot="16200000">
            <a:off x="-276528" y="3101352"/>
            <a:ext cx="1741529" cy="646331"/>
          </a:xfrm>
          <a:prstGeom prst="rect">
            <a:avLst/>
          </a:prstGeom>
          <a:noFill/>
        </p:spPr>
        <p:txBody>
          <a:bodyPr wrap="square" rtlCol="0">
            <a:spAutoFit/>
          </a:bodyPr>
          <a:lstStyle/>
          <a:p>
            <a:r>
              <a:rPr lang="en-US" dirty="0" smtClean="0"/>
              <a:t>10 cm,</a:t>
            </a:r>
          </a:p>
          <a:p>
            <a:r>
              <a:rPr lang="en-US" dirty="0" smtClean="0"/>
              <a:t>Scintillator Stick</a:t>
            </a:r>
            <a:endParaRPr lang="en-US" dirty="0"/>
          </a:p>
        </p:txBody>
      </p:sp>
      <p:cxnSp>
        <p:nvCxnSpPr>
          <p:cNvPr id="11" name="Straight Arrow Connector 10"/>
          <p:cNvCxnSpPr/>
          <p:nvPr/>
        </p:nvCxnSpPr>
        <p:spPr>
          <a:xfrm flipV="1">
            <a:off x="1111624" y="4446415"/>
            <a:ext cx="1117629" cy="12102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271070" y="5593820"/>
            <a:ext cx="1250663" cy="646331"/>
          </a:xfrm>
          <a:prstGeom prst="rect">
            <a:avLst/>
          </a:prstGeom>
          <a:noFill/>
        </p:spPr>
        <p:txBody>
          <a:bodyPr wrap="none" rtlCol="0">
            <a:spAutoFit/>
          </a:bodyPr>
          <a:lstStyle/>
          <a:p>
            <a:r>
              <a:rPr lang="en-US" dirty="0" err="1" smtClean="0"/>
              <a:t>Dia</a:t>
            </a:r>
            <a:r>
              <a:rPr lang="en-US" dirty="0" smtClean="0"/>
              <a:t> = 1 mm</a:t>
            </a:r>
          </a:p>
          <a:p>
            <a:r>
              <a:rPr lang="en-US" dirty="0" smtClean="0"/>
              <a:t>WLS</a:t>
            </a:r>
            <a:endParaRPr lang="en-US" dirty="0"/>
          </a:p>
        </p:txBody>
      </p:sp>
    </p:spTree>
    <p:extLst>
      <p:ext uri="{BB962C8B-B14F-4D97-AF65-F5344CB8AC3E}">
        <p14:creationId xmlns:p14="http://schemas.microsoft.com/office/powerpoint/2010/main" val="570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45459"/>
                <a:ext cx="10515600" cy="5531504"/>
              </a:xfrm>
            </p:spPr>
            <p:txBody>
              <a:bodyPr/>
              <a:lstStyle/>
              <a:p>
                <a:r>
                  <a:rPr lang="en-US" dirty="0" smtClean="0"/>
                  <a:t>HPD operating voltage: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𝑔𝑎𝑝</m:t>
                        </m:r>
                      </m:sub>
                    </m:sSub>
                    <m:r>
                      <a:rPr lang="en-US" b="0" i="1" smtClean="0">
                        <a:latin typeface="Cambria Math" panose="02040503050406030204" pitchFamily="18" charset="0"/>
                      </a:rPr>
                      <m:t>=10 </m:t>
                    </m:r>
                    <m:r>
                      <a:rPr lang="en-US" b="0" i="1" smtClean="0">
                        <a:latin typeface="Cambria Math" panose="02040503050406030204" pitchFamily="18" charset="0"/>
                      </a:rPr>
                      <m:t>𝑘𝑉</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13 </m:t>
                    </m:r>
                    <m:r>
                      <a:rPr lang="en-US" b="0" i="1" smtClean="0">
                        <a:latin typeface="Cambria Math" panose="02040503050406030204" pitchFamily="18" charset="0"/>
                      </a:rPr>
                      <m:t>𝑘𝑉</m:t>
                    </m:r>
                  </m:oMath>
                </a14:m>
                <a:endParaRPr lang="en-US" dirty="0" smtClean="0"/>
              </a:p>
              <a:p>
                <a:r>
                  <a:rPr lang="en-US" dirty="0" smtClean="0"/>
                  <a:t>Diode reverse bias: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𝑏𝑖𝑎𝑠</m:t>
                        </m:r>
                      </m:sub>
                    </m:sSub>
                    <m:r>
                      <a:rPr lang="en-US" b="0" i="1" smtClean="0">
                        <a:latin typeface="Cambria Math" panose="02040503050406030204" pitchFamily="18" charset="0"/>
                      </a:rPr>
                      <m:t>=80 </m:t>
                    </m:r>
                    <m:r>
                      <a:rPr lang="en-US" b="0" i="1" smtClean="0">
                        <a:latin typeface="Cambria Math" panose="02040503050406030204" pitchFamily="18" charset="0"/>
                      </a:rPr>
                      <m:t>𝑉</m:t>
                    </m:r>
                  </m:oMath>
                </a14:m>
                <a:endParaRPr lang="en-US" dirty="0" smtClean="0"/>
              </a:p>
              <a:p>
                <a:r>
                  <a:rPr lang="en-US" dirty="0" smtClean="0"/>
                  <a:t>Every two hours, LEDs were switched off for a dark current reading</a:t>
                </a:r>
              </a:p>
              <a:p>
                <a:r>
                  <a:rPr lang="en-US" dirty="0" smtClean="0"/>
                  <a:t>Reference photodiodes were used to calibrate the light source</a:t>
                </a:r>
              </a:p>
              <a:p>
                <a:pPr lvl="1"/>
                <a:r>
                  <a:rPr lang="en-US" dirty="0" smtClean="0"/>
                  <a:t> quantum efficiency (QE) was assumed to remain constant during each test</a:t>
                </a:r>
              </a:p>
              <a:p>
                <a:r>
                  <a:rPr lang="en-US" dirty="0" smtClean="0"/>
                  <a:t> Response from </a:t>
                </a:r>
                <a:r>
                  <a:rPr lang="en-US" dirty="0" err="1" smtClean="0"/>
                  <a:t>HPD</a:t>
                </a:r>
                <a:r>
                  <a:rPr lang="en-US" dirty="0" smtClean="0"/>
                  <a:t> is temperature-dependent</a:t>
                </a:r>
              </a:p>
              <a:p>
                <a:pPr marL="457200" lvl="1" indent="0">
                  <a:buNone/>
                </a:pPr>
                <a14:m>
                  <m:oMath xmlns:m="http://schemas.openxmlformats.org/officeDocument/2006/math">
                    <m:r>
                      <a:rPr lang="en-US" b="0" i="1" smtClean="0">
                        <a:latin typeface="Cambria Math" panose="02040503050406030204" pitchFamily="18" charset="0"/>
                      </a:rPr>
                      <m:t>⇒</m:t>
                    </m:r>
                  </m:oMath>
                </a14:m>
                <a:r>
                  <a:rPr lang="en-US" dirty="0" smtClean="0"/>
                  <a:t> Temperature measurement after every 2 hours</a:t>
                </a:r>
              </a:p>
              <a:p>
                <a:r>
                  <a:rPr lang="en-US" dirty="0" smtClean="0"/>
                  <a:t>Quality assurance setup:</a:t>
                </a:r>
              </a:p>
              <a:p>
                <a:pPr lvl="1"/>
                <a:r>
                  <a:rPr lang="en-US" dirty="0" err="1" smtClean="0"/>
                  <a:t>Oriel3</a:t>
                </a:r>
                <a:r>
                  <a:rPr lang="en-US" dirty="0" smtClean="0"/>
                  <a:t> radiometric power supply (model 68831)</a:t>
                </a:r>
              </a:p>
              <a:p>
                <a:pPr lvl="1"/>
                <a:r>
                  <a:rPr lang="en-US" dirty="0" smtClean="0"/>
                  <a:t>Light intensity controller (model 68850) to ensure a stable light source</a:t>
                </a:r>
              </a:p>
              <a:p>
                <a:pPr lvl="1"/>
                <a:r>
                  <a:rPr lang="en-US" dirty="0"/>
                  <a:t>F</a:t>
                </a:r>
                <a:r>
                  <a:rPr lang="en-US" dirty="0" smtClean="0"/>
                  <a:t>ocused to a small dot (</a:t>
                </a:r>
                <a:r>
                  <a:rPr lang="en-US" dirty="0" err="1" smtClean="0"/>
                  <a:t>dia</a:t>
                </a:r>
                <a:r>
                  <a:rPr lang="en-US" dirty="0" smtClean="0"/>
                  <a:t> </a:t>
                </a:r>
                <a14:m>
                  <m:oMath xmlns:m="http://schemas.openxmlformats.org/officeDocument/2006/math">
                    <m:r>
                      <a:rPr lang="en-US" b="0" i="0" smtClean="0">
                        <a:latin typeface="Cambria Math" panose="02040503050406030204" pitchFamily="18" charset="0"/>
                      </a:rPr>
                      <m:t>~ 0.5 </m:t>
                    </m:r>
                    <m:r>
                      <m:rPr>
                        <m:sty m:val="p"/>
                      </m:rPr>
                      <a:rPr lang="en-US" b="0" i="0" smtClean="0">
                        <a:latin typeface="Cambria Math" panose="02040503050406030204" pitchFamily="18" charset="0"/>
                      </a:rPr>
                      <m:t>mm</m:t>
                    </m:r>
                  </m:oMath>
                </a14:m>
                <a:r>
                  <a:rPr lang="en-US" dirty="0" smtClean="0"/>
                  <a:t>), calibrated </a:t>
                </a:r>
                <a:r>
                  <a:rPr lang="en-US" dirty="0" err="1" smtClean="0"/>
                  <a:t>Melles</a:t>
                </a:r>
                <a:r>
                  <a:rPr lang="en-US" dirty="0" smtClean="0"/>
                  <a:t> </a:t>
                </a:r>
                <a:r>
                  <a:rPr lang="en-US" dirty="0" err="1" smtClean="0"/>
                  <a:t>Griot4</a:t>
                </a:r>
                <a:r>
                  <a:rPr lang="en-US" dirty="0" smtClean="0"/>
                  <a:t> photo diode for intensity calibration.</a:t>
                </a: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45459"/>
                <a:ext cx="10515600" cy="5531504"/>
              </a:xfrm>
              <a:blipFill rotWithShape="0">
                <a:blip r:embed="rId2"/>
                <a:stretch>
                  <a:fillRect l="-1043" t="-1654"/>
                </a:stretch>
              </a:blipFill>
            </p:spPr>
            <p:txBody>
              <a:bodyPr/>
              <a:lstStyle/>
              <a:p>
                <a:r>
                  <a:rPr lang="en-US">
                    <a:noFill/>
                  </a:rPr>
                  <a:t> </a:t>
                </a:r>
              </a:p>
            </p:txBody>
          </p:sp>
        </mc:Fallback>
      </mc:AlternateContent>
    </p:spTree>
    <p:extLst>
      <p:ext uri="{BB962C8B-B14F-4D97-AF65-F5344CB8AC3E}">
        <p14:creationId xmlns:p14="http://schemas.microsoft.com/office/powerpoint/2010/main" val="406578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smtClean="0"/>
                  <a:t>Area Scan:</a:t>
                </a:r>
              </a:p>
              <a:p>
                <a:pPr lvl="1"/>
                <a:r>
                  <a:rPr lang="en-US" dirty="0" smtClean="0"/>
                  <a:t>Two-dimensional </a:t>
                </a:r>
                <a:r>
                  <a:rPr lang="en-US" dirty="0" err="1" smtClean="0"/>
                  <a:t>nanomover</a:t>
                </a:r>
                <a:r>
                  <a:rPr lang="en-US" dirty="0" smtClean="0"/>
                  <a:t> (step size = </a:t>
                </a:r>
                <a:r>
                  <a:rPr lang="en-US" dirty="0" err="1" smtClean="0"/>
                  <a:t>0.5mm</a:t>
                </a:r>
                <a:r>
                  <a:rPr lang="en-US" dirty="0" smtClean="0"/>
                  <a:t>)</a:t>
                </a:r>
              </a:p>
              <a:p>
                <a:pPr lvl="1"/>
                <a:r>
                  <a:rPr lang="en-US" dirty="0" smtClean="0"/>
                  <a:t>Dark and light response from all </a:t>
                </a:r>
              </a:p>
              <a:p>
                <a:pPr lvl="1"/>
                <a:r>
                  <a:rPr lang="en-US" dirty="0" smtClean="0"/>
                  <a:t>Pixel response: Averaged over </a:t>
                </a:r>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smtClean="0"/>
                  <a:t>.</a:t>
                </a:r>
              </a:p>
              <a:p>
                <a:pPr lvl="1"/>
                <a:r>
                  <a:rPr lang="en-US" dirty="0" smtClean="0"/>
                  <a:t> </a:t>
                </a:r>
                <a:r>
                  <a:rPr lang="en-US" b="1" u="sng" dirty="0" smtClean="0"/>
                  <a:t>Since the light source for the quality assurance station is of known intensity, the photon flux can be divided out giving us the product of Gain x QE for the </a:t>
                </a:r>
                <a:r>
                  <a:rPr lang="en-US" b="1" u="sng" dirty="0" err="1" smtClean="0"/>
                  <a:t>HPD</a:t>
                </a:r>
                <a:r>
                  <a:rPr lang="en-US" b="1" u="sng" dirty="0" smtClean="0"/>
                  <a:t>.  The QE data found in Table 1 and the individual pixel responses as a function of time in figure 6 uses data extracted from these contour scans to define an absolute normalization. </a:t>
                </a:r>
                <a:endParaRPr lang="en-US" b="1"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2"/>
                <a:stretch>
                  <a:fillRect l="-1043" t="-2241" r="-116"/>
                </a:stretch>
              </a:blipFill>
            </p:spPr>
            <p:txBody>
              <a:bodyPr/>
              <a:lstStyle/>
              <a:p>
                <a:r>
                  <a:rPr lang="en-US">
                    <a:noFill/>
                  </a:rPr>
                  <a:t> </a:t>
                </a:r>
              </a:p>
            </p:txBody>
          </p:sp>
        </mc:Fallback>
      </mc:AlternateContent>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0425"/>
            <a:ext cx="10290664" cy="4351338"/>
          </a:xfrm>
          <a:prstGeom prst="rect">
            <a:avLst/>
          </a:prstGeom>
        </p:spPr>
      </p:pic>
    </p:spTree>
    <p:extLst>
      <p:ext uri="{BB962C8B-B14F-4D97-AF65-F5344CB8AC3E}">
        <p14:creationId xmlns:p14="http://schemas.microsoft.com/office/powerpoint/2010/main" val="374673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Time-dependent </a:t>
            </a:r>
            <a:r>
              <a:rPr lang="en-US" dirty="0"/>
              <a:t>P</a:t>
            </a:r>
            <a:r>
              <a:rPr lang="en-US" dirty="0" smtClean="0"/>
              <a:t>ixel Response</a:t>
            </a:r>
            <a:endParaRPr lang="en-US" dirty="0"/>
          </a:p>
        </p:txBody>
      </p:sp>
      <p:sp>
        <p:nvSpPr>
          <p:cNvPr id="3" name="Content Placeholder 2"/>
          <p:cNvSpPr>
            <a:spLocks noGrp="1"/>
          </p:cNvSpPr>
          <p:nvPr>
            <p:ph idx="1"/>
          </p:nvPr>
        </p:nvSpPr>
        <p:spPr/>
        <p:txBody>
          <a:bodyPr/>
          <a:lstStyle/>
          <a:p>
            <a:r>
              <a:rPr lang="en-US" dirty="0" smtClean="0"/>
              <a:t>Test 1(a):</a:t>
            </a:r>
          </a:p>
          <a:p>
            <a:pPr lvl="1"/>
            <a:r>
              <a:rPr lang="en-US" dirty="0" smtClean="0"/>
              <a:t>Pixels 9 and 11 from </a:t>
            </a:r>
            <a:r>
              <a:rPr lang="en-US" dirty="0" err="1" smtClean="0"/>
              <a:t>HPD</a:t>
            </a:r>
            <a:r>
              <a:rPr lang="en-US" dirty="0" smtClean="0"/>
              <a:t>-1 </a:t>
            </a:r>
            <a:r>
              <a:rPr lang="en-US" dirty="0" err="1" smtClean="0"/>
              <a:t>wewe</a:t>
            </a:r>
            <a:r>
              <a:rPr lang="en-US" dirty="0" smtClean="0"/>
              <a:t> illuminated</a:t>
            </a:r>
          </a:p>
          <a:p>
            <a:pPr lvl="1"/>
            <a:r>
              <a:rPr lang="en-US" dirty="0" smtClean="0"/>
              <a:t>Pixel 9 anode current  12.1 C/yr. </a:t>
            </a:r>
            <a:r>
              <a:rPr lang="en-US" b="1" dirty="0" smtClean="0">
                <a:solidFill>
                  <a:srgbClr val="FF0000"/>
                </a:solidFill>
              </a:rPr>
              <a:t>Very bright,</a:t>
            </a:r>
            <a:r>
              <a:rPr lang="en-US" dirty="0" smtClean="0"/>
              <a:t> </a:t>
            </a:r>
            <a:r>
              <a:rPr lang="en-US" b="1" dirty="0" smtClean="0">
                <a:solidFill>
                  <a:srgbClr val="0070C0"/>
                </a:solidFill>
              </a:rPr>
              <a:t>Accelerated aging test</a:t>
            </a:r>
          </a:p>
          <a:p>
            <a:pPr lvl="1"/>
            <a:r>
              <a:rPr lang="en-US" dirty="0" smtClean="0"/>
              <a:t>Pixel 11 at 1.48 C/</a:t>
            </a:r>
            <a:r>
              <a:rPr lang="en-US" dirty="0" err="1" smtClean="0"/>
              <a:t>yr</a:t>
            </a:r>
            <a:r>
              <a:rPr lang="en-US" dirty="0" smtClean="0"/>
              <a:t>  </a:t>
            </a:r>
            <a:r>
              <a:rPr lang="en-US" b="1" dirty="0" smtClean="0"/>
              <a:t>one-tenth of the rate</a:t>
            </a:r>
          </a:p>
          <a:p>
            <a:pPr lvl="1"/>
            <a:r>
              <a:rPr lang="en-US" dirty="0" smtClean="0"/>
              <a:t> expected integrated charge into any one pixel after 10 years of CMS running is </a:t>
            </a:r>
            <a:r>
              <a:rPr lang="en-US" dirty="0" err="1" smtClean="0"/>
              <a:t>3C</a:t>
            </a:r>
            <a:r>
              <a:rPr lang="en-US" dirty="0" smtClean="0"/>
              <a:t> at the worst location,</a:t>
            </a:r>
          </a:p>
          <a:p>
            <a:pPr lvl="1"/>
            <a:r>
              <a:rPr lang="en-US" dirty="0" smtClean="0"/>
              <a:t>CMS after 10 years, expected integrated charge into any one pixel at the worst locations: </a:t>
            </a:r>
            <a:r>
              <a:rPr lang="en-US" dirty="0" err="1" smtClean="0"/>
              <a:t>3C</a:t>
            </a:r>
            <a:endParaRPr lang="en-US" dirty="0" smtClean="0"/>
          </a:p>
          <a:p>
            <a:pPr lvl="1"/>
            <a:r>
              <a:rPr lang="en-US" dirty="0" smtClean="0"/>
              <a:t>Pixel 9: 40 times the CMS exposure rate</a:t>
            </a:r>
          </a:p>
          <a:p>
            <a:pPr lvl="1"/>
            <a:r>
              <a:rPr lang="en-US" dirty="0" smtClean="0"/>
              <a:t>Pixel 11: 4 times </a:t>
            </a:r>
          </a:p>
        </p:txBody>
      </p:sp>
    </p:spTree>
    <p:extLst>
      <p:ext uri="{BB962C8B-B14F-4D97-AF65-F5344CB8AC3E}">
        <p14:creationId xmlns:p14="http://schemas.microsoft.com/office/powerpoint/2010/main" val="204777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Test 1(b)</a:t>
            </a:r>
          </a:p>
          <a:p>
            <a:pPr marL="0" indent="0">
              <a:buNone/>
            </a:pPr>
            <a:r>
              <a:rPr lang="en-US" dirty="0" err="1" smtClean="0"/>
              <a:t>HPD</a:t>
            </a:r>
            <a:r>
              <a:rPr lang="en-US" dirty="0" smtClean="0"/>
              <a:t> 1 removed after continuous operation of 8 months and stored in dark for 7 months.</a:t>
            </a:r>
          </a:p>
          <a:p>
            <a:pPr lvl="1"/>
            <a:r>
              <a:rPr lang="en-US" dirty="0" smtClean="0"/>
              <a:t>Then, operated for 6 months with same pixels (Test </a:t>
            </a:r>
            <a:r>
              <a:rPr lang="en-US" dirty="0" err="1"/>
              <a:t>1</a:t>
            </a:r>
            <a:r>
              <a:rPr lang="en-US" dirty="0" err="1" smtClean="0"/>
              <a:t>b</a:t>
            </a:r>
            <a:r>
              <a:rPr lang="en-US" dirty="0" smtClean="0"/>
              <a:t>)</a:t>
            </a:r>
          </a:p>
          <a:p>
            <a:pPr lvl="1"/>
            <a:r>
              <a:rPr lang="en-US" dirty="0" smtClean="0"/>
              <a:t>Then light was turned off for 2 months, with </a:t>
            </a:r>
            <a:r>
              <a:rPr lang="en-US" dirty="0" err="1" smtClean="0"/>
              <a:t>HPD</a:t>
            </a:r>
            <a:r>
              <a:rPr lang="en-US" dirty="0" smtClean="0"/>
              <a:t> left at bias and high voltage</a:t>
            </a:r>
          </a:p>
          <a:p>
            <a:pPr lvl="1"/>
            <a:r>
              <a:rPr lang="en-US" dirty="0" smtClean="0"/>
              <a:t>Test 1 ends and </a:t>
            </a:r>
            <a:r>
              <a:rPr lang="en-US" dirty="0" err="1" smtClean="0"/>
              <a:t>HPD</a:t>
            </a:r>
            <a:r>
              <a:rPr lang="en-US" dirty="0" smtClean="0"/>
              <a:t> was stored for 3 months</a:t>
            </a:r>
          </a:p>
          <a:p>
            <a:pPr lvl="1"/>
            <a:endParaRPr lang="en-US" dirty="0" smtClean="0"/>
          </a:p>
          <a:p>
            <a:pPr marL="0" indent="0">
              <a:buNone/>
            </a:pPr>
            <a:endParaRPr lang="en-US" dirty="0"/>
          </a:p>
        </p:txBody>
      </p:sp>
    </p:spTree>
    <p:extLst>
      <p:ext uri="{BB962C8B-B14F-4D97-AF65-F5344CB8AC3E}">
        <p14:creationId xmlns:p14="http://schemas.microsoft.com/office/powerpoint/2010/main" val="119601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1723</Words>
  <Application>Microsoft Office PowerPoint</Application>
  <PresentationFormat>Widescreen</PresentationFormat>
  <Paragraphs>136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PowerPoint Presentation</vt:lpstr>
      <vt:lpstr>Introduction </vt:lpstr>
      <vt:lpstr>PowerPoint Presentation</vt:lpstr>
      <vt:lpstr>Lifetime tests under illumination </vt:lpstr>
      <vt:lpstr>PowerPoint Presentation</vt:lpstr>
      <vt:lpstr>PowerPoint Presentation</vt:lpstr>
      <vt:lpstr>PowerPoint Presentation</vt:lpstr>
      <vt:lpstr>Time-dependent Pixel Response</vt:lpstr>
      <vt:lpstr>PowerPoint Presentation</vt:lpstr>
      <vt:lpstr>Second Test</vt:lpstr>
      <vt:lpstr>Observations</vt:lpstr>
      <vt:lpstr>Notations</vt:lpstr>
      <vt:lpstr>PowerPoint Presentation</vt:lpstr>
      <vt:lpstr>Progress of localized damage under bright illumination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Voltage Aging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Saharan</dc:creator>
  <cp:lastModifiedBy>Mohit Saharan</cp:lastModifiedBy>
  <cp:revision>30</cp:revision>
  <dcterms:created xsi:type="dcterms:W3CDTF">2018-08-05T03:21:40Z</dcterms:created>
  <dcterms:modified xsi:type="dcterms:W3CDTF">2018-08-05T23:47:29Z</dcterms:modified>
</cp:coreProperties>
</file>