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2" r:id="rId2"/>
  </p:sldMasterIdLst>
  <p:notesMasterIdLst>
    <p:notesMasterId r:id="rId85"/>
  </p:notesMasterIdLst>
  <p:sldIdLst>
    <p:sldId id="360" r:id="rId3"/>
    <p:sldId id="353" r:id="rId4"/>
    <p:sldId id="262" r:id="rId5"/>
    <p:sldId id="258" r:id="rId6"/>
    <p:sldId id="259" r:id="rId7"/>
    <p:sldId id="354" r:id="rId8"/>
    <p:sldId id="355" r:id="rId9"/>
    <p:sldId id="356" r:id="rId10"/>
    <p:sldId id="359" r:id="rId11"/>
    <p:sldId id="357" r:id="rId12"/>
    <p:sldId id="358" r:id="rId13"/>
    <p:sldId id="265" r:id="rId14"/>
    <p:sldId id="348" r:id="rId15"/>
    <p:sldId id="271" r:id="rId16"/>
    <p:sldId id="284" r:id="rId17"/>
    <p:sldId id="344" r:id="rId18"/>
    <p:sldId id="287" r:id="rId19"/>
    <p:sldId id="288" r:id="rId20"/>
    <p:sldId id="289" r:id="rId21"/>
    <p:sldId id="290" r:id="rId22"/>
    <p:sldId id="291" r:id="rId23"/>
    <p:sldId id="292" r:id="rId24"/>
    <p:sldId id="293" r:id="rId25"/>
    <p:sldId id="294" r:id="rId26"/>
    <p:sldId id="295" r:id="rId27"/>
    <p:sldId id="296" r:id="rId28"/>
    <p:sldId id="297" r:id="rId29"/>
    <p:sldId id="298" r:id="rId30"/>
    <p:sldId id="299" r:id="rId31"/>
    <p:sldId id="300" r:id="rId32"/>
    <p:sldId id="301" r:id="rId33"/>
    <p:sldId id="302" r:id="rId34"/>
    <p:sldId id="303" r:id="rId35"/>
    <p:sldId id="304" r:id="rId36"/>
    <p:sldId id="305" r:id="rId37"/>
    <p:sldId id="306" r:id="rId38"/>
    <p:sldId id="307" r:id="rId39"/>
    <p:sldId id="308" r:id="rId40"/>
    <p:sldId id="309" r:id="rId41"/>
    <p:sldId id="310" r:id="rId42"/>
    <p:sldId id="311" r:id="rId43"/>
    <p:sldId id="312" r:id="rId44"/>
    <p:sldId id="313" r:id="rId45"/>
    <p:sldId id="314" r:id="rId46"/>
    <p:sldId id="315" r:id="rId47"/>
    <p:sldId id="316" r:id="rId48"/>
    <p:sldId id="317" r:id="rId49"/>
    <p:sldId id="318" r:id="rId50"/>
    <p:sldId id="319" r:id="rId51"/>
    <p:sldId id="320" r:id="rId52"/>
    <p:sldId id="321" r:id="rId53"/>
    <p:sldId id="322" r:id="rId54"/>
    <p:sldId id="323" r:id="rId55"/>
    <p:sldId id="324" r:id="rId56"/>
    <p:sldId id="325" r:id="rId57"/>
    <p:sldId id="326" r:id="rId58"/>
    <p:sldId id="327" r:id="rId59"/>
    <p:sldId id="328" r:id="rId60"/>
    <p:sldId id="329" r:id="rId61"/>
    <p:sldId id="330" r:id="rId62"/>
    <p:sldId id="331" r:id="rId63"/>
    <p:sldId id="332" r:id="rId64"/>
    <p:sldId id="333" r:id="rId65"/>
    <p:sldId id="334" r:id="rId66"/>
    <p:sldId id="335" r:id="rId67"/>
    <p:sldId id="336" r:id="rId68"/>
    <p:sldId id="337" r:id="rId69"/>
    <p:sldId id="338" r:id="rId70"/>
    <p:sldId id="339" r:id="rId71"/>
    <p:sldId id="340" r:id="rId72"/>
    <p:sldId id="341" r:id="rId73"/>
    <p:sldId id="342" r:id="rId74"/>
    <p:sldId id="343" r:id="rId75"/>
    <p:sldId id="272" r:id="rId76"/>
    <p:sldId id="273" r:id="rId77"/>
    <p:sldId id="274" r:id="rId78"/>
    <p:sldId id="275" r:id="rId79"/>
    <p:sldId id="276" r:id="rId80"/>
    <p:sldId id="277" r:id="rId81"/>
    <p:sldId id="278" r:id="rId82"/>
    <p:sldId id="279" r:id="rId83"/>
    <p:sldId id="280"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94660"/>
  </p:normalViewPr>
  <p:slideViewPr>
    <p:cSldViewPr snapToGrid="0">
      <p:cViewPr>
        <p:scale>
          <a:sx n="67" d="100"/>
          <a:sy n="67" d="100"/>
        </p:scale>
        <p:origin x="61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tableStyles" Target="tableStyle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viewProps" Target="view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C72C4B-56EC-457A-8905-FC30E7DCA238}" type="datetimeFigureOut">
              <a:rPr lang="en-US" smtClean="0"/>
              <a:t>20-Aug-18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EFCDE2-0767-4DC1-AC44-05D31F41AD78}" type="slidenum">
              <a:rPr lang="en-US" smtClean="0"/>
              <a:t>‹#›</a:t>
            </a:fld>
            <a:endParaRPr lang="en-US"/>
          </a:p>
        </p:txBody>
      </p:sp>
    </p:spTree>
    <p:extLst>
      <p:ext uri="{BB962C8B-B14F-4D97-AF65-F5344CB8AC3E}">
        <p14:creationId xmlns:p14="http://schemas.microsoft.com/office/powerpoint/2010/main" val="2942755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EFCDE2-0767-4DC1-AC44-05D31F41AD78}" type="slidenum">
              <a:rPr lang="en-US" smtClean="0"/>
              <a:t>1</a:t>
            </a:fld>
            <a:endParaRPr lang="en-US"/>
          </a:p>
        </p:txBody>
      </p:sp>
    </p:spTree>
    <p:extLst>
      <p:ext uri="{BB962C8B-B14F-4D97-AF65-F5344CB8AC3E}">
        <p14:creationId xmlns:p14="http://schemas.microsoft.com/office/powerpoint/2010/main" val="13957853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228883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488596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0152876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2745245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4" name="Shape 1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6922960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2" name="Shape 2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8483153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2996219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2" name="Shape 2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723514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8" name="Shape 2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195969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4" name="Shape 24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836171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EFCDE2-0767-4DC1-AC44-05D31F41AD78}" type="slidenum">
              <a:rPr lang="en-US" smtClean="0"/>
              <a:t>2</a:t>
            </a:fld>
            <a:endParaRPr lang="en-US"/>
          </a:p>
        </p:txBody>
      </p:sp>
    </p:spTree>
    <p:extLst>
      <p:ext uri="{BB962C8B-B14F-4D97-AF65-F5344CB8AC3E}">
        <p14:creationId xmlns:p14="http://schemas.microsoft.com/office/powerpoint/2010/main" val="36030995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0" name="Shape 2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522095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2" name="Shape 2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7809296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9" name="Shape 2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smtClean="0"/>
              <a:t>How</a:t>
            </a:r>
            <a:r>
              <a:rPr lang="en-US" baseline="0" dirty="0" smtClean="0"/>
              <a:t> to determine the energy loss by a pion. </a:t>
            </a:r>
          </a:p>
          <a:p>
            <a:pPr marL="0" lvl="0" indent="0">
              <a:spcBef>
                <a:spcPts val="0"/>
              </a:spcBef>
              <a:spcAft>
                <a:spcPts val="0"/>
              </a:spcAft>
              <a:buNone/>
            </a:pPr>
            <a:r>
              <a:rPr lang="en-US" baseline="0" dirty="0" smtClean="0"/>
              <a:t>Consider the case of muon. Muon loses its energy by ionization, and it’s a landau distribution. The peak is called landau peak and we call it minimum ionization potential. We find this peak for all </a:t>
            </a:r>
            <a:r>
              <a:rPr lang="en-US" baseline="0" smtClean="0"/>
              <a:t>the towers (8 x 16 = 128), and … </a:t>
            </a:r>
            <a:endParaRPr dirty="0"/>
          </a:p>
        </p:txBody>
      </p:sp>
    </p:spTree>
    <p:extLst>
      <p:ext uri="{BB962C8B-B14F-4D97-AF65-F5344CB8AC3E}">
        <p14:creationId xmlns:p14="http://schemas.microsoft.com/office/powerpoint/2010/main" val="31923644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5" name="Shape 2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9748764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2" name="Shape 2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28413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8" name="Shape 2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280983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4" name="Shape 2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679720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Shape 2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0" name="Shape 3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246763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6" name="Shape 3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118397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Shape 3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2" name="Shape 3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33165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Soft</a:t>
            </a:r>
            <a:r>
              <a:rPr lang="en-US" baseline="0" dirty="0" smtClean="0"/>
              <a:t> </a:t>
            </a:r>
            <a:r>
              <a:rPr lang="en-US" baseline="0" dirty="0" err="1" smtClean="0"/>
              <a:t>collisons</a:t>
            </a:r>
            <a:r>
              <a:rPr lang="en-US" baseline="0" dirty="0" smtClean="0"/>
              <a:t>: Kinetic energy (T) of the atomic collision after collision is less than the </a:t>
            </a:r>
            <a:r>
              <a:rPr lang="en-US" baseline="0" dirty="0" err="1" smtClean="0"/>
              <a:t>T</a:t>
            </a:r>
            <a:r>
              <a:rPr lang="en-US" baseline="-25000" dirty="0" err="1" smtClean="0"/>
              <a:t>max</a:t>
            </a:r>
            <a:r>
              <a:rPr lang="en-US" baseline="0" dirty="0" smtClean="0"/>
              <a:t>. Reverse for Hard collisions</a:t>
            </a:r>
            <a:endParaRPr lang="en-US" dirty="0"/>
          </a:p>
        </p:txBody>
      </p:sp>
      <p:sp>
        <p:nvSpPr>
          <p:cNvPr id="4" name="Slide Number Placeholder 3"/>
          <p:cNvSpPr>
            <a:spLocks noGrp="1"/>
          </p:cNvSpPr>
          <p:nvPr>
            <p:ph type="sldNum" sz="quarter" idx="10"/>
          </p:nvPr>
        </p:nvSpPr>
        <p:spPr/>
        <p:txBody>
          <a:bodyPr/>
          <a:lstStyle/>
          <a:p>
            <a:fld id="{0CEFCDE2-0767-4DC1-AC44-05D31F41AD78}" type="slidenum">
              <a:rPr lang="en-US" smtClean="0"/>
              <a:t>3</a:t>
            </a:fld>
            <a:endParaRPr lang="en-US"/>
          </a:p>
        </p:txBody>
      </p:sp>
    </p:spTree>
    <p:extLst>
      <p:ext uri="{BB962C8B-B14F-4D97-AF65-F5344CB8AC3E}">
        <p14:creationId xmlns:p14="http://schemas.microsoft.com/office/powerpoint/2010/main" val="1459636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4" name="Shape 32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682855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0" name="Shape 3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5355110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Shape 3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0" name="Shape 3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1721426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360794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5" name="Shape 3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9772784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1" name="Shape 3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0880415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3" name="Shape 3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577441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Shape 3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5" name="Shape 3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2669048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Shape 3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1" name="Shape 3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2968210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 name="Shape 3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726840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508149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2" name="Shape 3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8690193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Shape 3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9" name="Shape 3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128952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Shape 4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5" name="Shape 40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473568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1" name="Shape 4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2125084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Shape 4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7" name="Shape 4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717979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Shape 4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4" name="Shape 42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6698897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3" name="Shape 4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9275967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8" name="Shape 4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34497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Shape 4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3" name="Shape 44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6596700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Shape 4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8" name="Shape 4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380306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25216161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3" name="Shape 45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3268175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Shape 4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0" name="Shape 4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2281225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Shape 4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6" name="Shape 4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0898039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1" name="Shape 4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9241255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Shape 4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8" name="Shape 4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3848265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Shape 4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5" name="Shape 4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80170596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2" name="Shape 4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12303916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Shape 4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8" name="Shape 4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403424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55336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13489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5452682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34624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A78AE52-D4D1-4B71-ABFE-68C649F343FC}" type="datetime1">
              <a:rPr lang="en-US" smtClean="0"/>
              <a:t>20-Aug-18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1015C9-1ACA-46B4-8D79-D34DA2D0B710}" type="slidenum">
              <a:rPr lang="en-US" smtClean="0"/>
              <a:t>‹#›</a:t>
            </a:fld>
            <a:endParaRPr lang="en-US"/>
          </a:p>
        </p:txBody>
      </p:sp>
    </p:spTree>
    <p:extLst>
      <p:ext uri="{BB962C8B-B14F-4D97-AF65-F5344CB8AC3E}">
        <p14:creationId xmlns:p14="http://schemas.microsoft.com/office/powerpoint/2010/main" val="799750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AB43F4-6A76-4E7C-B44B-44E9719B7F33}" type="datetime1">
              <a:rPr lang="en-US" smtClean="0"/>
              <a:t>20-Aug-18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1015C9-1ACA-46B4-8D79-D34DA2D0B710}" type="slidenum">
              <a:rPr lang="en-US" smtClean="0"/>
              <a:t>‹#›</a:t>
            </a:fld>
            <a:endParaRPr lang="en-US"/>
          </a:p>
        </p:txBody>
      </p:sp>
    </p:spTree>
    <p:extLst>
      <p:ext uri="{BB962C8B-B14F-4D97-AF65-F5344CB8AC3E}">
        <p14:creationId xmlns:p14="http://schemas.microsoft.com/office/powerpoint/2010/main" val="3049991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55F0F1-0261-45B8-9C16-41CEEF7DEAD3}" type="datetime1">
              <a:rPr lang="en-US" smtClean="0"/>
              <a:t>20-Aug-18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1015C9-1ACA-46B4-8D79-D34DA2D0B710}" type="slidenum">
              <a:rPr lang="en-US" smtClean="0"/>
              <a:t>‹#›</a:t>
            </a:fld>
            <a:endParaRPr lang="en-US"/>
          </a:p>
        </p:txBody>
      </p:sp>
    </p:spTree>
    <p:extLst>
      <p:ext uri="{BB962C8B-B14F-4D97-AF65-F5344CB8AC3E}">
        <p14:creationId xmlns:p14="http://schemas.microsoft.com/office/powerpoint/2010/main" val="336778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Shape 1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80483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Shape 1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7698469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Shape 11"/>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Shape 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a:solidFill>
                  <a:srgbClr val="595959"/>
                </a:solidFill>
              </a:rPr>
              <a:pPr/>
              <a:t>‹#›</a:t>
            </a:fld>
            <a:endParaRPr>
              <a:solidFill>
                <a:srgbClr val="595959"/>
              </a:solidFill>
            </a:endParaRPr>
          </a:p>
        </p:txBody>
      </p:sp>
    </p:spTree>
    <p:extLst>
      <p:ext uri="{BB962C8B-B14F-4D97-AF65-F5344CB8AC3E}">
        <p14:creationId xmlns:p14="http://schemas.microsoft.com/office/powerpoint/2010/main" val="5833929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Shape 1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a:solidFill>
                  <a:srgbClr val="595959"/>
                </a:solidFill>
              </a:rPr>
              <a:pPr/>
              <a:t>‹#›</a:t>
            </a:fld>
            <a:endParaRPr>
              <a:solidFill>
                <a:srgbClr val="595959"/>
              </a:solidFill>
            </a:endParaRPr>
          </a:p>
        </p:txBody>
      </p:sp>
    </p:spTree>
    <p:extLst>
      <p:ext uri="{BB962C8B-B14F-4D97-AF65-F5344CB8AC3E}">
        <p14:creationId xmlns:p14="http://schemas.microsoft.com/office/powerpoint/2010/main" val="3961078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Shape 1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a:solidFill>
                  <a:srgbClr val="595959"/>
                </a:solidFill>
              </a:rPr>
              <a:pPr/>
              <a:t>‹#›</a:t>
            </a:fld>
            <a:endParaRPr>
              <a:solidFill>
                <a:srgbClr val="595959"/>
              </a:solidFill>
            </a:endParaRPr>
          </a:p>
        </p:txBody>
      </p:sp>
    </p:spTree>
    <p:extLst>
      <p:ext uri="{BB962C8B-B14F-4D97-AF65-F5344CB8AC3E}">
        <p14:creationId xmlns:p14="http://schemas.microsoft.com/office/powerpoint/2010/main" val="41857811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3" name="Shape 23"/>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4" name="Shape 2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a:solidFill>
                  <a:srgbClr val="595959"/>
                </a:solidFill>
              </a:rPr>
              <a:pPr/>
              <a:t>‹#›</a:t>
            </a:fld>
            <a:endParaRPr>
              <a:solidFill>
                <a:srgbClr val="595959"/>
              </a:solidFill>
            </a:endParaRPr>
          </a:p>
        </p:txBody>
      </p:sp>
    </p:spTree>
    <p:extLst>
      <p:ext uri="{BB962C8B-B14F-4D97-AF65-F5344CB8AC3E}">
        <p14:creationId xmlns:p14="http://schemas.microsoft.com/office/powerpoint/2010/main" val="20070806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a:solidFill>
                  <a:srgbClr val="595959"/>
                </a:solidFill>
              </a:rPr>
              <a:pPr/>
              <a:t>‹#›</a:t>
            </a:fld>
            <a:endParaRPr>
              <a:solidFill>
                <a:srgbClr val="595959"/>
              </a:solidFill>
            </a:endParaRPr>
          </a:p>
        </p:txBody>
      </p:sp>
    </p:spTree>
    <p:extLst>
      <p:ext uri="{BB962C8B-B14F-4D97-AF65-F5344CB8AC3E}">
        <p14:creationId xmlns:p14="http://schemas.microsoft.com/office/powerpoint/2010/main" val="24712131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Shape 30"/>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1" name="Shape 3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a:solidFill>
                  <a:srgbClr val="595959"/>
                </a:solidFill>
              </a:rPr>
              <a:pPr/>
              <a:t>‹#›</a:t>
            </a:fld>
            <a:endParaRPr>
              <a:solidFill>
                <a:srgbClr val="595959"/>
              </a:solidFill>
            </a:endParaRPr>
          </a:p>
        </p:txBody>
      </p:sp>
    </p:spTree>
    <p:extLst>
      <p:ext uri="{BB962C8B-B14F-4D97-AF65-F5344CB8AC3E}">
        <p14:creationId xmlns:p14="http://schemas.microsoft.com/office/powerpoint/2010/main" val="2694246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1A2BEB-7C52-4CED-AD4D-1A2C45696B3C}" type="datetime1">
              <a:rPr lang="en-US" smtClean="0"/>
              <a:t>20-Aug-18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1015C9-1ACA-46B4-8D79-D34DA2D0B710}" type="slidenum">
              <a:rPr lang="en-US" smtClean="0"/>
              <a:t>‹#›</a:t>
            </a:fld>
            <a:endParaRPr lang="en-US"/>
          </a:p>
        </p:txBody>
      </p:sp>
    </p:spTree>
    <p:extLst>
      <p:ext uri="{BB962C8B-B14F-4D97-AF65-F5344CB8AC3E}">
        <p14:creationId xmlns:p14="http://schemas.microsoft.com/office/powerpoint/2010/main" val="20605776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Shape 3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a:solidFill>
                  <a:srgbClr val="595959"/>
                </a:solidFill>
              </a:rPr>
              <a:pPr/>
              <a:t>‹#›</a:t>
            </a:fld>
            <a:endParaRPr>
              <a:solidFill>
                <a:srgbClr val="595959"/>
              </a:solidFill>
            </a:endParaRPr>
          </a:p>
        </p:txBody>
      </p:sp>
    </p:spTree>
    <p:extLst>
      <p:ext uri="{BB962C8B-B14F-4D97-AF65-F5344CB8AC3E}">
        <p14:creationId xmlns:p14="http://schemas.microsoft.com/office/powerpoint/2010/main" val="37519052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Shape 36"/>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7" name="Shape 37"/>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Shape 38"/>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Shape 3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40" name="Shape 4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a:solidFill>
                  <a:srgbClr val="595959"/>
                </a:solidFill>
              </a:rPr>
              <a:pPr/>
              <a:t>‹#›</a:t>
            </a:fld>
            <a:endParaRPr>
              <a:solidFill>
                <a:srgbClr val="595959"/>
              </a:solidFill>
            </a:endParaRPr>
          </a:p>
        </p:txBody>
      </p:sp>
    </p:spTree>
    <p:extLst>
      <p:ext uri="{BB962C8B-B14F-4D97-AF65-F5344CB8AC3E}">
        <p14:creationId xmlns:p14="http://schemas.microsoft.com/office/powerpoint/2010/main" val="32996717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lstStyle>
            <a:lvl1pPr marL="609585" lvl="0" indent="-304792">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a:solidFill>
                  <a:srgbClr val="595959"/>
                </a:solidFill>
              </a:rPr>
              <a:pPr/>
              <a:t>‹#›</a:t>
            </a:fld>
            <a:endParaRPr>
              <a:solidFill>
                <a:srgbClr val="595959"/>
              </a:solidFill>
            </a:endParaRPr>
          </a:p>
        </p:txBody>
      </p:sp>
    </p:spTree>
    <p:extLst>
      <p:ext uri="{BB962C8B-B14F-4D97-AF65-F5344CB8AC3E}">
        <p14:creationId xmlns:p14="http://schemas.microsoft.com/office/powerpoint/2010/main" val="29699058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Shape 46"/>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47" name="Shape 4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a:solidFill>
                  <a:srgbClr val="595959"/>
                </a:solidFill>
              </a:rPr>
              <a:pPr/>
              <a:t>‹#›</a:t>
            </a:fld>
            <a:endParaRPr>
              <a:solidFill>
                <a:srgbClr val="595959"/>
              </a:solidFill>
            </a:endParaRPr>
          </a:p>
        </p:txBody>
      </p:sp>
    </p:spTree>
    <p:extLst>
      <p:ext uri="{BB962C8B-B14F-4D97-AF65-F5344CB8AC3E}">
        <p14:creationId xmlns:p14="http://schemas.microsoft.com/office/powerpoint/2010/main" val="7688297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a:solidFill>
                  <a:srgbClr val="595959"/>
                </a:solidFill>
              </a:rPr>
              <a:pPr/>
              <a:t>‹#›</a:t>
            </a:fld>
            <a:endParaRPr>
              <a:solidFill>
                <a:srgbClr val="595959"/>
              </a:solidFill>
            </a:endParaRPr>
          </a:p>
        </p:txBody>
      </p:sp>
    </p:spTree>
    <p:extLst>
      <p:ext uri="{BB962C8B-B14F-4D97-AF65-F5344CB8AC3E}">
        <p14:creationId xmlns:p14="http://schemas.microsoft.com/office/powerpoint/2010/main" val="3016711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8CA763-60C0-418E-8C45-4ED549B608FC}" type="datetime1">
              <a:rPr lang="en-US" smtClean="0"/>
              <a:t>20-Aug-18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1015C9-1ACA-46B4-8D79-D34DA2D0B710}" type="slidenum">
              <a:rPr lang="en-US" smtClean="0"/>
              <a:t>‹#›</a:t>
            </a:fld>
            <a:endParaRPr lang="en-US"/>
          </a:p>
        </p:txBody>
      </p:sp>
    </p:spTree>
    <p:extLst>
      <p:ext uri="{BB962C8B-B14F-4D97-AF65-F5344CB8AC3E}">
        <p14:creationId xmlns:p14="http://schemas.microsoft.com/office/powerpoint/2010/main" val="3186927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EAA360E-8D76-407E-AF6A-59ABF404B19F}" type="datetime1">
              <a:rPr lang="en-US" smtClean="0"/>
              <a:t>20-Aug-18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1015C9-1ACA-46B4-8D79-D34DA2D0B710}" type="slidenum">
              <a:rPr lang="en-US" smtClean="0"/>
              <a:t>‹#›</a:t>
            </a:fld>
            <a:endParaRPr lang="en-US"/>
          </a:p>
        </p:txBody>
      </p:sp>
    </p:spTree>
    <p:extLst>
      <p:ext uri="{BB962C8B-B14F-4D97-AF65-F5344CB8AC3E}">
        <p14:creationId xmlns:p14="http://schemas.microsoft.com/office/powerpoint/2010/main" val="658410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97103F-F86A-44D0-BCBD-E22601DA7738}" type="datetime1">
              <a:rPr lang="en-US" smtClean="0"/>
              <a:t>20-Aug-18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1015C9-1ACA-46B4-8D79-D34DA2D0B710}" type="slidenum">
              <a:rPr lang="en-US" smtClean="0"/>
              <a:t>‹#›</a:t>
            </a:fld>
            <a:endParaRPr lang="en-US"/>
          </a:p>
        </p:txBody>
      </p:sp>
    </p:spTree>
    <p:extLst>
      <p:ext uri="{BB962C8B-B14F-4D97-AF65-F5344CB8AC3E}">
        <p14:creationId xmlns:p14="http://schemas.microsoft.com/office/powerpoint/2010/main" val="189632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97FDD4-CAE7-4EFE-8B27-0076FD1DE213}" type="datetime1">
              <a:rPr lang="en-US" smtClean="0"/>
              <a:t>20-Aug-18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1015C9-1ACA-46B4-8D79-D34DA2D0B710}" type="slidenum">
              <a:rPr lang="en-US" smtClean="0"/>
              <a:t>‹#›</a:t>
            </a:fld>
            <a:endParaRPr lang="en-US"/>
          </a:p>
        </p:txBody>
      </p:sp>
    </p:spTree>
    <p:extLst>
      <p:ext uri="{BB962C8B-B14F-4D97-AF65-F5344CB8AC3E}">
        <p14:creationId xmlns:p14="http://schemas.microsoft.com/office/powerpoint/2010/main" val="2104307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8BD2F0-18FE-4E0A-991A-DA87C4DFC0C9}" type="datetime1">
              <a:rPr lang="en-US" smtClean="0"/>
              <a:t>20-Aug-18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1015C9-1ACA-46B4-8D79-D34DA2D0B710}" type="slidenum">
              <a:rPr lang="en-US" smtClean="0"/>
              <a:t>‹#›</a:t>
            </a:fld>
            <a:endParaRPr lang="en-US"/>
          </a:p>
        </p:txBody>
      </p:sp>
    </p:spTree>
    <p:extLst>
      <p:ext uri="{BB962C8B-B14F-4D97-AF65-F5344CB8AC3E}">
        <p14:creationId xmlns:p14="http://schemas.microsoft.com/office/powerpoint/2010/main" val="288237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17F43E-6333-4058-9C84-CC1F18AD0052}" type="datetime1">
              <a:rPr lang="en-US" smtClean="0"/>
              <a:t>20-Aug-18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1015C9-1ACA-46B4-8D79-D34DA2D0B710}" type="slidenum">
              <a:rPr lang="en-US" smtClean="0"/>
              <a:t>‹#›</a:t>
            </a:fld>
            <a:endParaRPr lang="en-US"/>
          </a:p>
        </p:txBody>
      </p:sp>
    </p:spTree>
    <p:extLst>
      <p:ext uri="{BB962C8B-B14F-4D97-AF65-F5344CB8AC3E}">
        <p14:creationId xmlns:p14="http://schemas.microsoft.com/office/powerpoint/2010/main" val="118130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23F53F-974C-4091-93E9-571C90BB196D}" type="datetime1">
              <a:rPr lang="en-US" smtClean="0"/>
              <a:t>20-Aug-18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1015C9-1ACA-46B4-8D79-D34DA2D0B710}" type="slidenum">
              <a:rPr lang="en-US" smtClean="0"/>
              <a:t>‹#›</a:t>
            </a:fld>
            <a:endParaRPr lang="en-US"/>
          </a:p>
        </p:txBody>
      </p:sp>
    </p:spTree>
    <p:extLst>
      <p:ext uri="{BB962C8B-B14F-4D97-AF65-F5344CB8AC3E}">
        <p14:creationId xmlns:p14="http://schemas.microsoft.com/office/powerpoint/2010/main" val="3513892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D13E29-945C-40D8-8A9E-98FAAACC853C}" type="datetime1">
              <a:rPr lang="en-US" smtClean="0"/>
              <a:t>20-Aug-18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1015C9-1ACA-46B4-8D79-D34DA2D0B710}" type="slidenum">
              <a:rPr lang="en-US" smtClean="0"/>
              <a:t>‹#›</a:t>
            </a:fld>
            <a:endParaRPr lang="en-US"/>
          </a:p>
        </p:txBody>
      </p:sp>
    </p:spTree>
    <p:extLst>
      <p:ext uri="{BB962C8B-B14F-4D97-AF65-F5344CB8AC3E}">
        <p14:creationId xmlns:p14="http://schemas.microsoft.com/office/powerpoint/2010/main" val="4073487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pPr>
              <a:buClr>
                <a:srgbClr val="000000"/>
              </a:buClr>
              <a:buFont typeface="Arial"/>
              <a:buNone/>
            </a:pPr>
            <a:fld id="{00000000-1234-1234-1234-123412341234}" type="slidenum">
              <a:rPr lang="en-GB" kern="0">
                <a:solidFill>
                  <a:srgbClr val="595959"/>
                </a:solidFill>
                <a:cs typeface="Arial"/>
                <a:sym typeface="Arial"/>
              </a:rPr>
              <a:pPr>
                <a:buClr>
                  <a:srgbClr val="000000"/>
                </a:buClr>
                <a:buFont typeface="Arial"/>
                <a:buNone/>
              </a:pPr>
              <a:t>‹#›</a:t>
            </a:fld>
            <a:endParaRPr kern="0">
              <a:solidFill>
                <a:srgbClr val="595959"/>
              </a:solidFill>
              <a:cs typeface="Arial"/>
              <a:sym typeface="Arial"/>
            </a:endParaRPr>
          </a:p>
        </p:txBody>
      </p:sp>
    </p:spTree>
    <p:extLst>
      <p:ext uri="{BB962C8B-B14F-4D97-AF65-F5344CB8AC3E}">
        <p14:creationId xmlns:p14="http://schemas.microsoft.com/office/powerpoint/2010/main" val="847711342"/>
      </p:ext>
    </p:extLst>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0.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10.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5.xml"/><Relationship Id="rId1" Type="http://schemas.openxmlformats.org/officeDocument/2006/relationships/slideLayout" Target="../slideLayouts/slideLayout13.xml"/><Relationship Id="rId4" Type="http://schemas.openxmlformats.org/officeDocument/2006/relationships/image" Target="../media/image33.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93552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762500" cy="530225"/>
          </a:xfrm>
        </p:spPr>
        <p:txBody>
          <a:bodyPr>
            <a:normAutofit fontScale="90000"/>
          </a:bodyPr>
          <a:lstStyle/>
          <a:p>
            <a:r>
              <a:rPr lang="en-US" dirty="0" smtClean="0"/>
              <a:t>Interaction of photons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000125"/>
                <a:ext cx="10515600" cy="5753100"/>
              </a:xfrm>
            </p:spPr>
            <p:txBody>
              <a:bodyPr>
                <a:normAutofit/>
              </a:bodyPr>
              <a:lstStyle/>
              <a:p>
                <a:r>
                  <a:rPr lang="en-US" dirty="0" smtClean="0"/>
                  <a:t>Energy loss primarily by:</a:t>
                </a:r>
              </a:p>
              <a:p>
                <a:pPr lvl="1"/>
                <a:r>
                  <a:rPr lang="en-US" dirty="0" smtClean="0"/>
                  <a:t>Photoelectric effect (E&lt;500 </a:t>
                </a:r>
                <a:r>
                  <a:rPr lang="en-US" dirty="0" err="1" smtClean="0"/>
                  <a:t>keV</a:t>
                </a:r>
                <a:endParaRPr lang="en-US" dirty="0" smtClean="0"/>
              </a:p>
              <a:p>
                <a:pPr lvl="1"/>
                <a:r>
                  <a:rPr lang="en-US" dirty="0" smtClean="0"/>
                  <a:t>Compton effect (Intermediate range)</a:t>
                </a:r>
              </a:p>
              <a:p>
                <a:pPr lvl="1"/>
                <a:r>
                  <a:rPr lang="en-US" dirty="0" smtClean="0"/>
                  <a:t>Pair production (E&gt;50 MeV)</a:t>
                </a:r>
              </a:p>
              <a:p>
                <a:pPr lvl="0"/>
                <a:r>
                  <a:rPr lang="en-US" dirty="0" smtClean="0">
                    <a:solidFill>
                      <a:prstClr val="black"/>
                    </a:solidFill>
                  </a:rPr>
                  <a:t>Photon </a:t>
                </a:r>
                <a:r>
                  <a:rPr lang="en-US" dirty="0">
                    <a:solidFill>
                      <a:prstClr val="black"/>
                    </a:solidFill>
                  </a:rPr>
                  <a:t>a</a:t>
                </a:r>
                <a:r>
                  <a:rPr lang="en-US" dirty="0" smtClean="0">
                    <a:solidFill>
                      <a:prstClr val="black"/>
                    </a:solidFill>
                  </a:rPr>
                  <a:t>bsorption length:</a:t>
                </a:r>
              </a:p>
              <a:p>
                <a:pPr marL="0" lvl="0" indent="0">
                  <a:buNone/>
                </a:pPr>
                <a14:m>
                  <m:oMathPara xmlns:m="http://schemas.openxmlformats.org/officeDocument/2006/math">
                    <m:oMathParaPr>
                      <m:jc m:val="centerGroup"/>
                    </m:oMathParaPr>
                    <m:oMath xmlns:m="http://schemas.openxmlformats.org/officeDocument/2006/math">
                      <m:sSub>
                        <m:sSubPr>
                          <m:ctrlPr>
                            <a:rPr lang="en-US" b="0" i="1" smtClean="0">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𝜆</m:t>
                          </m:r>
                        </m:e>
                        <m:sub>
                          <m:r>
                            <a:rPr lang="en-US" b="0" i="1" smtClean="0">
                              <a:solidFill>
                                <a:prstClr val="black"/>
                              </a:solidFill>
                              <a:latin typeface="Cambria Math" panose="02040503050406030204" pitchFamily="18" charset="0"/>
                            </a:rPr>
                            <m:t>𝑝h𝑜𝑡𝑜𝑛</m:t>
                          </m:r>
                        </m:sub>
                      </m:sSub>
                      <m:r>
                        <a:rPr lang="en-US" b="0" i="1" smtClean="0">
                          <a:solidFill>
                            <a:prstClr val="black"/>
                          </a:solidFill>
                          <a:latin typeface="Cambria Math" panose="02040503050406030204" pitchFamily="18" charset="0"/>
                        </a:rPr>
                        <m:t>=</m:t>
                      </m:r>
                      <m:f>
                        <m:fPr>
                          <m:ctrlPr>
                            <a:rPr lang="en-US" b="0" i="1" smtClean="0">
                              <a:solidFill>
                                <a:prstClr val="black"/>
                              </a:solidFill>
                              <a:latin typeface="Cambria Math" panose="02040503050406030204" pitchFamily="18" charset="0"/>
                            </a:rPr>
                          </m:ctrlPr>
                        </m:fPr>
                        <m:num>
                          <m:r>
                            <a:rPr lang="en-US" b="0" i="1" smtClean="0">
                              <a:solidFill>
                                <a:prstClr val="black"/>
                              </a:solidFill>
                              <a:latin typeface="Cambria Math" panose="02040503050406030204" pitchFamily="18" charset="0"/>
                            </a:rPr>
                            <m:t>𝐴</m:t>
                          </m:r>
                        </m:num>
                        <m:den>
                          <m:sSub>
                            <m:sSubPr>
                              <m:ctrlPr>
                                <a:rPr lang="en-US" b="0" i="1" smtClean="0">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𝑁</m:t>
                              </m:r>
                            </m:e>
                            <m:sub>
                              <m:r>
                                <a:rPr lang="en-US" b="0" i="1" smtClean="0">
                                  <a:solidFill>
                                    <a:prstClr val="black"/>
                                  </a:solidFill>
                                  <a:latin typeface="Cambria Math" panose="02040503050406030204" pitchFamily="18" charset="0"/>
                                </a:rPr>
                                <m:t>𝐴</m:t>
                              </m:r>
                            </m:sub>
                          </m:sSub>
                          <m:r>
                            <a:rPr lang="en-US" b="0" i="1" smtClean="0">
                              <a:solidFill>
                                <a:prstClr val="black"/>
                              </a:solidFill>
                              <a:latin typeface="Cambria Math" panose="02040503050406030204" pitchFamily="18" charset="0"/>
                            </a:rPr>
                            <m:t>(</m:t>
                          </m:r>
                          <m:sSub>
                            <m:sSubPr>
                              <m:ctrlPr>
                                <a:rPr lang="en-US" b="0" i="1" smtClean="0">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𝜎</m:t>
                              </m:r>
                            </m:e>
                            <m:sub>
                              <m:r>
                                <a:rPr lang="en-US" b="0" i="1" smtClean="0">
                                  <a:solidFill>
                                    <a:prstClr val="black"/>
                                  </a:solidFill>
                                  <a:latin typeface="Cambria Math" panose="02040503050406030204" pitchFamily="18" charset="0"/>
                                </a:rPr>
                                <m:t>𝑝h𝑜𝑡𝑜𝑒𝑙𝑒𝑐𝑡𝑟𝑖𝑐</m:t>
                              </m:r>
                            </m:sub>
                          </m:sSub>
                          <m:r>
                            <a:rPr lang="en-US" b="0" i="1" smtClean="0">
                              <a:solidFill>
                                <a:prstClr val="black"/>
                              </a:solidFill>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𝜎</m:t>
                              </m:r>
                            </m:e>
                            <m:sub>
                              <m:r>
                                <a:rPr lang="en-US" b="0" i="1" smtClean="0">
                                  <a:solidFill>
                                    <a:prstClr val="black"/>
                                  </a:solidFill>
                                  <a:latin typeface="Cambria Math" panose="02040503050406030204" pitchFamily="18" charset="0"/>
                                </a:rPr>
                                <m:t>𝑐𝑜𝑚𝑝𝑡𝑜𝑛</m:t>
                              </m:r>
                            </m:sub>
                          </m:sSub>
                          <m:r>
                            <a:rPr lang="en-US" b="0" i="1" smtClean="0">
                              <a:solidFill>
                                <a:prstClr val="black"/>
                              </a:solidFill>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𝜎</m:t>
                              </m:r>
                            </m:e>
                            <m:sub>
                              <m:r>
                                <a:rPr lang="en-US" i="1">
                                  <a:solidFill>
                                    <a:prstClr val="black"/>
                                  </a:solidFill>
                                  <a:latin typeface="Cambria Math" panose="02040503050406030204" pitchFamily="18" charset="0"/>
                                </a:rPr>
                                <m:t>𝑝𝑎𝑖𝑟</m:t>
                              </m:r>
                              <m:r>
                                <a:rPr lang="en-US" i="1">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𝑝𝑟𝑜𝑑</m:t>
                              </m:r>
                            </m:sub>
                          </m:sSub>
                          <m:r>
                            <a:rPr lang="en-US" b="0" i="1" smtClean="0">
                              <a:solidFill>
                                <a:prstClr val="black"/>
                              </a:solidFill>
                              <a:latin typeface="Cambria Math" panose="02040503050406030204" pitchFamily="18" charset="0"/>
                            </a:rPr>
                            <m:t>)</m:t>
                          </m:r>
                        </m:den>
                      </m:f>
                    </m:oMath>
                  </m:oMathPara>
                </a14:m>
                <a:endParaRPr lang="en-US" dirty="0">
                  <a:solidFill>
                    <a:prstClr val="black"/>
                  </a:solidFill>
                </a:endParaRPr>
              </a:p>
              <a:p>
                <a:pPr marL="457200" lvl="1" indent="0">
                  <a:buNone/>
                </a:pPr>
                <a:r>
                  <a:rPr lang="en-US" i="1" dirty="0">
                    <a:latin typeface="Cambria Math" panose="02040503050406030204" pitchFamily="18" charset="0"/>
                  </a:rPr>
                  <a:t>&amp;</a:t>
                </a:r>
                <a:endParaRPr lang="en-US" i="1" dirty="0" smtClean="0">
                  <a:latin typeface="Cambria Math" panose="02040503050406030204" pitchFamily="18" charset="0"/>
                </a:endParaRPr>
              </a:p>
              <a:p>
                <a:pPr marL="457200" lvl="1" indent="0" algn="ctr">
                  <a:buNone/>
                </a:pP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𝜎</m:t>
                        </m:r>
                      </m:e>
                      <m:sub>
                        <m:r>
                          <a:rPr lang="en-US" i="1">
                            <a:solidFill>
                              <a:prstClr val="black"/>
                            </a:solidFill>
                            <a:latin typeface="Cambria Math" panose="02040503050406030204" pitchFamily="18" charset="0"/>
                          </a:rPr>
                          <m:t>𝑝𝑎𝑖𝑟</m:t>
                        </m:r>
                        <m:r>
                          <a:rPr lang="en-US" i="1">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𝑝𝑟𝑜𝑑</m:t>
                        </m:r>
                      </m:sub>
                    </m:sSub>
                    <m:r>
                      <a:rPr lang="en-US" b="0" i="1" smtClean="0">
                        <a:solidFill>
                          <a:prstClr val="black"/>
                        </a:solidFill>
                        <a:latin typeface="Cambria Math" panose="02040503050406030204" pitchFamily="18" charset="0"/>
                      </a:rPr>
                      <m:t>=4 </m:t>
                    </m:r>
                    <m:sSub>
                      <m:sSubPr>
                        <m:ctrlPr>
                          <a:rPr lang="en-US" b="0" i="1" smtClean="0">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𝜎</m:t>
                        </m:r>
                      </m:e>
                      <m:sub>
                        <m:r>
                          <a:rPr lang="en-US" b="0" i="1" smtClean="0">
                            <a:solidFill>
                              <a:prstClr val="black"/>
                            </a:solidFill>
                            <a:latin typeface="Cambria Math" panose="02040503050406030204" pitchFamily="18" charset="0"/>
                          </a:rPr>
                          <m:t>0</m:t>
                        </m:r>
                      </m:sub>
                    </m:sSub>
                    <m:d>
                      <m:dPr>
                        <m:begChr m:val="["/>
                        <m:endChr m:val="]"/>
                        <m:ctrlPr>
                          <a:rPr lang="en-US" b="0" i="1" smtClean="0">
                            <a:solidFill>
                              <a:prstClr val="black"/>
                            </a:solidFill>
                            <a:latin typeface="Cambria Math" panose="02040503050406030204" pitchFamily="18" charset="0"/>
                          </a:rPr>
                        </m:ctrlPr>
                      </m:dPr>
                      <m:e>
                        <m:f>
                          <m:fPr>
                            <m:ctrlPr>
                              <a:rPr lang="en-US" b="0" i="1" smtClean="0">
                                <a:solidFill>
                                  <a:prstClr val="black"/>
                                </a:solidFill>
                                <a:latin typeface="Cambria Math" panose="02040503050406030204" pitchFamily="18" charset="0"/>
                              </a:rPr>
                            </m:ctrlPr>
                          </m:fPr>
                          <m:num>
                            <m:r>
                              <a:rPr lang="en-US" b="0" i="1" smtClean="0">
                                <a:solidFill>
                                  <a:prstClr val="black"/>
                                </a:solidFill>
                                <a:latin typeface="Cambria Math" panose="02040503050406030204" pitchFamily="18" charset="0"/>
                              </a:rPr>
                              <m:t>7</m:t>
                            </m:r>
                          </m:num>
                          <m:den>
                            <m:r>
                              <a:rPr lang="en-US" b="0" i="1" smtClean="0">
                                <a:solidFill>
                                  <a:prstClr val="black"/>
                                </a:solidFill>
                                <a:latin typeface="Cambria Math" panose="02040503050406030204" pitchFamily="18" charset="0"/>
                              </a:rPr>
                              <m:t>9</m:t>
                            </m:r>
                          </m:den>
                        </m:f>
                        <m:func>
                          <m:funcPr>
                            <m:ctrlPr>
                              <a:rPr lang="en-US" b="0" i="1" smtClean="0">
                                <a:solidFill>
                                  <a:prstClr val="black"/>
                                </a:solidFill>
                                <a:latin typeface="Cambria Math" panose="02040503050406030204" pitchFamily="18" charset="0"/>
                              </a:rPr>
                            </m:ctrlPr>
                          </m:funcPr>
                          <m:fName>
                            <m:r>
                              <m:rPr>
                                <m:sty m:val="p"/>
                              </m:rPr>
                              <a:rPr lang="en-US" b="0" i="0" smtClean="0">
                                <a:solidFill>
                                  <a:prstClr val="black"/>
                                </a:solidFill>
                                <a:latin typeface="Cambria Math" panose="02040503050406030204" pitchFamily="18" charset="0"/>
                              </a:rPr>
                              <m:t>ln</m:t>
                            </m:r>
                          </m:fName>
                          <m:e>
                            <m:d>
                              <m:dPr>
                                <m:ctrlPr>
                                  <a:rPr lang="en-US" b="0" i="1" smtClean="0">
                                    <a:solidFill>
                                      <a:prstClr val="black"/>
                                    </a:solidFill>
                                    <a:latin typeface="Cambria Math" panose="02040503050406030204" pitchFamily="18" charset="0"/>
                                  </a:rPr>
                                </m:ctrlPr>
                              </m:dPr>
                              <m:e>
                                <m:r>
                                  <a:rPr lang="en-US" b="0" i="1" smtClean="0">
                                    <a:solidFill>
                                      <a:prstClr val="black"/>
                                    </a:solidFill>
                                    <a:latin typeface="Cambria Math" panose="02040503050406030204" pitchFamily="18" charset="0"/>
                                  </a:rPr>
                                  <m:t>183 </m:t>
                                </m:r>
                                <m:sSup>
                                  <m:sSupPr>
                                    <m:ctrlPr>
                                      <a:rPr lang="en-US" b="0" i="1" smtClean="0">
                                        <a:solidFill>
                                          <a:prstClr val="black"/>
                                        </a:solidFill>
                                        <a:latin typeface="Cambria Math" panose="02040503050406030204" pitchFamily="18" charset="0"/>
                                      </a:rPr>
                                    </m:ctrlPr>
                                  </m:sSupPr>
                                  <m:e>
                                    <m:r>
                                      <a:rPr lang="en-US" b="0" i="1" smtClean="0">
                                        <a:solidFill>
                                          <a:prstClr val="black"/>
                                        </a:solidFill>
                                        <a:latin typeface="Cambria Math" panose="02040503050406030204" pitchFamily="18" charset="0"/>
                                      </a:rPr>
                                      <m:t>𝑍</m:t>
                                    </m:r>
                                  </m:e>
                                  <m:sup>
                                    <m:r>
                                      <a:rPr lang="en-US" b="0" i="1" smtClean="0">
                                        <a:solidFill>
                                          <a:prstClr val="black"/>
                                        </a:solidFill>
                                        <a:latin typeface="Cambria Math" panose="02040503050406030204" pitchFamily="18" charset="0"/>
                                      </a:rPr>
                                      <m:t>−</m:t>
                                    </m:r>
                                    <m:f>
                                      <m:fPr>
                                        <m:ctrlPr>
                                          <a:rPr lang="en-US" b="0" i="1" smtClean="0">
                                            <a:solidFill>
                                              <a:prstClr val="black"/>
                                            </a:solidFill>
                                            <a:latin typeface="Cambria Math" panose="02040503050406030204" pitchFamily="18" charset="0"/>
                                          </a:rPr>
                                        </m:ctrlPr>
                                      </m:fPr>
                                      <m:num>
                                        <m:r>
                                          <a:rPr lang="en-US" b="0" i="1" smtClean="0">
                                            <a:solidFill>
                                              <a:prstClr val="black"/>
                                            </a:solidFill>
                                            <a:latin typeface="Cambria Math" panose="02040503050406030204" pitchFamily="18" charset="0"/>
                                          </a:rPr>
                                          <m:t>1</m:t>
                                        </m:r>
                                      </m:num>
                                      <m:den>
                                        <m:r>
                                          <a:rPr lang="en-US" b="0" i="1" smtClean="0">
                                            <a:solidFill>
                                              <a:prstClr val="black"/>
                                            </a:solidFill>
                                            <a:latin typeface="Cambria Math" panose="02040503050406030204" pitchFamily="18" charset="0"/>
                                          </a:rPr>
                                          <m:t>3</m:t>
                                        </m:r>
                                      </m:den>
                                    </m:f>
                                  </m:sup>
                                </m:sSup>
                              </m:e>
                            </m:d>
                          </m:e>
                        </m:func>
                        <m:r>
                          <a:rPr lang="en-US" b="0" i="1" smtClean="0">
                            <a:solidFill>
                              <a:prstClr val="black"/>
                            </a:solidFill>
                            <a:latin typeface="Cambria Math" panose="02040503050406030204" pitchFamily="18" charset="0"/>
                          </a:rPr>
                          <m:t>−</m:t>
                        </m:r>
                        <m:f>
                          <m:fPr>
                            <m:ctrlPr>
                              <a:rPr lang="en-US" b="0" i="1" smtClean="0">
                                <a:solidFill>
                                  <a:prstClr val="black"/>
                                </a:solidFill>
                                <a:latin typeface="Cambria Math" panose="02040503050406030204" pitchFamily="18" charset="0"/>
                              </a:rPr>
                            </m:ctrlPr>
                          </m:fPr>
                          <m:num>
                            <m:r>
                              <a:rPr lang="en-US" b="0" i="1" smtClean="0">
                                <a:solidFill>
                                  <a:prstClr val="black"/>
                                </a:solidFill>
                                <a:latin typeface="Cambria Math" panose="02040503050406030204" pitchFamily="18" charset="0"/>
                              </a:rPr>
                              <m:t>1</m:t>
                            </m:r>
                          </m:num>
                          <m:den>
                            <m:r>
                              <a:rPr lang="en-US" b="0" i="1" smtClean="0">
                                <a:solidFill>
                                  <a:prstClr val="black"/>
                                </a:solidFill>
                                <a:latin typeface="Cambria Math" panose="02040503050406030204" pitchFamily="18" charset="0"/>
                              </a:rPr>
                              <m:t>54</m:t>
                            </m:r>
                          </m:den>
                        </m:f>
                      </m:e>
                    </m:d>
                    <m:r>
                      <a:rPr lang="en-US" b="0" i="1" smtClean="0">
                        <a:solidFill>
                          <a:prstClr val="black"/>
                        </a:solidFill>
                        <a:latin typeface="Cambria Math" panose="02040503050406030204" pitchFamily="18" charset="0"/>
                      </a:rPr>
                      <m:t>, </m:t>
                    </m:r>
                    <m:r>
                      <a:rPr lang="en-US" b="0" i="1" smtClean="0">
                        <a:solidFill>
                          <a:prstClr val="black"/>
                        </a:solidFill>
                        <a:latin typeface="Cambria Math" panose="02040503050406030204" pitchFamily="18" charset="0"/>
                      </a:rPr>
                      <m:t>𝑓𝑜𝑟</m:t>
                    </m:r>
                    <m:r>
                      <a:rPr lang="en-US" b="0" i="1" smtClean="0">
                        <a:solidFill>
                          <a:prstClr val="black"/>
                        </a:solidFill>
                        <a:latin typeface="Cambria Math" panose="02040503050406030204" pitchFamily="18" charset="0"/>
                      </a:rPr>
                      <m:t> </m:t>
                    </m:r>
                    <m:r>
                      <a:rPr lang="en-US" b="0" i="1" smtClean="0">
                        <a:solidFill>
                          <a:prstClr val="black"/>
                        </a:solidFill>
                        <a:latin typeface="Cambria Math" panose="02040503050406030204" pitchFamily="18" charset="0"/>
                      </a:rPr>
                      <m:t>𝑘</m:t>
                    </m:r>
                    <m:r>
                      <a:rPr lang="en-US" b="0" i="1" smtClean="0">
                        <a:solidFill>
                          <a:prstClr val="black"/>
                        </a:solidFill>
                        <a:latin typeface="Cambria Math" panose="02040503050406030204" pitchFamily="18" charset="0"/>
                      </a:rPr>
                      <m:t>≫137</m:t>
                    </m:r>
                    <m:r>
                      <a:rPr lang="en-US" b="0" i="1" smtClean="0">
                        <a:solidFill>
                          <a:prstClr val="black"/>
                        </a:solidFill>
                        <a:latin typeface="Cambria Math" panose="02040503050406030204" pitchFamily="18" charset="0"/>
                      </a:rPr>
                      <m:t>𝑚</m:t>
                    </m:r>
                    <m:sSup>
                      <m:sSupPr>
                        <m:ctrlPr>
                          <a:rPr lang="en-US" b="0" i="1" smtClean="0">
                            <a:solidFill>
                              <a:prstClr val="black"/>
                            </a:solidFill>
                            <a:latin typeface="Cambria Math" panose="02040503050406030204" pitchFamily="18" charset="0"/>
                          </a:rPr>
                        </m:ctrlPr>
                      </m:sSupPr>
                      <m:e>
                        <m:r>
                          <a:rPr lang="en-US" b="0" i="1" smtClean="0">
                            <a:solidFill>
                              <a:prstClr val="black"/>
                            </a:solidFill>
                            <a:latin typeface="Cambria Math" panose="02040503050406030204" pitchFamily="18" charset="0"/>
                          </a:rPr>
                          <m:t>𝑐</m:t>
                        </m:r>
                      </m:e>
                      <m:sup>
                        <m:r>
                          <a:rPr lang="en-US" b="0" i="1" smtClean="0">
                            <a:solidFill>
                              <a:prstClr val="black"/>
                            </a:solidFill>
                            <a:latin typeface="Cambria Math" panose="02040503050406030204" pitchFamily="18" charset="0"/>
                          </a:rPr>
                          <m:t>2</m:t>
                        </m:r>
                      </m:sup>
                    </m:sSup>
                    <m:sSup>
                      <m:sSupPr>
                        <m:ctrlPr>
                          <a:rPr lang="en-US" b="0" i="1" smtClean="0">
                            <a:solidFill>
                              <a:prstClr val="black"/>
                            </a:solidFill>
                            <a:latin typeface="Cambria Math" panose="02040503050406030204" pitchFamily="18" charset="0"/>
                          </a:rPr>
                        </m:ctrlPr>
                      </m:sSupPr>
                      <m:e>
                        <m:r>
                          <a:rPr lang="en-US" b="0" i="1" smtClean="0">
                            <a:solidFill>
                              <a:prstClr val="black"/>
                            </a:solidFill>
                            <a:latin typeface="Cambria Math" panose="02040503050406030204" pitchFamily="18" charset="0"/>
                          </a:rPr>
                          <m:t>𝑍</m:t>
                        </m:r>
                      </m:e>
                      <m:sup>
                        <m:r>
                          <a:rPr lang="en-US" b="0" i="1" smtClean="0">
                            <a:solidFill>
                              <a:prstClr val="black"/>
                            </a:solidFill>
                            <a:latin typeface="Cambria Math" panose="02040503050406030204" pitchFamily="18" charset="0"/>
                          </a:rPr>
                          <m:t>−</m:t>
                        </m:r>
                        <m:f>
                          <m:fPr>
                            <m:ctrlPr>
                              <a:rPr lang="en-US" b="0" i="1" smtClean="0">
                                <a:solidFill>
                                  <a:prstClr val="black"/>
                                </a:solidFill>
                                <a:latin typeface="Cambria Math" panose="02040503050406030204" pitchFamily="18" charset="0"/>
                              </a:rPr>
                            </m:ctrlPr>
                          </m:fPr>
                          <m:num>
                            <m:r>
                              <a:rPr lang="en-US" b="0" i="1" smtClean="0">
                                <a:solidFill>
                                  <a:prstClr val="black"/>
                                </a:solidFill>
                                <a:latin typeface="Cambria Math" panose="02040503050406030204" pitchFamily="18" charset="0"/>
                              </a:rPr>
                              <m:t>1</m:t>
                            </m:r>
                          </m:num>
                          <m:den>
                            <m:r>
                              <a:rPr lang="en-US" b="0" i="1" smtClean="0">
                                <a:solidFill>
                                  <a:prstClr val="black"/>
                                </a:solidFill>
                                <a:latin typeface="Cambria Math" panose="02040503050406030204" pitchFamily="18" charset="0"/>
                              </a:rPr>
                              <m:t>3</m:t>
                            </m:r>
                          </m:den>
                        </m:f>
                      </m:sup>
                    </m:sSup>
                    <m:r>
                      <a:rPr lang="en-US" b="0" i="1" smtClean="0">
                        <a:solidFill>
                          <a:prstClr val="black"/>
                        </a:solidFill>
                        <a:latin typeface="Cambria Math" panose="02040503050406030204" pitchFamily="18" charset="0"/>
                      </a:rPr>
                      <m:t> </m:t>
                    </m:r>
                  </m:oMath>
                </a14:m>
                <a:r>
                  <a:rPr lang="en-US" dirty="0" smtClean="0"/>
                  <a:t> </a:t>
                </a:r>
              </a:p>
              <a:p>
                <a:pPr marL="0" lvl="0" indent="0">
                  <a:buNone/>
                </a:pPr>
                <a:r>
                  <a:rPr lang="en-US" dirty="0" smtClean="0">
                    <a:solidFill>
                      <a:prstClr val="black"/>
                    </a:solidFill>
                  </a:rPr>
                  <a:t>m = mass of electron			k = energy of photon</a:t>
                </a:r>
              </a:p>
              <a:p>
                <a:pPr marL="0" lvl="0" indent="0">
                  <a:buNone/>
                </a:pPr>
                <a:r>
                  <a:rPr lang="en-US" dirty="0" smtClean="0">
                    <a:solidFill>
                      <a:prstClr val="black"/>
                    </a:solidFill>
                  </a:rPr>
                  <a:t>Z = Atomic number of target		</a:t>
                </a:r>
                <a14:m>
                  <m:oMath xmlns:m="http://schemas.openxmlformats.org/officeDocument/2006/math">
                    <m:sSub>
                      <m:sSubPr>
                        <m:ctrlPr>
                          <a:rPr lang="en-US" b="0" i="1" smtClean="0">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𝜎</m:t>
                        </m:r>
                      </m:e>
                      <m:sub>
                        <m:r>
                          <a:rPr lang="en-US" b="0" i="1" smtClean="0">
                            <a:solidFill>
                              <a:prstClr val="black"/>
                            </a:solidFill>
                            <a:latin typeface="Cambria Math" panose="02040503050406030204" pitchFamily="18" charset="0"/>
                          </a:rPr>
                          <m:t>0</m:t>
                        </m:r>
                      </m:sub>
                    </m:sSub>
                  </m:oMath>
                </a14:m>
                <a:r>
                  <a:rPr lang="en-US" dirty="0" smtClean="0">
                    <a:solidFill>
                      <a:prstClr val="black"/>
                    </a:solidFill>
                  </a:rPr>
                  <a:t>= </a:t>
                </a:r>
                <a14:m>
                  <m:oMath xmlns:m="http://schemas.openxmlformats.org/officeDocument/2006/math">
                    <m:r>
                      <a:rPr lang="en-US" b="0" i="1" smtClean="0">
                        <a:solidFill>
                          <a:prstClr val="black"/>
                        </a:solidFill>
                        <a:latin typeface="Cambria Math" panose="02040503050406030204" pitchFamily="18" charset="0"/>
                      </a:rPr>
                      <m:t>𝛼</m:t>
                    </m:r>
                    <m:sSup>
                      <m:sSupPr>
                        <m:ctrlPr>
                          <a:rPr lang="en-US" b="0" i="1" smtClean="0">
                            <a:solidFill>
                              <a:prstClr val="black"/>
                            </a:solidFill>
                            <a:latin typeface="Cambria Math" panose="02040503050406030204" pitchFamily="18" charset="0"/>
                          </a:rPr>
                        </m:ctrlPr>
                      </m:sSupPr>
                      <m:e>
                        <m:r>
                          <a:rPr lang="en-US" b="0" i="1" smtClean="0">
                            <a:solidFill>
                              <a:prstClr val="black"/>
                            </a:solidFill>
                            <a:latin typeface="Cambria Math" panose="02040503050406030204" pitchFamily="18" charset="0"/>
                          </a:rPr>
                          <m:t>𝑍</m:t>
                        </m:r>
                      </m:e>
                      <m:sup>
                        <m:r>
                          <a:rPr lang="en-US" b="0" i="1" smtClean="0">
                            <a:solidFill>
                              <a:prstClr val="black"/>
                            </a:solidFill>
                            <a:latin typeface="Cambria Math" panose="02040503050406030204" pitchFamily="18" charset="0"/>
                          </a:rPr>
                          <m:t>2</m:t>
                        </m:r>
                      </m:sup>
                    </m:sSup>
                    <m:sSubSup>
                      <m:sSubSupPr>
                        <m:ctrlPr>
                          <a:rPr lang="en-US" b="0" i="1" smtClean="0">
                            <a:solidFill>
                              <a:prstClr val="black"/>
                            </a:solidFill>
                            <a:latin typeface="Cambria Math" panose="02040503050406030204" pitchFamily="18" charset="0"/>
                          </a:rPr>
                        </m:ctrlPr>
                      </m:sSubSupPr>
                      <m:e>
                        <m:r>
                          <a:rPr lang="en-US" b="0" i="1" smtClean="0">
                            <a:solidFill>
                              <a:prstClr val="black"/>
                            </a:solidFill>
                            <a:latin typeface="Cambria Math" panose="02040503050406030204" pitchFamily="18" charset="0"/>
                          </a:rPr>
                          <m:t>𝑟</m:t>
                        </m:r>
                      </m:e>
                      <m:sub>
                        <m:r>
                          <a:rPr lang="en-US" b="0" i="1" smtClean="0">
                            <a:solidFill>
                              <a:prstClr val="black"/>
                            </a:solidFill>
                            <a:latin typeface="Cambria Math" panose="02040503050406030204" pitchFamily="18" charset="0"/>
                          </a:rPr>
                          <m:t>𝑒</m:t>
                        </m:r>
                      </m:sub>
                      <m:sup>
                        <m:r>
                          <a:rPr lang="en-US" b="0" i="1" smtClean="0">
                            <a:solidFill>
                              <a:prstClr val="black"/>
                            </a:solidFill>
                            <a:latin typeface="Cambria Math" panose="02040503050406030204" pitchFamily="18" charset="0"/>
                          </a:rPr>
                          <m:t>2</m:t>
                        </m:r>
                      </m:sup>
                    </m:sSubSup>
                  </m:oMath>
                </a14:m>
                <a:endParaRPr lang="en-US" dirty="0" smtClean="0">
                  <a:solidFill>
                    <a:prstClr val="black"/>
                  </a:solidFill>
                </a:endParaRPr>
              </a:p>
              <a:p>
                <a:pPr marL="0" lvl="0" indent="0">
                  <a:buNone/>
                </a:pPr>
                <a14:m>
                  <m:oMath xmlns:m="http://schemas.openxmlformats.org/officeDocument/2006/math">
                    <m:sSub>
                      <m:sSubPr>
                        <m:ctrlPr>
                          <a:rPr lang="en-US" b="0" i="1" smtClean="0">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𝑟</m:t>
                        </m:r>
                      </m:e>
                      <m:sub>
                        <m:r>
                          <a:rPr lang="en-US" b="0" i="1" smtClean="0">
                            <a:solidFill>
                              <a:prstClr val="black"/>
                            </a:solidFill>
                            <a:latin typeface="Cambria Math" panose="02040503050406030204" pitchFamily="18" charset="0"/>
                          </a:rPr>
                          <m:t>𝑒</m:t>
                        </m:r>
                      </m:sub>
                    </m:sSub>
                  </m:oMath>
                </a14:m>
                <a:r>
                  <a:rPr lang="en-US" dirty="0" smtClean="0">
                    <a:solidFill>
                      <a:prstClr val="black"/>
                    </a:solidFill>
                  </a:rPr>
                  <a:t> = classical electron radius		</a:t>
                </a:r>
                <a14:m>
                  <m:oMath xmlns:m="http://schemas.openxmlformats.org/officeDocument/2006/math">
                    <m:r>
                      <a:rPr lang="en-US" b="0" i="1" smtClean="0">
                        <a:solidFill>
                          <a:prstClr val="black"/>
                        </a:solidFill>
                        <a:latin typeface="Cambria Math" panose="02040503050406030204" pitchFamily="18" charset="0"/>
                      </a:rPr>
                      <m:t>𝛼</m:t>
                    </m:r>
                  </m:oMath>
                </a14:m>
                <a:r>
                  <a:rPr lang="en-US" dirty="0" smtClean="0">
                    <a:solidFill>
                      <a:prstClr val="black"/>
                    </a:solidFill>
                  </a:rPr>
                  <a:t> = fine structure constant </a:t>
                </a:r>
                <a:endParaRPr lang="en-US" dirty="0">
                  <a:solidFill>
                    <a:prstClr val="black"/>
                  </a:solidFill>
                </a:endParaRPr>
              </a:p>
              <a:p>
                <a:pPr marL="457200" lvl="1" indent="0">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000125"/>
                <a:ext cx="10515600" cy="5753100"/>
              </a:xfrm>
              <a:blipFill rotWithShape="0">
                <a:blip r:embed="rId2"/>
                <a:stretch>
                  <a:fillRect l="-1217" t="-169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C1015C9-1ACA-46B4-8D79-D34DA2D0B710}" type="slidenum">
              <a:rPr lang="en-US" smtClean="0"/>
              <a:t>10</a:t>
            </a:fld>
            <a:endParaRPr lang="en-US"/>
          </a:p>
        </p:txBody>
      </p:sp>
    </p:spTree>
    <p:extLst>
      <p:ext uri="{BB962C8B-B14F-4D97-AF65-F5344CB8AC3E}">
        <p14:creationId xmlns:p14="http://schemas.microsoft.com/office/powerpoint/2010/main" val="1279169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6225"/>
            <a:ext cx="10515600" cy="5900738"/>
          </a:xfrm>
        </p:spPr>
        <p:txBody>
          <a:bodyPr/>
          <a:lstStyle/>
          <a:p>
            <a:r>
              <a:rPr lang="en-US" dirty="0" smtClean="0"/>
              <a:t>Photon absorption length for </a:t>
            </a:r>
            <a:r>
              <a:rPr lang="en-US" smtClean="0"/>
              <a:t>some elements:</a:t>
            </a:r>
          </a:p>
          <a:p>
            <a:pPr marL="0" indent="0">
              <a:buNone/>
            </a:pPr>
            <a:endParaRPr lang="en-US" smtClean="0"/>
          </a:p>
          <a:p>
            <a:pPr marL="0" indent="0" algn="ctr">
              <a:buNone/>
            </a:pPr>
            <a:r>
              <a:rPr lang="en-US" smtClean="0"/>
              <a:t>At high energies where pair production is dominant</a:t>
            </a:r>
            <a:endParaRPr lang="en-US" dirty="0" smtClean="0"/>
          </a:p>
          <a:p>
            <a:pPr marL="0" indent="0">
              <a:buNone/>
            </a:pPr>
            <a:endParaRPr lang="en-US" dirty="0" smtClean="0"/>
          </a:p>
          <a:p>
            <a:endParaRPr lang="en-US" dirty="0"/>
          </a:p>
        </p:txBody>
      </p:sp>
      <mc:AlternateContent xmlns:mc="http://schemas.openxmlformats.org/markup-compatibility/2006" xmlns:a14="http://schemas.microsoft.com/office/drawing/2010/main">
        <mc:Choice Requires="a14">
          <p:graphicFrame>
            <p:nvGraphicFramePr>
              <p:cNvPr id="10" name="Table 9"/>
              <p:cNvGraphicFramePr>
                <a:graphicFrameLocks noGrp="1"/>
              </p:cNvGraphicFramePr>
              <p:nvPr>
                <p:extLst/>
              </p:nvPr>
            </p:nvGraphicFramePr>
            <p:xfrm>
              <a:off x="2032000" y="1996016"/>
              <a:ext cx="8128000" cy="296672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pPr algn="ctr"/>
                          <a:r>
                            <a:rPr lang="en-US" dirty="0" smtClean="0"/>
                            <a:t>Element</a:t>
                          </a:r>
                          <a:endParaRPr lang="en-US" dirty="0"/>
                        </a:p>
                      </a:txBody>
                      <a:tcPr/>
                    </a:tc>
                    <a:tc>
                      <a:txBody>
                        <a:bodyPr/>
                        <a:lstStyle/>
                        <a:p>
                          <a:pPr algn="ctr"/>
                          <a:r>
                            <a:rPr lang="en-US" smtClean="0"/>
                            <a:t>Z</a:t>
                          </a:r>
                          <a:endParaRPr lang="en-US"/>
                        </a:p>
                      </a:txBody>
                      <a:tcPr/>
                    </a:tc>
                    <a:tc>
                      <a:txBody>
                        <a:bodyPr/>
                        <a:lstStyle/>
                        <a:p>
                          <a:pPr algn="ctr"/>
                          <a:r>
                            <a:rPr lang="en-US" smtClean="0"/>
                            <a:t>A (g/mol)</a:t>
                          </a:r>
                          <a:endParaRPr lang="en-US"/>
                        </a:p>
                      </a:txBody>
                      <a:tcPr/>
                    </a:tc>
                    <a:tc>
                      <a:txBody>
                        <a:bodyPr/>
                        <a:lstStyle/>
                        <a:p>
                          <a:pPr algn="ctr"/>
                          <a14:m>
                            <m:oMath xmlns:m="http://schemas.openxmlformats.org/officeDocument/2006/math">
                              <m:r>
                                <a:rPr lang="en-US" b="1" i="1" baseline="0" smtClean="0">
                                  <a:latin typeface="Cambria Math" panose="02040503050406030204" pitchFamily="18" charset="0"/>
                                </a:rPr>
                                <m:t>𝝀</m:t>
                              </m:r>
                            </m:oMath>
                          </a14:m>
                          <a:r>
                            <a:rPr lang="en-US" b="1" baseline="-25000" smtClean="0"/>
                            <a:t>ph abs</a:t>
                          </a:r>
                          <a:r>
                            <a:rPr lang="en-US" b="1" baseline="0" smtClean="0"/>
                            <a:t> (g/cm</a:t>
                          </a:r>
                          <a:r>
                            <a:rPr lang="en-US" b="1" baseline="30000" smtClean="0"/>
                            <a:t>2</a:t>
                          </a:r>
                          <a:r>
                            <a:rPr lang="en-US" b="1" baseline="0" smtClean="0"/>
                            <a:t>)</a:t>
                          </a:r>
                          <a:endParaRPr lang="en-US" b="1" baseline="0"/>
                        </a:p>
                      </a:txBody>
                      <a:tcPr/>
                    </a:tc>
                  </a:tr>
                  <a:tr h="370840">
                    <a:tc>
                      <a:txBody>
                        <a:bodyPr/>
                        <a:lstStyle/>
                        <a:p>
                          <a:pPr algn="ctr"/>
                          <a:r>
                            <a:rPr lang="en-US" dirty="0" smtClean="0"/>
                            <a:t>Al</a:t>
                          </a:r>
                          <a:endParaRPr lang="en-US" dirty="0"/>
                        </a:p>
                      </a:txBody>
                      <a:tcPr/>
                    </a:tc>
                    <a:tc>
                      <a:txBody>
                        <a:bodyPr/>
                        <a:lstStyle/>
                        <a:p>
                          <a:pPr algn="ctr"/>
                          <a:r>
                            <a:rPr lang="en-US" smtClean="0"/>
                            <a:t>13</a:t>
                          </a:r>
                          <a:r>
                            <a:rPr lang="en-US" baseline="0" smtClean="0"/>
                            <a:t>.0</a:t>
                          </a:r>
                          <a:endParaRPr lang="en-US"/>
                        </a:p>
                      </a:txBody>
                      <a:tcPr/>
                    </a:tc>
                    <a:tc>
                      <a:txBody>
                        <a:bodyPr/>
                        <a:lstStyle/>
                        <a:p>
                          <a:pPr algn="ctr"/>
                          <a:r>
                            <a:rPr lang="en-US" smtClean="0"/>
                            <a:t>27</a:t>
                          </a:r>
                          <a:endParaRPr lang="en-US"/>
                        </a:p>
                      </a:txBody>
                      <a:tcPr/>
                    </a:tc>
                    <a:tc>
                      <a:txBody>
                        <a:bodyPr/>
                        <a:lstStyle/>
                        <a:p>
                          <a:pPr algn="ctr"/>
                          <a:r>
                            <a:rPr lang="en-US" smtClean="0"/>
                            <a:t>33.79</a:t>
                          </a:r>
                          <a:endParaRPr lang="en-US"/>
                        </a:p>
                      </a:txBody>
                      <a:tcPr/>
                    </a:tc>
                  </a:tr>
                  <a:tr h="370840">
                    <a:tc>
                      <a:txBody>
                        <a:bodyPr/>
                        <a:lstStyle/>
                        <a:p>
                          <a:pPr algn="ctr"/>
                          <a:r>
                            <a:rPr lang="en-US" smtClean="0"/>
                            <a:t>Ca</a:t>
                          </a:r>
                        </a:p>
                      </a:txBody>
                      <a:tcPr/>
                    </a:tc>
                    <a:tc>
                      <a:txBody>
                        <a:bodyPr/>
                        <a:lstStyle/>
                        <a:p>
                          <a:pPr algn="ctr"/>
                          <a:r>
                            <a:rPr lang="en-US" smtClean="0"/>
                            <a:t>20</a:t>
                          </a:r>
                          <a:endParaRPr lang="en-US"/>
                        </a:p>
                      </a:txBody>
                      <a:tcPr/>
                    </a:tc>
                    <a:tc>
                      <a:txBody>
                        <a:bodyPr/>
                        <a:lstStyle/>
                        <a:p>
                          <a:pPr algn="ctr"/>
                          <a:r>
                            <a:rPr lang="en-US" smtClean="0"/>
                            <a:t>40.1</a:t>
                          </a:r>
                          <a:endParaRPr lang="en-US"/>
                        </a:p>
                      </a:txBody>
                      <a:tcPr/>
                    </a:tc>
                    <a:tc>
                      <a:txBody>
                        <a:bodyPr/>
                        <a:lstStyle/>
                        <a:p>
                          <a:pPr algn="ctr"/>
                          <a:r>
                            <a:rPr lang="en-US" smtClean="0"/>
                            <a:t>21.926</a:t>
                          </a:r>
                          <a:endParaRPr lang="en-US"/>
                        </a:p>
                      </a:txBody>
                      <a:tcPr/>
                    </a:tc>
                  </a:tr>
                  <a:tr h="370840">
                    <a:tc>
                      <a:txBody>
                        <a:bodyPr/>
                        <a:lstStyle/>
                        <a:p>
                          <a:pPr algn="ctr"/>
                          <a:r>
                            <a:rPr lang="en-US" smtClean="0"/>
                            <a:t>Fe</a:t>
                          </a:r>
                          <a:endParaRPr lang="en-US"/>
                        </a:p>
                      </a:txBody>
                      <a:tcPr/>
                    </a:tc>
                    <a:tc>
                      <a:txBody>
                        <a:bodyPr/>
                        <a:lstStyle/>
                        <a:p>
                          <a:pPr algn="ctr"/>
                          <a:r>
                            <a:rPr lang="en-US" smtClean="0"/>
                            <a:t>26</a:t>
                          </a:r>
                          <a:endParaRPr lang="en-US"/>
                        </a:p>
                      </a:txBody>
                      <a:tcPr/>
                    </a:tc>
                    <a:tc>
                      <a:txBody>
                        <a:bodyPr/>
                        <a:lstStyle/>
                        <a:p>
                          <a:pPr algn="ctr"/>
                          <a:r>
                            <a:rPr lang="en-US" smtClean="0"/>
                            <a:t>55.8</a:t>
                          </a:r>
                          <a:endParaRPr lang="en-US"/>
                        </a:p>
                      </a:txBody>
                      <a:tcPr/>
                    </a:tc>
                    <a:tc>
                      <a:txBody>
                        <a:bodyPr/>
                        <a:lstStyle/>
                        <a:p>
                          <a:pPr algn="ctr"/>
                          <a:r>
                            <a:rPr lang="en-US" smtClean="0"/>
                            <a:t>18.436</a:t>
                          </a:r>
                          <a:endParaRPr lang="en-US"/>
                        </a:p>
                      </a:txBody>
                      <a:tcPr/>
                    </a:tc>
                  </a:tr>
                  <a:tr h="370840">
                    <a:tc>
                      <a:txBody>
                        <a:bodyPr/>
                        <a:lstStyle/>
                        <a:p>
                          <a:pPr algn="ctr"/>
                          <a:r>
                            <a:rPr lang="en-US" smtClean="0"/>
                            <a:t>Cu</a:t>
                          </a:r>
                          <a:endParaRPr lang="en-US"/>
                        </a:p>
                      </a:txBody>
                      <a:tcPr/>
                    </a:tc>
                    <a:tc>
                      <a:txBody>
                        <a:bodyPr/>
                        <a:lstStyle/>
                        <a:p>
                          <a:pPr algn="ctr"/>
                          <a:r>
                            <a:rPr lang="en-US" dirty="0" smtClean="0"/>
                            <a:t>29</a:t>
                          </a:r>
                          <a:endParaRPr lang="en-US" dirty="0"/>
                        </a:p>
                      </a:txBody>
                      <a:tcPr/>
                    </a:tc>
                    <a:tc>
                      <a:txBody>
                        <a:bodyPr/>
                        <a:lstStyle/>
                        <a:p>
                          <a:pPr algn="ctr"/>
                          <a:r>
                            <a:rPr lang="en-US" smtClean="0"/>
                            <a:t>63.5</a:t>
                          </a:r>
                          <a:endParaRPr lang="en-US"/>
                        </a:p>
                      </a:txBody>
                      <a:tcPr/>
                    </a:tc>
                    <a:tc>
                      <a:txBody>
                        <a:bodyPr/>
                        <a:lstStyle/>
                        <a:p>
                          <a:pPr algn="ctr"/>
                          <a:r>
                            <a:rPr lang="en-US" smtClean="0"/>
                            <a:t>17.014</a:t>
                          </a:r>
                          <a:endParaRPr lang="en-US"/>
                        </a:p>
                      </a:txBody>
                      <a:tcPr/>
                    </a:tc>
                  </a:tr>
                  <a:tr h="370840">
                    <a:tc>
                      <a:txBody>
                        <a:bodyPr/>
                        <a:lstStyle/>
                        <a:p>
                          <a:pPr algn="ctr"/>
                          <a:r>
                            <a:rPr lang="en-US" smtClean="0"/>
                            <a:t>Ta</a:t>
                          </a:r>
                          <a:endParaRPr lang="en-US"/>
                        </a:p>
                      </a:txBody>
                      <a:tcPr/>
                    </a:tc>
                    <a:tc>
                      <a:txBody>
                        <a:bodyPr/>
                        <a:lstStyle/>
                        <a:p>
                          <a:pPr algn="ctr"/>
                          <a:r>
                            <a:rPr lang="en-US" smtClean="0"/>
                            <a:t>73</a:t>
                          </a:r>
                          <a:endParaRPr lang="en-US"/>
                        </a:p>
                      </a:txBody>
                      <a:tcPr/>
                    </a:tc>
                    <a:tc>
                      <a:txBody>
                        <a:bodyPr/>
                        <a:lstStyle/>
                        <a:p>
                          <a:pPr algn="ctr"/>
                          <a:r>
                            <a:rPr lang="en-US" smtClean="0"/>
                            <a:t>180.9</a:t>
                          </a:r>
                          <a:endParaRPr lang="en-US"/>
                        </a:p>
                      </a:txBody>
                      <a:tcPr/>
                    </a:tc>
                    <a:tc>
                      <a:txBody>
                        <a:bodyPr/>
                        <a:lstStyle/>
                        <a:p>
                          <a:pPr algn="ctr"/>
                          <a:r>
                            <a:rPr lang="en-US" smtClean="0"/>
                            <a:t>8.272</a:t>
                          </a:r>
                          <a:endParaRPr lang="en-US"/>
                        </a:p>
                      </a:txBody>
                      <a:tcPr/>
                    </a:tc>
                  </a:tr>
                  <a:tr h="370840">
                    <a:tc>
                      <a:txBody>
                        <a:bodyPr/>
                        <a:lstStyle/>
                        <a:p>
                          <a:pPr algn="ctr"/>
                          <a:r>
                            <a:rPr lang="en-US" smtClean="0"/>
                            <a:t>Pb </a:t>
                          </a:r>
                          <a:endParaRPr lang="en-US"/>
                        </a:p>
                      </a:txBody>
                      <a:tcPr/>
                    </a:tc>
                    <a:tc>
                      <a:txBody>
                        <a:bodyPr/>
                        <a:lstStyle/>
                        <a:p>
                          <a:pPr algn="ctr"/>
                          <a:r>
                            <a:rPr lang="en-US" smtClean="0"/>
                            <a:t>82</a:t>
                          </a:r>
                          <a:endParaRPr lang="en-US"/>
                        </a:p>
                      </a:txBody>
                      <a:tcPr/>
                    </a:tc>
                    <a:tc>
                      <a:txBody>
                        <a:bodyPr/>
                        <a:lstStyle/>
                        <a:p>
                          <a:pPr algn="ctr"/>
                          <a:r>
                            <a:rPr lang="en-US" smtClean="0"/>
                            <a:t>207.2</a:t>
                          </a:r>
                          <a:endParaRPr lang="en-US"/>
                        </a:p>
                      </a:txBody>
                      <a:tcPr/>
                    </a:tc>
                    <a:tc>
                      <a:txBody>
                        <a:bodyPr/>
                        <a:lstStyle/>
                        <a:p>
                          <a:pPr algn="ctr"/>
                          <a:r>
                            <a:rPr lang="en-US" smtClean="0"/>
                            <a:t>7.586</a:t>
                          </a:r>
                          <a:endParaRPr lang="en-US"/>
                        </a:p>
                      </a:txBody>
                      <a:tcPr/>
                    </a:tc>
                  </a:tr>
                  <a:tr h="370840">
                    <a:tc>
                      <a:txBody>
                        <a:bodyPr/>
                        <a:lstStyle/>
                        <a:p>
                          <a:pPr algn="ctr"/>
                          <a:r>
                            <a:rPr lang="en-US" smtClean="0"/>
                            <a:t>U</a:t>
                          </a:r>
                          <a:endParaRPr lang="en-US"/>
                        </a:p>
                      </a:txBody>
                      <a:tcPr/>
                    </a:tc>
                    <a:tc>
                      <a:txBody>
                        <a:bodyPr/>
                        <a:lstStyle/>
                        <a:p>
                          <a:pPr algn="ctr"/>
                          <a:r>
                            <a:rPr lang="en-US" smtClean="0"/>
                            <a:t>92</a:t>
                          </a:r>
                          <a:endParaRPr lang="en-US"/>
                        </a:p>
                      </a:txBody>
                      <a:tcPr/>
                    </a:tc>
                    <a:tc>
                      <a:txBody>
                        <a:bodyPr/>
                        <a:lstStyle/>
                        <a:p>
                          <a:pPr algn="ctr"/>
                          <a:r>
                            <a:rPr lang="en-US" smtClean="0"/>
                            <a:t>238</a:t>
                          </a:r>
                          <a:endParaRPr lang="en-US"/>
                        </a:p>
                      </a:txBody>
                      <a:tcPr/>
                    </a:tc>
                    <a:tc>
                      <a:txBody>
                        <a:bodyPr/>
                        <a:lstStyle/>
                        <a:p>
                          <a:pPr algn="ctr"/>
                          <a:r>
                            <a:rPr lang="en-US" dirty="0" smtClean="0"/>
                            <a:t>6.995</a:t>
                          </a:r>
                          <a:endParaRPr lang="en-US" dirty="0"/>
                        </a:p>
                      </a:txBody>
                      <a:tcPr/>
                    </a:tc>
                  </a:tr>
                </a:tbl>
              </a:graphicData>
            </a:graphic>
          </p:graphicFrame>
        </mc:Choice>
        <mc:Fallback xmlns="">
          <p:graphicFrame>
            <p:nvGraphicFramePr>
              <p:cNvPr id="10" name="Table 9"/>
              <p:cNvGraphicFramePr>
                <a:graphicFrameLocks noGrp="1"/>
              </p:cNvGraphicFramePr>
              <p:nvPr>
                <p:extLst>
                  <p:ext uri="{D42A27DB-BD31-4B8C-83A1-F6EECF244321}">
                    <p14:modId xmlns:p14="http://schemas.microsoft.com/office/powerpoint/2010/main" val="2218104314"/>
                  </p:ext>
                </p:extLst>
              </p:nvPr>
            </p:nvGraphicFramePr>
            <p:xfrm>
              <a:off x="2032000" y="1996016"/>
              <a:ext cx="8128000" cy="296672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pPr algn="ctr"/>
                          <a:r>
                            <a:rPr lang="en-US" smtClean="0"/>
                            <a:t>Element</a:t>
                          </a:r>
                          <a:endParaRPr lang="en-US"/>
                        </a:p>
                      </a:txBody>
                      <a:tcPr/>
                    </a:tc>
                    <a:tc>
                      <a:txBody>
                        <a:bodyPr/>
                        <a:lstStyle/>
                        <a:p>
                          <a:pPr algn="ctr"/>
                          <a:r>
                            <a:rPr lang="en-US" smtClean="0"/>
                            <a:t>Z</a:t>
                          </a:r>
                          <a:endParaRPr lang="en-US"/>
                        </a:p>
                      </a:txBody>
                      <a:tcPr/>
                    </a:tc>
                    <a:tc>
                      <a:txBody>
                        <a:bodyPr/>
                        <a:lstStyle/>
                        <a:p>
                          <a:pPr algn="ctr"/>
                          <a:r>
                            <a:rPr lang="en-US" smtClean="0"/>
                            <a:t>A (g/mol)</a:t>
                          </a:r>
                          <a:endParaRPr lang="en-US"/>
                        </a:p>
                      </a:txBody>
                      <a:tcPr/>
                    </a:tc>
                    <a:tc>
                      <a:txBody>
                        <a:bodyPr/>
                        <a:lstStyle/>
                        <a:p>
                          <a:endParaRPr lang="en-US"/>
                        </a:p>
                      </a:txBody>
                      <a:tcPr>
                        <a:blipFill rotWithShape="0">
                          <a:blip r:embed="rId2"/>
                          <a:stretch>
                            <a:fillRect l="-300901" t="-8197" r="-1201" b="-722951"/>
                          </a:stretch>
                        </a:blipFill>
                      </a:tcPr>
                    </a:tc>
                  </a:tr>
                  <a:tr h="370840">
                    <a:tc>
                      <a:txBody>
                        <a:bodyPr/>
                        <a:lstStyle/>
                        <a:p>
                          <a:pPr algn="ctr"/>
                          <a:r>
                            <a:rPr lang="en-US" smtClean="0"/>
                            <a:t>Al</a:t>
                          </a:r>
                          <a:endParaRPr lang="en-US"/>
                        </a:p>
                      </a:txBody>
                      <a:tcPr/>
                    </a:tc>
                    <a:tc>
                      <a:txBody>
                        <a:bodyPr/>
                        <a:lstStyle/>
                        <a:p>
                          <a:pPr algn="ctr"/>
                          <a:r>
                            <a:rPr lang="en-US" smtClean="0"/>
                            <a:t>13</a:t>
                          </a:r>
                          <a:r>
                            <a:rPr lang="en-US" baseline="0" smtClean="0"/>
                            <a:t>.0</a:t>
                          </a:r>
                          <a:endParaRPr lang="en-US"/>
                        </a:p>
                      </a:txBody>
                      <a:tcPr/>
                    </a:tc>
                    <a:tc>
                      <a:txBody>
                        <a:bodyPr/>
                        <a:lstStyle/>
                        <a:p>
                          <a:pPr algn="ctr"/>
                          <a:r>
                            <a:rPr lang="en-US" smtClean="0"/>
                            <a:t>27</a:t>
                          </a:r>
                          <a:endParaRPr lang="en-US"/>
                        </a:p>
                      </a:txBody>
                      <a:tcPr/>
                    </a:tc>
                    <a:tc>
                      <a:txBody>
                        <a:bodyPr/>
                        <a:lstStyle/>
                        <a:p>
                          <a:pPr algn="ctr"/>
                          <a:r>
                            <a:rPr lang="en-US" smtClean="0"/>
                            <a:t>33.79</a:t>
                          </a:r>
                          <a:endParaRPr lang="en-US"/>
                        </a:p>
                      </a:txBody>
                      <a:tcPr/>
                    </a:tc>
                  </a:tr>
                  <a:tr h="370840">
                    <a:tc>
                      <a:txBody>
                        <a:bodyPr/>
                        <a:lstStyle/>
                        <a:p>
                          <a:pPr algn="ctr"/>
                          <a:r>
                            <a:rPr lang="en-US" smtClean="0"/>
                            <a:t>Ca</a:t>
                          </a:r>
                        </a:p>
                      </a:txBody>
                      <a:tcPr/>
                    </a:tc>
                    <a:tc>
                      <a:txBody>
                        <a:bodyPr/>
                        <a:lstStyle/>
                        <a:p>
                          <a:pPr algn="ctr"/>
                          <a:r>
                            <a:rPr lang="en-US" smtClean="0"/>
                            <a:t>20</a:t>
                          </a:r>
                          <a:endParaRPr lang="en-US"/>
                        </a:p>
                      </a:txBody>
                      <a:tcPr/>
                    </a:tc>
                    <a:tc>
                      <a:txBody>
                        <a:bodyPr/>
                        <a:lstStyle/>
                        <a:p>
                          <a:pPr algn="ctr"/>
                          <a:r>
                            <a:rPr lang="en-US" smtClean="0"/>
                            <a:t>40.1</a:t>
                          </a:r>
                          <a:endParaRPr lang="en-US"/>
                        </a:p>
                      </a:txBody>
                      <a:tcPr/>
                    </a:tc>
                    <a:tc>
                      <a:txBody>
                        <a:bodyPr/>
                        <a:lstStyle/>
                        <a:p>
                          <a:pPr algn="ctr"/>
                          <a:r>
                            <a:rPr lang="en-US" smtClean="0"/>
                            <a:t>21.926</a:t>
                          </a:r>
                          <a:endParaRPr lang="en-US"/>
                        </a:p>
                      </a:txBody>
                      <a:tcPr/>
                    </a:tc>
                  </a:tr>
                  <a:tr h="370840">
                    <a:tc>
                      <a:txBody>
                        <a:bodyPr/>
                        <a:lstStyle/>
                        <a:p>
                          <a:pPr algn="ctr"/>
                          <a:r>
                            <a:rPr lang="en-US" smtClean="0"/>
                            <a:t>Fe</a:t>
                          </a:r>
                          <a:endParaRPr lang="en-US"/>
                        </a:p>
                      </a:txBody>
                      <a:tcPr/>
                    </a:tc>
                    <a:tc>
                      <a:txBody>
                        <a:bodyPr/>
                        <a:lstStyle/>
                        <a:p>
                          <a:pPr algn="ctr"/>
                          <a:r>
                            <a:rPr lang="en-US" smtClean="0"/>
                            <a:t>26</a:t>
                          </a:r>
                          <a:endParaRPr lang="en-US"/>
                        </a:p>
                      </a:txBody>
                      <a:tcPr/>
                    </a:tc>
                    <a:tc>
                      <a:txBody>
                        <a:bodyPr/>
                        <a:lstStyle/>
                        <a:p>
                          <a:pPr algn="ctr"/>
                          <a:r>
                            <a:rPr lang="en-US" smtClean="0"/>
                            <a:t>55.8</a:t>
                          </a:r>
                          <a:endParaRPr lang="en-US"/>
                        </a:p>
                      </a:txBody>
                      <a:tcPr/>
                    </a:tc>
                    <a:tc>
                      <a:txBody>
                        <a:bodyPr/>
                        <a:lstStyle/>
                        <a:p>
                          <a:pPr algn="ctr"/>
                          <a:r>
                            <a:rPr lang="en-US" smtClean="0"/>
                            <a:t>18.436</a:t>
                          </a:r>
                          <a:endParaRPr lang="en-US"/>
                        </a:p>
                      </a:txBody>
                      <a:tcPr/>
                    </a:tc>
                  </a:tr>
                  <a:tr h="370840">
                    <a:tc>
                      <a:txBody>
                        <a:bodyPr/>
                        <a:lstStyle/>
                        <a:p>
                          <a:pPr algn="ctr"/>
                          <a:r>
                            <a:rPr lang="en-US" smtClean="0"/>
                            <a:t>Cu</a:t>
                          </a:r>
                          <a:endParaRPr lang="en-US"/>
                        </a:p>
                      </a:txBody>
                      <a:tcPr/>
                    </a:tc>
                    <a:tc>
                      <a:txBody>
                        <a:bodyPr/>
                        <a:lstStyle/>
                        <a:p>
                          <a:pPr algn="ctr"/>
                          <a:r>
                            <a:rPr lang="en-US" smtClean="0"/>
                            <a:t>29</a:t>
                          </a:r>
                          <a:endParaRPr lang="en-US"/>
                        </a:p>
                      </a:txBody>
                      <a:tcPr/>
                    </a:tc>
                    <a:tc>
                      <a:txBody>
                        <a:bodyPr/>
                        <a:lstStyle/>
                        <a:p>
                          <a:pPr algn="ctr"/>
                          <a:r>
                            <a:rPr lang="en-US" smtClean="0"/>
                            <a:t>63.5</a:t>
                          </a:r>
                          <a:endParaRPr lang="en-US"/>
                        </a:p>
                      </a:txBody>
                      <a:tcPr/>
                    </a:tc>
                    <a:tc>
                      <a:txBody>
                        <a:bodyPr/>
                        <a:lstStyle/>
                        <a:p>
                          <a:pPr algn="ctr"/>
                          <a:r>
                            <a:rPr lang="en-US" smtClean="0"/>
                            <a:t>17.014</a:t>
                          </a:r>
                          <a:endParaRPr lang="en-US"/>
                        </a:p>
                      </a:txBody>
                      <a:tcPr/>
                    </a:tc>
                  </a:tr>
                  <a:tr h="370840">
                    <a:tc>
                      <a:txBody>
                        <a:bodyPr/>
                        <a:lstStyle/>
                        <a:p>
                          <a:pPr algn="ctr"/>
                          <a:r>
                            <a:rPr lang="en-US" smtClean="0"/>
                            <a:t>Ta</a:t>
                          </a:r>
                          <a:endParaRPr lang="en-US"/>
                        </a:p>
                      </a:txBody>
                      <a:tcPr/>
                    </a:tc>
                    <a:tc>
                      <a:txBody>
                        <a:bodyPr/>
                        <a:lstStyle/>
                        <a:p>
                          <a:pPr algn="ctr"/>
                          <a:r>
                            <a:rPr lang="en-US" smtClean="0"/>
                            <a:t>73</a:t>
                          </a:r>
                          <a:endParaRPr lang="en-US"/>
                        </a:p>
                      </a:txBody>
                      <a:tcPr/>
                    </a:tc>
                    <a:tc>
                      <a:txBody>
                        <a:bodyPr/>
                        <a:lstStyle/>
                        <a:p>
                          <a:pPr algn="ctr"/>
                          <a:r>
                            <a:rPr lang="en-US" smtClean="0"/>
                            <a:t>180.9</a:t>
                          </a:r>
                          <a:endParaRPr lang="en-US"/>
                        </a:p>
                      </a:txBody>
                      <a:tcPr/>
                    </a:tc>
                    <a:tc>
                      <a:txBody>
                        <a:bodyPr/>
                        <a:lstStyle/>
                        <a:p>
                          <a:pPr algn="ctr"/>
                          <a:r>
                            <a:rPr lang="en-US" smtClean="0"/>
                            <a:t>8.272</a:t>
                          </a:r>
                          <a:endParaRPr lang="en-US"/>
                        </a:p>
                      </a:txBody>
                      <a:tcPr/>
                    </a:tc>
                  </a:tr>
                  <a:tr h="370840">
                    <a:tc>
                      <a:txBody>
                        <a:bodyPr/>
                        <a:lstStyle/>
                        <a:p>
                          <a:pPr algn="ctr"/>
                          <a:r>
                            <a:rPr lang="en-US" smtClean="0"/>
                            <a:t>Pb </a:t>
                          </a:r>
                          <a:endParaRPr lang="en-US"/>
                        </a:p>
                      </a:txBody>
                      <a:tcPr/>
                    </a:tc>
                    <a:tc>
                      <a:txBody>
                        <a:bodyPr/>
                        <a:lstStyle/>
                        <a:p>
                          <a:pPr algn="ctr"/>
                          <a:r>
                            <a:rPr lang="en-US" smtClean="0"/>
                            <a:t>82</a:t>
                          </a:r>
                          <a:endParaRPr lang="en-US"/>
                        </a:p>
                      </a:txBody>
                      <a:tcPr/>
                    </a:tc>
                    <a:tc>
                      <a:txBody>
                        <a:bodyPr/>
                        <a:lstStyle/>
                        <a:p>
                          <a:pPr algn="ctr"/>
                          <a:r>
                            <a:rPr lang="en-US" smtClean="0"/>
                            <a:t>207.2</a:t>
                          </a:r>
                          <a:endParaRPr lang="en-US"/>
                        </a:p>
                      </a:txBody>
                      <a:tcPr/>
                    </a:tc>
                    <a:tc>
                      <a:txBody>
                        <a:bodyPr/>
                        <a:lstStyle/>
                        <a:p>
                          <a:pPr algn="ctr"/>
                          <a:r>
                            <a:rPr lang="en-US" smtClean="0"/>
                            <a:t>7.586</a:t>
                          </a:r>
                          <a:endParaRPr lang="en-US"/>
                        </a:p>
                      </a:txBody>
                      <a:tcPr/>
                    </a:tc>
                  </a:tr>
                  <a:tr h="370840">
                    <a:tc>
                      <a:txBody>
                        <a:bodyPr/>
                        <a:lstStyle/>
                        <a:p>
                          <a:pPr algn="ctr"/>
                          <a:r>
                            <a:rPr lang="en-US" smtClean="0"/>
                            <a:t>U</a:t>
                          </a:r>
                          <a:endParaRPr lang="en-US"/>
                        </a:p>
                      </a:txBody>
                      <a:tcPr/>
                    </a:tc>
                    <a:tc>
                      <a:txBody>
                        <a:bodyPr/>
                        <a:lstStyle/>
                        <a:p>
                          <a:pPr algn="ctr"/>
                          <a:r>
                            <a:rPr lang="en-US" smtClean="0"/>
                            <a:t>92</a:t>
                          </a:r>
                          <a:endParaRPr lang="en-US"/>
                        </a:p>
                      </a:txBody>
                      <a:tcPr/>
                    </a:tc>
                    <a:tc>
                      <a:txBody>
                        <a:bodyPr/>
                        <a:lstStyle/>
                        <a:p>
                          <a:pPr algn="ctr"/>
                          <a:r>
                            <a:rPr lang="en-US" smtClean="0"/>
                            <a:t>238</a:t>
                          </a:r>
                          <a:endParaRPr lang="en-US"/>
                        </a:p>
                      </a:txBody>
                      <a:tcPr/>
                    </a:tc>
                    <a:tc>
                      <a:txBody>
                        <a:bodyPr/>
                        <a:lstStyle/>
                        <a:p>
                          <a:pPr algn="ctr"/>
                          <a:r>
                            <a:rPr lang="en-US" smtClean="0"/>
                            <a:t>6.995</a:t>
                          </a:r>
                          <a:endParaRPr lang="en-US"/>
                        </a:p>
                      </a:txBody>
                      <a:tcPr/>
                    </a:tc>
                  </a:tr>
                </a:tbl>
              </a:graphicData>
            </a:graphic>
          </p:graphicFrame>
        </mc:Fallback>
      </mc:AlternateContent>
      <p:sp>
        <p:nvSpPr>
          <p:cNvPr id="2" name="Slide Number Placeholder 1"/>
          <p:cNvSpPr>
            <a:spLocks noGrp="1"/>
          </p:cNvSpPr>
          <p:nvPr>
            <p:ph type="sldNum" sz="quarter" idx="12"/>
          </p:nvPr>
        </p:nvSpPr>
        <p:spPr/>
        <p:txBody>
          <a:bodyPr/>
          <a:lstStyle/>
          <a:p>
            <a:fld id="{4C1015C9-1ACA-46B4-8D79-D34DA2D0B710}" type="slidenum">
              <a:rPr lang="en-US" smtClean="0"/>
              <a:t>11</a:t>
            </a:fld>
            <a:endParaRPr lang="en-US"/>
          </a:p>
        </p:txBody>
      </p:sp>
    </p:spTree>
    <p:extLst>
      <p:ext uri="{BB962C8B-B14F-4D97-AF65-F5344CB8AC3E}">
        <p14:creationId xmlns:p14="http://schemas.microsoft.com/office/powerpoint/2010/main" val="1441705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762500" cy="530225"/>
          </a:xfrm>
        </p:spPr>
        <p:txBody>
          <a:bodyPr>
            <a:normAutofit fontScale="90000"/>
          </a:bodyPr>
          <a:lstStyle/>
          <a:p>
            <a:r>
              <a:rPr lang="en-US" dirty="0" smtClean="0"/>
              <a:t>Hadronic Showers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000125"/>
                <a:ext cx="10515600" cy="5695950"/>
              </a:xfrm>
            </p:spPr>
            <p:txBody>
              <a:bodyPr>
                <a:normAutofit/>
              </a:bodyPr>
              <a:lstStyle/>
              <a:p>
                <a:r>
                  <a:rPr lang="en-US" dirty="0" smtClean="0"/>
                  <a:t>If the incoming particles possess the following characteristics:</a:t>
                </a:r>
              </a:p>
              <a:p>
                <a:pPr lvl="1"/>
                <a:r>
                  <a:rPr lang="en-US" dirty="0"/>
                  <a:t>Particle is a hadron</a:t>
                </a:r>
              </a:p>
              <a:p>
                <a:pPr lvl="1"/>
                <a:r>
                  <a:rPr lang="en-US" dirty="0"/>
                  <a:t>It has long enough lifetime so that it can interact with the </a:t>
                </a:r>
                <a:r>
                  <a:rPr lang="en-US" dirty="0" smtClean="0"/>
                  <a:t>medium</a:t>
                </a:r>
              </a:p>
              <a:p>
                <a:r>
                  <a:rPr lang="en-US" dirty="0" smtClean="0"/>
                  <a:t>Then the particle will undergo strong interaction with the nuclei of the medium, and produce hadronic shower.</a:t>
                </a:r>
              </a:p>
              <a:p>
                <a:r>
                  <a:rPr lang="en-US" dirty="0" smtClean="0"/>
                  <a:t>Some hadrons which can produce hadronic showers:</a:t>
                </a:r>
              </a:p>
              <a:p>
                <a:pPr lvl="1"/>
                <a:r>
                  <a:rPr lang="en-US" dirty="0" smtClean="0"/>
                  <a:t>Proton (stable)</a:t>
                </a:r>
              </a:p>
              <a:p>
                <a:pPr lvl="1"/>
                <a:r>
                  <a:rPr lang="en-US" dirty="0" smtClean="0"/>
                  <a:t>Neutron (881.5 s)</a:t>
                </a:r>
              </a:p>
              <a:p>
                <a:pPr lvl="1"/>
                <a:r>
                  <a:rPr lang="en-US" dirty="0" smtClean="0"/>
                  <a:t>Charged </a:t>
                </a:r>
                <a:r>
                  <a:rPr lang="en-US" dirty="0" err="1" smtClean="0"/>
                  <a:t>kons</a:t>
                </a:r>
                <a:r>
                  <a:rPr lang="en-US" dirty="0" smtClean="0"/>
                  <a:t> (</a:t>
                </a:r>
                <a14:m>
                  <m:oMath xmlns:m="http://schemas.openxmlformats.org/officeDocument/2006/math">
                    <m:r>
                      <a:rPr lang="en-US" i="1" dirty="0" smtClean="0">
                        <a:latin typeface="Cambria Math" panose="02040503050406030204" pitchFamily="18" charset="0"/>
                      </a:rPr>
                      <m:t>1.238</m:t>
                    </m:r>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10</m:t>
                        </m:r>
                      </m:e>
                      <m:sup>
                        <m:r>
                          <a:rPr lang="en-US" b="0" i="1" dirty="0" smtClean="0">
                            <a:latin typeface="Cambria Math" panose="02040503050406030204" pitchFamily="18" charset="0"/>
                          </a:rPr>
                          <m:t>−8</m:t>
                        </m:r>
                      </m:sup>
                    </m:sSup>
                    <m:r>
                      <a:rPr lang="en-US" b="0" i="1" dirty="0" smtClean="0">
                        <a:latin typeface="Cambria Math" panose="02040503050406030204" pitchFamily="18" charset="0"/>
                      </a:rPr>
                      <m:t>𝑠</m:t>
                    </m:r>
                  </m:oMath>
                </a14:m>
                <a:r>
                  <a:rPr lang="en-US" dirty="0" smtClean="0"/>
                  <a:t>) </a:t>
                </a:r>
                <a:r>
                  <a:rPr lang="en-US" dirty="0"/>
                  <a:t>(tested for 10 GeV energy)</a:t>
                </a:r>
                <a:endParaRPr lang="en-US" dirty="0" smtClean="0"/>
              </a:p>
              <a:p>
                <a:pPr lvl="1"/>
                <a:r>
                  <a:rPr lang="en-US" dirty="0" smtClean="0"/>
                  <a:t>Charged </a:t>
                </a:r>
                <a:r>
                  <a:rPr lang="en-US" dirty="0" err="1" smtClean="0"/>
                  <a:t>pions</a:t>
                </a:r>
                <a:r>
                  <a:rPr lang="en-US" dirty="0" smtClean="0"/>
                  <a:t> (</a:t>
                </a:r>
                <a14:m>
                  <m:oMath xmlns:m="http://schemas.openxmlformats.org/officeDocument/2006/math">
                    <m:r>
                      <a:rPr lang="en-US" b="0" i="1" dirty="0" smtClean="0">
                        <a:latin typeface="Cambria Math" panose="02040503050406030204" pitchFamily="18" charset="0"/>
                      </a:rPr>
                      <m:t>2.603</m:t>
                    </m:r>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10</m:t>
                        </m:r>
                      </m:e>
                      <m:sup>
                        <m:r>
                          <a:rPr lang="en-US" i="1" dirty="0">
                            <a:latin typeface="Cambria Math" panose="02040503050406030204" pitchFamily="18" charset="0"/>
                          </a:rPr>
                          <m:t>−</m:t>
                        </m:r>
                        <m:r>
                          <a:rPr lang="en-US" b="0" i="1" dirty="0" smtClean="0">
                            <a:latin typeface="Cambria Math" panose="02040503050406030204" pitchFamily="18" charset="0"/>
                          </a:rPr>
                          <m:t>6</m:t>
                        </m:r>
                      </m:sup>
                    </m:sSup>
                    <m:r>
                      <a:rPr lang="en-US" i="1" dirty="0">
                        <a:latin typeface="Cambria Math" panose="02040503050406030204" pitchFamily="18" charset="0"/>
                      </a:rPr>
                      <m:t>𝑠</m:t>
                    </m:r>
                  </m:oMath>
                </a14:m>
                <a:r>
                  <a:rPr lang="en-US" dirty="0" smtClean="0"/>
                  <a:t>) </a:t>
                </a:r>
                <a:r>
                  <a:rPr lang="en-US" dirty="0"/>
                  <a:t>(tested for 10 GeV energy)</a:t>
                </a:r>
                <a:endParaRPr lang="en-US" dirty="0" smtClean="0"/>
              </a:p>
              <a:p>
                <a:pPr lvl="1"/>
                <a:r>
                  <a:rPr lang="en-US" dirty="0" smtClean="0"/>
                  <a:t>Charged D-mesons (</a:t>
                </a:r>
                <a14:m>
                  <m:oMath xmlns:m="http://schemas.openxmlformats.org/officeDocument/2006/math">
                    <m:r>
                      <a:rPr lang="en-US" i="1" dirty="0">
                        <a:latin typeface="Cambria Math" panose="02040503050406030204" pitchFamily="18" charset="0"/>
                      </a:rPr>
                      <m:t>1.</m:t>
                    </m:r>
                    <m:r>
                      <a:rPr lang="en-US" b="0" i="1" dirty="0" smtClean="0">
                        <a:latin typeface="Cambria Math" panose="02040503050406030204" pitchFamily="18" charset="0"/>
                      </a:rPr>
                      <m:t>04</m:t>
                    </m:r>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10</m:t>
                        </m:r>
                      </m:e>
                      <m:sup>
                        <m:r>
                          <a:rPr lang="en-US" i="1" dirty="0">
                            <a:latin typeface="Cambria Math" panose="02040503050406030204" pitchFamily="18" charset="0"/>
                          </a:rPr>
                          <m:t>−</m:t>
                        </m:r>
                        <m:r>
                          <a:rPr lang="en-US" b="0" i="1" dirty="0" smtClean="0">
                            <a:latin typeface="Cambria Math" panose="02040503050406030204" pitchFamily="18" charset="0"/>
                          </a:rPr>
                          <m:t>12</m:t>
                        </m:r>
                      </m:sup>
                    </m:sSup>
                    <m:r>
                      <a:rPr lang="en-US" i="1" dirty="0">
                        <a:latin typeface="Cambria Math" panose="02040503050406030204" pitchFamily="18" charset="0"/>
                      </a:rPr>
                      <m:t>𝑠</m:t>
                    </m:r>
                  </m:oMath>
                </a14:m>
                <a:r>
                  <a:rPr lang="en-US" dirty="0" smtClean="0"/>
                  <a:t>) </a:t>
                </a:r>
                <a:r>
                  <a:rPr lang="en-US" dirty="0"/>
                  <a:t>(tested for 10 GeV energy)</a:t>
                </a:r>
                <a:endParaRPr lang="en-US" dirty="0" smtClean="0"/>
              </a:p>
              <a:p>
                <a:pPr lvl="1"/>
                <a14:m>
                  <m:oMath xmlns:m="http://schemas.openxmlformats.org/officeDocument/2006/math">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Λ</m:t>
                        </m:r>
                      </m:e>
                      <m:sup>
                        <m:r>
                          <a:rPr lang="en-US" b="0" i="1" smtClean="0">
                            <a:latin typeface="Cambria Math" panose="02040503050406030204" pitchFamily="18" charset="0"/>
                          </a:rPr>
                          <m:t>0</m:t>
                        </m:r>
                      </m:sup>
                    </m:sSup>
                  </m:oMath>
                </a14:m>
                <a:r>
                  <a:rPr lang="en-US" dirty="0" smtClean="0"/>
                  <a:t> (</a:t>
                </a:r>
                <a14:m>
                  <m:oMath xmlns:m="http://schemas.openxmlformats.org/officeDocument/2006/math">
                    <m:r>
                      <a:rPr lang="en-US" b="0" i="1" dirty="0" smtClean="0">
                        <a:latin typeface="Cambria Math" panose="02040503050406030204" pitchFamily="18" charset="0"/>
                      </a:rPr>
                      <m:t>2.6</m:t>
                    </m:r>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10</m:t>
                        </m:r>
                      </m:e>
                      <m:sup>
                        <m:r>
                          <a:rPr lang="en-US" i="1" dirty="0">
                            <a:latin typeface="Cambria Math" panose="02040503050406030204" pitchFamily="18" charset="0"/>
                          </a:rPr>
                          <m:t>−</m:t>
                        </m:r>
                        <m:r>
                          <a:rPr lang="en-US" b="0" i="1" dirty="0" smtClean="0">
                            <a:latin typeface="Cambria Math" panose="02040503050406030204" pitchFamily="18" charset="0"/>
                          </a:rPr>
                          <m:t>10</m:t>
                        </m:r>
                      </m:sup>
                    </m:sSup>
                    <m:r>
                      <a:rPr lang="en-US" i="1" dirty="0">
                        <a:latin typeface="Cambria Math" panose="02040503050406030204" pitchFamily="18" charset="0"/>
                      </a:rPr>
                      <m:t>𝑠</m:t>
                    </m:r>
                  </m:oMath>
                </a14:m>
                <a:r>
                  <a:rPr lang="en-US" dirty="0" smtClean="0"/>
                  <a:t>) </a:t>
                </a:r>
                <a:r>
                  <a:rPr lang="en-US" dirty="0"/>
                  <a:t>(tested for 10 GeV energy)</a:t>
                </a: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000125"/>
                <a:ext cx="10515600" cy="5695950"/>
              </a:xfrm>
              <a:blipFill rotWithShape="0">
                <a:blip r:embed="rId2"/>
                <a:stretch>
                  <a:fillRect l="-1043" t="-171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C1015C9-1ACA-46B4-8D79-D34DA2D0B710}" type="slidenum">
              <a:rPr lang="en-US" smtClean="0"/>
              <a:t>12</a:t>
            </a:fld>
            <a:endParaRPr lang="en-US"/>
          </a:p>
        </p:txBody>
      </p:sp>
    </p:spTree>
    <p:extLst>
      <p:ext uri="{BB962C8B-B14F-4D97-AF65-F5344CB8AC3E}">
        <p14:creationId xmlns:p14="http://schemas.microsoft.com/office/powerpoint/2010/main" val="782813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342901"/>
                <a:ext cx="10515600" cy="3676649"/>
              </a:xfrm>
            </p:spPr>
            <p:txBody>
              <a:bodyPr>
                <a:normAutofit fontScale="92500" lnSpcReduction="10000"/>
              </a:bodyPr>
              <a:lstStyle/>
              <a:p>
                <a:pPr marL="0" indent="0">
                  <a:buNone/>
                </a:pPr>
                <a:r>
                  <a:rPr lang="en-US" sz="3600" dirty="0" smtClean="0"/>
                  <a:t>Interaction length (</a:t>
                </a:r>
                <a14:m>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𝜆</m:t>
                        </m:r>
                      </m:e>
                      <m:sub>
                        <m:r>
                          <a:rPr lang="en-US" sz="3600" b="0" i="1" smtClean="0">
                            <a:latin typeface="Cambria Math" panose="02040503050406030204" pitchFamily="18" charset="0"/>
                          </a:rPr>
                          <m:t>𝐼</m:t>
                        </m:r>
                      </m:sub>
                    </m:sSub>
                  </m:oMath>
                </a14:m>
                <a:r>
                  <a:rPr lang="en-US" sz="3600" dirty="0" smtClean="0"/>
                  <a:t>):</a:t>
                </a:r>
              </a:p>
              <a:p>
                <a:pPr marL="0" indent="0">
                  <a:buNone/>
                </a:pPr>
                <a:r>
                  <a:rPr lang="en-US" dirty="0" smtClean="0"/>
                  <a:t>Absorption of hadrons in matter follows: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0</m:t>
                          </m:r>
                        </m:sub>
                      </m:sSub>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𝐼</m:t>
                                  </m:r>
                                </m:sub>
                              </m:sSub>
                            </m:den>
                          </m:f>
                        </m:sup>
                      </m:sSup>
                    </m:oMath>
                  </m:oMathPara>
                </a14:m>
                <a:endParaRPr lang="en-US" dirty="0" smtClean="0"/>
              </a:p>
              <a:p>
                <a:pPr marL="0" indent="0">
                  <a:buNone/>
                </a:pPr>
                <a:r>
                  <a:rPr lang="en-US" dirty="0" smtClean="0"/>
                  <a:t>Where</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𝐼</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𝐴</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𝐴</m:t>
                              </m:r>
                            </m:sub>
                          </m:sSub>
                          <m:r>
                            <a:rPr lang="en-US" b="0" i="1" smtClean="0">
                              <a:latin typeface="Cambria Math" panose="02040503050406030204" pitchFamily="18" charset="0"/>
                            </a:rPr>
                            <m:t>⋅</m:t>
                          </m:r>
                          <m:r>
                            <a:rPr lang="en-US" b="0" i="1" smtClean="0">
                              <a:latin typeface="Cambria Math" panose="02040503050406030204" pitchFamily="18" charset="0"/>
                            </a:rPr>
                            <m:t>𝜌</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𝑖𝑛𝑒𝑙</m:t>
                              </m:r>
                            </m:sub>
                          </m:sSub>
                        </m:den>
                      </m:f>
                      <m:r>
                        <a:rPr lang="en-US" b="0" i="1" smtClean="0">
                          <a:latin typeface="Cambria Math" panose="02040503050406030204" pitchFamily="18" charset="0"/>
                        </a:rPr>
                        <m:t> </m:t>
                      </m:r>
                      <m:r>
                        <a:rPr lang="en-US" b="0" i="1" smtClean="0">
                          <a:latin typeface="Cambria Math" panose="02040503050406030204" pitchFamily="18" charset="0"/>
                        </a:rPr>
                        <m:t>𝑐</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2</m:t>
                          </m:r>
                        </m:sup>
                      </m:sSup>
                    </m:oMath>
                  </m:oMathPara>
                </a14:m>
                <a:endParaRPr lang="en-US" dirty="0" smtClean="0"/>
              </a:p>
              <a:p>
                <a:pPr marL="0" indent="0">
                  <a:buNone/>
                </a:pPr>
                <a:r>
                  <a:rPr lang="en-US" dirty="0" smtClean="0"/>
                  <a:t>N</a:t>
                </a:r>
                <a:r>
                  <a:rPr lang="en-US" baseline="-25000" dirty="0" smtClean="0"/>
                  <a:t>A</a:t>
                </a:r>
                <a:r>
                  <a:rPr lang="en-US" dirty="0" smtClean="0"/>
                  <a:t> = Avogadro number</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𝜌</m:t>
                    </m:r>
                  </m:oMath>
                </a14:m>
                <a:r>
                  <a:rPr lang="en-US" dirty="0" smtClean="0"/>
                  <a:t> = density of the medium</a:t>
                </a:r>
              </a:p>
              <a:p>
                <a:pPr marL="0"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𝑖𝑛𝑒𝑙</m:t>
                        </m:r>
                      </m:sub>
                    </m:sSub>
                  </m:oMath>
                </a14:m>
                <a:r>
                  <a:rPr lang="en-US" dirty="0" smtClean="0"/>
                  <a:t> = inelastic cross section</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342901"/>
                <a:ext cx="10515600" cy="3676649"/>
              </a:xfrm>
              <a:blipFill rotWithShape="0">
                <a:blip r:embed="rId2"/>
                <a:stretch>
                  <a:fillRect l="-1565" t="-4478" b="-82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C1015C9-1ACA-46B4-8D79-D34DA2D0B710}" type="slidenum">
              <a:rPr lang="en-US" smtClean="0"/>
              <a:t>13</a:t>
            </a:fld>
            <a:endParaRPr lang="en-US"/>
          </a:p>
        </p:txBody>
      </p:sp>
      <p:pic>
        <p:nvPicPr>
          <p:cNvPr id="5" name="Picture 4"/>
          <p:cNvPicPr>
            <a:picLocks noChangeAspect="1"/>
          </p:cNvPicPr>
          <p:nvPr/>
        </p:nvPicPr>
        <p:blipFill>
          <a:blip r:embed="rId3"/>
          <a:stretch>
            <a:fillRect/>
          </a:stretch>
        </p:blipFill>
        <p:spPr>
          <a:xfrm>
            <a:off x="2703950" y="3931095"/>
            <a:ext cx="7202050" cy="2926905"/>
          </a:xfrm>
          <a:prstGeom prst="rect">
            <a:avLst/>
          </a:prstGeom>
        </p:spPr>
      </p:pic>
    </p:spTree>
    <p:extLst>
      <p:ext uri="{BB962C8B-B14F-4D97-AF65-F5344CB8AC3E}">
        <p14:creationId xmlns:p14="http://schemas.microsoft.com/office/powerpoint/2010/main" val="626053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4067175" cy="635000"/>
          </a:xfrm>
        </p:spPr>
        <p:txBody>
          <a:bodyPr>
            <a:normAutofit fontScale="90000"/>
          </a:bodyPr>
          <a:lstStyle/>
          <a:p>
            <a:r>
              <a:rPr lang="en-US" dirty="0" err="1" smtClean="0"/>
              <a:t>HCAL</a:t>
            </a:r>
            <a:r>
              <a:rPr lang="en-US" dirty="0" smtClean="0"/>
              <a:t>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162050"/>
                <a:ext cx="10515600" cy="5014913"/>
              </a:xfrm>
            </p:spPr>
            <p:txBody>
              <a:bodyPr>
                <a:normAutofit/>
              </a:bodyPr>
              <a:lstStyle/>
              <a:p>
                <a:pPr marL="457200" indent="-342900">
                  <a:spcBef>
                    <a:spcPts val="0"/>
                  </a:spcBef>
                  <a:buSzPts val="1800"/>
                  <a:buFont typeface="Arial" panose="020B0604020202020204" pitchFamily="34" charset="0"/>
                  <a:buChar char="●"/>
                </a:pPr>
                <a:r>
                  <a:rPr lang="en-US" dirty="0"/>
                  <a:t>T</a:t>
                </a:r>
                <a:r>
                  <a:rPr lang="en-US" dirty="0" smtClean="0"/>
                  <a:t>iming </a:t>
                </a:r>
                <a:r>
                  <a:rPr lang="en-US" dirty="0"/>
                  <a:t>and energy of hadronic showers.</a:t>
                </a:r>
              </a:p>
              <a:p>
                <a:pPr marL="457200" lvl="0" indent="-342900">
                  <a:spcBef>
                    <a:spcPts val="0"/>
                  </a:spcBef>
                  <a:buSzPts val="1800"/>
                  <a:buChar char="●"/>
                </a:pPr>
                <a:endParaRPr lang="en-US" dirty="0" smtClean="0"/>
              </a:p>
              <a:p>
                <a:pPr marL="457200" lvl="0" indent="-342900">
                  <a:spcBef>
                    <a:spcPts val="0"/>
                  </a:spcBef>
                  <a:buSzPts val="1800"/>
                  <a:buChar char="●"/>
                </a:pPr>
                <a:r>
                  <a:rPr lang="en-US" dirty="0" smtClean="0"/>
                  <a:t>4 </a:t>
                </a:r>
                <a:r>
                  <a:rPr lang="en-US" dirty="0"/>
                  <a:t>T superconducting solenoidal magnet of length 13 m and inner </a:t>
                </a:r>
                <a:r>
                  <a:rPr lang="en-US" dirty="0" smtClean="0"/>
                  <a:t>diameter </a:t>
                </a:r>
                <a:r>
                  <a:rPr lang="en-US" dirty="0"/>
                  <a:t>5.9 m.</a:t>
                </a:r>
              </a:p>
              <a:p>
                <a:pPr marL="457200" lvl="0" indent="-342900">
                  <a:spcBef>
                    <a:spcPts val="0"/>
                  </a:spcBef>
                  <a:buSzPts val="1800"/>
                  <a:buChar char="●"/>
                </a:pPr>
                <a:endParaRPr lang="en-US" dirty="0"/>
              </a:p>
              <a:p>
                <a:pPr marL="457200" lvl="0" indent="-342900">
                  <a:spcBef>
                    <a:spcPts val="0"/>
                  </a:spcBef>
                  <a:buSzPts val="1800"/>
                  <a:buChar char="●"/>
                </a:pPr>
                <a:r>
                  <a:rPr lang="en-US" dirty="0" smtClean="0"/>
                  <a:t>Surrounds </a:t>
                </a:r>
                <a:r>
                  <a:rPr lang="en-US" dirty="0"/>
                  <a:t>the </a:t>
                </a:r>
                <a14:m>
                  <m:oMath xmlns:m="http://schemas.openxmlformats.org/officeDocument/2006/math">
                    <m:r>
                      <a:rPr lang="en-US">
                        <a:latin typeface="Cambria Math" panose="02040503050406030204" pitchFamily="18" charset="0"/>
                      </a:rPr>
                      <m:t>(</m:t>
                    </m:r>
                    <m:r>
                      <m:rPr>
                        <m:sty m:val="p"/>
                      </m:rPr>
                      <a:rPr lang="en-US">
                        <a:latin typeface="Cambria Math" panose="02040503050406030204" pitchFamily="18" charset="0"/>
                      </a:rPr>
                      <m:t>PbW</m:t>
                    </m:r>
                    <m:sSub>
                      <m:sSubPr>
                        <m:ctrlPr>
                          <a:rPr lang="en-US" i="1">
                            <a:latin typeface="Cambria Math" panose="02040503050406030204" pitchFamily="18" charset="0"/>
                          </a:rPr>
                        </m:ctrlPr>
                      </m:sSubPr>
                      <m:e>
                        <m:r>
                          <m:rPr>
                            <m:sty m:val="p"/>
                          </m:rPr>
                          <a:rPr lang="en-US">
                            <a:latin typeface="Cambria Math" panose="02040503050406030204" pitchFamily="18" charset="0"/>
                          </a:rPr>
                          <m:t>O</m:t>
                        </m:r>
                      </m:e>
                      <m:sub>
                        <m:r>
                          <a:rPr lang="en-US">
                            <a:latin typeface="Cambria Math" panose="02040503050406030204" pitchFamily="18" charset="0"/>
                          </a:rPr>
                          <m:t>4</m:t>
                        </m:r>
                      </m:sub>
                    </m:sSub>
                  </m:oMath>
                </a14:m>
                <a:r>
                  <a:rPr lang="en-US" dirty="0"/>
                  <a:t>) electromagnetic calorimeter (</a:t>
                </a:r>
                <a:r>
                  <a:rPr lang="en-US" dirty="0" err="1"/>
                  <a:t>EB</a:t>
                </a:r>
                <a:r>
                  <a:rPr lang="en-US" dirty="0" smtClean="0"/>
                  <a:t>).</a:t>
                </a:r>
              </a:p>
              <a:p>
                <a:pPr marL="457200" lvl="0" indent="-342900">
                  <a:spcBef>
                    <a:spcPts val="0"/>
                  </a:spcBef>
                  <a:buSzPts val="1800"/>
                  <a:buChar char="●"/>
                </a:pPr>
                <a:endParaRPr lang="en-US" b="1" dirty="0"/>
              </a:p>
              <a:p>
                <a:pPr marL="457200" lvl="0" indent="-342900">
                  <a:spcBef>
                    <a:spcPts val="0"/>
                  </a:spcBef>
                  <a:buSzPts val="1800"/>
                  <a:buChar char="●"/>
                </a:pPr>
                <a:r>
                  <a:rPr lang="en-US" b="1" dirty="0" smtClean="0"/>
                  <a:t>9072 </a:t>
                </a:r>
                <a:r>
                  <a:rPr lang="en-US" b="1" dirty="0"/>
                  <a:t>readout channels</a:t>
                </a:r>
                <a:r>
                  <a:rPr lang="en-US" dirty="0"/>
                  <a:t> organized into </a:t>
                </a:r>
                <a:r>
                  <a:rPr lang="en-US" b="1" dirty="0"/>
                  <a:t>four subsystems:</a:t>
                </a:r>
                <a:r>
                  <a:rPr lang="en-US" dirty="0"/>
                  <a:t> </a:t>
                </a:r>
                <a:endParaRPr lang="en-US" dirty="0" smtClean="0"/>
              </a:p>
              <a:p>
                <a:pPr lvl="1"/>
                <a:r>
                  <a:rPr lang="en-US" dirty="0" smtClean="0"/>
                  <a:t>barrel </a:t>
                </a:r>
                <a:r>
                  <a:rPr lang="en-US" dirty="0"/>
                  <a:t>(HB, 2592 channels</a:t>
                </a:r>
                <a:r>
                  <a:rPr lang="en-US" dirty="0" smtClean="0"/>
                  <a:t>) </a:t>
                </a:r>
              </a:p>
              <a:p>
                <a:pPr lvl="1"/>
                <a:r>
                  <a:rPr lang="en-US" dirty="0" smtClean="0"/>
                  <a:t>endcap </a:t>
                </a:r>
                <a:r>
                  <a:rPr lang="en-US" dirty="0"/>
                  <a:t>(HE, 2592 channels</a:t>
                </a:r>
                <a:r>
                  <a:rPr lang="en-US" dirty="0" smtClean="0"/>
                  <a:t>) </a:t>
                </a:r>
              </a:p>
              <a:p>
                <a:pPr lvl="1"/>
                <a:r>
                  <a:rPr lang="en-US" dirty="0" smtClean="0"/>
                  <a:t>outer </a:t>
                </a:r>
                <a:r>
                  <a:rPr lang="en-US" dirty="0"/>
                  <a:t>(HO, 2160   channels</a:t>
                </a:r>
                <a:r>
                  <a:rPr lang="en-US" dirty="0" smtClean="0"/>
                  <a:t>)</a:t>
                </a:r>
              </a:p>
              <a:p>
                <a:pPr lvl="1"/>
                <a:r>
                  <a:rPr lang="en-US" dirty="0" smtClean="0"/>
                  <a:t>forward </a:t>
                </a:r>
                <a:r>
                  <a:rPr lang="en-US" dirty="0"/>
                  <a:t>(HF, 1728 channels</a:t>
                </a:r>
                <a:r>
                  <a:rPr lang="en-US" dirty="0" smtClean="0"/>
                  <a:t>)</a:t>
                </a:r>
                <a:endParaRPr lang="en-US" dirty="0"/>
              </a:p>
              <a:p>
                <a:pPr marL="457200" lvl="0" indent="-342900">
                  <a:spcBef>
                    <a:spcPts val="0"/>
                  </a:spcBef>
                  <a:buSzPts val="1800"/>
                  <a:buChar char="●"/>
                </a:pP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162050"/>
                <a:ext cx="10515600" cy="5014913"/>
              </a:xfrm>
              <a:blipFill rotWithShape="0">
                <a:blip r:embed="rId2"/>
                <a:stretch>
                  <a:fillRect t="-206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C1015C9-1ACA-46B4-8D79-D34DA2D0B710}" type="slidenum">
              <a:rPr lang="en-US" smtClean="0"/>
              <a:t>14</a:t>
            </a:fld>
            <a:endParaRPr lang="en-US"/>
          </a:p>
        </p:txBody>
      </p:sp>
    </p:spTree>
    <p:extLst>
      <p:ext uri="{BB962C8B-B14F-4D97-AF65-F5344CB8AC3E}">
        <p14:creationId xmlns:p14="http://schemas.microsoft.com/office/powerpoint/2010/main" val="3313418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Shape 98"/>
          <p:cNvPicPr preferRelativeResize="0"/>
          <p:nvPr/>
        </p:nvPicPr>
        <p:blipFill rotWithShape="1">
          <a:blip r:embed="rId3">
            <a:alphaModFix/>
          </a:blip>
          <a:srcRect l="9666" r="9465"/>
          <a:stretch/>
        </p:blipFill>
        <p:spPr>
          <a:xfrm>
            <a:off x="200025" y="1468400"/>
            <a:ext cx="5534026" cy="5055100"/>
          </a:xfrm>
          <a:prstGeom prst="rect">
            <a:avLst/>
          </a:prstGeom>
          <a:noFill/>
          <a:ln>
            <a:noFill/>
          </a:ln>
        </p:spPr>
      </p:pic>
      <p:sp>
        <p:nvSpPr>
          <p:cNvPr id="2" name="Slide Number Placeholder 1"/>
          <p:cNvSpPr>
            <a:spLocks noGrp="1"/>
          </p:cNvSpPr>
          <p:nvPr>
            <p:ph type="sldNum" idx="12"/>
          </p:nvPr>
        </p:nvSpPr>
        <p:spPr/>
        <p:txBody>
          <a:bodyPr/>
          <a:lstStyle/>
          <a:p>
            <a:fld id="{00000000-1234-1234-1234-123412341234}" type="slidenum">
              <a:rPr lang="en-GB" smtClean="0"/>
              <a:pPr/>
              <a:t>15</a:t>
            </a:fld>
            <a:endParaRPr lang="en-GB"/>
          </a:p>
        </p:txBody>
      </p:sp>
      <p:sp>
        <p:nvSpPr>
          <p:cNvPr id="5" name="Shape 93"/>
          <p:cNvSpPr txBox="1">
            <a:spLocks/>
          </p:cNvSpPr>
          <p:nvPr/>
        </p:nvSpPr>
        <p:spPr>
          <a:xfrm>
            <a:off x="625150" y="650025"/>
            <a:ext cx="5756600" cy="818375"/>
          </a:xfrm>
          <a:prstGeom prst="rect">
            <a:avLst/>
          </a:prstGeom>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smtClean="0"/>
              <a:t>Design</a:t>
            </a:r>
            <a:endParaRPr lang="en-GB" dirty="0"/>
          </a:p>
        </p:txBody>
      </p:sp>
      <p:sp>
        <p:nvSpPr>
          <p:cNvPr id="6" name="Shape 105"/>
          <p:cNvSpPr txBox="1">
            <a:spLocks/>
          </p:cNvSpPr>
          <p:nvPr/>
        </p:nvSpPr>
        <p:spPr>
          <a:xfrm>
            <a:off x="5934074" y="454782"/>
            <a:ext cx="5842325" cy="5637052"/>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mtClean="0"/>
              <a:t>Pseudorapidity range −1.3 &lt; </a:t>
            </a:r>
            <a:r>
              <a:rPr lang="el-GR" smtClean="0"/>
              <a:t>η &lt; 1.3.</a:t>
            </a:r>
          </a:p>
          <a:p>
            <a:pPr marL="152396" indent="0">
              <a:buFont typeface="Arial" panose="020B0604020202020204" pitchFamily="34" charset="0"/>
              <a:buNone/>
            </a:pPr>
            <a:endParaRPr lang="el-GR" smtClean="0"/>
          </a:p>
          <a:p>
            <a:r>
              <a:rPr lang="en-GB" smtClean="0"/>
              <a:t>Two half-barrels (HB+ and HB–), 36 identical azimuthal wedges (∆</a:t>
            </a:r>
            <a:r>
              <a:rPr lang="el-GR" smtClean="0"/>
              <a:t>φ = 20</a:t>
            </a:r>
            <a:r>
              <a:rPr lang="el-GR" baseline="30000" smtClean="0"/>
              <a:t>◦</a:t>
            </a:r>
            <a:r>
              <a:rPr lang="el-GR" smtClean="0"/>
              <a:t>)</a:t>
            </a:r>
          </a:p>
          <a:p>
            <a:pPr marL="152396" indent="0">
              <a:buFont typeface="Arial" panose="020B0604020202020204" pitchFamily="34" charset="0"/>
              <a:buNone/>
            </a:pPr>
            <a:endParaRPr lang="el-GR" smtClean="0"/>
          </a:p>
          <a:p>
            <a:r>
              <a:rPr lang="en-GB" smtClean="0"/>
              <a:t>Four azimuthal (∆</a:t>
            </a:r>
            <a:r>
              <a:rPr lang="el-GR" smtClean="0"/>
              <a:t>φ = 5</a:t>
            </a:r>
            <a:r>
              <a:rPr lang="el-GR" baseline="30000" smtClean="0"/>
              <a:t>◦</a:t>
            </a:r>
            <a:r>
              <a:rPr lang="el-GR" smtClean="0"/>
              <a:t>) </a:t>
            </a:r>
            <a:r>
              <a:rPr lang="en-GB" smtClean="0"/>
              <a:t>sectors.</a:t>
            </a:r>
          </a:p>
          <a:p>
            <a:pPr marL="152396" indent="0">
              <a:buFont typeface="Arial" panose="020B0604020202020204" pitchFamily="34" charset="0"/>
              <a:buNone/>
            </a:pPr>
            <a:endParaRPr lang="en-GB" smtClean="0"/>
          </a:p>
          <a:p>
            <a:r>
              <a:rPr lang="en-GB" smtClean="0"/>
              <a:t>The scintillator is divided into 16 </a:t>
            </a:r>
            <a:r>
              <a:rPr lang="el-GR" smtClean="0"/>
              <a:t>η </a:t>
            </a:r>
            <a:r>
              <a:rPr lang="en-GB" smtClean="0"/>
              <a:t>sectors, resulting in a segmentation of (∆</a:t>
            </a:r>
            <a:r>
              <a:rPr lang="el-GR" smtClean="0"/>
              <a:t>η, ∆φ) = (0.087, 0.087). </a:t>
            </a:r>
            <a:endParaRPr lang="el-GR" dirty="0"/>
          </a:p>
        </p:txBody>
      </p:sp>
    </p:spTree>
    <p:extLst>
      <p:ext uri="{BB962C8B-B14F-4D97-AF65-F5344CB8AC3E}">
        <p14:creationId xmlns:p14="http://schemas.microsoft.com/office/powerpoint/2010/main" val="33626925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276225" y="125792"/>
                <a:ext cx="11751985" cy="6616631"/>
              </a:xfrm>
            </p:spPr>
            <p:txBody>
              <a:bodyPr/>
              <a:lstStyle/>
              <a:p>
                <a:endParaRPr lang="en-US" dirty="0" smtClean="0"/>
              </a:p>
              <a:p>
                <a:pPr marL="152396" indent="0">
                  <a:buNone/>
                </a:pPr>
                <a:r>
                  <a:rPr lang="en-US" sz="2400" b="1" dirty="0" smtClean="0">
                    <a:solidFill>
                      <a:srgbClr val="7030A0"/>
                    </a:solidFill>
                  </a:rPr>
                  <a:t>Absorber Geometry</a:t>
                </a:r>
                <a:endParaRPr lang="en-US" sz="2400" b="1" dirty="0">
                  <a:solidFill>
                    <a:srgbClr val="7030A0"/>
                  </a:solidFill>
                </a:endParaRPr>
              </a:p>
              <a:p>
                <a:endParaRPr lang="en-US" dirty="0" smtClean="0"/>
              </a:p>
              <a:p>
                <a:endParaRPr lang="en-US" dirty="0"/>
              </a:p>
              <a:p>
                <a:endParaRPr lang="en-US" dirty="0" smtClean="0"/>
              </a:p>
              <a:p>
                <a:endParaRPr lang="en-US" dirty="0"/>
              </a:p>
              <a:p>
                <a:pPr marL="152396" indent="0">
                  <a:buNone/>
                </a:pPr>
                <a:endParaRPr lang="en-US" dirty="0"/>
              </a:p>
              <a:p>
                <a:pPr marL="152396" indent="0">
                  <a:buNone/>
                </a:pPr>
                <a:endParaRPr lang="en-US" sz="2000" dirty="0" smtClean="0">
                  <a:latin typeface="+mn-lt"/>
                </a:endParaRPr>
              </a:p>
              <a:p>
                <a:pPr marL="152396" indent="0">
                  <a:buNone/>
                </a:pPr>
                <a:endParaRPr lang="en-US" sz="2000" dirty="0" smtClean="0">
                  <a:latin typeface="+mn-lt"/>
                </a:endParaRPr>
              </a:p>
              <a:p>
                <a:pPr marL="152396" indent="0">
                  <a:buNone/>
                </a:pPr>
                <a:endParaRPr lang="en-US" sz="2000" dirty="0">
                  <a:latin typeface="+mn-lt"/>
                </a:endParaRPr>
              </a:p>
              <a:p>
                <a:pPr marL="152396" indent="0">
                  <a:buNone/>
                </a:pPr>
                <a:r>
                  <a:rPr lang="en-US" sz="2400" dirty="0" smtClean="0">
                    <a:latin typeface="+mn-lt"/>
                  </a:rPr>
                  <a:t>The </a:t>
                </a:r>
                <a:r>
                  <a:rPr lang="en-US" sz="2400" dirty="0">
                    <a:latin typeface="+mn-lt"/>
                  </a:rPr>
                  <a:t>HB effective thickness </a:t>
                </a:r>
                <a:endParaRPr lang="en-US" sz="2400" dirty="0" smtClean="0">
                  <a:latin typeface="+mn-lt"/>
                </a:endParaRPr>
              </a:p>
              <a:p>
                <a:pPr marL="152396" indent="0">
                  <a:buNone/>
                </a:pPr>
                <a:r>
                  <a:rPr lang="en-US" sz="2400" dirty="0" smtClean="0">
                    <a:latin typeface="+mn-lt"/>
                  </a:rPr>
                  <a:t>increases </a:t>
                </a:r>
                <a:r>
                  <a:rPr lang="en-US" sz="2400" dirty="0">
                    <a:latin typeface="+mn-lt"/>
                  </a:rPr>
                  <a:t>with polar </a:t>
                </a:r>
                <a:r>
                  <a:rPr lang="en-US" sz="2400" dirty="0" smtClean="0">
                    <a:latin typeface="+mn-lt"/>
                  </a:rPr>
                  <a:t>angle; </a:t>
                </a:r>
              </a:p>
              <a:p>
                <a:pPr marL="152396" indent="0">
                  <a:buNone/>
                </a:pPr>
                <a:r>
                  <a:rPr lang="en-US" sz="2400" dirty="0" smtClean="0">
                    <a:latin typeface="+mn-lt"/>
                  </a:rPr>
                  <a:t>10.6 </a:t>
                </a:r>
                <a14:m>
                  <m:oMath xmlns:m="http://schemas.openxmlformats.org/officeDocument/2006/math">
                    <m:r>
                      <a:rPr lang="en-US" sz="2400" i="1" dirty="0">
                        <a:latin typeface="Cambria Math" panose="02040503050406030204" pitchFamily="18" charset="0"/>
                      </a:rPr>
                      <m:t>𝜆</m:t>
                    </m:r>
                    <m:r>
                      <a:rPr lang="en-US" sz="2400" i="1" baseline="-25000" dirty="0" err="1">
                        <a:latin typeface="Cambria Math" panose="02040503050406030204" pitchFamily="18" charset="0"/>
                      </a:rPr>
                      <m:t>𝐼</m:t>
                    </m:r>
                  </m:oMath>
                </a14:m>
                <a:r>
                  <a:rPr lang="en-US" sz="2400" dirty="0" smtClean="0">
                    <a:latin typeface="+mn-lt"/>
                  </a:rPr>
                  <a:t> </a:t>
                </a:r>
                <a:r>
                  <a:rPr lang="en-US" sz="2400" dirty="0">
                    <a:latin typeface="+mn-lt"/>
                  </a:rPr>
                  <a:t>at |η| = 1.3. </a:t>
                </a:r>
                <a:endParaRPr lang="en-US" sz="2400" dirty="0" smtClean="0">
                  <a:latin typeface="+mn-lt"/>
                </a:endParaRPr>
              </a:p>
              <a:p>
                <a:pPr marL="152396" indent="0">
                  <a:buNone/>
                </a:pPr>
                <a:r>
                  <a:rPr lang="en-US" sz="2400" dirty="0" err="1" smtClean="0">
                    <a:latin typeface="+mn-lt"/>
                  </a:rPr>
                  <a:t>EB</a:t>
                </a:r>
                <a:r>
                  <a:rPr lang="en-US" sz="2400" dirty="0" smtClean="0">
                    <a:latin typeface="+mn-lt"/>
                  </a:rPr>
                  <a:t>  adds </a:t>
                </a:r>
                <a14:m>
                  <m:oMath xmlns:m="http://schemas.openxmlformats.org/officeDocument/2006/math">
                    <m:r>
                      <a:rPr lang="en-US" sz="2400" i="1" dirty="0" smtClean="0">
                        <a:latin typeface="Cambria Math" panose="02040503050406030204" pitchFamily="18" charset="0"/>
                      </a:rPr>
                      <m:t>∼</m:t>
                    </m:r>
                    <m:r>
                      <a:rPr lang="en-US" sz="2400" i="1" dirty="0" err="1">
                        <a:latin typeface="Cambria Math" panose="02040503050406030204" pitchFamily="18" charset="0"/>
                      </a:rPr>
                      <m:t>1.1</m:t>
                    </m:r>
                    <m:r>
                      <a:rPr lang="en-US" sz="2400" i="1" dirty="0" err="1">
                        <a:latin typeface="Cambria Math" panose="02040503050406030204" pitchFamily="18" charset="0"/>
                      </a:rPr>
                      <m:t>𝜆</m:t>
                    </m:r>
                    <m:r>
                      <a:rPr lang="en-US" sz="2400" i="1" baseline="-25000" dirty="0" err="1">
                        <a:latin typeface="Cambria Math" panose="02040503050406030204" pitchFamily="18" charset="0"/>
                      </a:rPr>
                      <m:t>𝐼</m:t>
                    </m:r>
                  </m:oMath>
                </a14:m>
                <a:r>
                  <a:rPr lang="en-US" sz="2400" dirty="0" smtClean="0">
                    <a:latin typeface="+mn-lt"/>
                  </a:rPr>
                  <a:t>.</a:t>
                </a:r>
              </a:p>
              <a:p>
                <a:endParaRPr lang="en-US" dirty="0" smtClean="0"/>
              </a:p>
              <a:p>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276225" y="125792"/>
                <a:ext cx="11751985" cy="6616631"/>
              </a:xfrm>
              <a:blipFill rotWithShape="0">
                <a:blip r:embed="rId2"/>
                <a:stretch>
                  <a:fillRect/>
                </a:stretch>
              </a:blipFill>
            </p:spPr>
            <p:txBody>
              <a:bodyPr/>
              <a:lstStyle/>
              <a:p>
                <a:r>
                  <a:rPr lang="en-US">
                    <a:noFill/>
                  </a:rPr>
                  <a:t> </a:t>
                </a:r>
              </a:p>
            </p:txBody>
          </p:sp>
        </mc:Fallback>
      </mc:AlternateContent>
      <p:sp>
        <p:nvSpPr>
          <p:cNvPr id="4" name="Rectangle 3"/>
          <p:cNvSpPr/>
          <p:nvPr/>
        </p:nvSpPr>
        <p:spPr>
          <a:xfrm>
            <a:off x="6053062" y="2376898"/>
            <a:ext cx="4412343" cy="4838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000000"/>
              </a:buClr>
              <a:buFont typeface="Arial"/>
              <a:buNone/>
            </a:pPr>
            <a:r>
              <a:rPr lang="en-US" sz="1867" kern="0" dirty="0">
                <a:solidFill>
                  <a:srgbClr val="595959"/>
                </a:solidFill>
                <a:sym typeface="Arial"/>
              </a:rPr>
              <a:t>Front Steel Plate (40 mm)</a:t>
            </a:r>
          </a:p>
        </p:txBody>
      </p:sp>
      <p:sp>
        <p:nvSpPr>
          <p:cNvPr id="20" name="Rectangle 19"/>
          <p:cNvSpPr/>
          <p:nvPr/>
        </p:nvSpPr>
        <p:spPr>
          <a:xfrm>
            <a:off x="6053061" y="1776974"/>
            <a:ext cx="4412343" cy="4838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000000"/>
              </a:buClr>
              <a:buFont typeface="Arial"/>
              <a:buNone/>
            </a:pPr>
            <a:r>
              <a:rPr lang="en-US" sz="1867" kern="0" dirty="0">
                <a:solidFill>
                  <a:srgbClr val="595959"/>
                </a:solidFill>
                <a:sym typeface="Arial"/>
              </a:rPr>
              <a:t> 8 Brass plates (50.5 mm)</a:t>
            </a:r>
          </a:p>
        </p:txBody>
      </p:sp>
      <p:sp>
        <p:nvSpPr>
          <p:cNvPr id="21" name="Rectangle 20"/>
          <p:cNvSpPr/>
          <p:nvPr/>
        </p:nvSpPr>
        <p:spPr>
          <a:xfrm>
            <a:off x="6053061" y="1056096"/>
            <a:ext cx="4412343" cy="4838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000000"/>
              </a:buClr>
              <a:buFont typeface="Arial"/>
              <a:buNone/>
            </a:pPr>
            <a:r>
              <a:rPr lang="en-US" sz="1867" kern="0" dirty="0">
                <a:solidFill>
                  <a:srgbClr val="595959"/>
                </a:solidFill>
                <a:sym typeface="Arial"/>
              </a:rPr>
              <a:t> 6 Brass plates (56.5 mm)</a:t>
            </a:r>
          </a:p>
        </p:txBody>
      </p:sp>
      <p:sp>
        <p:nvSpPr>
          <p:cNvPr id="22" name="Rectangle 21"/>
          <p:cNvSpPr/>
          <p:nvPr/>
        </p:nvSpPr>
        <p:spPr>
          <a:xfrm>
            <a:off x="6053059" y="272326"/>
            <a:ext cx="4412343" cy="4838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000000"/>
              </a:buClr>
              <a:buFont typeface="Arial"/>
              <a:buNone/>
            </a:pPr>
            <a:r>
              <a:rPr lang="en-US" sz="1867" kern="0" dirty="0">
                <a:solidFill>
                  <a:srgbClr val="595959"/>
                </a:solidFill>
                <a:sym typeface="Arial"/>
              </a:rPr>
              <a:t>Back Steel Plate (75 mm)</a:t>
            </a:r>
          </a:p>
        </p:txBody>
      </p:sp>
      <p:cxnSp>
        <p:nvCxnSpPr>
          <p:cNvPr id="44" name="Straight Arrow Connector 43"/>
          <p:cNvCxnSpPr/>
          <p:nvPr/>
        </p:nvCxnSpPr>
        <p:spPr>
          <a:xfrm>
            <a:off x="6506002" y="3382763"/>
            <a:ext cx="3483429"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50" name="TextBox 49"/>
          <p:cNvSpPr txBox="1"/>
          <p:nvPr/>
        </p:nvSpPr>
        <p:spPr>
          <a:xfrm>
            <a:off x="10106329" y="3192935"/>
            <a:ext cx="1819729" cy="379656"/>
          </a:xfrm>
          <a:prstGeom prst="rect">
            <a:avLst/>
          </a:prstGeom>
          <a:noFill/>
        </p:spPr>
        <p:txBody>
          <a:bodyPr wrap="none" rtlCol="0">
            <a:spAutoFit/>
          </a:bodyPr>
          <a:lstStyle/>
          <a:p>
            <a:pPr>
              <a:buClr>
                <a:srgbClr val="000000"/>
              </a:buClr>
              <a:buFont typeface="Arial"/>
              <a:buNone/>
            </a:pPr>
            <a:r>
              <a:rPr lang="en-US" sz="1867" kern="0" dirty="0">
                <a:solidFill>
                  <a:srgbClr val="000000"/>
                </a:solidFill>
                <a:cs typeface="Arial"/>
                <a:sym typeface="Arial"/>
              </a:rPr>
              <a:t>Beam Direction</a:t>
            </a:r>
          </a:p>
        </p:txBody>
      </p:sp>
      <mc:AlternateContent xmlns:mc="http://schemas.openxmlformats.org/markup-compatibility/2006">
        <mc:Choice xmlns:a14="http://schemas.microsoft.com/office/drawing/2010/main" Requires="a14">
          <p:graphicFrame>
            <p:nvGraphicFramePr>
              <p:cNvPr id="51" name="Table 50"/>
              <p:cNvGraphicFramePr>
                <a:graphicFrameLocks noGrp="1"/>
              </p:cNvGraphicFramePr>
              <p:nvPr>
                <p:extLst>
                  <p:ext uri="{D42A27DB-BD31-4B8C-83A1-F6EECF244321}">
                    <p14:modId xmlns:p14="http://schemas.microsoft.com/office/powerpoint/2010/main" val="536262123"/>
                  </p:ext>
                </p:extLst>
              </p:nvPr>
            </p:nvGraphicFramePr>
            <p:xfrm>
              <a:off x="4895849" y="4029077"/>
              <a:ext cx="6766561" cy="2525730"/>
            </p:xfrm>
            <a:graphic>
              <a:graphicData uri="http://schemas.openxmlformats.org/drawingml/2006/table">
                <a:tbl>
                  <a:tblPr firstRow="1" bandRow="1">
                    <a:tableStyleId>{5C22544A-7EE6-4342-B048-85BDC9FD1C3A}</a:tableStyleId>
                  </a:tblPr>
                  <a:tblGrid>
                    <a:gridCol w="6766561"/>
                  </a:tblGrid>
                  <a:tr h="505146">
                    <a:tc>
                      <a:txBody>
                        <a:bodyPr/>
                        <a:lstStyle/>
                        <a:p>
                          <a:pPr algn="ctr"/>
                          <a:r>
                            <a:rPr lang="en-US" sz="2500" dirty="0" smtClean="0"/>
                            <a:t>Brass Absorber (</a:t>
                          </a:r>
                          <a:r>
                            <a:rPr lang="en-US" sz="2500" dirty="0" err="1" smtClean="0"/>
                            <a:t>C26000</a:t>
                          </a:r>
                          <a:r>
                            <a:rPr lang="en-US" sz="2500" dirty="0" smtClean="0"/>
                            <a:t>)</a:t>
                          </a:r>
                          <a:endParaRPr lang="en-US" sz="2500" dirty="0"/>
                        </a:p>
                      </a:txBody>
                      <a:tcPr marL="121920" marR="121920" marT="60960" marB="60960"/>
                    </a:tc>
                  </a:tr>
                  <a:tr h="505146">
                    <a:tc>
                      <a:txBody>
                        <a:bodyPr/>
                        <a:lstStyle/>
                        <a:p>
                          <a:pPr algn="ctr"/>
                          <a:r>
                            <a:rPr lang="en-US" sz="2500" dirty="0" smtClean="0"/>
                            <a:t>70</a:t>
                          </a:r>
                          <a:r>
                            <a:rPr lang="en-US" sz="2500" baseline="0" dirty="0" smtClean="0"/>
                            <a:t> % Cu and 30 % Zn</a:t>
                          </a:r>
                          <a:endParaRPr lang="en-US" sz="2500" dirty="0"/>
                        </a:p>
                      </a:txBody>
                      <a:tcPr marL="121920" marR="121920" marT="60960" marB="60960"/>
                    </a:tc>
                  </a:tr>
                  <a:tr h="505146">
                    <a:tc>
                      <a:txBody>
                        <a:bodyPr/>
                        <a:lstStyle/>
                        <a:p>
                          <a:pPr algn="ctr"/>
                          <a:r>
                            <a:rPr lang="en-US" sz="2500" dirty="0" smtClean="0"/>
                            <a:t>Density</a:t>
                          </a:r>
                          <a:r>
                            <a:rPr lang="en-US" sz="2500" baseline="0" dirty="0" smtClean="0"/>
                            <a:t> = 8.83 g/</a:t>
                          </a:r>
                          <a:r>
                            <a:rPr lang="en-US" sz="2500" baseline="0" dirty="0" err="1" smtClean="0"/>
                            <a:t>cm</a:t>
                          </a:r>
                          <a:r>
                            <a:rPr lang="en-US" sz="2500" baseline="30000" dirty="0" err="1" smtClean="0"/>
                            <a:t>2</a:t>
                          </a:r>
                          <a:endParaRPr lang="en-US" sz="2500" dirty="0"/>
                        </a:p>
                      </a:txBody>
                      <a:tcPr marL="121920" marR="121920" marT="60960" marB="60960"/>
                    </a:tc>
                  </a:tr>
                  <a:tr h="505146">
                    <a:tc>
                      <a:txBody>
                        <a:bodyPr/>
                        <a:lstStyle/>
                        <a:p>
                          <a:pPr algn="ctr"/>
                          <a:r>
                            <a:rPr lang="en-US" sz="2500" dirty="0" smtClean="0"/>
                            <a:t>Radiation Length X</a:t>
                          </a:r>
                          <a:r>
                            <a:rPr lang="en-US" sz="2500" baseline="-25000" dirty="0" smtClean="0"/>
                            <a:t>o </a:t>
                          </a:r>
                          <a:r>
                            <a:rPr lang="en-US" sz="2500" baseline="0" dirty="0" smtClean="0"/>
                            <a:t> = 1.49 cm</a:t>
                          </a:r>
                          <a:endParaRPr lang="en-US" sz="2500" dirty="0"/>
                        </a:p>
                      </a:txBody>
                      <a:tcPr marL="121920" marR="121920" marT="60960" marB="60960"/>
                    </a:tc>
                  </a:tr>
                  <a:tr h="505146">
                    <a:tc>
                      <a:txBody>
                        <a:bodyPr/>
                        <a:lstStyle/>
                        <a:p>
                          <a:pPr algn="ctr"/>
                          <a:r>
                            <a:rPr lang="en-US" sz="2500" dirty="0" smtClean="0"/>
                            <a:t>Interaction</a:t>
                          </a:r>
                          <a:r>
                            <a:rPr lang="en-US" sz="2500" baseline="0" dirty="0" smtClean="0"/>
                            <a:t> Length </a:t>
                          </a:r>
                          <a14:m>
                            <m:oMath xmlns:m="http://schemas.openxmlformats.org/officeDocument/2006/math">
                              <m:sSub>
                                <m:sSubPr>
                                  <m:ctrlPr>
                                    <a:rPr lang="en-US" sz="2500" b="0" i="1" baseline="0" smtClean="0">
                                      <a:latin typeface="Cambria Math" panose="02040503050406030204" pitchFamily="18" charset="0"/>
                                    </a:rPr>
                                  </m:ctrlPr>
                                </m:sSubPr>
                                <m:e>
                                  <m:r>
                                    <a:rPr lang="en-US" sz="2500" b="0" i="1" baseline="0" smtClean="0">
                                      <a:latin typeface="Cambria Math" panose="02040503050406030204" pitchFamily="18" charset="0"/>
                                    </a:rPr>
                                    <m:t>𝜆</m:t>
                                  </m:r>
                                </m:e>
                                <m:sub>
                                  <m:r>
                                    <a:rPr lang="en-US" sz="2500" b="0" i="1" baseline="0" smtClean="0">
                                      <a:latin typeface="Cambria Math" panose="02040503050406030204" pitchFamily="18" charset="0"/>
                                    </a:rPr>
                                    <m:t>𝐼</m:t>
                                  </m:r>
                                </m:sub>
                              </m:sSub>
                            </m:oMath>
                          </a14:m>
                          <a:r>
                            <a:rPr lang="en-US" sz="2500" baseline="0" dirty="0" smtClean="0"/>
                            <a:t> = 16.42 cm</a:t>
                          </a:r>
                          <a:endParaRPr lang="en-US" sz="2500" dirty="0"/>
                        </a:p>
                      </a:txBody>
                      <a:tcPr marL="121920" marR="121920" marT="60960" marB="60960"/>
                    </a:tc>
                  </a:tr>
                </a:tbl>
              </a:graphicData>
            </a:graphic>
          </p:graphicFrame>
        </mc:Choice>
        <mc:Fallback>
          <p:graphicFrame>
            <p:nvGraphicFramePr>
              <p:cNvPr id="51" name="Table 50"/>
              <p:cNvGraphicFramePr>
                <a:graphicFrameLocks noGrp="1"/>
              </p:cNvGraphicFramePr>
              <p:nvPr>
                <p:extLst>
                  <p:ext uri="{D42A27DB-BD31-4B8C-83A1-F6EECF244321}">
                    <p14:modId xmlns:p14="http://schemas.microsoft.com/office/powerpoint/2010/main" val="536262123"/>
                  </p:ext>
                </p:extLst>
              </p:nvPr>
            </p:nvGraphicFramePr>
            <p:xfrm>
              <a:off x="4895849" y="4029077"/>
              <a:ext cx="6766561" cy="2525730"/>
            </p:xfrm>
            <a:graphic>
              <a:graphicData uri="http://schemas.openxmlformats.org/drawingml/2006/table">
                <a:tbl>
                  <a:tblPr firstRow="1" bandRow="1">
                    <a:tableStyleId>{5C22544A-7EE6-4342-B048-85BDC9FD1C3A}</a:tableStyleId>
                  </a:tblPr>
                  <a:tblGrid>
                    <a:gridCol w="6766561"/>
                  </a:tblGrid>
                  <a:tr h="505146">
                    <a:tc>
                      <a:txBody>
                        <a:bodyPr/>
                        <a:lstStyle/>
                        <a:p>
                          <a:pPr algn="ctr"/>
                          <a:r>
                            <a:rPr lang="en-US" sz="2500" dirty="0" smtClean="0"/>
                            <a:t>Brass Absorber (</a:t>
                          </a:r>
                          <a:r>
                            <a:rPr lang="en-US" sz="2500" dirty="0" err="1" smtClean="0"/>
                            <a:t>C26000</a:t>
                          </a:r>
                          <a:r>
                            <a:rPr lang="en-US" sz="2500" dirty="0" smtClean="0"/>
                            <a:t>)</a:t>
                          </a:r>
                          <a:endParaRPr lang="en-US" sz="2500" dirty="0"/>
                        </a:p>
                      </a:txBody>
                      <a:tcPr marL="121920" marR="121920" marT="60960" marB="60960"/>
                    </a:tc>
                  </a:tr>
                  <a:tr h="505146">
                    <a:tc>
                      <a:txBody>
                        <a:bodyPr/>
                        <a:lstStyle/>
                        <a:p>
                          <a:pPr algn="ctr"/>
                          <a:r>
                            <a:rPr lang="en-US" sz="2500" dirty="0" smtClean="0"/>
                            <a:t>70</a:t>
                          </a:r>
                          <a:r>
                            <a:rPr lang="en-US" sz="2500" baseline="0" dirty="0" smtClean="0"/>
                            <a:t> % Cu and 30 % Zn</a:t>
                          </a:r>
                          <a:endParaRPr lang="en-US" sz="2500" dirty="0"/>
                        </a:p>
                      </a:txBody>
                      <a:tcPr marL="121920" marR="121920" marT="60960" marB="60960"/>
                    </a:tc>
                  </a:tr>
                  <a:tr h="505146">
                    <a:tc>
                      <a:txBody>
                        <a:bodyPr/>
                        <a:lstStyle/>
                        <a:p>
                          <a:pPr algn="ctr"/>
                          <a:r>
                            <a:rPr lang="en-US" sz="2500" dirty="0" smtClean="0"/>
                            <a:t>Density</a:t>
                          </a:r>
                          <a:r>
                            <a:rPr lang="en-US" sz="2500" baseline="0" dirty="0" smtClean="0"/>
                            <a:t> = 8.83 g/</a:t>
                          </a:r>
                          <a:r>
                            <a:rPr lang="en-US" sz="2500" baseline="0" dirty="0" err="1" smtClean="0"/>
                            <a:t>cm</a:t>
                          </a:r>
                          <a:r>
                            <a:rPr lang="en-US" sz="2500" baseline="30000" dirty="0" err="1" smtClean="0"/>
                            <a:t>2</a:t>
                          </a:r>
                          <a:endParaRPr lang="en-US" sz="2500" dirty="0"/>
                        </a:p>
                      </a:txBody>
                      <a:tcPr marL="121920" marR="121920" marT="60960" marB="60960"/>
                    </a:tc>
                  </a:tr>
                  <a:tr h="505146">
                    <a:tc>
                      <a:txBody>
                        <a:bodyPr/>
                        <a:lstStyle/>
                        <a:p>
                          <a:pPr algn="ctr"/>
                          <a:r>
                            <a:rPr lang="en-US" sz="2500" dirty="0" smtClean="0"/>
                            <a:t>Radiation Length X</a:t>
                          </a:r>
                          <a:r>
                            <a:rPr lang="en-US" sz="2500" baseline="-25000" dirty="0" smtClean="0"/>
                            <a:t>o </a:t>
                          </a:r>
                          <a:r>
                            <a:rPr lang="en-US" sz="2500" baseline="0" dirty="0" smtClean="0"/>
                            <a:t> = 1.49 cm</a:t>
                          </a:r>
                          <a:endParaRPr lang="en-US" sz="2500" dirty="0"/>
                        </a:p>
                      </a:txBody>
                      <a:tcPr marL="121920" marR="121920" marT="60960" marB="60960"/>
                    </a:tc>
                  </a:tr>
                  <a:tr h="505146">
                    <a:tc>
                      <a:txBody>
                        <a:bodyPr/>
                        <a:lstStyle/>
                        <a:p>
                          <a:endParaRPr lang="en-US"/>
                        </a:p>
                      </a:txBody>
                      <a:tcPr marL="121920" marR="121920" marT="60960" marB="60960">
                        <a:blipFill rotWithShape="0">
                          <a:blip r:embed="rId3"/>
                          <a:stretch>
                            <a:fillRect l="-90" t="-406024" r="-360" b="-25301"/>
                          </a:stretch>
                        </a:blipFill>
                      </a:tcPr>
                    </a:tc>
                  </a:tr>
                </a:tbl>
              </a:graphicData>
            </a:graphic>
          </p:graphicFrame>
        </mc:Fallback>
      </mc:AlternateContent>
      <p:sp>
        <p:nvSpPr>
          <p:cNvPr id="2" name="Slide Number Placeholder 1"/>
          <p:cNvSpPr>
            <a:spLocks noGrp="1"/>
          </p:cNvSpPr>
          <p:nvPr>
            <p:ph type="sldNum" idx="12"/>
          </p:nvPr>
        </p:nvSpPr>
        <p:spPr/>
        <p:txBody>
          <a:bodyPr/>
          <a:lstStyle/>
          <a:p>
            <a:fld id="{00000000-1234-1234-1234-123412341234}" type="slidenum">
              <a:rPr lang="en-GB" smtClean="0">
                <a:solidFill>
                  <a:srgbClr val="595959"/>
                </a:solidFill>
              </a:rPr>
              <a:pPr/>
              <a:t>16</a:t>
            </a:fld>
            <a:endParaRPr lang="en-GB">
              <a:solidFill>
                <a:srgbClr val="595959"/>
              </a:solidFill>
            </a:endParaRPr>
          </a:p>
        </p:txBody>
      </p:sp>
    </p:spTree>
    <p:extLst>
      <p:ext uri="{BB962C8B-B14F-4D97-AF65-F5344CB8AC3E}">
        <p14:creationId xmlns:p14="http://schemas.microsoft.com/office/powerpoint/2010/main" val="37729738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15600" y="259600"/>
            <a:ext cx="11360800" cy="637812"/>
          </a:xfrm>
          <a:prstGeom prst="rect">
            <a:avLst/>
          </a:prstGeom>
        </p:spPr>
        <p:txBody>
          <a:bodyPr spcFirstLastPara="1" vert="horz" wrap="square" lIns="121900" tIns="121900" rIns="121900" bIns="121900" rtlCol="0" anchor="t" anchorCtr="0">
            <a:noAutofit/>
          </a:bodyPr>
          <a:lstStyle/>
          <a:p>
            <a:r>
              <a:rPr lang="en-GB" dirty="0"/>
              <a:t>2.2 Scintillator</a:t>
            </a:r>
            <a:endParaRPr dirty="0"/>
          </a:p>
        </p:txBody>
      </p:sp>
      <p:sp>
        <p:nvSpPr>
          <p:cNvPr id="117" name="Shape 117"/>
          <p:cNvSpPr txBox="1">
            <a:spLocks noGrp="1"/>
          </p:cNvSpPr>
          <p:nvPr>
            <p:ph type="body" idx="1"/>
          </p:nvPr>
        </p:nvSpPr>
        <p:spPr>
          <a:xfrm>
            <a:off x="415600" y="1023201"/>
            <a:ext cx="11360800" cy="5637481"/>
          </a:xfrm>
          <a:prstGeom prst="rect">
            <a:avLst/>
          </a:prstGeom>
        </p:spPr>
        <p:txBody>
          <a:bodyPr spcFirstLastPara="1" vert="horz" wrap="square" lIns="121900" tIns="121900" rIns="121900" bIns="121900" rtlCol="0" anchor="t" anchorCtr="0">
            <a:noAutofit/>
          </a:bodyPr>
          <a:lstStyle/>
          <a:p>
            <a:r>
              <a:rPr lang="en-GB" dirty="0"/>
              <a:t>CMS </a:t>
            </a:r>
            <a:r>
              <a:rPr lang="en-GB" dirty="0" err="1"/>
              <a:t>HCAL</a:t>
            </a:r>
            <a:r>
              <a:rPr lang="en-GB" dirty="0"/>
              <a:t> active elements consist of about 70,000 scintillator tiles.</a:t>
            </a:r>
            <a:endParaRPr u="sng" dirty="0"/>
          </a:p>
          <a:p>
            <a:pPr marL="152396" indent="0">
              <a:buNone/>
            </a:pPr>
            <a:endParaRPr lang="en-GB" b="1" dirty="0" smtClean="0">
              <a:solidFill>
                <a:srgbClr val="0070C0"/>
              </a:solidFill>
            </a:endParaRPr>
          </a:p>
          <a:p>
            <a:r>
              <a:rPr lang="en-GB" dirty="0" smtClean="0"/>
              <a:t>Tray</a:t>
            </a:r>
            <a:endParaRPr dirty="0"/>
          </a:p>
        </p:txBody>
      </p:sp>
      <p:graphicFrame>
        <p:nvGraphicFramePr>
          <p:cNvPr id="4" name="Table 3"/>
          <p:cNvGraphicFramePr>
            <a:graphicFrameLocks noGrp="1"/>
          </p:cNvGraphicFramePr>
          <p:nvPr>
            <p:extLst>
              <p:ext uri="{D42A27DB-BD31-4B8C-83A1-F6EECF244321}">
                <p14:modId xmlns:p14="http://schemas.microsoft.com/office/powerpoint/2010/main" val="3528555895"/>
              </p:ext>
            </p:extLst>
          </p:nvPr>
        </p:nvGraphicFramePr>
        <p:xfrm>
          <a:off x="5040754" y="2556154"/>
          <a:ext cx="6735646" cy="3535680"/>
        </p:xfrm>
        <a:graphic>
          <a:graphicData uri="http://schemas.openxmlformats.org/drawingml/2006/table">
            <a:tbl>
              <a:tblPr firstRow="1" bandRow="1">
                <a:tableStyleId>{5C22544A-7EE6-4342-B048-85BDC9FD1C3A}</a:tableStyleId>
              </a:tblPr>
              <a:tblGrid>
                <a:gridCol w="6735646"/>
              </a:tblGrid>
              <a:tr h="438098">
                <a:tc>
                  <a:txBody>
                    <a:bodyPr/>
                    <a:lstStyle/>
                    <a:p>
                      <a:pPr algn="ctr"/>
                      <a:r>
                        <a:rPr lang="en-US" sz="2400" dirty="0" smtClean="0"/>
                        <a:t>HB</a:t>
                      </a:r>
                      <a:r>
                        <a:rPr lang="en-US" sz="2400" baseline="0" dirty="0" smtClean="0"/>
                        <a:t> Scintillator</a:t>
                      </a:r>
                      <a:endParaRPr lang="en-US" sz="2400" dirty="0"/>
                    </a:p>
                  </a:txBody>
                  <a:tcPr marL="121920" marR="121920" marT="60960" marB="60960"/>
                </a:tc>
              </a:tr>
              <a:tr h="438098">
                <a:tc>
                  <a:txBody>
                    <a:bodyPr/>
                    <a:lstStyle/>
                    <a:p>
                      <a:r>
                        <a:rPr lang="en-GB" sz="2400" dirty="0" smtClean="0"/>
                        <a:t>A 3.7-mm thick Kuraray </a:t>
                      </a:r>
                      <a:r>
                        <a:rPr lang="en-GB" sz="2400" dirty="0" err="1" smtClean="0"/>
                        <a:t>SCSN81</a:t>
                      </a:r>
                      <a:r>
                        <a:rPr lang="en-GB" sz="2400" dirty="0" smtClean="0"/>
                        <a:t> plate was used</a:t>
                      </a:r>
                      <a:endParaRPr lang="en-US" sz="2400" dirty="0"/>
                    </a:p>
                  </a:txBody>
                  <a:tcPr marL="121920" marR="121920" marT="60960" marB="60960"/>
                </a:tc>
              </a:tr>
              <a:tr h="766672">
                <a:tc>
                  <a:txBody>
                    <a:bodyPr/>
                    <a:lstStyle/>
                    <a:p>
                      <a:r>
                        <a:rPr lang="en-US" sz="2400" dirty="0" smtClean="0"/>
                        <a:t>Long term stability and</a:t>
                      </a:r>
                      <a:r>
                        <a:rPr lang="en-US" sz="2400" baseline="0" dirty="0" smtClean="0"/>
                        <a:t> acceptable radiation hardness</a:t>
                      </a:r>
                      <a:endParaRPr lang="en-US" sz="2400" dirty="0"/>
                    </a:p>
                  </a:txBody>
                  <a:tcPr marL="121920" marR="121920" marT="60960" marB="60960"/>
                </a:tc>
              </a:tr>
              <a:tr h="76667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smtClean="0"/>
                        <a:t>First layer (Layer-0)</a:t>
                      </a:r>
                      <a:r>
                        <a:rPr lang="en-US" sz="2400" baseline="0" dirty="0" smtClean="0"/>
                        <a:t> is </a:t>
                      </a:r>
                      <a:r>
                        <a:rPr lang="en-US" sz="2400" dirty="0" smtClean="0"/>
                        <a:t>made of 9-mm thick </a:t>
                      </a:r>
                      <a:r>
                        <a:rPr lang="en-US" sz="2400" dirty="0" err="1" smtClean="0"/>
                        <a:t>Bicron</a:t>
                      </a:r>
                      <a:r>
                        <a:rPr lang="en-US" sz="2400" dirty="0" smtClean="0"/>
                        <a:t> </a:t>
                      </a:r>
                      <a:r>
                        <a:rPr lang="en-US" sz="2400" dirty="0" err="1" smtClean="0"/>
                        <a:t>BC408</a:t>
                      </a:r>
                      <a:r>
                        <a:rPr lang="en-US" sz="2400" dirty="0" smtClean="0"/>
                        <a:t>.</a:t>
                      </a:r>
                    </a:p>
                  </a:txBody>
                  <a:tcPr marL="121920" marR="121920" marT="60960" marB="60960"/>
                </a:tc>
              </a:tr>
              <a:tr h="76667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smtClean="0"/>
                        <a:t>Last layer (Layer-16) is 9-mm thick Kuraray </a:t>
                      </a:r>
                      <a:r>
                        <a:rPr lang="en-US" sz="2400" dirty="0" err="1" smtClean="0"/>
                        <a:t>SCSN81</a:t>
                      </a:r>
                      <a:r>
                        <a:rPr lang="en-US" sz="2400" dirty="0" smtClean="0"/>
                        <a:t>. </a:t>
                      </a:r>
                    </a:p>
                    <a:p>
                      <a:endParaRPr lang="en-US" sz="2400" dirty="0"/>
                    </a:p>
                  </a:txBody>
                  <a:tcPr marL="121920" marR="121920" marT="60960" marB="60960"/>
                </a:tc>
              </a:tr>
            </a:tbl>
          </a:graphicData>
        </a:graphic>
      </p:graphicFrame>
      <p:sp>
        <p:nvSpPr>
          <p:cNvPr id="5" name="TextBox 4"/>
          <p:cNvSpPr txBox="1"/>
          <p:nvPr/>
        </p:nvSpPr>
        <p:spPr>
          <a:xfrm>
            <a:off x="163789" y="4614844"/>
            <a:ext cx="3519231" cy="748795"/>
          </a:xfrm>
          <a:prstGeom prst="rect">
            <a:avLst/>
          </a:prstGeom>
          <a:noFill/>
        </p:spPr>
        <p:txBody>
          <a:bodyPr wrap="square" rtlCol="0">
            <a:spAutoFit/>
          </a:bodyPr>
          <a:lstStyle/>
          <a:p>
            <a:r>
              <a:rPr lang="en-US" sz="2133" dirty="0"/>
              <a:t>Used to oversample early and late developing showers </a:t>
            </a:r>
          </a:p>
        </p:txBody>
      </p:sp>
      <p:cxnSp>
        <p:nvCxnSpPr>
          <p:cNvPr id="14" name="Straight Arrow Connector 13"/>
          <p:cNvCxnSpPr/>
          <p:nvPr/>
        </p:nvCxnSpPr>
        <p:spPr>
          <a:xfrm flipV="1">
            <a:off x="3703728" y="4745971"/>
            <a:ext cx="1068111" cy="37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722779" y="5120369"/>
            <a:ext cx="1300871" cy="493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idx="12"/>
          </p:nvPr>
        </p:nvSpPr>
        <p:spPr/>
        <p:txBody>
          <a:bodyPr/>
          <a:lstStyle/>
          <a:p>
            <a:fld id="{00000000-1234-1234-1234-123412341234}" type="slidenum">
              <a:rPr lang="en-GB" smtClean="0"/>
              <a:pPr/>
              <a:t>17</a:t>
            </a:fld>
            <a:endParaRPr lang="en-GB"/>
          </a:p>
        </p:txBody>
      </p:sp>
    </p:spTree>
    <p:extLst>
      <p:ext uri="{BB962C8B-B14F-4D97-AF65-F5344CB8AC3E}">
        <p14:creationId xmlns:p14="http://schemas.microsoft.com/office/powerpoint/2010/main" val="15065681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118"/>
          <p:cNvPicPr preferRelativeResize="0"/>
          <p:nvPr/>
        </p:nvPicPr>
        <p:blipFill>
          <a:blip r:embed="rId2">
            <a:alphaModFix/>
          </a:blip>
          <a:stretch>
            <a:fillRect/>
          </a:stretch>
        </p:blipFill>
        <p:spPr>
          <a:xfrm>
            <a:off x="0" y="0"/>
            <a:ext cx="6637867" cy="4032732"/>
          </a:xfrm>
          <a:prstGeom prst="rect">
            <a:avLst/>
          </a:prstGeom>
          <a:noFill/>
          <a:ln>
            <a:noFill/>
          </a:ln>
        </p:spPr>
      </p:pic>
      <p:sp>
        <p:nvSpPr>
          <p:cNvPr id="5" name="TextBox 4"/>
          <p:cNvSpPr txBox="1"/>
          <p:nvPr/>
        </p:nvSpPr>
        <p:spPr>
          <a:xfrm>
            <a:off x="6637867" y="816037"/>
            <a:ext cx="5319470" cy="1200329"/>
          </a:xfrm>
          <a:prstGeom prst="rect">
            <a:avLst/>
          </a:prstGeom>
          <a:noFill/>
        </p:spPr>
        <p:txBody>
          <a:bodyPr wrap="none" rtlCol="0">
            <a:spAutoFit/>
          </a:bodyPr>
          <a:lstStyle/>
          <a:p>
            <a:r>
              <a:rPr lang="en-US" sz="2400" dirty="0"/>
              <a:t>Fig: Schematic of a partial scintillator tray</a:t>
            </a:r>
          </a:p>
          <a:p>
            <a:r>
              <a:rPr lang="en-US" sz="2400" dirty="0"/>
              <a:t>Source: </a:t>
            </a:r>
            <a:r>
              <a:rPr lang="en-US" sz="2400" dirty="0">
                <a:solidFill>
                  <a:schemeClr val="dk1"/>
                </a:solidFill>
              </a:rPr>
              <a:t>CMS NOTE 2006/138</a:t>
            </a:r>
            <a:r>
              <a:rPr lang="en-US" sz="2400" dirty="0"/>
              <a:t> </a:t>
            </a:r>
          </a:p>
          <a:p>
            <a:endParaRPr lang="en-US" sz="2400" dirty="0"/>
          </a:p>
        </p:txBody>
      </p:sp>
      <p:graphicFrame>
        <p:nvGraphicFramePr>
          <p:cNvPr id="6" name="Table 5"/>
          <p:cNvGraphicFramePr>
            <a:graphicFrameLocks noGrp="1"/>
          </p:cNvGraphicFramePr>
          <p:nvPr>
            <p:extLst>
              <p:ext uri="{D42A27DB-BD31-4B8C-83A1-F6EECF244321}">
                <p14:modId xmlns:p14="http://schemas.microsoft.com/office/powerpoint/2010/main" val="1654066728"/>
              </p:ext>
            </p:extLst>
          </p:nvPr>
        </p:nvGraphicFramePr>
        <p:xfrm>
          <a:off x="3842151" y="4032732"/>
          <a:ext cx="8186060" cy="2519139"/>
        </p:xfrm>
        <a:graphic>
          <a:graphicData uri="http://schemas.openxmlformats.org/drawingml/2006/table">
            <a:tbl>
              <a:tblPr firstRow="1" bandRow="1">
                <a:tableStyleId>{00A15C55-8517-42AA-B614-E9B94910E393}</a:tableStyleId>
              </a:tblPr>
              <a:tblGrid>
                <a:gridCol w="8186060"/>
              </a:tblGrid>
              <a:tr h="555233">
                <a:tc>
                  <a:txBody>
                    <a:bodyPr/>
                    <a:lstStyle/>
                    <a:p>
                      <a:pPr algn="ctr"/>
                      <a:r>
                        <a:rPr lang="en-US" sz="2400" dirty="0" smtClean="0"/>
                        <a:t>Wavelength</a:t>
                      </a:r>
                      <a:r>
                        <a:rPr lang="en-US" sz="2400" baseline="0" dirty="0" smtClean="0"/>
                        <a:t> shifting fiber (Kuraray </a:t>
                      </a:r>
                      <a:r>
                        <a:rPr lang="en-US" sz="2400" baseline="0" dirty="0" err="1" smtClean="0"/>
                        <a:t>Y11</a:t>
                      </a:r>
                      <a:r>
                        <a:rPr lang="en-US" sz="2400" baseline="0" dirty="0" smtClean="0"/>
                        <a:t>)</a:t>
                      </a:r>
                      <a:endParaRPr lang="en-US" sz="2400" dirty="0"/>
                    </a:p>
                  </a:txBody>
                  <a:tcPr marL="121920" marR="121920" marT="60960" marB="60960"/>
                </a:tc>
              </a:tr>
              <a:tr h="555233">
                <a:tc>
                  <a:txBody>
                    <a:bodyPr/>
                    <a:lstStyle/>
                    <a:p>
                      <a:r>
                        <a:rPr lang="en-US" sz="2400" dirty="0" smtClean="0"/>
                        <a:t>Green double clad</a:t>
                      </a:r>
                      <a:r>
                        <a:rPr lang="en-US" sz="2400" baseline="0" dirty="0" smtClean="0"/>
                        <a:t>,  0.94 – mm diameter</a:t>
                      </a:r>
                      <a:endParaRPr lang="en-US" sz="2400" dirty="0"/>
                    </a:p>
                  </a:txBody>
                  <a:tcPr marL="121920" marR="121920" marT="60960" marB="60960"/>
                </a:tc>
              </a:tr>
              <a:tr h="8534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err="1" smtClean="0"/>
                        <a:t>Mirrorred</a:t>
                      </a:r>
                      <a:r>
                        <a:rPr lang="en-US" sz="2400" baseline="0" dirty="0" smtClean="0"/>
                        <a:t> at the tip; </a:t>
                      </a:r>
                      <a:r>
                        <a:rPr lang="en-US" sz="2400" dirty="0" smtClean="0"/>
                        <a:t>average reflectivity ∼ 83% with a spread of about 6.5%</a:t>
                      </a:r>
                      <a:endParaRPr lang="en-US" sz="2400" dirty="0"/>
                    </a:p>
                  </a:txBody>
                  <a:tcPr marL="121920" marR="121920" marT="60960" marB="60960"/>
                </a:tc>
              </a:tr>
              <a:tr h="555233">
                <a:tc>
                  <a:txBody>
                    <a:bodyPr/>
                    <a:lstStyle/>
                    <a:p>
                      <a:r>
                        <a:rPr lang="en-GB" sz="2400" dirty="0" smtClean="0"/>
                        <a:t>Spliced to clear </a:t>
                      </a:r>
                      <a:r>
                        <a:rPr lang="en-GB" sz="2400" dirty="0" err="1" smtClean="0"/>
                        <a:t>fibers</a:t>
                      </a:r>
                      <a:r>
                        <a:rPr lang="en-GB" sz="2400" dirty="0" smtClean="0"/>
                        <a:t>;</a:t>
                      </a:r>
                      <a:r>
                        <a:rPr lang="en-GB" sz="2400" baseline="0" dirty="0" smtClean="0"/>
                        <a:t> t</a:t>
                      </a:r>
                      <a:r>
                        <a:rPr lang="en-GB" sz="2400" dirty="0" smtClean="0"/>
                        <a:t>ransmission efficiency: 92.6%, </a:t>
                      </a:r>
                      <a:r>
                        <a:rPr lang="en-GB" sz="2400" dirty="0" err="1" smtClean="0"/>
                        <a:t>rms</a:t>
                      </a:r>
                      <a:r>
                        <a:rPr lang="en-GB" sz="2400" dirty="0" smtClean="0"/>
                        <a:t> :1.8%</a:t>
                      </a:r>
                      <a:endParaRPr lang="en-US" sz="2400" dirty="0"/>
                    </a:p>
                  </a:txBody>
                  <a:tcPr marL="121920" marR="121920" marT="60960" marB="60960"/>
                </a:tc>
              </a:tr>
            </a:tbl>
          </a:graphicData>
        </a:graphic>
      </p:graphicFrame>
      <p:sp>
        <p:nvSpPr>
          <p:cNvPr id="2" name="Slide Number Placeholder 1"/>
          <p:cNvSpPr>
            <a:spLocks noGrp="1"/>
          </p:cNvSpPr>
          <p:nvPr>
            <p:ph type="sldNum" idx="12"/>
          </p:nvPr>
        </p:nvSpPr>
        <p:spPr/>
        <p:txBody>
          <a:bodyPr/>
          <a:lstStyle/>
          <a:p>
            <a:fld id="{00000000-1234-1234-1234-123412341234}" type="slidenum">
              <a:rPr lang="en-GB" smtClean="0"/>
              <a:pPr/>
              <a:t>18</a:t>
            </a:fld>
            <a:endParaRPr lang="en-GB"/>
          </a:p>
        </p:txBody>
      </p:sp>
    </p:spTree>
    <p:extLst>
      <p:ext uri="{BB962C8B-B14F-4D97-AF65-F5344CB8AC3E}">
        <p14:creationId xmlns:p14="http://schemas.microsoft.com/office/powerpoint/2010/main" val="9017960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3" name="Rectangle 12"/>
          <p:cNvSpPr/>
          <p:nvPr/>
        </p:nvSpPr>
        <p:spPr>
          <a:xfrm>
            <a:off x="752323" y="421738"/>
            <a:ext cx="1499811" cy="938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Scintillator plates</a:t>
            </a:r>
          </a:p>
        </p:txBody>
      </p:sp>
      <p:sp>
        <p:nvSpPr>
          <p:cNvPr id="21" name="Rectangle 20"/>
          <p:cNvSpPr/>
          <p:nvPr/>
        </p:nvSpPr>
        <p:spPr>
          <a:xfrm>
            <a:off x="2663373" y="421739"/>
            <a:ext cx="1238552" cy="938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WLS</a:t>
            </a:r>
          </a:p>
        </p:txBody>
      </p:sp>
      <p:sp>
        <p:nvSpPr>
          <p:cNvPr id="22" name="Rectangle 21"/>
          <p:cNvSpPr/>
          <p:nvPr/>
        </p:nvSpPr>
        <p:spPr>
          <a:xfrm>
            <a:off x="4313165" y="421738"/>
            <a:ext cx="1117600" cy="938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Clear Fibers</a:t>
            </a:r>
          </a:p>
        </p:txBody>
      </p:sp>
      <p:sp>
        <p:nvSpPr>
          <p:cNvPr id="23" name="Rectangle 22"/>
          <p:cNvSpPr/>
          <p:nvPr/>
        </p:nvSpPr>
        <p:spPr>
          <a:xfrm>
            <a:off x="5842006" y="421738"/>
            <a:ext cx="1441751" cy="938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Optical connector</a:t>
            </a:r>
          </a:p>
        </p:txBody>
      </p:sp>
      <p:sp>
        <p:nvSpPr>
          <p:cNvPr id="25" name="Rectangle 24"/>
          <p:cNvSpPr/>
          <p:nvPr/>
        </p:nvSpPr>
        <p:spPr>
          <a:xfrm>
            <a:off x="7694997" y="421738"/>
            <a:ext cx="1151463" cy="913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Optical unit</a:t>
            </a:r>
          </a:p>
        </p:txBody>
      </p:sp>
      <p:sp>
        <p:nvSpPr>
          <p:cNvPr id="26" name="Rectangle 25"/>
          <p:cNvSpPr/>
          <p:nvPr/>
        </p:nvSpPr>
        <p:spPr>
          <a:xfrm>
            <a:off x="9257699" y="421737"/>
            <a:ext cx="2191656" cy="913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Hybrid photodiode </a:t>
            </a:r>
          </a:p>
          <a:p>
            <a:pPr algn="ctr"/>
            <a:r>
              <a:rPr lang="en-US" sz="2400" dirty="0"/>
              <a:t>(</a:t>
            </a:r>
            <a:r>
              <a:rPr lang="en-US" sz="2400" dirty="0" err="1"/>
              <a:t>HPD</a:t>
            </a:r>
            <a:r>
              <a:rPr lang="en-US" sz="2400" dirty="0"/>
              <a:t>) </a:t>
            </a:r>
            <a:br>
              <a:rPr lang="en-US" sz="2400" dirty="0"/>
            </a:br>
            <a:endParaRPr lang="en-US" sz="2400" dirty="0"/>
          </a:p>
        </p:txBody>
      </p:sp>
      <p:cxnSp>
        <p:nvCxnSpPr>
          <p:cNvPr id="20" name="Straight Arrow Connector 19"/>
          <p:cNvCxnSpPr/>
          <p:nvPr/>
        </p:nvCxnSpPr>
        <p:spPr>
          <a:xfrm>
            <a:off x="2252134" y="875478"/>
            <a:ext cx="314477" cy="964"/>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5" name="Straight Arrow Connector 34"/>
          <p:cNvCxnSpPr/>
          <p:nvPr/>
        </p:nvCxnSpPr>
        <p:spPr>
          <a:xfrm>
            <a:off x="3911599" y="877406"/>
            <a:ext cx="314477" cy="964"/>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6" name="Straight Arrow Connector 35"/>
          <p:cNvCxnSpPr/>
          <p:nvPr/>
        </p:nvCxnSpPr>
        <p:spPr>
          <a:xfrm>
            <a:off x="5440439" y="876442"/>
            <a:ext cx="314477" cy="964"/>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7" name="Straight Arrow Connector 36"/>
          <p:cNvCxnSpPr/>
          <p:nvPr/>
        </p:nvCxnSpPr>
        <p:spPr>
          <a:xfrm>
            <a:off x="7283756" y="891033"/>
            <a:ext cx="314477" cy="964"/>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8" name="Straight Arrow Connector 37"/>
          <p:cNvCxnSpPr/>
          <p:nvPr/>
        </p:nvCxnSpPr>
        <p:spPr>
          <a:xfrm>
            <a:off x="8846459" y="857257"/>
            <a:ext cx="314477" cy="964"/>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34" name="TextBox 33"/>
          <p:cNvSpPr txBox="1"/>
          <p:nvPr/>
        </p:nvSpPr>
        <p:spPr>
          <a:xfrm>
            <a:off x="7694997" y="1851305"/>
            <a:ext cx="4372184" cy="830997"/>
          </a:xfrm>
          <a:prstGeom prst="rect">
            <a:avLst/>
          </a:prstGeom>
          <a:noFill/>
        </p:spPr>
        <p:txBody>
          <a:bodyPr wrap="square" rtlCol="0">
            <a:spAutoFit/>
          </a:bodyPr>
          <a:lstStyle/>
          <a:p>
            <a:r>
              <a:rPr lang="en-US" sz="2400" dirty="0"/>
              <a:t>Arranges the fibers into readout towers</a:t>
            </a:r>
          </a:p>
        </p:txBody>
      </p:sp>
      <p:graphicFrame>
        <p:nvGraphicFramePr>
          <p:cNvPr id="40" name="Table 39"/>
          <p:cNvGraphicFramePr>
            <a:graphicFrameLocks noGrp="1"/>
          </p:cNvGraphicFramePr>
          <p:nvPr>
            <p:extLst/>
          </p:nvPr>
        </p:nvGraphicFramePr>
        <p:xfrm>
          <a:off x="5597678" y="2616141"/>
          <a:ext cx="6365481" cy="4254124"/>
        </p:xfrm>
        <a:graphic>
          <a:graphicData uri="http://schemas.openxmlformats.org/drawingml/2006/table">
            <a:tbl>
              <a:tblPr firstRow="1" bandRow="1">
                <a:tableStyleId>{5C22544A-7EE6-4342-B048-85BDC9FD1C3A}</a:tableStyleId>
              </a:tblPr>
              <a:tblGrid>
                <a:gridCol w="6365481"/>
              </a:tblGrid>
              <a:tr h="651395">
                <a:tc>
                  <a:txBody>
                    <a:bodyPr/>
                    <a:lstStyle/>
                    <a:p>
                      <a:pPr algn="ctr"/>
                      <a:r>
                        <a:rPr lang="en-US" sz="2400" dirty="0" smtClean="0"/>
                        <a:t>Testing of</a:t>
                      </a:r>
                      <a:r>
                        <a:rPr lang="en-US" sz="2400" baseline="0" dirty="0" smtClean="0"/>
                        <a:t> the tray</a:t>
                      </a:r>
                      <a:endParaRPr lang="en-US" sz="2400" dirty="0"/>
                    </a:p>
                  </a:txBody>
                  <a:tcPr marL="121920" marR="121920" marT="60960" marB="60960"/>
                </a:tc>
              </a:tr>
              <a:tr h="853440">
                <a:tc>
                  <a:txBody>
                    <a:bodyPr/>
                    <a:lstStyle/>
                    <a:p>
                      <a:r>
                        <a:rPr lang="en-US" sz="2400" dirty="0" smtClean="0"/>
                        <a:t>Collimated</a:t>
                      </a:r>
                      <a:r>
                        <a:rPr lang="en-US" sz="2400" baseline="0" dirty="0" smtClean="0"/>
                        <a:t> </a:t>
                      </a:r>
                      <a:r>
                        <a:rPr lang="en-US" sz="2400" baseline="30000" dirty="0" err="1" smtClean="0"/>
                        <a:t>137</a:t>
                      </a:r>
                      <a:r>
                        <a:rPr lang="en-US" sz="2400" dirty="0" err="1" smtClean="0"/>
                        <a:t>Cs</a:t>
                      </a:r>
                      <a:r>
                        <a:rPr lang="en-US" sz="2400" dirty="0" smtClean="0"/>
                        <a:t> source,</a:t>
                      </a:r>
                      <a:r>
                        <a:rPr lang="en-US" sz="2400" baseline="0" dirty="0" smtClean="0"/>
                        <a:t> </a:t>
                      </a:r>
                      <a:r>
                        <a:rPr lang="en-US" sz="2400" dirty="0" smtClean="0"/>
                        <a:t>illuminated a 4-cm diameter spot on the tray</a:t>
                      </a:r>
                      <a:endParaRPr lang="en-US" sz="2400" dirty="0"/>
                    </a:p>
                  </a:txBody>
                  <a:tcPr marL="121920" marR="121920" marT="60960" marB="60960"/>
                </a:tc>
              </a:tr>
              <a:tr h="853440">
                <a:tc>
                  <a:txBody>
                    <a:bodyPr/>
                    <a:lstStyle/>
                    <a:p>
                      <a:r>
                        <a:rPr lang="en-US" sz="2400" dirty="0" smtClean="0"/>
                        <a:t>Determine</a:t>
                      </a:r>
                      <a:r>
                        <a:rPr lang="en-US" sz="2400" baseline="0" dirty="0" smtClean="0"/>
                        <a:t>d the relative yield of each tile and uniformity of each tray.</a:t>
                      </a:r>
                      <a:endParaRPr lang="en-US" sz="2400" dirty="0"/>
                    </a:p>
                  </a:txBody>
                  <a:tcPr marL="121920" marR="121920" marT="60960" marB="60960"/>
                </a:tc>
              </a:tr>
              <a:tr h="853440">
                <a:tc>
                  <a:txBody>
                    <a:bodyPr/>
                    <a:lstStyle/>
                    <a:p>
                      <a:r>
                        <a:rPr lang="en-US" sz="2400" dirty="0" smtClean="0"/>
                        <a:t>RMS</a:t>
                      </a:r>
                      <a:r>
                        <a:rPr lang="en-US" sz="2400" baseline="0" dirty="0" smtClean="0"/>
                        <a:t> of response and transverse uniformity of each tile = 4.6%, spread of 4.5%</a:t>
                      </a:r>
                      <a:endParaRPr lang="en-US" sz="2400" dirty="0"/>
                    </a:p>
                  </a:txBody>
                  <a:tcPr marL="121920" marR="121920" marT="60960" marB="60960"/>
                </a:tc>
              </a:tr>
              <a:tr h="1042409">
                <a:tc>
                  <a:txBody>
                    <a:bodyPr/>
                    <a:lstStyle/>
                    <a:p>
                      <a:r>
                        <a:rPr lang="en-US" sz="2400" dirty="0" smtClean="0"/>
                        <a:t>Results imply - </a:t>
                      </a:r>
                      <a:r>
                        <a:rPr lang="en-US" sz="1900" b="0" i="0" u="none" strike="noStrike" cap="none" dirty="0" smtClean="0">
                          <a:solidFill>
                            <a:schemeClr val="dk1"/>
                          </a:solidFill>
                          <a:effectLst/>
                          <a:latin typeface="+mn-lt"/>
                          <a:ea typeface="+mn-ea"/>
                          <a:cs typeface="+mn-cs"/>
                          <a:sym typeface="Arial"/>
                        </a:rPr>
                        <a:t>tile uniformity contributes negligibly to the fractional energy resolution of the </a:t>
                      </a:r>
                      <a:r>
                        <a:rPr lang="en-US" sz="1900" b="0" i="0" u="none" strike="noStrike" cap="none" dirty="0" err="1" smtClean="0">
                          <a:solidFill>
                            <a:schemeClr val="dk1"/>
                          </a:solidFill>
                          <a:effectLst/>
                          <a:latin typeface="+mn-lt"/>
                          <a:ea typeface="+mn-ea"/>
                          <a:cs typeface="+mn-cs"/>
                          <a:sym typeface="Arial"/>
                        </a:rPr>
                        <a:t>HCAL</a:t>
                      </a:r>
                      <a:r>
                        <a:rPr lang="en-US" sz="1900" b="0" i="0" u="none" strike="noStrike" cap="none" dirty="0" smtClean="0">
                          <a:solidFill>
                            <a:schemeClr val="dk1"/>
                          </a:solidFill>
                          <a:effectLst/>
                          <a:latin typeface="+mn-lt"/>
                          <a:ea typeface="+mn-ea"/>
                          <a:cs typeface="+mn-cs"/>
                          <a:sym typeface="Arial"/>
                        </a:rPr>
                        <a:t>.</a:t>
                      </a:r>
                      <a:r>
                        <a:rPr lang="en-US" sz="2400" dirty="0" smtClean="0"/>
                        <a:t> </a:t>
                      </a:r>
                      <a:endParaRPr lang="en-US" sz="2400" dirty="0"/>
                    </a:p>
                  </a:txBody>
                  <a:tcPr marL="121920" marR="121920" marT="60960" marB="60960"/>
                </a:tc>
              </a:tr>
            </a:tbl>
          </a:graphicData>
        </a:graphic>
      </p:graphicFrame>
      <p:cxnSp>
        <p:nvCxnSpPr>
          <p:cNvPr id="42" name="Straight Arrow Connector 41"/>
          <p:cNvCxnSpPr/>
          <p:nvPr/>
        </p:nvCxnSpPr>
        <p:spPr>
          <a:xfrm flipH="1" flipV="1">
            <a:off x="8623179" y="1374521"/>
            <a:ext cx="516956" cy="5615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46" name="Table 45"/>
              <p:cNvGraphicFramePr>
                <a:graphicFrameLocks noGrp="1"/>
              </p:cNvGraphicFramePr>
              <p:nvPr>
                <p:extLst/>
              </p:nvPr>
            </p:nvGraphicFramePr>
            <p:xfrm>
              <a:off x="234588" y="1983818"/>
              <a:ext cx="5155537" cy="5510609"/>
            </p:xfrm>
            <a:graphic>
              <a:graphicData uri="http://schemas.openxmlformats.org/drawingml/2006/table">
                <a:tbl>
                  <a:tblPr firstRow="1" bandRow="1">
                    <a:tableStyleId>{5C22544A-7EE6-4342-B048-85BDC9FD1C3A}</a:tableStyleId>
                  </a:tblPr>
                  <a:tblGrid>
                    <a:gridCol w="5155537"/>
                  </a:tblGrid>
                  <a:tr h="505031">
                    <a:tc>
                      <a:txBody>
                        <a:bodyPr/>
                        <a:lstStyle/>
                        <a:p>
                          <a:pPr algn="ctr"/>
                          <a:r>
                            <a:rPr lang="en-US" sz="2400" dirty="0" smtClean="0"/>
                            <a:t>Source tube</a:t>
                          </a:r>
                          <a:endParaRPr lang="en-US" sz="2400" dirty="0"/>
                        </a:p>
                      </a:txBody>
                      <a:tcPr marL="121920" marR="121920" marT="60960" marB="60960"/>
                    </a:tc>
                  </a:tr>
                  <a:tr h="853440">
                    <a:tc>
                      <a:txBody>
                        <a:bodyPr/>
                        <a:lstStyle/>
                        <a:p>
                          <a:r>
                            <a:rPr lang="en-US" sz="2400" dirty="0" smtClean="0"/>
                            <a:t>1-mm diameter stainless steel tube, </a:t>
                          </a:r>
                          <a:r>
                            <a:rPr lang="en-US" sz="2400" b="1" dirty="0" smtClean="0"/>
                            <a:t>for calibration purposes</a:t>
                          </a:r>
                          <a:endParaRPr lang="en-US" sz="2400" b="1" dirty="0"/>
                        </a:p>
                      </a:txBody>
                      <a:tcPr marL="121920" marR="121920" marT="60960" marB="60960"/>
                    </a:tc>
                  </a:tr>
                  <a:tr h="1584960">
                    <a:tc>
                      <a:txBody>
                        <a:bodyPr/>
                        <a:lstStyle/>
                        <a:p>
                          <a:r>
                            <a:rPr lang="en-US" sz="2400" dirty="0" smtClean="0"/>
                            <a:t>Guides a </a:t>
                          </a:r>
                          <a:r>
                            <a:rPr lang="en-US" sz="2400" b="1" dirty="0" err="1" smtClean="0"/>
                            <a:t>137Cs</a:t>
                          </a:r>
                          <a:r>
                            <a:rPr lang="en-US" sz="2400" b="1" dirty="0" smtClean="0"/>
                            <a:t> (or </a:t>
                          </a:r>
                          <a:r>
                            <a:rPr lang="en-US" sz="2400" b="1" dirty="0" err="1" smtClean="0"/>
                            <a:t>60Co</a:t>
                          </a:r>
                          <a:r>
                            <a:rPr lang="en-US" sz="2400" b="1" dirty="0" smtClean="0"/>
                            <a:t>) source</a:t>
                          </a:r>
                          <a:r>
                            <a:rPr lang="en-US" sz="2400" dirty="0" smtClean="0"/>
                            <a:t> welded on the tip of a thin stainless steel wire across the center of each tile in a tray </a:t>
                          </a:r>
                          <a:endParaRPr lang="en-US" sz="2400" dirty="0"/>
                        </a:p>
                      </a:txBody>
                      <a:tcPr marL="121920" marR="121920" marT="60960" marB="60960"/>
                    </a:tc>
                  </a:tr>
                  <a:tr h="853440">
                    <a:tc>
                      <a:txBody>
                        <a:bodyPr/>
                        <a:lstStyle/>
                        <a:p>
                          <a:r>
                            <a:rPr lang="en-US" sz="2400" b="1" dirty="0" smtClean="0"/>
                            <a:t>Used during the assembly</a:t>
                          </a:r>
                          <a:r>
                            <a:rPr lang="en-US" sz="2400" b="1" baseline="0" dirty="0" smtClean="0"/>
                            <a:t> stage</a:t>
                          </a:r>
                          <a:r>
                            <a:rPr lang="en-US" sz="2400" baseline="0" dirty="0" smtClean="0"/>
                            <a:t>, to guide the wire source.</a:t>
                          </a:r>
                          <a:endParaRPr lang="en-US" sz="2400" dirty="0"/>
                        </a:p>
                      </a:txBody>
                      <a:tcPr marL="121920" marR="121920" marT="60960" marB="60960"/>
                    </a:tc>
                  </a:tr>
                  <a:tr h="1003300">
                    <a:tc>
                      <a:txBody>
                        <a:bodyPr/>
                        <a:lstStyle/>
                        <a:p>
                          <a:r>
                            <a:rPr lang="en-US" sz="2400" i="1" dirty="0" smtClean="0"/>
                            <a:t>RMS </a:t>
                          </a:r>
                          <a:r>
                            <a:rPr lang="en-US" sz="2400" dirty="0" smtClean="0"/>
                            <a:t>of </a:t>
                          </a:r>
                          <a14:m>
                            <m:oMath xmlns:m="http://schemas.openxmlformats.org/officeDocument/2006/math">
                              <m:f>
                                <m:fPr>
                                  <m:ctrlPr>
                                    <a:rPr lang="en-US" sz="1900" b="0" i="1" smtClean="0">
                                      <a:latin typeface="Cambria Math" panose="02040503050406030204" pitchFamily="18" charset="0"/>
                                      <a:ea typeface="Cambria Math" panose="02040503050406030204" pitchFamily="18" charset="0"/>
                                    </a:rPr>
                                  </m:ctrlPr>
                                </m:fPr>
                                <m:num>
                                  <m:r>
                                    <m:rPr>
                                      <m:nor/>
                                    </m:rPr>
                                    <a:rPr lang="en-US" sz="1900" b="0" i="0" smtClean="0">
                                      <a:latin typeface="Cambria Math" panose="02040503050406030204" pitchFamily="18" charset="0"/>
                                      <a:ea typeface="Cambria Math" panose="02040503050406030204" pitchFamily="18" charset="0"/>
                                    </a:rPr>
                                    <m:t>Light</m:t>
                                  </m:r>
                                  <m:r>
                                    <m:rPr>
                                      <m:nor/>
                                    </m:rPr>
                                    <a:rPr lang="en-US" sz="1900" b="0" i="0" smtClean="0">
                                      <a:latin typeface="Cambria Math" panose="02040503050406030204" pitchFamily="18" charset="0"/>
                                      <a:ea typeface="Cambria Math" panose="02040503050406030204" pitchFamily="18" charset="0"/>
                                    </a:rPr>
                                    <m:t> </m:t>
                                  </m:r>
                                  <m:r>
                                    <m:rPr>
                                      <m:nor/>
                                    </m:rPr>
                                    <a:rPr lang="en-US" sz="1900" b="0" i="0" smtClean="0">
                                      <a:latin typeface="Cambria Math" panose="02040503050406030204" pitchFamily="18" charset="0"/>
                                      <a:ea typeface="Cambria Math" panose="02040503050406030204" pitchFamily="18" charset="0"/>
                                    </a:rPr>
                                    <m:t>yield</m:t>
                                  </m:r>
                                  <m:r>
                                    <m:rPr>
                                      <m:nor/>
                                    </m:rPr>
                                    <a:rPr lang="en-US" sz="1900" b="0" i="0" smtClean="0">
                                      <a:latin typeface="Cambria Math" panose="02040503050406030204" pitchFamily="18" charset="0"/>
                                      <a:ea typeface="Cambria Math" panose="02040503050406030204" pitchFamily="18" charset="0"/>
                                    </a:rPr>
                                    <m:t> </m:t>
                                  </m:r>
                                  <m:r>
                                    <m:rPr>
                                      <m:nor/>
                                    </m:rPr>
                                    <a:rPr lang="en-US" sz="1900" b="0" i="0" smtClean="0">
                                      <a:latin typeface="Cambria Math" panose="02040503050406030204" pitchFamily="18" charset="0"/>
                                      <a:ea typeface="Cambria Math" panose="02040503050406030204" pitchFamily="18" charset="0"/>
                                    </a:rPr>
                                    <m:t>by</m:t>
                                  </m:r>
                                  <m:r>
                                    <m:rPr>
                                      <m:nor/>
                                    </m:rPr>
                                    <a:rPr lang="en-US" sz="1900" b="0" i="0" smtClean="0">
                                      <a:latin typeface="Cambria Math" panose="02040503050406030204" pitchFamily="18" charset="0"/>
                                      <a:ea typeface="Cambria Math" panose="02040503050406030204" pitchFamily="18" charset="0"/>
                                    </a:rPr>
                                    <m:t> </m:t>
                                  </m:r>
                                  <m:r>
                                    <m:rPr>
                                      <m:nor/>
                                    </m:rPr>
                                    <a:rPr lang="en-US" sz="1900" b="0" i="0" dirty="0" smtClean="0">
                                      <a:latin typeface="Cambria Math" panose="02040503050406030204" pitchFamily="18" charset="0"/>
                                      <a:ea typeface="Cambria Math" panose="02040503050406030204" pitchFamily="18" charset="0"/>
                                    </a:rPr>
                                    <m:t>collimated</m:t>
                                  </m:r>
                                  <m:r>
                                    <m:rPr>
                                      <m:nor/>
                                    </m:rPr>
                                    <a:rPr lang="en-US" sz="1900" dirty="0" smtClean="0">
                                      <a:latin typeface="Cambria Math" panose="02040503050406030204" pitchFamily="18" charset="0"/>
                                      <a:ea typeface="Cambria Math" panose="02040503050406030204" pitchFamily="18" charset="0"/>
                                    </a:rPr>
                                    <m:t> </m:t>
                                  </m:r>
                                  <m:r>
                                    <m:rPr>
                                      <m:nor/>
                                    </m:rPr>
                                    <a:rPr lang="en-US" sz="1900" dirty="0" smtClean="0">
                                      <a:latin typeface="Cambria Math" panose="02040503050406030204" pitchFamily="18" charset="0"/>
                                      <a:ea typeface="Cambria Math" panose="02040503050406030204" pitchFamily="18" charset="0"/>
                                    </a:rPr>
                                    <m:t>source</m:t>
                                  </m:r>
                                </m:num>
                                <m:den>
                                  <m:r>
                                    <m:rPr>
                                      <m:nor/>
                                    </m:rPr>
                                    <a:rPr lang="en-US" sz="1900" b="0" i="0" smtClean="0">
                                      <a:latin typeface="Cambria Math" panose="02040503050406030204" pitchFamily="18" charset="0"/>
                                      <a:ea typeface="Cambria Math" panose="02040503050406030204" pitchFamily="18" charset="0"/>
                                    </a:rPr>
                                    <m:t>Light</m:t>
                                  </m:r>
                                  <m:r>
                                    <m:rPr>
                                      <m:nor/>
                                    </m:rPr>
                                    <a:rPr lang="en-US" sz="1900" b="0" i="0" smtClean="0">
                                      <a:latin typeface="Cambria Math" panose="02040503050406030204" pitchFamily="18" charset="0"/>
                                      <a:ea typeface="Cambria Math" panose="02040503050406030204" pitchFamily="18" charset="0"/>
                                    </a:rPr>
                                    <m:t> </m:t>
                                  </m:r>
                                  <m:r>
                                    <m:rPr>
                                      <m:nor/>
                                    </m:rPr>
                                    <a:rPr lang="en-US" sz="1900" b="0" i="0" smtClean="0">
                                      <a:latin typeface="Cambria Math" panose="02040503050406030204" pitchFamily="18" charset="0"/>
                                      <a:ea typeface="Cambria Math" panose="02040503050406030204" pitchFamily="18" charset="0"/>
                                    </a:rPr>
                                    <m:t>yield</m:t>
                                  </m:r>
                                  <m:r>
                                    <m:rPr>
                                      <m:nor/>
                                    </m:rPr>
                                    <a:rPr lang="en-US" sz="1900" b="0" i="0" smtClean="0">
                                      <a:latin typeface="Cambria Math" panose="02040503050406030204" pitchFamily="18" charset="0"/>
                                      <a:ea typeface="Cambria Math" panose="02040503050406030204" pitchFamily="18" charset="0"/>
                                    </a:rPr>
                                    <m:t> </m:t>
                                  </m:r>
                                  <m:r>
                                    <m:rPr>
                                      <m:nor/>
                                    </m:rPr>
                                    <a:rPr lang="en-US" sz="1900" b="0" i="0" smtClean="0">
                                      <a:latin typeface="Cambria Math" panose="02040503050406030204" pitchFamily="18" charset="0"/>
                                      <a:ea typeface="Cambria Math" panose="02040503050406030204" pitchFamily="18" charset="0"/>
                                    </a:rPr>
                                    <m:t>by</m:t>
                                  </m:r>
                                  <m:r>
                                    <m:rPr>
                                      <m:nor/>
                                    </m:rPr>
                                    <a:rPr lang="en-US" sz="1900" b="0" i="0" smtClean="0">
                                      <a:latin typeface="Cambria Math" panose="02040503050406030204" pitchFamily="18" charset="0"/>
                                      <a:ea typeface="Cambria Math" panose="02040503050406030204" pitchFamily="18" charset="0"/>
                                    </a:rPr>
                                    <m:t> </m:t>
                                  </m:r>
                                  <m:r>
                                    <m:rPr>
                                      <m:nor/>
                                    </m:rPr>
                                    <a:rPr lang="en-US" sz="1900" dirty="0" smtClean="0">
                                      <a:latin typeface="Cambria Math" panose="02040503050406030204" pitchFamily="18" charset="0"/>
                                      <a:ea typeface="Cambria Math" panose="02040503050406030204" pitchFamily="18" charset="0"/>
                                    </a:rPr>
                                    <m:t>wire</m:t>
                                  </m:r>
                                  <m:r>
                                    <m:rPr>
                                      <m:nor/>
                                    </m:rPr>
                                    <a:rPr lang="en-US" sz="1900" dirty="0" smtClean="0">
                                      <a:latin typeface="Cambria Math" panose="02040503050406030204" pitchFamily="18" charset="0"/>
                                      <a:ea typeface="Cambria Math" panose="02040503050406030204" pitchFamily="18" charset="0"/>
                                    </a:rPr>
                                    <m:t> </m:t>
                                  </m:r>
                                  <m:r>
                                    <m:rPr>
                                      <m:nor/>
                                    </m:rPr>
                                    <a:rPr lang="en-US" sz="1900" dirty="0" smtClean="0">
                                      <a:latin typeface="Cambria Math" panose="02040503050406030204" pitchFamily="18" charset="0"/>
                                      <a:ea typeface="Cambria Math" panose="02040503050406030204" pitchFamily="18" charset="0"/>
                                    </a:rPr>
                                    <m:t>source</m:t>
                                  </m:r>
                                </m:den>
                              </m:f>
                              <m:r>
                                <a:rPr lang="en-US" sz="1900" b="0" i="1" smtClean="0">
                                  <a:latin typeface="Cambria Math" panose="02040503050406030204" pitchFamily="18" charset="0"/>
                                  <a:ea typeface="Cambria Math" panose="02040503050406030204" pitchFamily="18" charset="0"/>
                                </a:rPr>
                                <m:t> </m:t>
                              </m:r>
                            </m:oMath>
                          </a14:m>
                          <a:r>
                            <a:rPr lang="en-US" sz="2400" dirty="0" smtClean="0"/>
                            <a:t>=</a:t>
                          </a:r>
                          <a:r>
                            <a:rPr lang="en-US" sz="2400" baseline="0" dirty="0" smtClean="0"/>
                            <a:t>1</a:t>
                          </a:r>
                          <a:r>
                            <a:rPr lang="en-US" sz="2400" dirty="0" smtClean="0"/>
                            <a:t>.3%. </a:t>
                          </a:r>
                          <a:endParaRPr lang="en-US" sz="2400" dirty="0"/>
                        </a:p>
                      </a:txBody>
                      <a:tcPr marL="121920" marR="121920" marT="60960" marB="60960"/>
                    </a:tc>
                  </a:tr>
                  <a:tr h="690880">
                    <a:tc>
                      <a:txBody>
                        <a:bodyPr/>
                        <a:lstStyle/>
                        <a:p>
                          <a:r>
                            <a:rPr lang="en-US" sz="1900" b="0" i="0" u="none" strike="noStrike" cap="none" dirty="0" smtClean="0">
                              <a:solidFill>
                                <a:schemeClr val="dk1"/>
                              </a:solidFill>
                              <a:effectLst/>
                              <a:latin typeface="+mn-lt"/>
                              <a:ea typeface="+mn-ea"/>
                              <a:cs typeface="+mn-cs"/>
                              <a:sym typeface="Arial"/>
                            </a:rPr>
                            <a:t>Wire sources can be used to calibrate individual tiles to better than 2%</a:t>
                          </a:r>
                          <a:endParaRPr lang="en-US" sz="2400" dirty="0"/>
                        </a:p>
                      </a:txBody>
                      <a:tcPr marL="121920" marR="121920" marT="60960" marB="60960"/>
                    </a:tc>
                  </a:tr>
                </a:tbl>
              </a:graphicData>
            </a:graphic>
          </p:graphicFrame>
        </mc:Choice>
        <mc:Fallback xmlns="">
          <p:graphicFrame>
            <p:nvGraphicFramePr>
              <p:cNvPr id="46" name="Table 45"/>
              <p:cNvGraphicFramePr>
                <a:graphicFrameLocks noGrp="1"/>
              </p:cNvGraphicFramePr>
              <p:nvPr>
                <p:extLst>
                  <p:ext uri="{D42A27DB-BD31-4B8C-83A1-F6EECF244321}">
                    <p14:modId xmlns:p14="http://schemas.microsoft.com/office/powerpoint/2010/main" val="3950837204"/>
                  </p:ext>
                </p:extLst>
              </p:nvPr>
            </p:nvGraphicFramePr>
            <p:xfrm>
              <a:off x="175940" y="1487863"/>
              <a:ext cx="3866653" cy="3405887"/>
            </p:xfrm>
            <a:graphic>
              <a:graphicData uri="http://schemas.openxmlformats.org/drawingml/2006/table">
                <a:tbl>
                  <a:tblPr firstRow="1" bandRow="1">
                    <a:tableStyleId>{5C22544A-7EE6-4342-B048-85BDC9FD1C3A}</a:tableStyleId>
                  </a:tblPr>
                  <a:tblGrid>
                    <a:gridCol w="3866653"/>
                  </a:tblGrid>
                  <a:tr h="378773">
                    <a:tc>
                      <a:txBody>
                        <a:bodyPr/>
                        <a:lstStyle/>
                        <a:p>
                          <a:pPr algn="ctr"/>
                          <a:r>
                            <a:rPr lang="en-US" dirty="0" smtClean="0"/>
                            <a:t>Source tube</a:t>
                          </a:r>
                          <a:endParaRPr lang="en-US" dirty="0"/>
                        </a:p>
                      </a:txBody>
                      <a:tcPr/>
                    </a:tc>
                  </a:tr>
                  <a:tr h="527045">
                    <a:tc>
                      <a:txBody>
                        <a:bodyPr/>
                        <a:lstStyle/>
                        <a:p>
                          <a:r>
                            <a:rPr lang="en-US" dirty="0" smtClean="0"/>
                            <a:t>1-mm diameter stainless steel tube, </a:t>
                          </a:r>
                          <a:r>
                            <a:rPr lang="en-US" b="1" dirty="0" smtClean="0"/>
                            <a:t>for calibration purposes</a:t>
                          </a:r>
                          <a:endParaRPr lang="en-US" b="1" dirty="0"/>
                        </a:p>
                      </a:txBody>
                      <a:tcPr/>
                    </a:tc>
                  </a:tr>
                  <a:tr h="744064">
                    <a:tc>
                      <a:txBody>
                        <a:bodyPr/>
                        <a:lstStyle/>
                        <a:p>
                          <a:r>
                            <a:rPr lang="en-US" dirty="0" smtClean="0"/>
                            <a:t>Guides a </a:t>
                          </a:r>
                          <a:r>
                            <a:rPr lang="en-US" b="1" dirty="0" err="1" smtClean="0"/>
                            <a:t>137Cs</a:t>
                          </a:r>
                          <a:r>
                            <a:rPr lang="en-US" b="1" dirty="0" smtClean="0"/>
                            <a:t> (or </a:t>
                          </a:r>
                          <a:r>
                            <a:rPr lang="en-US" b="1" dirty="0" err="1" smtClean="0"/>
                            <a:t>60Co</a:t>
                          </a:r>
                          <a:r>
                            <a:rPr lang="en-US" b="1" dirty="0" smtClean="0"/>
                            <a:t>) source</a:t>
                          </a:r>
                          <a:r>
                            <a:rPr lang="en-US" dirty="0" smtClean="0"/>
                            <a:t> welded on the tip of a thin stainless steel wire across the center of each tile in a tray </a:t>
                          </a:r>
                          <a:endParaRPr lang="en-US" dirty="0"/>
                        </a:p>
                      </a:txBody>
                      <a:tcPr/>
                    </a:tc>
                  </a:tr>
                  <a:tr h="527045">
                    <a:tc>
                      <a:txBody>
                        <a:bodyPr/>
                        <a:lstStyle/>
                        <a:p>
                          <a:r>
                            <a:rPr lang="en-US" b="1" dirty="0" smtClean="0"/>
                            <a:t>Used during the assembly</a:t>
                          </a:r>
                          <a:r>
                            <a:rPr lang="en-US" b="1" baseline="0" dirty="0" smtClean="0"/>
                            <a:t> stage</a:t>
                          </a:r>
                          <a:r>
                            <a:rPr lang="en-US" baseline="0" dirty="0" smtClean="0"/>
                            <a:t>, to guide the wire source.</a:t>
                          </a:r>
                          <a:endParaRPr lang="en-US" dirty="0"/>
                        </a:p>
                      </a:txBody>
                      <a:tcPr/>
                    </a:tc>
                  </a:tr>
                  <a:tr h="710800">
                    <a:tc>
                      <a:txBody>
                        <a:bodyPr/>
                        <a:lstStyle/>
                        <a:p>
                          <a:endParaRPr lang="en-US"/>
                        </a:p>
                      </a:txBody>
                      <a:tcPr>
                        <a:blipFill rotWithShape="0">
                          <a:blip r:embed="rId3"/>
                          <a:stretch>
                            <a:fillRect l="-157" t="-306838" r="-629" b="-81197"/>
                          </a:stretch>
                        </a:blipFill>
                      </a:tcPr>
                    </a:tc>
                  </a:tr>
                  <a:tr h="518160">
                    <a:tc>
                      <a:txBody>
                        <a:bodyPr/>
                        <a:lstStyle/>
                        <a:p>
                          <a:r>
                            <a:rPr lang="en-US" sz="1400" b="0" i="0" u="none" strike="noStrike" cap="none" dirty="0" smtClean="0">
                              <a:solidFill>
                                <a:schemeClr val="dk1"/>
                              </a:solidFill>
                              <a:effectLst/>
                              <a:latin typeface="+mn-lt"/>
                              <a:ea typeface="+mn-ea"/>
                              <a:cs typeface="+mn-cs"/>
                              <a:sym typeface="Arial"/>
                            </a:rPr>
                            <a:t>Wire sources can be used to calibrate individual tiles to better than 2%</a:t>
                          </a:r>
                          <a:endParaRPr lang="en-US" dirty="0"/>
                        </a:p>
                      </a:txBody>
                      <a:tcPr/>
                    </a:tc>
                  </a:tr>
                </a:tbl>
              </a:graphicData>
            </a:graphic>
          </p:graphicFrame>
        </mc:Fallback>
      </mc:AlternateContent>
      <p:sp>
        <p:nvSpPr>
          <p:cNvPr id="2" name="Slide Number Placeholder 1"/>
          <p:cNvSpPr>
            <a:spLocks noGrp="1"/>
          </p:cNvSpPr>
          <p:nvPr>
            <p:ph type="sldNum" idx="12"/>
          </p:nvPr>
        </p:nvSpPr>
        <p:spPr/>
        <p:txBody>
          <a:bodyPr/>
          <a:lstStyle/>
          <a:p>
            <a:fld id="{00000000-1234-1234-1234-123412341234}" type="slidenum">
              <a:rPr lang="en-GB" smtClean="0"/>
              <a:pPr/>
              <a:t>19</a:t>
            </a:fld>
            <a:endParaRPr lang="en-GB"/>
          </a:p>
        </p:txBody>
      </p:sp>
    </p:spTree>
    <p:extLst>
      <p:ext uri="{BB962C8B-B14F-4D97-AF65-F5344CB8AC3E}">
        <p14:creationId xmlns:p14="http://schemas.microsoft.com/office/powerpoint/2010/main" val="11003691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5591175" cy="635000"/>
          </a:xfrm>
        </p:spPr>
        <p:txBody>
          <a:bodyPr>
            <a:normAutofit fontScale="90000"/>
          </a:bodyPr>
          <a:lstStyle/>
          <a:p>
            <a:r>
              <a:rPr lang="en-US" smtClean="0"/>
              <a:t>Electromagnetic Shower</a:t>
            </a:r>
            <a:endParaRPr lang="en-US"/>
          </a:p>
        </p:txBody>
      </p:sp>
      <p:pic>
        <p:nvPicPr>
          <p:cNvPr id="8" name="Content Placeholder 10"/>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90875" y="1453356"/>
            <a:ext cx="5810250" cy="4432300"/>
          </a:xfrm>
        </p:spPr>
      </p:pic>
      <p:sp>
        <p:nvSpPr>
          <p:cNvPr id="3" name="Slide Number Placeholder 2"/>
          <p:cNvSpPr>
            <a:spLocks noGrp="1"/>
          </p:cNvSpPr>
          <p:nvPr>
            <p:ph type="sldNum" sz="quarter" idx="12"/>
          </p:nvPr>
        </p:nvSpPr>
        <p:spPr/>
        <p:txBody>
          <a:bodyPr/>
          <a:lstStyle/>
          <a:p>
            <a:fld id="{4C1015C9-1ACA-46B4-8D79-D34DA2D0B710}" type="slidenum">
              <a:rPr lang="en-US" smtClean="0"/>
              <a:t>2</a:t>
            </a:fld>
            <a:endParaRPr lang="en-US"/>
          </a:p>
        </p:txBody>
      </p:sp>
    </p:spTree>
    <p:extLst>
      <p:ext uri="{BB962C8B-B14F-4D97-AF65-F5344CB8AC3E}">
        <p14:creationId xmlns:p14="http://schemas.microsoft.com/office/powerpoint/2010/main" val="4095179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537520" y="64764"/>
            <a:ext cx="11360800" cy="763600"/>
          </a:xfrm>
          <a:prstGeom prst="rect">
            <a:avLst/>
          </a:prstGeom>
        </p:spPr>
        <p:txBody>
          <a:bodyPr spcFirstLastPara="1" vert="horz" wrap="square" lIns="121900" tIns="121900" rIns="121900" bIns="121900" rtlCol="0" anchor="t" anchorCtr="0">
            <a:noAutofit/>
          </a:bodyPr>
          <a:lstStyle/>
          <a:p>
            <a:r>
              <a:rPr lang="en-GB" dirty="0"/>
              <a:t>2.3 Longitudinal Segmentation</a:t>
            </a:r>
            <a:endParaRPr dirty="0"/>
          </a:p>
        </p:txBody>
      </p:sp>
      <p:pic>
        <p:nvPicPr>
          <p:cNvPr id="143" name="Shape 143"/>
          <p:cNvPicPr preferRelativeResize="0"/>
          <p:nvPr/>
        </p:nvPicPr>
        <p:blipFill>
          <a:blip r:embed="rId3">
            <a:alphaModFix/>
          </a:blip>
          <a:stretch>
            <a:fillRect/>
          </a:stretch>
        </p:blipFill>
        <p:spPr>
          <a:xfrm>
            <a:off x="2920668" y="1356967"/>
            <a:ext cx="6195001" cy="4632032"/>
          </a:xfrm>
          <a:prstGeom prst="rect">
            <a:avLst/>
          </a:prstGeom>
          <a:noFill/>
          <a:ln>
            <a:noFill/>
          </a:ln>
        </p:spPr>
      </p:pic>
      <p:sp>
        <p:nvSpPr>
          <p:cNvPr id="144" name="Shape 144"/>
          <p:cNvSpPr txBox="1"/>
          <p:nvPr/>
        </p:nvSpPr>
        <p:spPr>
          <a:xfrm>
            <a:off x="415600" y="5989000"/>
            <a:ext cx="11360800" cy="763600"/>
          </a:xfrm>
          <a:prstGeom prst="rect">
            <a:avLst/>
          </a:prstGeom>
          <a:noFill/>
          <a:ln>
            <a:noFill/>
          </a:ln>
        </p:spPr>
        <p:txBody>
          <a:bodyPr spcFirstLastPara="1" wrap="square" lIns="121900" tIns="121900" rIns="121900" bIns="121900" anchor="t" anchorCtr="0">
            <a:noAutofit/>
          </a:bodyPr>
          <a:lstStyle/>
          <a:p>
            <a:pPr algn="ctr"/>
            <a:r>
              <a:rPr lang="en-GB" sz="2400" dirty="0"/>
              <a:t>Figure 4: The </a:t>
            </a:r>
            <a:r>
              <a:rPr lang="en-GB" sz="2400" dirty="0" err="1"/>
              <a:t>HCAL</a:t>
            </a:r>
            <a:r>
              <a:rPr lang="en-GB" sz="2400" dirty="0"/>
              <a:t> tower segmentation for one-fourth of the HB, </a:t>
            </a:r>
            <a:r>
              <a:rPr lang="en-GB" sz="2400" dirty="0" err="1"/>
              <a:t>HO</a:t>
            </a:r>
            <a:r>
              <a:rPr lang="en-GB" sz="2400" dirty="0"/>
              <a:t>, and HE </a:t>
            </a:r>
            <a:r>
              <a:rPr lang="en-GB" sz="2400" dirty="0" err="1"/>
              <a:t>detectors.</a:t>
            </a:r>
            <a:r>
              <a:rPr lang="en-GB" sz="2400" b="1" u="sng" dirty="0" err="1"/>
              <a:t>The</a:t>
            </a:r>
            <a:r>
              <a:rPr lang="en-GB" sz="2400" b="1" u="sng" dirty="0"/>
              <a:t> shading</a:t>
            </a:r>
            <a:endParaRPr sz="2400" b="1" u="sng" dirty="0"/>
          </a:p>
          <a:p>
            <a:pPr algn="ctr"/>
            <a:r>
              <a:rPr lang="en-GB" sz="2400" b="1" u="sng" dirty="0"/>
              <a:t>represents independent longitudinal readouts in the HB/HE overlap and the small angle regions. </a:t>
            </a:r>
            <a:endParaRPr sz="2400" b="1" u="sng" dirty="0"/>
          </a:p>
        </p:txBody>
      </p:sp>
      <p:cxnSp>
        <p:nvCxnSpPr>
          <p:cNvPr id="145" name="Shape 145"/>
          <p:cNvCxnSpPr>
            <a:stCxn id="146" idx="0"/>
          </p:cNvCxnSpPr>
          <p:nvPr/>
        </p:nvCxnSpPr>
        <p:spPr>
          <a:xfrm rot="10800000" flipH="1">
            <a:off x="1791433" y="1658200"/>
            <a:ext cx="1350000" cy="2441200"/>
          </a:xfrm>
          <a:prstGeom prst="straightConnector1">
            <a:avLst/>
          </a:prstGeom>
          <a:noFill/>
          <a:ln w="9525" cap="flat" cmpd="sng">
            <a:solidFill>
              <a:schemeClr val="dk2"/>
            </a:solidFill>
            <a:prstDash val="solid"/>
            <a:round/>
            <a:headEnd type="none" w="med" len="med"/>
            <a:tailEnd type="triangle" w="med" len="med"/>
          </a:ln>
        </p:spPr>
      </p:cxnSp>
      <p:cxnSp>
        <p:nvCxnSpPr>
          <p:cNvPr id="147" name="Shape 147"/>
          <p:cNvCxnSpPr>
            <a:stCxn id="146" idx="3"/>
          </p:cNvCxnSpPr>
          <p:nvPr/>
        </p:nvCxnSpPr>
        <p:spPr>
          <a:xfrm rot="10800000" flipH="1">
            <a:off x="2699833" y="3288600"/>
            <a:ext cx="1188800" cy="1040000"/>
          </a:xfrm>
          <a:prstGeom prst="straightConnector1">
            <a:avLst/>
          </a:prstGeom>
          <a:noFill/>
          <a:ln w="9525" cap="flat" cmpd="sng">
            <a:solidFill>
              <a:schemeClr val="dk2"/>
            </a:solidFill>
            <a:prstDash val="solid"/>
            <a:round/>
            <a:headEnd type="none" w="med" len="med"/>
            <a:tailEnd type="triangle" w="med" len="med"/>
          </a:ln>
        </p:spPr>
      </p:cxnSp>
      <p:sp>
        <p:nvSpPr>
          <p:cNvPr id="146" name="Shape 146"/>
          <p:cNvSpPr txBox="1"/>
          <p:nvPr/>
        </p:nvSpPr>
        <p:spPr>
          <a:xfrm>
            <a:off x="883033" y="4099400"/>
            <a:ext cx="1816800" cy="458400"/>
          </a:xfrm>
          <a:prstGeom prst="rect">
            <a:avLst/>
          </a:prstGeom>
          <a:noFill/>
          <a:ln>
            <a:noFill/>
          </a:ln>
        </p:spPr>
        <p:txBody>
          <a:bodyPr spcFirstLastPara="1" wrap="square" lIns="121900" tIns="121900" rIns="121900" bIns="121900" anchor="t" anchorCtr="0">
            <a:noAutofit/>
          </a:bodyPr>
          <a:lstStyle/>
          <a:p>
            <a:r>
              <a:rPr lang="en-GB" sz="2400"/>
              <a:t>Tower number</a:t>
            </a:r>
            <a:endParaRPr sz="2400"/>
          </a:p>
        </p:txBody>
      </p:sp>
      <p:sp>
        <p:nvSpPr>
          <p:cNvPr id="148" name="Shape 148"/>
          <p:cNvSpPr txBox="1"/>
          <p:nvPr/>
        </p:nvSpPr>
        <p:spPr>
          <a:xfrm>
            <a:off x="8218567" y="4579067"/>
            <a:ext cx="2971600" cy="611200"/>
          </a:xfrm>
          <a:prstGeom prst="rect">
            <a:avLst/>
          </a:prstGeom>
          <a:noFill/>
          <a:ln>
            <a:noFill/>
          </a:ln>
        </p:spPr>
        <p:txBody>
          <a:bodyPr spcFirstLastPara="1" wrap="square" lIns="121900" tIns="121900" rIns="121900" bIns="121900" anchor="t" anchorCtr="0">
            <a:noAutofit/>
          </a:bodyPr>
          <a:lstStyle/>
          <a:p>
            <a:r>
              <a:rPr lang="en-GB" sz="2400"/>
              <a:t>Scintillator layer number</a:t>
            </a:r>
            <a:endParaRPr sz="2400"/>
          </a:p>
        </p:txBody>
      </p:sp>
      <p:cxnSp>
        <p:nvCxnSpPr>
          <p:cNvPr id="149" name="Shape 149"/>
          <p:cNvCxnSpPr>
            <a:stCxn id="148" idx="0"/>
          </p:cNvCxnSpPr>
          <p:nvPr/>
        </p:nvCxnSpPr>
        <p:spPr>
          <a:xfrm rot="10800000">
            <a:off x="8778767" y="3254667"/>
            <a:ext cx="925600" cy="1324400"/>
          </a:xfrm>
          <a:prstGeom prst="straightConnector1">
            <a:avLst/>
          </a:prstGeom>
          <a:noFill/>
          <a:ln w="9525" cap="flat" cmpd="sng">
            <a:solidFill>
              <a:schemeClr val="dk2"/>
            </a:solidFill>
            <a:prstDash val="solid"/>
            <a:round/>
            <a:headEnd type="none" w="med" len="med"/>
            <a:tailEnd type="triangle" w="med" len="med"/>
          </a:ln>
        </p:spPr>
      </p:cxnSp>
      <p:cxnSp>
        <p:nvCxnSpPr>
          <p:cNvPr id="150" name="Shape 150"/>
          <p:cNvCxnSpPr>
            <a:stCxn id="148" idx="1"/>
          </p:cNvCxnSpPr>
          <p:nvPr/>
        </p:nvCxnSpPr>
        <p:spPr>
          <a:xfrm flipH="1">
            <a:off x="5450567" y="4884667"/>
            <a:ext cx="2768000" cy="441600"/>
          </a:xfrm>
          <a:prstGeom prst="straightConnector1">
            <a:avLst/>
          </a:prstGeom>
          <a:noFill/>
          <a:ln w="9525" cap="flat" cmpd="sng">
            <a:solidFill>
              <a:schemeClr val="dk2"/>
            </a:solidFill>
            <a:prstDash val="solid"/>
            <a:round/>
            <a:headEnd type="none" w="med" len="med"/>
            <a:tailEnd type="triangle" w="med" len="med"/>
          </a:ln>
        </p:spPr>
      </p:cxnSp>
      <p:sp>
        <p:nvSpPr>
          <p:cNvPr id="2" name="Slide Number Placeholder 1"/>
          <p:cNvSpPr>
            <a:spLocks noGrp="1"/>
          </p:cNvSpPr>
          <p:nvPr>
            <p:ph type="sldNum" idx="12"/>
          </p:nvPr>
        </p:nvSpPr>
        <p:spPr/>
        <p:txBody>
          <a:bodyPr/>
          <a:lstStyle/>
          <a:p>
            <a:fld id="{00000000-1234-1234-1234-123412341234}" type="slidenum">
              <a:rPr lang="en-GB" smtClean="0"/>
              <a:pPr/>
              <a:t>20</a:t>
            </a:fld>
            <a:endParaRPr lang="en-GB"/>
          </a:p>
        </p:txBody>
      </p:sp>
    </p:spTree>
    <p:extLst>
      <p:ext uri="{BB962C8B-B14F-4D97-AF65-F5344CB8AC3E}">
        <p14:creationId xmlns:p14="http://schemas.microsoft.com/office/powerpoint/2010/main" val="31010878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6" name="Shape 156"/>
          <p:cNvSpPr txBox="1">
            <a:spLocks noGrp="1"/>
          </p:cNvSpPr>
          <p:nvPr>
            <p:ph type="body" idx="1"/>
          </p:nvPr>
        </p:nvSpPr>
        <p:spPr>
          <a:xfrm>
            <a:off x="415600" y="365760"/>
            <a:ext cx="11360800" cy="6126480"/>
          </a:xfrm>
          <a:prstGeom prst="rect">
            <a:avLst/>
          </a:prstGeom>
        </p:spPr>
        <p:txBody>
          <a:bodyPr spcFirstLastPara="1" vert="horz" wrap="square" lIns="121900" tIns="121900" rIns="121900" bIns="121900" rtlCol="0" anchor="t" anchorCtr="0">
            <a:noAutofit/>
          </a:bodyPr>
          <a:lstStyle/>
          <a:p>
            <a:r>
              <a:rPr lang="en-GB" dirty="0"/>
              <a:t>Towers 1 through </a:t>
            </a:r>
            <a:r>
              <a:rPr lang="en-GB" dirty="0" smtClean="0"/>
              <a:t>14, all have a single </a:t>
            </a:r>
            <a:r>
              <a:rPr lang="en-GB" dirty="0"/>
              <a:t>longitudinal </a:t>
            </a:r>
            <a:r>
              <a:rPr lang="en-GB" dirty="0" smtClean="0"/>
              <a:t>readout</a:t>
            </a:r>
          </a:p>
          <a:p>
            <a:endParaRPr u="sng" dirty="0"/>
          </a:p>
          <a:p>
            <a:r>
              <a:rPr lang="en-GB" dirty="0"/>
              <a:t>Towers 15 and 16 are segmented in depth. </a:t>
            </a:r>
            <a:endParaRPr lang="en-GB" dirty="0" smtClean="0"/>
          </a:p>
          <a:p>
            <a:endParaRPr lang="en-GB" dirty="0" smtClean="0"/>
          </a:p>
          <a:p>
            <a:r>
              <a:rPr lang="en-GB" dirty="0" smtClean="0"/>
              <a:t>Front </a:t>
            </a:r>
            <a:r>
              <a:rPr lang="en-GB" dirty="0"/>
              <a:t>segment of Tower 15 contains either 12 or 13 scintillator layers. </a:t>
            </a:r>
            <a:endParaRPr lang="en-GB" dirty="0" smtClean="0"/>
          </a:p>
          <a:p>
            <a:endParaRPr lang="en-GB" dirty="0" smtClean="0"/>
          </a:p>
          <a:p>
            <a:r>
              <a:rPr lang="en-GB" dirty="0" smtClean="0"/>
              <a:t>Rear </a:t>
            </a:r>
            <a:r>
              <a:rPr lang="en-GB" dirty="0"/>
              <a:t>segment of Tower 15 has three scintillator layers</a:t>
            </a:r>
            <a:r>
              <a:rPr lang="en-GB" dirty="0" smtClean="0"/>
              <a:t>.</a:t>
            </a:r>
          </a:p>
          <a:p>
            <a:pPr marL="152396" indent="0">
              <a:buNone/>
            </a:pPr>
            <a:r>
              <a:rPr lang="en-GB" dirty="0" smtClean="0"/>
              <a:t> </a:t>
            </a:r>
            <a:endParaRPr dirty="0"/>
          </a:p>
          <a:p>
            <a:r>
              <a:rPr lang="en-GB" dirty="0"/>
              <a:t>Tower 16 has five layers in the front segment and three in the rear. </a:t>
            </a:r>
            <a:endParaRPr lang="en-GB" dirty="0" smtClean="0"/>
          </a:p>
          <a:p>
            <a:endParaRPr lang="en-GB" dirty="0"/>
          </a:p>
          <a:p>
            <a:r>
              <a:rPr lang="en-GB" dirty="0" smtClean="0"/>
              <a:t>Tower </a:t>
            </a:r>
            <a:r>
              <a:rPr lang="en-GB" dirty="0"/>
              <a:t>16 does not have a Layer-0 scintillator.</a:t>
            </a:r>
            <a:endParaRPr dirty="0"/>
          </a:p>
        </p:txBody>
      </p:sp>
      <p:sp>
        <p:nvSpPr>
          <p:cNvPr id="2" name="Slide Number Placeholder 1"/>
          <p:cNvSpPr>
            <a:spLocks noGrp="1"/>
          </p:cNvSpPr>
          <p:nvPr>
            <p:ph type="sldNum" idx="12"/>
          </p:nvPr>
        </p:nvSpPr>
        <p:spPr/>
        <p:txBody>
          <a:bodyPr/>
          <a:lstStyle/>
          <a:p>
            <a:fld id="{00000000-1234-1234-1234-123412341234}" type="slidenum">
              <a:rPr lang="en-GB" smtClean="0"/>
              <a:pPr/>
              <a:t>21</a:t>
            </a:fld>
            <a:endParaRPr lang="en-GB"/>
          </a:p>
        </p:txBody>
      </p:sp>
    </p:spTree>
    <p:extLst>
      <p:ext uri="{BB962C8B-B14F-4D97-AF65-F5344CB8AC3E}">
        <p14:creationId xmlns:p14="http://schemas.microsoft.com/office/powerpoint/2010/main" val="15125690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415600" y="2867800"/>
            <a:ext cx="11360800" cy="1122400"/>
          </a:xfrm>
          <a:prstGeom prst="rect">
            <a:avLst/>
          </a:prstGeom>
        </p:spPr>
        <p:txBody>
          <a:bodyPr spcFirstLastPara="1" vert="horz" wrap="square" lIns="121900" tIns="121900" rIns="121900" bIns="121900" rtlCol="0" anchor="ctr" anchorCtr="0">
            <a:noAutofit/>
          </a:bodyPr>
          <a:lstStyle/>
          <a:p>
            <a:pPr>
              <a:buClr>
                <a:schemeClr val="dk1"/>
              </a:buClr>
              <a:buSzPts val="1100"/>
            </a:pPr>
            <a:r>
              <a:rPr lang="en-GB"/>
              <a:t>3. Electronics and Data Acquisition</a:t>
            </a:r>
            <a:endParaRPr/>
          </a:p>
        </p:txBody>
      </p:sp>
      <p:sp>
        <p:nvSpPr>
          <p:cNvPr id="2" name="Slide Number Placeholder 1"/>
          <p:cNvSpPr>
            <a:spLocks noGrp="1"/>
          </p:cNvSpPr>
          <p:nvPr>
            <p:ph type="sldNum" idx="12"/>
          </p:nvPr>
        </p:nvSpPr>
        <p:spPr/>
        <p:txBody>
          <a:bodyPr/>
          <a:lstStyle/>
          <a:p>
            <a:fld id="{00000000-1234-1234-1234-123412341234}" type="slidenum">
              <a:rPr lang="en-GB" smtClean="0"/>
              <a:pPr/>
              <a:t>22</a:t>
            </a:fld>
            <a:endParaRPr lang="en-GB"/>
          </a:p>
        </p:txBody>
      </p:sp>
    </p:spTree>
    <p:extLst>
      <p:ext uri="{BB962C8B-B14F-4D97-AF65-F5344CB8AC3E}">
        <p14:creationId xmlns:p14="http://schemas.microsoft.com/office/powerpoint/2010/main" val="27433677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3" name="Shape 173"/>
          <p:cNvSpPr txBox="1">
            <a:spLocks noGrp="1"/>
          </p:cNvSpPr>
          <p:nvPr>
            <p:ph type="body" idx="1"/>
          </p:nvPr>
        </p:nvSpPr>
        <p:spPr>
          <a:xfrm>
            <a:off x="415600" y="583987"/>
            <a:ext cx="11360800" cy="5831328"/>
          </a:xfrm>
          <a:prstGeom prst="rect">
            <a:avLst/>
          </a:prstGeom>
        </p:spPr>
        <p:txBody>
          <a:bodyPr spcFirstLastPara="1" vert="horz" wrap="square" lIns="121900" tIns="121900" rIns="121900" bIns="121900" rtlCol="0" anchor="t" anchorCtr="0">
            <a:noAutofit/>
          </a:bodyPr>
          <a:lstStyle/>
          <a:p>
            <a:r>
              <a:rPr lang="en-GB" dirty="0"/>
              <a:t>Each wedge contains 72 channels of front-end electronics mounted on the  detector periphery near Tower 14 in an enclosure referred to as a readout box (</a:t>
            </a:r>
            <a:r>
              <a:rPr lang="en-GB" dirty="0" err="1"/>
              <a:t>RBX</a:t>
            </a:r>
            <a:r>
              <a:rPr lang="en-GB" dirty="0" smtClean="0"/>
              <a:t>).</a:t>
            </a:r>
          </a:p>
          <a:p>
            <a:pPr marL="152396" indent="0">
              <a:buNone/>
            </a:pPr>
            <a:r>
              <a:rPr lang="en-GB" dirty="0"/>
              <a:t>	</a:t>
            </a:r>
            <a:r>
              <a:rPr lang="en-GB" dirty="0" smtClean="0"/>
              <a:t>					</a:t>
            </a:r>
          </a:p>
          <a:p>
            <a:pPr marL="152396" indent="0">
              <a:buNone/>
            </a:pPr>
            <a:endParaRPr lang="en-GB" dirty="0"/>
          </a:p>
          <a:p>
            <a:pPr marL="152396" indent="0">
              <a:buNone/>
            </a:pPr>
            <a:endParaRPr lang="en-GB" dirty="0" smtClean="0"/>
          </a:p>
          <a:p>
            <a:pPr marL="152396" indent="0">
              <a:buNone/>
            </a:pPr>
            <a:endParaRPr lang="en-GB" dirty="0"/>
          </a:p>
          <a:p>
            <a:pPr marL="152396" indent="0">
              <a:buNone/>
            </a:pPr>
            <a:endParaRPr lang="en-GB" dirty="0" smtClean="0"/>
          </a:p>
          <a:p>
            <a:pPr marL="152396" indent="0">
              <a:buNone/>
            </a:pPr>
            <a:r>
              <a:rPr lang="en-GB" dirty="0" smtClean="0"/>
              <a:t>A single </a:t>
            </a:r>
            <a:r>
              <a:rPr lang="en-GB" dirty="0"/>
              <a:t>RM contains an </a:t>
            </a:r>
            <a:r>
              <a:rPr lang="en-GB" b="1" dirty="0" smtClean="0"/>
              <a:t>19-channel </a:t>
            </a:r>
            <a:r>
              <a:rPr lang="en-GB" b="1" dirty="0" err="1"/>
              <a:t>HPD</a:t>
            </a:r>
            <a:r>
              <a:rPr lang="en-GB" dirty="0"/>
              <a:t> which </a:t>
            </a:r>
            <a:r>
              <a:rPr lang="en-GB" dirty="0" smtClean="0"/>
              <a:t>registers </a:t>
            </a:r>
            <a:r>
              <a:rPr lang="en-GB" dirty="0"/>
              <a:t>signals from </a:t>
            </a:r>
            <a:r>
              <a:rPr lang="en-GB" dirty="0" smtClean="0"/>
              <a:t>an independent </a:t>
            </a:r>
            <a:r>
              <a:rPr lang="en-GB" dirty="0"/>
              <a:t>(∆η, ∆φ) = </a:t>
            </a:r>
            <a:r>
              <a:rPr lang="en-GB" dirty="0" smtClean="0"/>
              <a:t>(</a:t>
            </a:r>
            <a:r>
              <a:rPr lang="en-GB" dirty="0"/>
              <a:t>0.0875, 0.0875) tower</a:t>
            </a:r>
            <a:r>
              <a:rPr lang="en-GB" dirty="0" smtClean="0"/>
              <a:t>.</a:t>
            </a:r>
          </a:p>
          <a:p>
            <a:pPr marL="152396" indent="0">
              <a:buNone/>
            </a:pPr>
            <a:endParaRPr dirty="0"/>
          </a:p>
        </p:txBody>
      </p:sp>
      <p:sp>
        <p:nvSpPr>
          <p:cNvPr id="3" name="Rectangle 2"/>
          <p:cNvSpPr/>
          <p:nvPr/>
        </p:nvSpPr>
        <p:spPr>
          <a:xfrm>
            <a:off x="1098248" y="2346476"/>
            <a:ext cx="12192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t>RBX</a:t>
            </a:r>
            <a:endParaRPr lang="en-US" sz="2400" dirty="0"/>
          </a:p>
        </p:txBody>
      </p:sp>
      <p:sp>
        <p:nvSpPr>
          <p:cNvPr id="6" name="Rectangle 5"/>
          <p:cNvSpPr/>
          <p:nvPr/>
        </p:nvSpPr>
        <p:spPr>
          <a:xfrm>
            <a:off x="5172402" y="2046513"/>
            <a:ext cx="1412724" cy="299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 name="Rectangle 6"/>
          <p:cNvSpPr/>
          <p:nvPr/>
        </p:nvSpPr>
        <p:spPr>
          <a:xfrm>
            <a:off x="5172401" y="2506132"/>
            <a:ext cx="1412724" cy="299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Readout </a:t>
            </a:r>
          </a:p>
        </p:txBody>
      </p:sp>
      <p:sp>
        <p:nvSpPr>
          <p:cNvPr id="8" name="Rectangle 7"/>
          <p:cNvSpPr/>
          <p:nvPr/>
        </p:nvSpPr>
        <p:spPr>
          <a:xfrm>
            <a:off x="5172399" y="2985103"/>
            <a:ext cx="1412724" cy="299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Modules</a:t>
            </a:r>
          </a:p>
        </p:txBody>
      </p:sp>
      <p:sp>
        <p:nvSpPr>
          <p:cNvPr id="11" name="Rectangle 10"/>
          <p:cNvSpPr/>
          <p:nvPr/>
        </p:nvSpPr>
        <p:spPr>
          <a:xfrm>
            <a:off x="5172399" y="3444721"/>
            <a:ext cx="1412724" cy="299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5" name="Straight Arrow Connector 4"/>
          <p:cNvCxnSpPr/>
          <p:nvPr/>
        </p:nvCxnSpPr>
        <p:spPr>
          <a:xfrm>
            <a:off x="2472267" y="2985103"/>
            <a:ext cx="23900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290508" y="2485329"/>
            <a:ext cx="3134191" cy="461665"/>
          </a:xfrm>
          <a:prstGeom prst="rect">
            <a:avLst/>
          </a:prstGeom>
          <a:noFill/>
        </p:spPr>
        <p:txBody>
          <a:bodyPr wrap="none" rtlCol="0">
            <a:spAutoFit/>
          </a:bodyPr>
          <a:lstStyle/>
          <a:p>
            <a:r>
              <a:rPr lang="en-US" sz="2400" dirty="0"/>
              <a:t>Each </a:t>
            </a:r>
            <a:r>
              <a:rPr lang="en-US" sz="2400" dirty="0" err="1"/>
              <a:t>RBX</a:t>
            </a:r>
            <a:r>
              <a:rPr lang="en-US" sz="2400" dirty="0"/>
              <a:t> is divided into</a:t>
            </a:r>
          </a:p>
        </p:txBody>
      </p:sp>
      <p:sp>
        <p:nvSpPr>
          <p:cNvPr id="15" name="TextBox 14"/>
          <p:cNvSpPr txBox="1"/>
          <p:nvPr/>
        </p:nvSpPr>
        <p:spPr>
          <a:xfrm>
            <a:off x="2312694" y="3053705"/>
            <a:ext cx="2910477" cy="461665"/>
          </a:xfrm>
          <a:prstGeom prst="rect">
            <a:avLst/>
          </a:prstGeom>
          <a:noFill/>
        </p:spPr>
        <p:txBody>
          <a:bodyPr wrap="none" rtlCol="0">
            <a:spAutoFit/>
          </a:bodyPr>
          <a:lstStyle/>
          <a:p>
            <a:r>
              <a:rPr lang="en-US" sz="2400" dirty="0"/>
              <a:t>four readout modules</a:t>
            </a:r>
          </a:p>
        </p:txBody>
      </p:sp>
      <p:sp>
        <p:nvSpPr>
          <p:cNvPr id="2" name="Slide Number Placeholder 1"/>
          <p:cNvSpPr>
            <a:spLocks noGrp="1"/>
          </p:cNvSpPr>
          <p:nvPr>
            <p:ph type="sldNum" idx="12"/>
          </p:nvPr>
        </p:nvSpPr>
        <p:spPr/>
        <p:txBody>
          <a:bodyPr/>
          <a:lstStyle/>
          <a:p>
            <a:fld id="{00000000-1234-1234-1234-123412341234}" type="slidenum">
              <a:rPr lang="en-GB" smtClean="0"/>
              <a:pPr/>
              <a:t>23</a:t>
            </a:fld>
            <a:endParaRPr lang="en-GB"/>
          </a:p>
        </p:txBody>
      </p:sp>
    </p:spTree>
    <p:extLst>
      <p:ext uri="{BB962C8B-B14F-4D97-AF65-F5344CB8AC3E}">
        <p14:creationId xmlns:p14="http://schemas.microsoft.com/office/powerpoint/2010/main" val="38909528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5600" y="580572"/>
            <a:ext cx="11360800" cy="6048187"/>
          </a:xfrm>
        </p:spPr>
        <p:txBody>
          <a:bodyPr/>
          <a:lstStyle/>
          <a:p>
            <a:pPr lvl="0"/>
            <a:r>
              <a:rPr lang="en-US" dirty="0" smtClean="0"/>
              <a:t>Photoelectrons </a:t>
            </a:r>
            <a:r>
              <a:rPr lang="en-US" dirty="0"/>
              <a:t>are accelerated to ∼ 8 kV kinetic energy and strike the diode </a:t>
            </a:r>
            <a:r>
              <a:rPr lang="en-US" b="1" dirty="0"/>
              <a:t>causing ionization</a:t>
            </a:r>
            <a:r>
              <a:rPr lang="en-US" dirty="0" smtClean="0"/>
              <a:t>.</a:t>
            </a:r>
          </a:p>
          <a:p>
            <a:pPr lvl="0"/>
            <a:endParaRPr lang="en-US" dirty="0"/>
          </a:p>
          <a:p>
            <a:pPr lvl="0"/>
            <a:r>
              <a:rPr lang="en-US" dirty="0"/>
              <a:t>Collection of the </a:t>
            </a:r>
            <a:r>
              <a:rPr lang="en-US" dirty="0" smtClean="0"/>
              <a:t>liberated </a:t>
            </a:r>
            <a:r>
              <a:rPr lang="en-US" dirty="0"/>
              <a:t>holes leads to a </a:t>
            </a:r>
            <a:r>
              <a:rPr lang="en-US" b="1" dirty="0" smtClean="0"/>
              <a:t>high gain</a:t>
            </a:r>
            <a:r>
              <a:rPr lang="en-US" dirty="0" smtClean="0"/>
              <a:t> </a:t>
            </a:r>
            <a:r>
              <a:rPr lang="en-US" dirty="0"/>
              <a:t>of about </a:t>
            </a:r>
            <a:r>
              <a:rPr lang="en-US" dirty="0" smtClean="0"/>
              <a:t>1600.</a:t>
            </a:r>
          </a:p>
          <a:p>
            <a:pPr marL="152396" indent="0">
              <a:buNone/>
            </a:pPr>
            <a:endParaRPr lang="en-US" dirty="0" smtClean="0"/>
          </a:p>
          <a:p>
            <a:pPr lvl="0"/>
            <a:r>
              <a:rPr lang="en-US" dirty="0" smtClean="0"/>
              <a:t>The </a:t>
            </a:r>
            <a:r>
              <a:rPr lang="en-US" dirty="0"/>
              <a:t>diode consists of </a:t>
            </a:r>
            <a:r>
              <a:rPr lang="en-US" b="1" dirty="0"/>
              <a:t>19 electrically </a:t>
            </a:r>
            <a:r>
              <a:rPr lang="en-US" b="1" dirty="0" smtClean="0"/>
              <a:t>independent </a:t>
            </a:r>
          </a:p>
          <a:p>
            <a:pPr marL="152396" indent="0">
              <a:buNone/>
            </a:pPr>
            <a:r>
              <a:rPr lang="en-US" b="1" dirty="0"/>
              <a:t> </a:t>
            </a:r>
            <a:r>
              <a:rPr lang="en-US" b="1" dirty="0" smtClean="0"/>
              <a:t>     readouts.</a:t>
            </a:r>
          </a:p>
          <a:p>
            <a:pPr marL="152396" indent="0">
              <a:buNone/>
            </a:pPr>
            <a:endParaRPr lang="en-US" b="1" dirty="0" smtClean="0"/>
          </a:p>
          <a:p>
            <a:r>
              <a:rPr lang="en-GB" dirty="0"/>
              <a:t>The </a:t>
            </a:r>
            <a:r>
              <a:rPr lang="en-GB" dirty="0" err="1"/>
              <a:t>HPD</a:t>
            </a:r>
            <a:r>
              <a:rPr lang="en-GB" dirty="0"/>
              <a:t> signals are </a:t>
            </a:r>
            <a:r>
              <a:rPr lang="en-US" dirty="0" smtClean="0"/>
              <a:t>measured and encoded into </a:t>
            </a:r>
          </a:p>
          <a:p>
            <a:pPr marL="152396" indent="0">
              <a:buNone/>
            </a:pPr>
            <a:r>
              <a:rPr lang="en-US" dirty="0" smtClean="0"/>
              <a:t>      a non-linear digital scale by the charge integrator</a:t>
            </a:r>
          </a:p>
          <a:p>
            <a:pPr marL="152396" indent="0">
              <a:buNone/>
            </a:pPr>
            <a:r>
              <a:rPr lang="en-US" dirty="0"/>
              <a:t> </a:t>
            </a:r>
            <a:r>
              <a:rPr lang="en-US" dirty="0" smtClean="0"/>
              <a:t>    IC </a:t>
            </a:r>
            <a:r>
              <a:rPr lang="en-US" b="1" dirty="0" smtClean="0"/>
              <a:t>(</a:t>
            </a:r>
            <a:r>
              <a:rPr lang="en-US" b="1" dirty="0" err="1" smtClean="0"/>
              <a:t>QIE</a:t>
            </a:r>
            <a:r>
              <a:rPr lang="en-US" b="1" dirty="0"/>
              <a:t>).</a:t>
            </a:r>
          </a:p>
          <a:p>
            <a:endParaRPr lang="en-US" dirty="0" smtClean="0"/>
          </a:p>
          <a:p>
            <a:pPr marL="152396" indent="0">
              <a:buNone/>
            </a:pPr>
            <a:endParaRPr lang="en-US" dirty="0"/>
          </a:p>
          <a:p>
            <a:pPr marL="152396" indent="0">
              <a:buNone/>
            </a:pPr>
            <a:endParaRPr lang="en-US" dirty="0"/>
          </a:p>
          <a:p>
            <a:pPr lvl="0"/>
            <a:endParaRPr lang="en-US" dirty="0"/>
          </a:p>
          <a:p>
            <a:pPr indent="0">
              <a:spcBef>
                <a:spcPts val="2133"/>
              </a:spcBef>
              <a:spcAft>
                <a:spcPts val="2133"/>
              </a:spcAft>
              <a:buNone/>
            </a:pPr>
            <a:endParaRPr lang="en-US" dirty="0"/>
          </a:p>
          <a:p>
            <a:endParaRPr lang="en-US" dirty="0"/>
          </a:p>
        </p:txBody>
      </p:sp>
      <p:sp>
        <p:nvSpPr>
          <p:cNvPr id="2" name="Slide Number Placeholder 1"/>
          <p:cNvSpPr>
            <a:spLocks noGrp="1"/>
          </p:cNvSpPr>
          <p:nvPr>
            <p:ph type="sldNum" idx="12"/>
          </p:nvPr>
        </p:nvSpPr>
        <p:spPr/>
        <p:txBody>
          <a:bodyPr/>
          <a:lstStyle/>
          <a:p>
            <a:fld id="{00000000-1234-1234-1234-123412341234}" type="slidenum">
              <a:rPr lang="en-GB" smtClean="0"/>
              <a:pPr/>
              <a:t>24</a:t>
            </a:fld>
            <a:endParaRPr lang="en-GB"/>
          </a:p>
        </p:txBody>
      </p:sp>
    </p:spTree>
    <p:extLst>
      <p:ext uri="{BB962C8B-B14F-4D97-AF65-F5344CB8AC3E}">
        <p14:creationId xmlns:p14="http://schemas.microsoft.com/office/powerpoint/2010/main" val="10836990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Shape 166"/>
          <p:cNvPicPr preferRelativeResize="0"/>
          <p:nvPr/>
        </p:nvPicPr>
        <p:blipFill>
          <a:blip r:embed="rId3">
            <a:alphaModFix/>
          </a:blip>
          <a:stretch>
            <a:fillRect/>
          </a:stretch>
        </p:blipFill>
        <p:spPr>
          <a:xfrm>
            <a:off x="2703093" y="265240"/>
            <a:ext cx="6786081" cy="5205424"/>
          </a:xfrm>
          <a:prstGeom prst="rect">
            <a:avLst/>
          </a:prstGeom>
          <a:noFill/>
          <a:ln>
            <a:noFill/>
          </a:ln>
        </p:spPr>
      </p:pic>
      <p:sp>
        <p:nvSpPr>
          <p:cNvPr id="167" name="Shape 167"/>
          <p:cNvSpPr txBox="1"/>
          <p:nvPr/>
        </p:nvSpPr>
        <p:spPr>
          <a:xfrm>
            <a:off x="415733" y="5716767"/>
            <a:ext cx="11360800" cy="611200"/>
          </a:xfrm>
          <a:prstGeom prst="rect">
            <a:avLst/>
          </a:prstGeom>
          <a:noFill/>
          <a:ln>
            <a:noFill/>
          </a:ln>
        </p:spPr>
        <p:txBody>
          <a:bodyPr spcFirstLastPara="1" wrap="square" lIns="121900" tIns="121900" rIns="121900" bIns="121900" anchor="t" anchorCtr="0">
            <a:noAutofit/>
          </a:bodyPr>
          <a:lstStyle/>
          <a:p>
            <a:pPr algn="ctr"/>
            <a:r>
              <a:rPr lang="en-GB" sz="2400"/>
              <a:t>Figure 5: Overview of the HCAL data acquisition electronics. Source: </a:t>
            </a:r>
            <a:r>
              <a:rPr lang="en-GB" sz="2400">
                <a:solidFill>
                  <a:schemeClr val="dk1"/>
                </a:solidFill>
              </a:rPr>
              <a:t>CMS NOTE 2006/138 </a:t>
            </a:r>
            <a:endParaRPr sz="2400">
              <a:solidFill>
                <a:schemeClr val="dk1"/>
              </a:solidFill>
            </a:endParaRPr>
          </a:p>
          <a:p>
            <a:endParaRPr sz="2400"/>
          </a:p>
        </p:txBody>
      </p:sp>
      <p:sp>
        <p:nvSpPr>
          <p:cNvPr id="2" name="Slide Number Placeholder 1"/>
          <p:cNvSpPr>
            <a:spLocks noGrp="1"/>
          </p:cNvSpPr>
          <p:nvPr>
            <p:ph type="sldNum" idx="12"/>
          </p:nvPr>
        </p:nvSpPr>
        <p:spPr/>
        <p:txBody>
          <a:bodyPr/>
          <a:lstStyle/>
          <a:p>
            <a:fld id="{00000000-1234-1234-1234-123412341234}" type="slidenum">
              <a:rPr lang="en-GB" smtClean="0"/>
              <a:pPr/>
              <a:t>25</a:t>
            </a:fld>
            <a:endParaRPr lang="en-GB"/>
          </a:p>
        </p:txBody>
      </p:sp>
    </p:spTree>
    <p:extLst>
      <p:ext uri="{BB962C8B-B14F-4D97-AF65-F5344CB8AC3E}">
        <p14:creationId xmlns:p14="http://schemas.microsoft.com/office/powerpoint/2010/main" val="15142384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GB"/>
              <a:t>3.1 Trigger and Readout Modules</a:t>
            </a:r>
            <a:endParaRPr/>
          </a:p>
        </p:txBody>
      </p:sp>
      <p:sp>
        <p:nvSpPr>
          <p:cNvPr id="185" name="Shape 18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r>
              <a:rPr lang="en-GB" dirty="0"/>
              <a:t>D</a:t>
            </a:r>
            <a:r>
              <a:rPr lang="en-GB" dirty="0" smtClean="0"/>
              <a:t>ata from Detector to </a:t>
            </a:r>
            <a:r>
              <a:rPr lang="en-GB" dirty="0" err="1" smtClean="0"/>
              <a:t>HCAL</a:t>
            </a:r>
            <a:r>
              <a:rPr lang="en-GB" dirty="0" smtClean="0"/>
              <a:t> trigger </a:t>
            </a:r>
            <a:r>
              <a:rPr lang="en-GB" dirty="0"/>
              <a:t>and readout modules (</a:t>
            </a:r>
            <a:r>
              <a:rPr lang="en-GB" dirty="0" err="1"/>
              <a:t>HTR</a:t>
            </a:r>
            <a:r>
              <a:rPr lang="en-GB" dirty="0"/>
              <a:t>) via gigabit optical links (</a:t>
            </a:r>
            <a:r>
              <a:rPr lang="en-GB" dirty="0" err="1"/>
              <a:t>GOL</a:t>
            </a:r>
            <a:r>
              <a:rPr lang="en-GB" dirty="0"/>
              <a:t>). </a:t>
            </a:r>
            <a:endParaRPr lang="en-GB" dirty="0" smtClean="0"/>
          </a:p>
          <a:p>
            <a:endParaRPr dirty="0"/>
          </a:p>
          <a:p>
            <a:r>
              <a:rPr lang="en-GB" dirty="0"/>
              <a:t> The </a:t>
            </a:r>
            <a:r>
              <a:rPr lang="en-GB" dirty="0" err="1"/>
              <a:t>HTR</a:t>
            </a:r>
            <a:r>
              <a:rPr lang="en-GB" dirty="0"/>
              <a:t> is equipped with </a:t>
            </a:r>
            <a:endParaRPr lang="en-GB" dirty="0" smtClean="0"/>
          </a:p>
          <a:p>
            <a:pPr lvl="1" indent="-457189">
              <a:spcBef>
                <a:spcPts val="0"/>
              </a:spcBef>
              <a:buSzPts val="1800"/>
              <a:buChar char="●"/>
            </a:pPr>
            <a:r>
              <a:rPr lang="en-GB" sz="2133" b="1" dirty="0"/>
              <a:t>optical receivers</a:t>
            </a:r>
            <a:r>
              <a:rPr lang="en-GB" sz="2133" dirty="0"/>
              <a:t>, </a:t>
            </a:r>
          </a:p>
          <a:p>
            <a:pPr lvl="1" indent="-457189">
              <a:spcBef>
                <a:spcPts val="0"/>
              </a:spcBef>
              <a:buSzPts val="1800"/>
              <a:buChar char="●"/>
            </a:pPr>
            <a:r>
              <a:rPr lang="en-GB" sz="2133" dirty="0"/>
              <a:t>timing and trigger </a:t>
            </a:r>
            <a:r>
              <a:rPr lang="en-GB" sz="2133" b="1" dirty="0"/>
              <a:t>(</a:t>
            </a:r>
            <a:r>
              <a:rPr lang="en-GB" sz="2133" b="1" dirty="0" err="1"/>
              <a:t>TTC</a:t>
            </a:r>
            <a:r>
              <a:rPr lang="en-GB" sz="2133" b="1" dirty="0"/>
              <a:t>)</a:t>
            </a:r>
            <a:r>
              <a:rPr lang="en-GB" sz="2133" dirty="0"/>
              <a:t> signal circuitry, </a:t>
            </a:r>
          </a:p>
          <a:p>
            <a:pPr lvl="1" indent="-457189">
              <a:spcBef>
                <a:spcPts val="0"/>
              </a:spcBef>
              <a:buSzPts val="1800"/>
              <a:buChar char="●"/>
            </a:pPr>
            <a:r>
              <a:rPr lang="en-GB" sz="2133" dirty="0"/>
              <a:t>serial low voltage digital signal outputs </a:t>
            </a:r>
            <a:r>
              <a:rPr lang="en-GB" sz="2133" b="1" dirty="0"/>
              <a:t>(</a:t>
            </a:r>
            <a:r>
              <a:rPr lang="en-GB" sz="2133" b="1" dirty="0" err="1"/>
              <a:t>LVDS</a:t>
            </a:r>
            <a:r>
              <a:rPr lang="en-GB" sz="2133" b="1" dirty="0"/>
              <a:t>-Channel Link)</a:t>
            </a:r>
            <a:r>
              <a:rPr lang="en-GB" sz="2133" dirty="0"/>
              <a:t> to the data concentrator card </a:t>
            </a:r>
            <a:r>
              <a:rPr lang="en-GB" sz="2133" b="1" dirty="0"/>
              <a:t>(DCC)</a:t>
            </a:r>
            <a:r>
              <a:rPr lang="en-GB" sz="2133" dirty="0"/>
              <a:t>, and FPGA for </a:t>
            </a:r>
            <a:r>
              <a:rPr lang="en-GB" sz="2133" b="1" dirty="0"/>
              <a:t>trigger</a:t>
            </a:r>
            <a:r>
              <a:rPr lang="en-GB" sz="2133" dirty="0"/>
              <a:t> outputs. </a:t>
            </a:r>
            <a:endParaRPr sz="2133" dirty="0"/>
          </a:p>
        </p:txBody>
      </p:sp>
      <p:sp>
        <p:nvSpPr>
          <p:cNvPr id="2" name="Slide Number Placeholder 1"/>
          <p:cNvSpPr>
            <a:spLocks noGrp="1"/>
          </p:cNvSpPr>
          <p:nvPr>
            <p:ph type="sldNum" idx="12"/>
          </p:nvPr>
        </p:nvSpPr>
        <p:spPr/>
        <p:txBody>
          <a:bodyPr/>
          <a:lstStyle/>
          <a:p>
            <a:fld id="{00000000-1234-1234-1234-123412341234}" type="slidenum">
              <a:rPr lang="en-GB" smtClean="0"/>
              <a:pPr/>
              <a:t>26</a:t>
            </a:fld>
            <a:endParaRPr lang="en-GB"/>
          </a:p>
        </p:txBody>
      </p:sp>
    </p:spTree>
    <p:extLst>
      <p:ext uri="{BB962C8B-B14F-4D97-AF65-F5344CB8AC3E}">
        <p14:creationId xmlns:p14="http://schemas.microsoft.com/office/powerpoint/2010/main" val="430498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1" name="Shape 191"/>
          <p:cNvSpPr txBox="1">
            <a:spLocks noGrp="1"/>
          </p:cNvSpPr>
          <p:nvPr>
            <p:ph type="body" idx="1"/>
          </p:nvPr>
        </p:nvSpPr>
        <p:spPr>
          <a:xfrm>
            <a:off x="415600" y="406401"/>
            <a:ext cx="11360800" cy="5685433"/>
          </a:xfrm>
          <a:prstGeom prst="rect">
            <a:avLst/>
          </a:prstGeom>
        </p:spPr>
        <p:txBody>
          <a:bodyPr spcFirstLastPara="1" vert="horz" wrap="square" lIns="121900" tIns="121900" rIns="121900" bIns="121900" rtlCol="0" anchor="t" anchorCtr="0">
            <a:noAutofit/>
          </a:bodyPr>
          <a:lstStyle/>
          <a:p>
            <a:r>
              <a:rPr lang="en-GB" dirty="0"/>
              <a:t>The </a:t>
            </a:r>
            <a:r>
              <a:rPr lang="en-GB" dirty="0" err="1"/>
              <a:t>HTR</a:t>
            </a:r>
            <a:r>
              <a:rPr lang="en-GB" dirty="0"/>
              <a:t> includes </a:t>
            </a:r>
            <a:r>
              <a:rPr lang="en-GB" b="1" dirty="0"/>
              <a:t>two data pipe-lines</a:t>
            </a:r>
            <a:r>
              <a:rPr lang="en-GB" b="1" dirty="0" smtClean="0"/>
              <a:t>:</a:t>
            </a:r>
            <a:endParaRPr b="1" dirty="0"/>
          </a:p>
          <a:p>
            <a:pPr>
              <a:spcBef>
                <a:spcPts val="2133"/>
              </a:spcBef>
            </a:pPr>
            <a:r>
              <a:rPr lang="en-GB" dirty="0"/>
              <a:t>The </a:t>
            </a:r>
            <a:r>
              <a:rPr lang="en-GB" b="1" dirty="0"/>
              <a:t>trigger pipe-line</a:t>
            </a:r>
            <a:r>
              <a:rPr lang="en-GB" dirty="0"/>
              <a:t> assigns the front-end data to a particular </a:t>
            </a:r>
            <a:r>
              <a:rPr lang="en-GB" dirty="0" err="1"/>
              <a:t>LHC</a:t>
            </a:r>
            <a:r>
              <a:rPr lang="en-GB" dirty="0"/>
              <a:t> bunch crossing and sends them to the CMS trigger</a:t>
            </a:r>
            <a:r>
              <a:rPr lang="en-GB" dirty="0" smtClean="0"/>
              <a:t>.</a:t>
            </a:r>
          </a:p>
          <a:p>
            <a:pPr>
              <a:spcBef>
                <a:spcPts val="2133"/>
              </a:spcBef>
            </a:pPr>
            <a:endParaRPr lang="en-GB" dirty="0" smtClean="0"/>
          </a:p>
          <a:p>
            <a:r>
              <a:rPr lang="en-GB" dirty="0" smtClean="0"/>
              <a:t>The </a:t>
            </a:r>
            <a:r>
              <a:rPr lang="en-GB" b="1" dirty="0"/>
              <a:t>data acquisition pipe-line</a:t>
            </a:r>
            <a:r>
              <a:rPr lang="en-GB" dirty="0"/>
              <a:t> stacks the frontend data and sends it to the DCC which performs the data acquisition task</a:t>
            </a:r>
            <a:r>
              <a:rPr lang="en-GB" dirty="0" smtClean="0"/>
              <a:t>.</a:t>
            </a:r>
          </a:p>
          <a:p>
            <a:pPr marL="152396" indent="0">
              <a:buNone/>
            </a:pPr>
            <a:endParaRPr lang="en-GB" dirty="0"/>
          </a:p>
          <a:p>
            <a:pPr marL="152396" indent="0">
              <a:buNone/>
            </a:pPr>
            <a:r>
              <a:rPr lang="en-US" dirty="0"/>
              <a:t>The raw input data stream </a:t>
            </a:r>
            <a:r>
              <a:rPr lang="en-US" dirty="0" smtClean="0"/>
              <a:t>is </a:t>
            </a:r>
            <a:r>
              <a:rPr lang="en-US" dirty="0" err="1" smtClean="0"/>
              <a:t>deserialized</a:t>
            </a:r>
            <a:r>
              <a:rPr lang="en-US" dirty="0" smtClean="0"/>
              <a:t> </a:t>
            </a:r>
            <a:r>
              <a:rPr lang="en-US" dirty="0"/>
              <a:t>and synchronized to the local clock. </a:t>
            </a:r>
            <a:endParaRPr lang="en-US" dirty="0" smtClean="0"/>
          </a:p>
          <a:p>
            <a:pPr marL="152396" indent="0">
              <a:buNone/>
            </a:pPr>
            <a:r>
              <a:rPr lang="en-US" dirty="0" smtClean="0"/>
              <a:t>A </a:t>
            </a:r>
            <a:r>
              <a:rPr lang="en-US" dirty="0"/>
              <a:t>programmable delay of up to a few clock cycles is </a:t>
            </a:r>
            <a:r>
              <a:rPr lang="en-US" dirty="0" smtClean="0"/>
              <a:t>used to </a:t>
            </a:r>
            <a:r>
              <a:rPr lang="en-US" dirty="0"/>
              <a:t>align data from different input fibers. </a:t>
            </a:r>
          </a:p>
          <a:p>
            <a:pPr marL="152396" indent="0">
              <a:buNone/>
            </a:pPr>
            <a:r>
              <a:rPr lang="en-GB" dirty="0" smtClean="0"/>
              <a:t> </a:t>
            </a:r>
            <a:endParaRPr dirty="0"/>
          </a:p>
          <a:p>
            <a:pPr marL="1219170" indent="0">
              <a:spcBef>
                <a:spcPts val="2133"/>
              </a:spcBef>
              <a:spcAft>
                <a:spcPts val="2133"/>
              </a:spcAft>
              <a:buNone/>
            </a:pPr>
            <a:endParaRPr dirty="0"/>
          </a:p>
        </p:txBody>
      </p:sp>
      <p:sp>
        <p:nvSpPr>
          <p:cNvPr id="2" name="Slide Number Placeholder 1"/>
          <p:cNvSpPr>
            <a:spLocks noGrp="1"/>
          </p:cNvSpPr>
          <p:nvPr>
            <p:ph type="sldNum" idx="12"/>
          </p:nvPr>
        </p:nvSpPr>
        <p:spPr/>
        <p:txBody>
          <a:bodyPr/>
          <a:lstStyle/>
          <a:p>
            <a:fld id="{00000000-1234-1234-1234-123412341234}" type="slidenum">
              <a:rPr lang="en-GB" smtClean="0"/>
              <a:pPr/>
              <a:t>27</a:t>
            </a:fld>
            <a:endParaRPr lang="en-GB"/>
          </a:p>
        </p:txBody>
      </p:sp>
    </p:spTree>
    <p:extLst>
      <p:ext uri="{BB962C8B-B14F-4D97-AF65-F5344CB8AC3E}">
        <p14:creationId xmlns:p14="http://schemas.microsoft.com/office/powerpoint/2010/main" val="11706025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197" name="Shape 197"/>
          <p:cNvPicPr preferRelativeResize="0"/>
          <p:nvPr/>
        </p:nvPicPr>
        <p:blipFill>
          <a:blip r:embed="rId3">
            <a:alphaModFix/>
          </a:blip>
          <a:stretch>
            <a:fillRect/>
          </a:stretch>
        </p:blipFill>
        <p:spPr>
          <a:xfrm>
            <a:off x="2618100" y="1356968"/>
            <a:ext cx="6636235" cy="3909065"/>
          </a:xfrm>
          <a:prstGeom prst="rect">
            <a:avLst/>
          </a:prstGeom>
          <a:noFill/>
          <a:ln>
            <a:noFill/>
          </a:ln>
        </p:spPr>
      </p:pic>
      <p:sp>
        <p:nvSpPr>
          <p:cNvPr id="198" name="Shape 198"/>
          <p:cNvSpPr txBox="1"/>
          <p:nvPr/>
        </p:nvSpPr>
        <p:spPr>
          <a:xfrm>
            <a:off x="8609100" y="3645133"/>
            <a:ext cx="9767200" cy="1139600"/>
          </a:xfrm>
          <a:prstGeom prst="rect">
            <a:avLst/>
          </a:prstGeom>
          <a:noFill/>
          <a:ln>
            <a:noFill/>
          </a:ln>
        </p:spPr>
        <p:txBody>
          <a:bodyPr spcFirstLastPara="1" wrap="square" lIns="121900" tIns="121900" rIns="121900" bIns="121900" anchor="t" anchorCtr="0">
            <a:noAutofit/>
          </a:bodyPr>
          <a:lstStyle/>
          <a:p>
            <a:endParaRPr sz="2400"/>
          </a:p>
        </p:txBody>
      </p:sp>
      <p:sp>
        <p:nvSpPr>
          <p:cNvPr id="199" name="Shape 199"/>
          <p:cNvSpPr txBox="1"/>
          <p:nvPr/>
        </p:nvSpPr>
        <p:spPr>
          <a:xfrm>
            <a:off x="415600" y="5394133"/>
            <a:ext cx="11360800" cy="763600"/>
          </a:xfrm>
          <a:prstGeom prst="rect">
            <a:avLst/>
          </a:prstGeom>
          <a:noFill/>
          <a:ln>
            <a:noFill/>
          </a:ln>
        </p:spPr>
        <p:txBody>
          <a:bodyPr spcFirstLastPara="1" wrap="square" lIns="121900" tIns="121900" rIns="121900" bIns="121900" anchor="t" anchorCtr="0">
            <a:noAutofit/>
          </a:bodyPr>
          <a:lstStyle/>
          <a:p>
            <a:pPr>
              <a:buClr>
                <a:schemeClr val="dk1"/>
              </a:buClr>
              <a:buSzPts val="1100"/>
            </a:pPr>
            <a:r>
              <a:rPr lang="en-GB" sz="2400" dirty="0"/>
              <a:t>Figure 6: Block diagram of the </a:t>
            </a:r>
            <a:r>
              <a:rPr lang="en-GB" sz="2400" dirty="0" err="1"/>
              <a:t>HTR</a:t>
            </a:r>
            <a:r>
              <a:rPr lang="en-GB" sz="2400" dirty="0"/>
              <a:t> electronics. The data from the detector drives two pipelines; one</a:t>
            </a:r>
            <a:endParaRPr sz="2400" dirty="0"/>
          </a:p>
          <a:p>
            <a:r>
              <a:rPr lang="en-GB" sz="2400" dirty="0"/>
              <a:t>to the CMS trigger and a second to the CMS data acquisition via DCC. </a:t>
            </a:r>
            <a:endParaRPr sz="2400" dirty="0"/>
          </a:p>
          <a:p>
            <a:endParaRPr sz="2400" dirty="0"/>
          </a:p>
          <a:p>
            <a:r>
              <a:rPr lang="en-GB" sz="2400" dirty="0"/>
              <a:t>Source: </a:t>
            </a:r>
            <a:r>
              <a:rPr lang="en-GB" sz="2400" dirty="0">
                <a:solidFill>
                  <a:schemeClr val="dk1"/>
                </a:solidFill>
              </a:rPr>
              <a:t>CMS NOTE 2006/138 </a:t>
            </a:r>
            <a:endParaRPr sz="2400" dirty="0">
              <a:solidFill>
                <a:schemeClr val="dk1"/>
              </a:solidFill>
            </a:endParaRPr>
          </a:p>
          <a:p>
            <a:pPr>
              <a:buClr>
                <a:schemeClr val="dk1"/>
              </a:buClr>
              <a:buSzPts val="1100"/>
            </a:pPr>
            <a:endParaRPr sz="2400" dirty="0">
              <a:solidFill>
                <a:schemeClr val="dk1"/>
              </a:solidFill>
            </a:endParaRPr>
          </a:p>
          <a:p>
            <a:endParaRPr sz="2400" dirty="0"/>
          </a:p>
        </p:txBody>
      </p:sp>
      <p:sp>
        <p:nvSpPr>
          <p:cNvPr id="2" name="Slide Number Placeholder 1"/>
          <p:cNvSpPr>
            <a:spLocks noGrp="1"/>
          </p:cNvSpPr>
          <p:nvPr>
            <p:ph type="sldNum" idx="12"/>
          </p:nvPr>
        </p:nvSpPr>
        <p:spPr/>
        <p:txBody>
          <a:bodyPr/>
          <a:lstStyle/>
          <a:p>
            <a:fld id="{00000000-1234-1234-1234-123412341234}" type="slidenum">
              <a:rPr lang="en-GB" smtClean="0"/>
              <a:pPr/>
              <a:t>28</a:t>
            </a:fld>
            <a:endParaRPr lang="en-GB"/>
          </a:p>
        </p:txBody>
      </p:sp>
    </p:spTree>
    <p:extLst>
      <p:ext uri="{BB962C8B-B14F-4D97-AF65-F5344CB8AC3E}">
        <p14:creationId xmlns:p14="http://schemas.microsoft.com/office/powerpoint/2010/main" val="14644936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GB" dirty="0"/>
              <a:t>3.2 Data </a:t>
            </a:r>
            <a:r>
              <a:rPr lang="en-GB" dirty="0" smtClean="0"/>
              <a:t>Concentrator </a:t>
            </a:r>
            <a:r>
              <a:rPr lang="en-GB" dirty="0"/>
              <a:t>Card </a:t>
            </a:r>
            <a:endParaRPr dirty="0"/>
          </a:p>
        </p:txBody>
      </p:sp>
      <p:sp>
        <p:nvSpPr>
          <p:cNvPr id="205" name="Shape 20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r>
              <a:rPr lang="en-GB" dirty="0"/>
              <a:t>The </a:t>
            </a:r>
            <a:r>
              <a:rPr lang="en-GB" u="sng" dirty="0" err="1"/>
              <a:t>LVDS</a:t>
            </a:r>
            <a:r>
              <a:rPr lang="en-GB" u="sng" dirty="0"/>
              <a:t> link receiver boards</a:t>
            </a:r>
            <a:r>
              <a:rPr lang="en-GB" dirty="0"/>
              <a:t> contain three independent link receivers which can operate at 20–66 MHz (16-bit words). Event building, protocol checking, event number checking and bit error correction are performed independently for each link</a:t>
            </a:r>
            <a:r>
              <a:rPr lang="en-GB" dirty="0" smtClean="0"/>
              <a:t>.</a:t>
            </a:r>
          </a:p>
          <a:p>
            <a:endParaRPr dirty="0"/>
          </a:p>
          <a:p>
            <a:r>
              <a:rPr lang="en-GB" dirty="0"/>
              <a:t>The DCC logic is designed to operate continuously at the full speed of the two input PCI busses, namely (33 MHz)×(32 bits)×(2). </a:t>
            </a:r>
            <a:endParaRPr lang="en-GB" dirty="0" smtClean="0"/>
          </a:p>
          <a:p>
            <a:pPr marL="152396" indent="0">
              <a:buNone/>
            </a:pPr>
            <a:r>
              <a:rPr lang="en-GB" dirty="0" smtClean="0"/>
              <a:t>     The </a:t>
            </a:r>
            <a:r>
              <a:rPr lang="en-GB" dirty="0"/>
              <a:t>event builder and output logic must thus run at an average rate of at </a:t>
            </a:r>
            <a:r>
              <a:rPr lang="en-GB" dirty="0" smtClean="0"/>
              <a:t>least </a:t>
            </a:r>
          </a:p>
          <a:p>
            <a:pPr marL="152396" indent="0">
              <a:buNone/>
            </a:pPr>
            <a:r>
              <a:rPr lang="en-GB" dirty="0" smtClean="0"/>
              <a:t>     66 </a:t>
            </a:r>
            <a:r>
              <a:rPr lang="en-GB" dirty="0"/>
              <a:t>MHz (32-bit words) or 264 </a:t>
            </a:r>
            <a:r>
              <a:rPr lang="en-GB" dirty="0" err="1" smtClean="0"/>
              <a:t>MBytes</a:t>
            </a:r>
            <a:r>
              <a:rPr lang="en-GB" dirty="0" smtClean="0"/>
              <a:t>/sec.</a:t>
            </a:r>
          </a:p>
          <a:p>
            <a:pPr marL="152396" indent="0">
              <a:buNone/>
            </a:pPr>
            <a:r>
              <a:rPr lang="en-GB" dirty="0"/>
              <a:t> </a:t>
            </a:r>
            <a:r>
              <a:rPr lang="en-GB" dirty="0" smtClean="0"/>
              <a:t>    The </a:t>
            </a:r>
            <a:r>
              <a:rPr lang="en-GB" dirty="0"/>
              <a:t>event builder output is sent in parallel to several destinations.</a:t>
            </a:r>
            <a:endParaRPr dirty="0"/>
          </a:p>
          <a:p>
            <a:pPr indent="0">
              <a:spcBef>
                <a:spcPts val="2133"/>
              </a:spcBef>
              <a:spcAft>
                <a:spcPts val="2133"/>
              </a:spcAft>
              <a:buNone/>
            </a:pPr>
            <a:endParaRPr dirty="0"/>
          </a:p>
        </p:txBody>
      </p:sp>
      <p:sp>
        <p:nvSpPr>
          <p:cNvPr id="2" name="Slide Number Placeholder 1"/>
          <p:cNvSpPr>
            <a:spLocks noGrp="1"/>
          </p:cNvSpPr>
          <p:nvPr>
            <p:ph type="sldNum" idx="12"/>
          </p:nvPr>
        </p:nvSpPr>
        <p:spPr/>
        <p:txBody>
          <a:bodyPr/>
          <a:lstStyle/>
          <a:p>
            <a:fld id="{00000000-1234-1234-1234-123412341234}" type="slidenum">
              <a:rPr lang="en-GB" smtClean="0"/>
              <a:pPr/>
              <a:t>29</a:t>
            </a:fld>
            <a:endParaRPr lang="en-GB"/>
          </a:p>
        </p:txBody>
      </p:sp>
    </p:spTree>
    <p:extLst>
      <p:ext uri="{BB962C8B-B14F-4D97-AF65-F5344CB8AC3E}">
        <p14:creationId xmlns:p14="http://schemas.microsoft.com/office/powerpoint/2010/main" val="895589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 Placeholder 2"/>
              <p:cNvSpPr>
                <a:spLocks noGrp="1"/>
              </p:cNvSpPr>
              <p:nvPr>
                <p:ph type="body" idx="1"/>
              </p:nvPr>
            </p:nvSpPr>
            <p:spPr>
              <a:xfrm>
                <a:off x="838200" y="95250"/>
                <a:ext cx="11049000" cy="6626225"/>
              </a:xfrm>
            </p:spPr>
            <p:txBody>
              <a:bodyPr>
                <a:normAutofit fontScale="92500" lnSpcReduction="10000"/>
              </a:bodyPr>
              <a:lstStyle/>
              <a:p>
                <a:r>
                  <a:rPr lang="en-US" dirty="0" smtClean="0">
                    <a:solidFill>
                      <a:srgbClr val="0070C0"/>
                    </a:solidFill>
                  </a:rPr>
                  <a:t>Energy loss due to </a:t>
                </a:r>
                <a:r>
                  <a:rPr lang="en-US" dirty="0" err="1" smtClean="0">
                    <a:solidFill>
                      <a:srgbClr val="0070C0"/>
                    </a:solidFill>
                  </a:rPr>
                  <a:t>ionisation</a:t>
                </a:r>
                <a:endParaRPr lang="en-US" dirty="0" smtClean="0"/>
              </a:p>
              <a:p>
                <a:pPr marL="0" indent="0">
                  <a:buNone/>
                </a:pPr>
                <a:endParaRPr lang="en-US" dirty="0" smtClean="0"/>
              </a:p>
              <a:p>
                <a:pPr marL="50800" indent="0" algn="ctr">
                  <a:buNone/>
                </a:pP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 </m:t>
                            </m:r>
                          </m:sub>
                        </m:sSub>
                      </m:num>
                      <m:den>
                        <m:r>
                          <a:rPr lang="en-US" b="0" i="1" smtClean="0">
                            <a:latin typeface="Cambria Math" panose="02040503050406030204" pitchFamily="18" charset="0"/>
                          </a:rPr>
                          <m:t>𝑑𝑥</m:t>
                        </m:r>
                      </m:den>
                    </m:f>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e>
                        </m:d>
                      </m:e>
                      <m:sub>
                        <m:r>
                          <a:rPr lang="en-US" b="0" i="1" smtClean="0">
                            <a:latin typeface="Cambria Math" panose="02040503050406030204" pitchFamily="18" charset="0"/>
                          </a:rPr>
                          <m:t>𝑖𝑜𝑛</m:t>
                        </m:r>
                      </m:sub>
                    </m:sSub>
                    <m:r>
                      <a:rPr lang="en-US" b="0" i="1" smtClean="0">
                        <a:latin typeface="Cambria Math" panose="02040503050406030204" pitchFamily="18" charset="0"/>
                      </a:rPr>
                      <m:t> </m:t>
                    </m:r>
                    <m:r>
                      <a:rPr lang="en-US" b="0" i="1" smtClean="0">
                        <a:latin typeface="Cambria Math" panose="02040503050406030204" pitchFamily="18" charset="0"/>
                      </a:rPr>
                      <m:t>=4 </m:t>
                    </m:r>
                    <m:r>
                      <a:rPr lang="en-US" b="0" i="1" smtClean="0">
                        <a:latin typeface="Cambria Math" panose="02040503050406030204" pitchFamily="18" charset="0"/>
                      </a:rPr>
                      <m:t>𝜋</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𝐴</m:t>
                        </m:r>
                      </m:sub>
                    </m:sSub>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𝑟</m:t>
                        </m:r>
                      </m:e>
                      <m:sub>
                        <m:r>
                          <a:rPr lang="en-US" b="0" i="1" smtClean="0">
                            <a:latin typeface="Cambria Math" panose="02040503050406030204" pitchFamily="18" charset="0"/>
                          </a:rPr>
                          <m:t>𝑒</m:t>
                        </m:r>
                      </m:sub>
                      <m:sup>
                        <m:r>
                          <a:rPr lang="en-US" b="0" i="1" smtClean="0">
                            <a:latin typeface="Cambria Math" panose="02040503050406030204" pitchFamily="18" charset="0"/>
                          </a:rPr>
                          <m:t>2</m:t>
                        </m:r>
                      </m:sup>
                    </m:sSubSup>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𝑒</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2</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2</m:t>
                        </m:r>
                      </m:sup>
                    </m:sSup>
                    <m:f>
                      <m:fPr>
                        <m:ctrlPr>
                          <a:rPr lang="en-US" b="0" i="1" smtClean="0">
                            <a:latin typeface="Cambria Math" panose="02040503050406030204" pitchFamily="18" charset="0"/>
                          </a:rPr>
                        </m:ctrlPr>
                      </m:fPr>
                      <m:num>
                        <m:r>
                          <a:rPr lang="en-US" b="0" i="1" smtClean="0">
                            <a:latin typeface="Cambria Math" panose="02040503050406030204" pitchFamily="18" charset="0"/>
                          </a:rPr>
                          <m:t>𝑍</m:t>
                        </m:r>
                      </m:num>
                      <m:den>
                        <m:r>
                          <a:rPr lang="en-US" b="0" i="1" smtClean="0">
                            <a:latin typeface="Cambria Math" panose="02040503050406030204" pitchFamily="18" charset="0"/>
                          </a:rPr>
                          <m:t>𝐴</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𝛽</m:t>
                            </m:r>
                          </m:e>
                          <m:sup>
                            <m:r>
                              <a:rPr lang="en-US" b="0" i="1" smtClean="0">
                                <a:latin typeface="Cambria Math" panose="02040503050406030204" pitchFamily="18" charset="0"/>
                              </a:rPr>
                              <m:t>2</m:t>
                            </m:r>
                          </m:sup>
                        </m:sSup>
                      </m:den>
                    </m:f>
                    <m:d>
                      <m:dPr>
                        <m:begChr m:val="["/>
                        <m:endChr m:val="]"/>
                        <m:ctrlPr>
                          <a:rPr lang="en-US" b="0" i="1" smtClean="0">
                            <a:latin typeface="Cambria Math" panose="02040503050406030204" pitchFamily="18" charset="0"/>
                          </a:rPr>
                        </m:ctrlPr>
                      </m:dPr>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2</m:t>
                                    </m:r>
                                    <m:sSup>
                                      <m:sSupPr>
                                        <m:ctrlPr>
                                          <a:rPr lang="en-US" i="1">
                                            <a:latin typeface="Cambria Math" panose="02040503050406030204" pitchFamily="18" charset="0"/>
                                          </a:rPr>
                                        </m:ctrlPr>
                                      </m:sSupPr>
                                      <m:e>
                                        <m:r>
                                          <a:rPr lang="en-US" i="1">
                                            <a:latin typeface="Cambria Math" panose="02040503050406030204" pitchFamily="18" charset="0"/>
                                          </a:rPr>
                                          <m:t> </m:t>
                                        </m:r>
                                        <m:r>
                                          <a:rPr lang="en-US" i="1">
                                            <a:latin typeface="Cambria Math" panose="02040503050406030204" pitchFamily="18" charset="0"/>
                                          </a:rPr>
                                          <m:t>𝛾</m:t>
                                        </m:r>
                                      </m:e>
                                      <m:sup>
                                        <m:r>
                                          <a:rPr lang="en-US" i="1">
                                            <a:latin typeface="Cambria Math" panose="02040503050406030204" pitchFamily="18" charset="0"/>
                                          </a:rPr>
                                          <m:t>2</m:t>
                                        </m:r>
                                      </m:sup>
                                    </m:sSup>
                                    <m:sSup>
                                      <m:sSupPr>
                                        <m:ctrlPr>
                                          <a:rPr lang="en-US" i="1">
                                            <a:latin typeface="Cambria Math" panose="02040503050406030204" pitchFamily="18" charset="0"/>
                                          </a:rPr>
                                        </m:ctrlPr>
                                      </m:sSupPr>
                                      <m:e>
                                        <m:r>
                                          <a:rPr lang="en-US" i="1">
                                            <a:latin typeface="Cambria Math" panose="02040503050406030204" pitchFamily="18" charset="0"/>
                                          </a:rPr>
                                          <m:t>𝛽</m:t>
                                        </m:r>
                                      </m:e>
                                      <m:sup>
                                        <m:r>
                                          <a:rPr lang="en-US" i="1">
                                            <a:latin typeface="Cambria Math" panose="02040503050406030204" pitchFamily="18" charset="0"/>
                                          </a:rPr>
                                          <m:t>2</m:t>
                                        </m:r>
                                      </m:sup>
                                    </m:sSup>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𝑒</m:t>
                                        </m:r>
                                      </m:sub>
                                    </m:sSub>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num>
                                  <m:den>
                                    <m:r>
                                      <a:rPr lang="en-US" i="1">
                                        <a:latin typeface="Cambria Math" panose="02040503050406030204" pitchFamily="18" charset="0"/>
                                      </a:rPr>
                                      <m:t>𝐼</m:t>
                                    </m:r>
                                  </m:den>
                                </m:f>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𝛽</m:t>
                                </m:r>
                              </m:e>
                              <m:sup>
                                <m:r>
                                  <a:rPr lang="en-US" i="1">
                                    <a:latin typeface="Cambria Math" panose="02040503050406030204" pitchFamily="18" charset="0"/>
                                  </a:rPr>
                                  <m:t>2</m:t>
                                </m:r>
                              </m:sup>
                            </m:s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𝛿</m:t>
                                </m:r>
                              </m:num>
                              <m:den>
                                <m:r>
                                  <a:rPr lang="en-US" i="1">
                                    <a:latin typeface="Cambria Math" panose="02040503050406030204" pitchFamily="18" charset="0"/>
                                  </a:rPr>
                                  <m:t>2</m:t>
                                </m:r>
                              </m:den>
                            </m:f>
                          </m:e>
                        </m:func>
                      </m:e>
                    </m:d>
                  </m:oMath>
                </a14:m>
                <a:r>
                  <a:rPr lang="en-US" dirty="0"/>
                  <a:t> MeV/gcm</a:t>
                </a:r>
                <a:r>
                  <a:rPr lang="en-US" baseline="30000" dirty="0"/>
                  <a:t>-2</a:t>
                </a:r>
                <a:r>
                  <a:rPr lang="en-US" dirty="0"/>
                  <a:t> </a:t>
                </a:r>
                <a:endParaRPr lang="en-US" dirty="0" smtClean="0"/>
              </a:p>
              <a:p>
                <a:pPr marL="50800" indent="0">
                  <a:buNone/>
                </a:pPr>
                <a:r>
                  <a:rPr lang="en-US" dirty="0"/>
                  <a:t>w</a:t>
                </a:r>
                <a:r>
                  <a:rPr lang="en-US" dirty="0" smtClean="0"/>
                  <a:t>here, </a:t>
                </a:r>
              </a:p>
              <a:p>
                <a:pPr marL="50800" indent="0">
                  <a:buNone/>
                </a:pPr>
                <a:r>
                  <a:rPr lang="en-US" dirty="0" smtClean="0"/>
                  <a:t>N</a:t>
                </a:r>
                <a:r>
                  <a:rPr lang="en-US" baseline="-25000" dirty="0" smtClean="0"/>
                  <a:t>A</a:t>
                </a:r>
                <a:r>
                  <a:rPr lang="en-US" dirty="0" smtClean="0"/>
                  <a:t> </a:t>
                </a:r>
                <a:r>
                  <a:rPr lang="en-US" dirty="0"/>
                  <a:t>=</a:t>
                </a:r>
                <a:r>
                  <a:rPr lang="en-US" dirty="0" smtClean="0"/>
                  <a:t> </a:t>
                </a:r>
                <a:r>
                  <a:rPr lang="en-US" dirty="0" smtClean="0"/>
                  <a:t>Avogadro number</a:t>
                </a:r>
                <a:endParaRPr lang="en-US" dirty="0" smtClean="0"/>
              </a:p>
              <a:p>
                <a:pPr marL="50800" indent="0">
                  <a:buNone/>
                </a:pPr>
                <a:r>
                  <a:rPr lang="en-US" dirty="0" smtClean="0"/>
                  <a:t>z = </a:t>
                </a:r>
                <a:r>
                  <a:rPr lang="en-US" dirty="0" smtClean="0"/>
                  <a:t>charge of incoming </a:t>
                </a:r>
                <a:r>
                  <a:rPr lang="en-US" dirty="0" smtClean="0"/>
                  <a:t>particle</a:t>
                </a:r>
              </a:p>
              <a:p>
                <a:pPr marL="50800" indent="0">
                  <a:buNone/>
                </a:pPr>
                <a:r>
                  <a:rPr lang="en-US" dirty="0" smtClean="0"/>
                  <a:t>Z, A </a:t>
                </a:r>
                <a:r>
                  <a:rPr lang="en-US" dirty="0" smtClean="0"/>
                  <a:t>= atomic </a:t>
                </a:r>
                <a:r>
                  <a:rPr lang="en-US" dirty="0" smtClean="0"/>
                  <a:t>number, atomic weight of absorber</a:t>
                </a:r>
                <a:endParaRPr lang="en-US" dirty="0" smtClean="0"/>
              </a:p>
              <a:p>
                <a:pPr marL="50800" indent="0">
                  <a:buNone/>
                </a:pPr>
                <a:r>
                  <a:rPr lang="en-US" dirty="0" smtClean="0"/>
                  <a:t>m</a:t>
                </a:r>
                <a:r>
                  <a:rPr lang="en-US" baseline="-25000" dirty="0" smtClean="0"/>
                  <a:t>e</a:t>
                </a:r>
                <a:r>
                  <a:rPr lang="en-US" dirty="0" smtClean="0"/>
                  <a:t> </a:t>
                </a:r>
                <a:r>
                  <a:rPr lang="en-US" dirty="0" smtClean="0"/>
                  <a:t>= mass of electron</a:t>
                </a:r>
              </a:p>
              <a:p>
                <a:pPr marL="50800" indent="0">
                  <a:buNone/>
                </a:pPr>
                <a14:m>
                  <m:oMath xmlns:m="http://schemas.openxmlformats.org/officeDocument/2006/math">
                    <m:r>
                      <a:rPr lang="en-US" b="0" i="1" smtClean="0">
                        <a:latin typeface="Cambria Math" panose="02040503050406030204" pitchFamily="18" charset="0"/>
                      </a:rPr>
                      <m:t>𝛽</m:t>
                    </m:r>
                  </m:oMath>
                </a14:m>
                <a:r>
                  <a:rPr lang="en-US" dirty="0" smtClean="0"/>
                  <a:t>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𝑣</m:t>
                        </m:r>
                      </m:num>
                      <m:den>
                        <m:r>
                          <a:rPr lang="en-US" b="0" i="1" smtClean="0">
                            <a:latin typeface="Cambria Math" panose="02040503050406030204" pitchFamily="18" charset="0"/>
                          </a:rPr>
                          <m:t>𝑐</m:t>
                        </m:r>
                      </m:den>
                    </m:f>
                  </m:oMath>
                </a14:m>
                <a:r>
                  <a:rPr lang="en-US" dirty="0" smtClean="0"/>
                  <a:t>, (v = speed of the incoming particle)</a:t>
                </a:r>
              </a:p>
              <a:p>
                <a:pPr marL="50800" indent="0">
                  <a:buNone/>
                </a:pPr>
                <a14:m>
                  <m:oMath xmlns:m="http://schemas.openxmlformats.org/officeDocument/2006/math">
                    <m:r>
                      <a:rPr lang="en-US" b="0" i="1" smtClean="0">
                        <a:latin typeface="Cambria Math" panose="02040503050406030204" pitchFamily="18" charset="0"/>
                      </a:rPr>
                      <m:t>𝛾</m:t>
                    </m:r>
                  </m:oMath>
                </a14:m>
                <a:r>
                  <a:rPr lang="en-US" i="0" dirty="0" smtClean="0">
                    <a:latin typeface="+mj-lt"/>
                  </a:rPr>
                  <a:t> </a:t>
                </a:r>
                <a:r>
                  <a:rPr lang="en-US" dirty="0" smtClean="0"/>
                  <a:t>= Lorentz factor </a:t>
                </a:r>
              </a:p>
              <a:p>
                <a:pPr marL="50800" indent="0">
                  <a:buNone/>
                </a:pPr>
                <a14:m>
                  <m:oMath xmlns:m="http://schemas.openxmlformats.org/officeDocument/2006/math">
                    <m:r>
                      <a:rPr lang="en-US" b="0" i="1" smtClean="0">
                        <a:latin typeface="Cambria Math" panose="02040503050406030204" pitchFamily="18" charset="0"/>
                      </a:rPr>
                      <m:t>𝐼</m:t>
                    </m:r>
                  </m:oMath>
                </a14:m>
                <a:r>
                  <a:rPr lang="en-US" dirty="0"/>
                  <a:t> </a:t>
                </a:r>
                <a:r>
                  <a:rPr lang="en-US" dirty="0" smtClean="0"/>
                  <a:t>= </a:t>
                </a:r>
                <a:r>
                  <a:rPr lang="en-US" dirty="0"/>
                  <a:t>mean excitation </a:t>
                </a:r>
                <a:r>
                  <a:rPr lang="en-US" dirty="0" smtClean="0"/>
                  <a:t>energy of target element, which </a:t>
                </a:r>
                <a:r>
                  <a:rPr lang="en-US" dirty="0"/>
                  <a:t>can be approximated by</a:t>
                </a:r>
              </a:p>
              <a:p>
                <a:pPr marL="50800" indent="0" algn="ctr">
                  <a:buNone/>
                </a:pPr>
                <a14:m>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=16 </m:t>
                    </m:r>
                    <m:sSup>
                      <m:sSupPr>
                        <m:ctrlPr>
                          <a:rPr lang="en-US" i="1">
                            <a:latin typeface="Cambria Math" panose="02040503050406030204" pitchFamily="18" charset="0"/>
                          </a:rPr>
                        </m:ctrlPr>
                      </m:sSupPr>
                      <m:e>
                        <m:r>
                          <a:rPr lang="en-US" i="1">
                            <a:latin typeface="Cambria Math" panose="02040503050406030204" pitchFamily="18" charset="0"/>
                          </a:rPr>
                          <m:t>𝑍</m:t>
                        </m:r>
                      </m:e>
                      <m:sup>
                        <m:r>
                          <a:rPr lang="en-US" i="1">
                            <a:latin typeface="Cambria Math" panose="02040503050406030204" pitchFamily="18" charset="0"/>
                          </a:rPr>
                          <m:t>0.9</m:t>
                        </m:r>
                      </m:sup>
                    </m:sSup>
                  </m:oMath>
                </a14:m>
                <a:r>
                  <a:rPr lang="en-US" dirty="0"/>
                  <a:t>eV for </a:t>
                </a:r>
                <a14:m>
                  <m:oMath xmlns:m="http://schemas.openxmlformats.org/officeDocument/2006/math">
                    <m:r>
                      <a:rPr lang="en-US" i="1" dirty="0">
                        <a:latin typeface="Cambria Math" panose="02040503050406030204" pitchFamily="18" charset="0"/>
                      </a:rPr>
                      <m:t>𝑍</m:t>
                    </m:r>
                    <m:r>
                      <a:rPr lang="en-US" i="1" dirty="0">
                        <a:latin typeface="Cambria Math" panose="02040503050406030204" pitchFamily="18" charset="0"/>
                      </a:rPr>
                      <m:t>&gt;1</m:t>
                    </m:r>
                  </m:oMath>
                </a14:m>
                <a:endParaRPr lang="en-US" dirty="0"/>
              </a:p>
              <a:p>
                <a:pPr marL="50800" indent="0">
                  <a:buNone/>
                </a:pPr>
                <a:r>
                  <a:rPr lang="en-US" dirty="0" smtClean="0"/>
                  <a:t>r</a:t>
                </a:r>
                <a:r>
                  <a:rPr lang="en-US" baseline="-25000" dirty="0" smtClean="0"/>
                  <a:t>e </a:t>
                </a:r>
                <a:r>
                  <a:rPr lang="en-US" dirty="0" smtClean="0"/>
                  <a:t>= classical electron radius</a:t>
                </a:r>
                <a:endParaRPr lang="en-US" dirty="0" smtClean="0"/>
              </a:p>
            </p:txBody>
          </p:sp>
        </mc:Choice>
        <mc:Fallback>
          <p:sp>
            <p:nvSpPr>
              <p:cNvPr id="3" name="Text Placeholder 2"/>
              <p:cNvSpPr>
                <a:spLocks noGrp="1" noRot="1" noChangeAspect="1" noMove="1" noResize="1" noEditPoints="1" noAdjustHandles="1" noChangeArrowheads="1" noChangeShapeType="1" noTextEdit="1"/>
              </p:cNvSpPr>
              <p:nvPr>
                <p:ph type="body" idx="1"/>
              </p:nvPr>
            </p:nvSpPr>
            <p:spPr>
              <a:xfrm>
                <a:off x="838200" y="95250"/>
                <a:ext cx="11049000" cy="6626225"/>
              </a:xfrm>
              <a:blipFill rotWithShape="0">
                <a:blip r:embed="rId3"/>
                <a:stretch>
                  <a:fillRect l="-883" t="-1932"/>
                </a:stretch>
              </a:blipFill>
            </p:spPr>
            <p:txBody>
              <a:bodyPr/>
              <a:lstStyle/>
              <a:p>
                <a:r>
                  <a:rPr lang="en-US">
                    <a:noFill/>
                  </a:rPr>
                  <a:t> </a:t>
                </a:r>
              </a:p>
            </p:txBody>
          </p:sp>
        </mc:Fallback>
      </mc:AlternateContent>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3</a:t>
            </a:fld>
            <a:endParaRPr lang="en-US" dirty="0"/>
          </a:p>
        </p:txBody>
      </p:sp>
      <mc:AlternateContent xmlns:mc="http://schemas.openxmlformats.org/markup-compatibility/2006" xmlns:a14="http://schemas.microsoft.com/office/drawing/2010/main">
        <mc:Choice Requires="a14">
          <p:sp>
            <p:nvSpPr>
              <p:cNvPr id="5" name="Content Placeholder 2"/>
              <p:cNvSpPr txBox="1">
                <a:spLocks/>
              </p:cNvSpPr>
              <p:nvPr/>
            </p:nvSpPr>
            <p:spPr>
              <a:xfrm>
                <a:off x="7458075" y="2144713"/>
                <a:ext cx="4429125" cy="24082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smtClean="0">
                    <a:solidFill>
                      <a:srgbClr val="FF0000"/>
                    </a:solidFill>
                  </a:rPr>
                  <a:t>Function of</a:t>
                </a:r>
                <a:r>
                  <a:rPr lang="en-US" sz="2400" dirty="0" smtClean="0">
                    <a:solidFill>
                      <a:srgbClr val="FF0000"/>
                    </a:solidFill>
                  </a:rPr>
                  <a:t> :</a:t>
                </a:r>
              </a:p>
              <a:p>
                <a:pPr lvl="1"/>
                <a:r>
                  <a:rPr lang="en-US" sz="2000" dirty="0">
                    <a:solidFill>
                      <a:srgbClr val="FF0000"/>
                    </a:solidFill>
                  </a:rPr>
                  <a:t>Speed of the incident particle:</a:t>
                </a:r>
              </a:p>
              <a:p>
                <a:pPr marL="457200" lvl="1" indent="0">
                  <a:buFont typeface="Arial" panose="020B0604020202020204" pitchFamily="34" charset="0"/>
                  <a:buNone/>
                </a:pPr>
                <a:r>
                  <a:rPr lang="en-US" sz="2000" dirty="0">
                    <a:solidFill>
                      <a:srgbClr val="FF0000"/>
                    </a:solidFill>
                  </a:rPr>
                  <a:t>   At low energies </a:t>
                </a:r>
                <a14:m>
                  <m:oMath xmlns:m="http://schemas.openxmlformats.org/officeDocument/2006/math">
                    <m:d>
                      <m:dPr>
                        <m:ctrlPr>
                          <a:rPr lang="en-US" sz="2000" i="1">
                            <a:solidFill>
                              <a:srgbClr val="FF0000"/>
                            </a:solidFill>
                            <a:latin typeface="Cambria Math" panose="02040503050406030204" pitchFamily="18" charset="0"/>
                          </a:rPr>
                        </m:ctrlPr>
                      </m:dPr>
                      <m:e>
                        <m:r>
                          <a:rPr lang="en-US" sz="2000" b="0" i="1">
                            <a:solidFill>
                              <a:srgbClr val="FF0000"/>
                            </a:solidFill>
                            <a:latin typeface="Cambria Math" panose="02040503050406030204" pitchFamily="18" charset="0"/>
                          </a:rPr>
                          <m:t>𝛾𝛽</m:t>
                        </m:r>
                        <m:r>
                          <a:rPr lang="en-US" sz="2000" b="0" i="1">
                            <a:solidFill>
                              <a:srgbClr val="FF0000"/>
                            </a:solidFill>
                            <a:latin typeface="Cambria Math" panose="02040503050406030204" pitchFamily="18" charset="0"/>
                          </a:rPr>
                          <m:t>&lt;1</m:t>
                        </m:r>
                      </m:e>
                    </m:d>
                    <m:r>
                      <a:rPr lang="en-US" sz="2000" b="0" i="1">
                        <a:solidFill>
                          <a:srgbClr val="FF0000"/>
                        </a:solidFill>
                        <a:latin typeface="Cambria Math" panose="02040503050406030204" pitchFamily="18" charset="0"/>
                      </a:rPr>
                      <m:t>→</m:t>
                    </m:r>
                    <m:f>
                      <m:fPr>
                        <m:ctrlPr>
                          <a:rPr lang="en-US" sz="2000" i="1">
                            <a:solidFill>
                              <a:srgbClr val="FF0000"/>
                            </a:solidFill>
                            <a:latin typeface="Cambria Math" panose="02040503050406030204" pitchFamily="18" charset="0"/>
                          </a:rPr>
                        </m:ctrlPr>
                      </m:fPr>
                      <m:num>
                        <m:r>
                          <a:rPr lang="en-US" sz="2000" b="0" i="1">
                            <a:solidFill>
                              <a:srgbClr val="FF0000"/>
                            </a:solidFill>
                            <a:latin typeface="Cambria Math" panose="02040503050406030204" pitchFamily="18" charset="0"/>
                          </a:rPr>
                          <m:t>1</m:t>
                        </m:r>
                      </m:num>
                      <m:den>
                        <m:sSup>
                          <m:sSupPr>
                            <m:ctrlPr>
                              <a:rPr lang="en-US" sz="2000" i="1">
                                <a:solidFill>
                                  <a:srgbClr val="FF0000"/>
                                </a:solidFill>
                                <a:latin typeface="Cambria Math" panose="02040503050406030204" pitchFamily="18" charset="0"/>
                              </a:rPr>
                            </m:ctrlPr>
                          </m:sSupPr>
                          <m:e>
                            <m:r>
                              <a:rPr lang="en-US" sz="2000" b="0" i="1">
                                <a:solidFill>
                                  <a:srgbClr val="FF0000"/>
                                </a:solidFill>
                                <a:latin typeface="Cambria Math" panose="02040503050406030204" pitchFamily="18" charset="0"/>
                              </a:rPr>
                              <m:t>𝛽</m:t>
                            </m:r>
                          </m:e>
                          <m:sup>
                            <m:r>
                              <a:rPr lang="en-US" sz="2000" b="0" i="1">
                                <a:solidFill>
                                  <a:srgbClr val="FF0000"/>
                                </a:solidFill>
                                <a:latin typeface="Cambria Math" panose="02040503050406030204" pitchFamily="18" charset="0"/>
                              </a:rPr>
                              <m:t>2</m:t>
                            </m:r>
                          </m:sup>
                        </m:sSup>
                      </m:den>
                    </m:f>
                  </m:oMath>
                </a14:m>
                <a:endParaRPr lang="en-US" sz="2000" dirty="0">
                  <a:solidFill>
                    <a:srgbClr val="FF0000"/>
                  </a:solidFill>
                </a:endParaRPr>
              </a:p>
              <a:p>
                <a:pPr marL="457200" lvl="1" indent="0">
                  <a:buFont typeface="Arial" panose="020B0604020202020204" pitchFamily="34" charset="0"/>
                  <a:buNone/>
                </a:pPr>
                <a:r>
                  <a:rPr lang="en-US" sz="2000" dirty="0">
                    <a:solidFill>
                      <a:srgbClr val="FF0000"/>
                    </a:solidFill>
                  </a:rPr>
                  <a:t>   At high energies, slow variation </a:t>
                </a:r>
                <a:r>
                  <a:rPr lang="en-US" sz="2000" dirty="0" smtClean="0">
                    <a:solidFill>
                      <a:srgbClr val="FF0000"/>
                    </a:solidFill>
                  </a:rPr>
                  <a:t> </a:t>
                </a:r>
              </a:p>
              <a:p>
                <a:pPr marL="457200" lvl="1" indent="0">
                  <a:buFont typeface="Arial" panose="020B0604020202020204" pitchFamily="34" charset="0"/>
                  <a:buNone/>
                </a:pPr>
                <a:r>
                  <a:rPr lang="en-US" sz="2000" dirty="0">
                    <a:solidFill>
                      <a:srgbClr val="FF0000"/>
                    </a:solidFill>
                  </a:rPr>
                  <a:t> </a:t>
                </a:r>
                <a:r>
                  <a:rPr lang="en-US" sz="2000" dirty="0" smtClean="0">
                    <a:solidFill>
                      <a:srgbClr val="FF0000"/>
                    </a:solidFill>
                  </a:rPr>
                  <a:t>  due </a:t>
                </a:r>
                <a:r>
                  <a:rPr lang="en-US" sz="2000" dirty="0">
                    <a:solidFill>
                      <a:srgbClr val="FF0000"/>
                    </a:solidFill>
                  </a:rPr>
                  <a:t>to </a:t>
                </a:r>
                <a14:m>
                  <m:oMath xmlns:m="http://schemas.openxmlformats.org/officeDocument/2006/math">
                    <m:func>
                      <m:funcPr>
                        <m:ctrlPr>
                          <a:rPr lang="en-US" sz="2000" i="1">
                            <a:solidFill>
                              <a:srgbClr val="FF0000"/>
                            </a:solidFill>
                            <a:latin typeface="Cambria Math" panose="02040503050406030204" pitchFamily="18" charset="0"/>
                          </a:rPr>
                        </m:ctrlPr>
                      </m:funcPr>
                      <m:fName>
                        <m:r>
                          <a:rPr lang="en-US" sz="2000" b="0" i="1">
                            <a:solidFill>
                              <a:srgbClr val="FF0000"/>
                            </a:solidFill>
                            <a:latin typeface="Cambria Math" panose="02040503050406030204" pitchFamily="18" charset="0"/>
                          </a:rPr>
                          <m:t>𝑙𝑛</m:t>
                        </m:r>
                      </m:fName>
                      <m:e>
                        <m:d>
                          <m:dPr>
                            <m:ctrlPr>
                              <a:rPr lang="en-US" sz="2000" i="1">
                                <a:solidFill>
                                  <a:srgbClr val="FF0000"/>
                                </a:solidFill>
                                <a:latin typeface="Cambria Math" panose="02040503050406030204" pitchFamily="18" charset="0"/>
                              </a:rPr>
                            </m:ctrlPr>
                          </m:dPr>
                          <m:e>
                            <m:r>
                              <a:rPr lang="en-US" sz="2000" b="0" i="1">
                                <a:solidFill>
                                  <a:srgbClr val="FF0000"/>
                                </a:solidFill>
                                <a:latin typeface="Cambria Math" panose="02040503050406030204" pitchFamily="18" charset="0"/>
                              </a:rPr>
                              <m:t>𝛾</m:t>
                            </m:r>
                          </m:e>
                        </m:d>
                      </m:e>
                    </m:func>
                  </m:oMath>
                </a14:m>
                <a:endParaRPr lang="en-US" sz="2000" dirty="0">
                  <a:solidFill>
                    <a:srgbClr val="FF0000"/>
                  </a:solidFill>
                </a:endParaRPr>
              </a:p>
              <a:p>
                <a:pPr lvl="1"/>
                <a:r>
                  <a:rPr lang="en-US" sz="2000" dirty="0">
                    <a:solidFill>
                      <a:srgbClr val="FF0000"/>
                    </a:solidFill>
                  </a:rPr>
                  <a:t>Mean Excitation energy </a:t>
                </a:r>
                <a14:m>
                  <m:oMath xmlns:m="http://schemas.openxmlformats.org/officeDocument/2006/math">
                    <m:r>
                      <a:rPr lang="en-US" sz="2000" b="0" i="1">
                        <a:solidFill>
                          <a:srgbClr val="FF0000"/>
                        </a:solidFill>
                        <a:latin typeface="Cambria Math" panose="02040503050406030204" pitchFamily="18" charset="0"/>
                      </a:rPr>
                      <m:t>ℏ〈</m:t>
                    </m:r>
                    <m:r>
                      <a:rPr lang="en-US" sz="2000" b="0" i="1">
                        <a:solidFill>
                          <a:srgbClr val="FF0000"/>
                        </a:solidFill>
                        <a:latin typeface="Cambria Math" panose="02040503050406030204" pitchFamily="18" charset="0"/>
                      </a:rPr>
                      <m:t>𝜔</m:t>
                    </m:r>
                    <m:r>
                      <a:rPr lang="en-US" sz="2000" b="0" i="1">
                        <a:solidFill>
                          <a:srgbClr val="FF0000"/>
                        </a:solidFill>
                        <a:latin typeface="Cambria Math" panose="02040503050406030204" pitchFamily="18" charset="0"/>
                      </a:rPr>
                      <m:t>〉</m:t>
                    </m:r>
                  </m:oMath>
                </a14:m>
                <a:endParaRPr lang="en-US" sz="2000" dirty="0">
                  <a:solidFill>
                    <a:srgbClr val="FF0000"/>
                  </a:solidFill>
                </a:endParaRPr>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7458075" y="2144713"/>
                <a:ext cx="4429125" cy="2408237"/>
              </a:xfrm>
              <a:prstGeom prst="rect">
                <a:avLst/>
              </a:prstGeom>
              <a:blipFill rotWithShape="0">
                <a:blip r:embed="rId4"/>
                <a:stretch>
                  <a:fillRect l="-2063" t="-3544"/>
                </a:stretch>
              </a:blipFill>
            </p:spPr>
            <p:txBody>
              <a:bodyPr/>
              <a:lstStyle/>
              <a:p>
                <a:r>
                  <a:rPr lang="en-US">
                    <a:noFill/>
                  </a:rPr>
                  <a:t> </a:t>
                </a:r>
              </a:p>
            </p:txBody>
          </p:sp>
        </mc:Fallback>
      </mc:AlternateContent>
    </p:spTree>
    <p:extLst>
      <p:ext uri="{BB962C8B-B14F-4D97-AF65-F5344CB8AC3E}">
        <p14:creationId xmlns:p14="http://schemas.microsoft.com/office/powerpoint/2010/main" val="29248184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1" name="Shape 211"/>
          <p:cNvSpPr txBox="1">
            <a:spLocks noGrp="1"/>
          </p:cNvSpPr>
          <p:nvPr>
            <p:ph type="body" idx="1"/>
          </p:nvPr>
        </p:nvSpPr>
        <p:spPr>
          <a:xfrm>
            <a:off x="415600" y="348343"/>
            <a:ext cx="11360800" cy="5743491"/>
          </a:xfrm>
          <a:prstGeom prst="rect">
            <a:avLst/>
          </a:prstGeom>
        </p:spPr>
        <p:txBody>
          <a:bodyPr spcFirstLastPara="1" vert="horz" wrap="square" lIns="121900" tIns="121900" rIns="121900" bIns="121900" rtlCol="0" anchor="t" anchorCtr="0">
            <a:noAutofit/>
          </a:bodyPr>
          <a:lstStyle/>
          <a:p>
            <a:pPr marL="0" indent="0">
              <a:buNone/>
            </a:pPr>
            <a:r>
              <a:rPr lang="en-GB" dirty="0"/>
              <a:t>The outputs of event builder are:</a:t>
            </a:r>
            <a:endParaRPr dirty="0"/>
          </a:p>
          <a:p>
            <a:pPr>
              <a:spcBef>
                <a:spcPts val="2133"/>
              </a:spcBef>
              <a:buAutoNum type="arabicPeriod"/>
            </a:pPr>
            <a:r>
              <a:rPr lang="en-GB" b="1" dirty="0"/>
              <a:t>The data acquisition (</a:t>
            </a:r>
            <a:r>
              <a:rPr lang="en-GB" b="1" dirty="0" err="1"/>
              <a:t>DAQ</a:t>
            </a:r>
            <a:r>
              <a:rPr lang="en-GB" b="1" dirty="0"/>
              <a:t>) output:</a:t>
            </a:r>
            <a:r>
              <a:rPr lang="en-GB" dirty="0"/>
              <a:t> Every event is sent </a:t>
            </a:r>
            <a:r>
              <a:rPr lang="en-GB" dirty="0" smtClean="0"/>
              <a:t>to </a:t>
            </a:r>
            <a:r>
              <a:rPr lang="en-GB" dirty="0"/>
              <a:t>the CMS </a:t>
            </a:r>
            <a:r>
              <a:rPr lang="en-GB" dirty="0" err="1"/>
              <a:t>DAQ</a:t>
            </a:r>
            <a:r>
              <a:rPr lang="en-GB" dirty="0"/>
              <a:t>. </a:t>
            </a:r>
            <a:endParaRPr lang="en-GB" dirty="0" smtClean="0"/>
          </a:p>
          <a:p>
            <a:pPr>
              <a:spcBef>
                <a:spcPts val="2133"/>
              </a:spcBef>
              <a:buAutoNum type="arabicPeriod"/>
            </a:pPr>
            <a:endParaRPr dirty="0" smtClean="0"/>
          </a:p>
          <a:p>
            <a:pPr>
              <a:buAutoNum type="arabicPeriod"/>
            </a:pPr>
            <a:r>
              <a:rPr lang="en-GB" b="1" dirty="0" smtClean="0"/>
              <a:t>The trigger data output:</a:t>
            </a:r>
            <a:r>
              <a:rPr lang="en-GB" dirty="0" smtClean="0"/>
              <a:t> The trigger information sent to the CMS Level-1 trigger is also sent to a special trigger </a:t>
            </a:r>
            <a:r>
              <a:rPr lang="en-GB" dirty="0" err="1" smtClean="0"/>
              <a:t>DAQ</a:t>
            </a:r>
            <a:r>
              <a:rPr lang="en-GB" dirty="0" smtClean="0"/>
              <a:t> system for monitoring of the trigger performance.</a:t>
            </a:r>
          </a:p>
          <a:p>
            <a:pPr>
              <a:buAutoNum type="arabicPeriod"/>
            </a:pPr>
            <a:endParaRPr dirty="0"/>
          </a:p>
          <a:p>
            <a:pPr>
              <a:buAutoNum type="arabicPeriod"/>
            </a:pPr>
            <a:r>
              <a:rPr lang="en-GB" b="1" dirty="0"/>
              <a:t>The spy output: </a:t>
            </a:r>
            <a:r>
              <a:rPr lang="en-GB" dirty="0"/>
              <a:t>A selected subset of events is sent to a </a:t>
            </a:r>
            <a:r>
              <a:rPr lang="en-GB" dirty="0" err="1"/>
              <a:t>VME</a:t>
            </a:r>
            <a:r>
              <a:rPr lang="en-GB" dirty="0"/>
              <a:t>-accessible memory for monitoring and diagnostics.</a:t>
            </a:r>
            <a:endParaRPr dirty="0"/>
          </a:p>
        </p:txBody>
      </p:sp>
      <p:sp>
        <p:nvSpPr>
          <p:cNvPr id="2" name="Slide Number Placeholder 1"/>
          <p:cNvSpPr>
            <a:spLocks noGrp="1"/>
          </p:cNvSpPr>
          <p:nvPr>
            <p:ph type="sldNum" idx="12"/>
          </p:nvPr>
        </p:nvSpPr>
        <p:spPr/>
        <p:txBody>
          <a:bodyPr/>
          <a:lstStyle/>
          <a:p>
            <a:fld id="{00000000-1234-1234-1234-123412341234}" type="slidenum">
              <a:rPr lang="en-GB" smtClean="0"/>
              <a:pPr/>
              <a:t>30</a:t>
            </a:fld>
            <a:endParaRPr lang="en-GB"/>
          </a:p>
        </p:txBody>
      </p:sp>
    </p:spTree>
    <p:extLst>
      <p:ext uri="{BB962C8B-B14F-4D97-AF65-F5344CB8AC3E}">
        <p14:creationId xmlns:p14="http://schemas.microsoft.com/office/powerpoint/2010/main" val="30881127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GB" dirty="0"/>
              <a:t>4. Test Beam Setup </a:t>
            </a:r>
            <a:endParaRPr dirty="0"/>
          </a:p>
        </p:txBody>
      </p:sp>
      <p:sp>
        <p:nvSpPr>
          <p:cNvPr id="235" name="Shape 23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r>
              <a:rPr lang="en-GB" dirty="0"/>
              <a:t>The data were recorded during 2002 at the CERN </a:t>
            </a:r>
            <a:r>
              <a:rPr lang="en-GB" dirty="0" err="1"/>
              <a:t>H2</a:t>
            </a:r>
            <a:r>
              <a:rPr lang="en-GB" dirty="0"/>
              <a:t> test beam. </a:t>
            </a:r>
            <a:endParaRPr lang="en-GB" dirty="0" smtClean="0"/>
          </a:p>
          <a:p>
            <a:endParaRPr lang="en-GB" dirty="0" smtClean="0"/>
          </a:p>
          <a:p>
            <a:r>
              <a:rPr lang="en-GB" dirty="0"/>
              <a:t>P</a:t>
            </a:r>
            <a:r>
              <a:rPr lang="en-GB" dirty="0" smtClean="0"/>
              <a:t>rototype </a:t>
            </a:r>
            <a:r>
              <a:rPr lang="en-GB" dirty="0"/>
              <a:t>electromagnetic crystal calorimeter which was inserted in front of the HB for some of the measurements</a:t>
            </a:r>
            <a:r>
              <a:rPr lang="en-GB" dirty="0" smtClean="0"/>
              <a:t>.</a:t>
            </a:r>
          </a:p>
          <a:p>
            <a:pPr marL="152396" indent="0">
              <a:buNone/>
            </a:pPr>
            <a:r>
              <a:rPr lang="en-GB" dirty="0" smtClean="0"/>
              <a:t> </a:t>
            </a:r>
            <a:endParaRPr dirty="0"/>
          </a:p>
          <a:p>
            <a:r>
              <a:rPr lang="en-GB" dirty="0"/>
              <a:t>The two-dimensional movement of the platform in φ and η directions allowed the beam to be directed onto any tower of the calorimeter. </a:t>
            </a:r>
            <a:endParaRPr lang="en-GB" dirty="0" smtClean="0"/>
          </a:p>
          <a:p>
            <a:endParaRPr dirty="0"/>
          </a:p>
          <a:p>
            <a:r>
              <a:rPr lang="en-GB" dirty="0"/>
              <a:t>Four scintillation counters were located approximately three meters upstream of the calorimeters and a coincidence between a subset of these counters was used for the trigger.</a:t>
            </a:r>
            <a:endParaRPr dirty="0"/>
          </a:p>
        </p:txBody>
      </p:sp>
      <p:sp>
        <p:nvSpPr>
          <p:cNvPr id="2" name="Slide Number Placeholder 1"/>
          <p:cNvSpPr>
            <a:spLocks noGrp="1"/>
          </p:cNvSpPr>
          <p:nvPr>
            <p:ph type="sldNum" idx="12"/>
          </p:nvPr>
        </p:nvSpPr>
        <p:spPr/>
        <p:txBody>
          <a:bodyPr/>
          <a:lstStyle/>
          <a:p>
            <a:fld id="{00000000-1234-1234-1234-123412341234}" type="slidenum">
              <a:rPr lang="en-GB" smtClean="0"/>
              <a:pPr/>
              <a:t>31</a:t>
            </a:fld>
            <a:endParaRPr lang="en-GB"/>
          </a:p>
        </p:txBody>
      </p:sp>
    </p:spTree>
    <p:extLst>
      <p:ext uri="{BB962C8B-B14F-4D97-AF65-F5344CB8AC3E}">
        <p14:creationId xmlns:p14="http://schemas.microsoft.com/office/powerpoint/2010/main" val="21183451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GB"/>
              <a:t>4.1 ECAL Module</a:t>
            </a:r>
            <a:endParaRPr/>
          </a:p>
        </p:txBody>
      </p:sp>
      <p:sp>
        <p:nvSpPr>
          <p:cNvPr id="241" name="Shape 241"/>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r>
              <a:rPr lang="en-GB" dirty="0"/>
              <a:t>The electromagnetic calorimeter module </a:t>
            </a:r>
            <a:r>
              <a:rPr lang="en-GB" dirty="0" smtClean="0"/>
              <a:t>consisted </a:t>
            </a:r>
            <a:r>
              <a:rPr lang="en-GB" dirty="0"/>
              <a:t>of 49 lead tungstate crystals arranged in a 7 × 7 array</a:t>
            </a:r>
            <a:r>
              <a:rPr lang="en-GB" dirty="0" smtClean="0"/>
              <a:t>.</a:t>
            </a:r>
          </a:p>
          <a:p>
            <a:endParaRPr dirty="0"/>
          </a:p>
          <a:p>
            <a:r>
              <a:rPr lang="en-GB" dirty="0"/>
              <a:t>The crystals were consistent with the CMS electromagnetic calorimeter design. </a:t>
            </a:r>
            <a:endParaRPr lang="en-GB" dirty="0" smtClean="0"/>
          </a:p>
          <a:p>
            <a:endParaRPr dirty="0"/>
          </a:p>
          <a:p>
            <a:r>
              <a:rPr lang="en-GB" dirty="0"/>
              <a:t>Each crystal </a:t>
            </a:r>
            <a:r>
              <a:rPr lang="en-GB" dirty="0" smtClean="0"/>
              <a:t>was </a:t>
            </a:r>
            <a:r>
              <a:rPr lang="en-GB" dirty="0"/>
              <a:t>coupled to a single photo-multiplier tube through a plastic light guide located at the front of the crystal</a:t>
            </a:r>
            <a:r>
              <a:rPr lang="en-GB" dirty="0" smtClean="0"/>
              <a:t>.</a:t>
            </a:r>
          </a:p>
          <a:p>
            <a:endParaRPr dirty="0"/>
          </a:p>
          <a:p>
            <a:r>
              <a:rPr lang="en-GB" dirty="0"/>
              <a:t>The </a:t>
            </a:r>
            <a:r>
              <a:rPr lang="en-GB" dirty="0" err="1"/>
              <a:t>PMT</a:t>
            </a:r>
            <a:r>
              <a:rPr lang="en-GB" dirty="0"/>
              <a:t> signals were digitized by CAEN </a:t>
            </a:r>
            <a:r>
              <a:rPr lang="en-GB" dirty="0" err="1"/>
              <a:t>V792</a:t>
            </a:r>
            <a:r>
              <a:rPr lang="en-GB" dirty="0"/>
              <a:t> charge-to-digital converters (</a:t>
            </a:r>
            <a:r>
              <a:rPr lang="en-GB" dirty="0" err="1"/>
              <a:t>QDC</a:t>
            </a:r>
            <a:r>
              <a:rPr lang="en-GB" dirty="0"/>
              <a:t>).</a:t>
            </a:r>
            <a:endParaRPr dirty="0"/>
          </a:p>
          <a:p>
            <a:pPr indent="0">
              <a:spcBef>
                <a:spcPts val="2133"/>
              </a:spcBef>
              <a:buNone/>
            </a:pPr>
            <a:endParaRPr dirty="0"/>
          </a:p>
          <a:p>
            <a:pPr marL="0" indent="0">
              <a:spcBef>
                <a:spcPts val="2133"/>
              </a:spcBef>
              <a:spcAft>
                <a:spcPts val="2133"/>
              </a:spcAft>
              <a:buNone/>
            </a:pPr>
            <a:endParaRPr dirty="0"/>
          </a:p>
        </p:txBody>
      </p:sp>
      <p:sp>
        <p:nvSpPr>
          <p:cNvPr id="2" name="Slide Number Placeholder 1"/>
          <p:cNvSpPr>
            <a:spLocks noGrp="1"/>
          </p:cNvSpPr>
          <p:nvPr>
            <p:ph type="sldNum" idx="12"/>
          </p:nvPr>
        </p:nvSpPr>
        <p:spPr/>
        <p:txBody>
          <a:bodyPr/>
          <a:lstStyle/>
          <a:p>
            <a:fld id="{00000000-1234-1234-1234-123412341234}" type="slidenum">
              <a:rPr lang="en-GB" smtClean="0"/>
              <a:pPr/>
              <a:t>32</a:t>
            </a:fld>
            <a:endParaRPr lang="en-GB"/>
          </a:p>
        </p:txBody>
      </p:sp>
    </p:spTree>
    <p:extLst>
      <p:ext uri="{BB962C8B-B14F-4D97-AF65-F5344CB8AC3E}">
        <p14:creationId xmlns:p14="http://schemas.microsoft.com/office/powerpoint/2010/main" val="27561300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GB" dirty="0"/>
              <a:t>4.2 Data Sets</a:t>
            </a:r>
            <a:endParaRPr dirty="0"/>
          </a:p>
        </p:txBody>
      </p:sp>
      <p:sp>
        <p:nvSpPr>
          <p:cNvPr id="247" name="Shape 247"/>
          <p:cNvSpPr txBox="1">
            <a:spLocks noGrp="1"/>
          </p:cNvSpPr>
          <p:nvPr>
            <p:ph type="body" idx="1"/>
          </p:nvPr>
        </p:nvSpPr>
        <p:spPr>
          <a:xfrm>
            <a:off x="135467" y="1536633"/>
            <a:ext cx="11940419" cy="4555200"/>
          </a:xfrm>
          <a:prstGeom prst="rect">
            <a:avLst/>
          </a:prstGeom>
        </p:spPr>
        <p:txBody>
          <a:bodyPr spcFirstLastPara="1" vert="horz" wrap="square" lIns="121900" tIns="121900" rIns="121900" bIns="121900" rtlCol="0" anchor="t" anchorCtr="0">
            <a:noAutofit/>
          </a:bodyPr>
          <a:lstStyle/>
          <a:p>
            <a:endParaRPr lang="en-GB" dirty="0" smtClean="0"/>
          </a:p>
          <a:p>
            <a:endParaRPr lang="en-GB" dirty="0"/>
          </a:p>
          <a:p>
            <a:endParaRPr lang="en-GB" dirty="0" smtClean="0"/>
          </a:p>
          <a:p>
            <a:endParaRPr lang="en-GB" dirty="0"/>
          </a:p>
          <a:p>
            <a:endParaRPr lang="en-GB" dirty="0" smtClean="0"/>
          </a:p>
          <a:p>
            <a:endParaRPr lang="en-GB" dirty="0" smtClean="0"/>
          </a:p>
          <a:p>
            <a:endParaRPr lang="en-GB" dirty="0"/>
          </a:p>
          <a:p>
            <a:pPr marL="152396" indent="0">
              <a:buNone/>
            </a:pPr>
            <a:r>
              <a:rPr lang="en-GB" b="1" dirty="0" smtClean="0"/>
              <a:t>Beams</a:t>
            </a:r>
            <a:r>
              <a:rPr lang="en-GB" dirty="0" smtClean="0"/>
              <a:t> - directed </a:t>
            </a:r>
            <a:r>
              <a:rPr lang="en-GB" dirty="0"/>
              <a:t>into the </a:t>
            </a:r>
            <a:r>
              <a:rPr lang="en-GB" dirty="0" err="1"/>
              <a:t>centers</a:t>
            </a:r>
            <a:r>
              <a:rPr lang="en-GB" dirty="0"/>
              <a:t> of all towers </a:t>
            </a:r>
            <a:endParaRPr lang="en-GB" dirty="0" smtClean="0"/>
          </a:p>
          <a:p>
            <a:pPr marL="152396" indent="0">
              <a:buNone/>
            </a:pPr>
            <a:r>
              <a:rPr lang="en-GB" dirty="0" smtClean="0"/>
              <a:t>	   limited </a:t>
            </a:r>
            <a:r>
              <a:rPr lang="en-GB" dirty="0"/>
              <a:t>to the bottom two 5</a:t>
            </a:r>
            <a:r>
              <a:rPr lang="en-GB" sz="3067" b="1" baseline="30000" dirty="0"/>
              <a:t>◦</a:t>
            </a:r>
            <a:r>
              <a:rPr lang="en-GB" dirty="0"/>
              <a:t> sectors of the top wedge </a:t>
            </a:r>
            <a:r>
              <a:rPr lang="en-GB" dirty="0" smtClean="0"/>
              <a:t>for mechanical	  </a:t>
            </a:r>
          </a:p>
          <a:p>
            <a:pPr marL="152396" indent="0">
              <a:buNone/>
            </a:pPr>
            <a:r>
              <a:rPr lang="en-GB" dirty="0"/>
              <a:t> </a:t>
            </a:r>
            <a:r>
              <a:rPr lang="en-GB" dirty="0" smtClean="0"/>
              <a:t>               reasons</a:t>
            </a:r>
          </a:p>
          <a:p>
            <a:pPr marL="152396" indent="0">
              <a:buNone/>
            </a:pPr>
            <a:r>
              <a:rPr lang="en-GB" dirty="0" smtClean="0"/>
              <a:t>The </a:t>
            </a:r>
            <a:r>
              <a:rPr lang="en-GB" dirty="0"/>
              <a:t>scan covered the entire η range (16 sectors). </a:t>
            </a:r>
            <a:endParaRPr lang="en-GB" dirty="0" smtClean="0"/>
          </a:p>
          <a:p>
            <a:pPr marL="152396" indent="0">
              <a:buNone/>
            </a:pPr>
            <a:r>
              <a:rPr lang="en-GB" dirty="0" smtClean="0"/>
              <a:t>These </a:t>
            </a:r>
            <a:r>
              <a:rPr lang="en-GB" dirty="0"/>
              <a:t>data were taken without the electromagnetic calorimeter module</a:t>
            </a:r>
            <a:endParaRPr dirty="0"/>
          </a:p>
        </p:txBody>
      </p:sp>
      <p:graphicFrame>
        <p:nvGraphicFramePr>
          <p:cNvPr id="2" name="Table 1"/>
          <p:cNvGraphicFramePr>
            <a:graphicFrameLocks noGrp="1"/>
          </p:cNvGraphicFramePr>
          <p:nvPr>
            <p:extLst/>
          </p:nvPr>
        </p:nvGraphicFramePr>
        <p:xfrm>
          <a:off x="2167467" y="1356967"/>
          <a:ext cx="8128000" cy="2966720"/>
        </p:xfrm>
        <a:graphic>
          <a:graphicData uri="http://schemas.openxmlformats.org/drawingml/2006/table">
            <a:tbl>
              <a:tblPr firstRow="1" bandRow="1">
                <a:tableStyleId>{5C22544A-7EE6-4342-B048-85BDC9FD1C3A}</a:tableStyleId>
              </a:tblPr>
              <a:tblGrid>
                <a:gridCol w="2709333"/>
                <a:gridCol w="2709333"/>
                <a:gridCol w="2709333"/>
              </a:tblGrid>
              <a:tr h="494453">
                <a:tc>
                  <a:txBody>
                    <a:bodyPr/>
                    <a:lstStyle/>
                    <a:p>
                      <a:r>
                        <a:rPr lang="en-US" sz="2400" dirty="0" smtClean="0"/>
                        <a:t>Electron (GeV/c)</a:t>
                      </a:r>
                      <a:endParaRPr lang="en-US" sz="2400" dirty="0"/>
                    </a:p>
                  </a:txBody>
                  <a:tcPr marL="121920" marR="121920" marT="60960" marB="60960"/>
                </a:tc>
                <a:tc>
                  <a:txBody>
                    <a:bodyPr/>
                    <a:lstStyle/>
                    <a:p>
                      <a:r>
                        <a:rPr lang="en-US" sz="2400" dirty="0" smtClean="0"/>
                        <a:t>Pion</a:t>
                      </a:r>
                      <a:r>
                        <a:rPr lang="en-US" sz="2400" baseline="0" dirty="0" smtClean="0"/>
                        <a:t> </a:t>
                      </a:r>
                      <a:r>
                        <a:rPr lang="en-US" sz="2400" dirty="0" smtClean="0"/>
                        <a:t>(GeV/c)</a:t>
                      </a:r>
                      <a:endParaRPr lang="en-US" sz="2400" dirty="0"/>
                    </a:p>
                  </a:txBody>
                  <a:tcPr marL="121920" marR="121920" marT="60960" marB="60960"/>
                </a:tc>
                <a:tc>
                  <a:txBody>
                    <a:bodyPr/>
                    <a:lstStyle/>
                    <a:p>
                      <a:r>
                        <a:rPr lang="en-US" sz="2400" dirty="0" smtClean="0"/>
                        <a:t>Muon (GeV/c)</a:t>
                      </a:r>
                      <a:endParaRPr lang="en-US" sz="2400" dirty="0"/>
                    </a:p>
                  </a:txBody>
                  <a:tcPr marL="121920" marR="121920" marT="60960" marB="60960"/>
                </a:tc>
              </a:tr>
              <a:tr h="494453">
                <a:tc>
                  <a:txBody>
                    <a:bodyPr/>
                    <a:lstStyle/>
                    <a:p>
                      <a:r>
                        <a:rPr lang="en-US" sz="2400" dirty="0" smtClean="0"/>
                        <a:t>20</a:t>
                      </a:r>
                      <a:endParaRPr lang="en-US" sz="2400" dirty="0"/>
                    </a:p>
                  </a:txBody>
                  <a:tcPr marL="121920" marR="121920" marT="60960" marB="60960"/>
                </a:tc>
                <a:tc>
                  <a:txBody>
                    <a:bodyPr/>
                    <a:lstStyle/>
                    <a:p>
                      <a:r>
                        <a:rPr lang="en-US" sz="2400" dirty="0" smtClean="0"/>
                        <a:t>20</a:t>
                      </a:r>
                      <a:endParaRPr lang="en-US" sz="2400" dirty="0"/>
                    </a:p>
                  </a:txBody>
                  <a:tcPr marL="121920" marR="121920" marT="60960" marB="60960"/>
                </a:tc>
                <a:tc>
                  <a:txBody>
                    <a:bodyPr/>
                    <a:lstStyle/>
                    <a:p>
                      <a:r>
                        <a:rPr lang="en-US" sz="2400" dirty="0" smtClean="0"/>
                        <a:t>225</a:t>
                      </a:r>
                      <a:endParaRPr lang="en-US" sz="2400" dirty="0"/>
                    </a:p>
                  </a:txBody>
                  <a:tcPr marL="121920" marR="121920" marT="60960" marB="60960"/>
                </a:tc>
              </a:tr>
              <a:tr h="494453">
                <a:tc>
                  <a:txBody>
                    <a:bodyPr/>
                    <a:lstStyle/>
                    <a:p>
                      <a:r>
                        <a:rPr lang="en-US" sz="2400" dirty="0" smtClean="0"/>
                        <a:t>30</a:t>
                      </a:r>
                      <a:endParaRPr lang="en-US" sz="2400" dirty="0"/>
                    </a:p>
                  </a:txBody>
                  <a:tcPr marL="121920" marR="121920" marT="60960" marB="60960"/>
                </a:tc>
                <a:tc>
                  <a:txBody>
                    <a:bodyPr/>
                    <a:lstStyle/>
                    <a:p>
                      <a:r>
                        <a:rPr lang="en-US" sz="2400" dirty="0" smtClean="0"/>
                        <a:t>30</a:t>
                      </a:r>
                      <a:endParaRPr lang="en-US" sz="2400" dirty="0"/>
                    </a:p>
                  </a:txBody>
                  <a:tcPr marL="121920" marR="121920" marT="60960" marB="60960"/>
                </a:tc>
                <a:tc>
                  <a:txBody>
                    <a:bodyPr/>
                    <a:lstStyle/>
                    <a:p>
                      <a:endParaRPr lang="en-US" sz="2400" dirty="0"/>
                    </a:p>
                  </a:txBody>
                  <a:tcPr marL="121920" marR="121920" marT="60960" marB="60960"/>
                </a:tc>
              </a:tr>
              <a:tr h="494453">
                <a:tc>
                  <a:txBody>
                    <a:bodyPr/>
                    <a:lstStyle/>
                    <a:p>
                      <a:r>
                        <a:rPr lang="en-US" sz="2400" dirty="0" smtClean="0"/>
                        <a:t>50</a:t>
                      </a:r>
                      <a:endParaRPr lang="en-US" sz="2400" dirty="0"/>
                    </a:p>
                  </a:txBody>
                  <a:tcPr marL="121920" marR="121920" marT="60960" marB="60960"/>
                </a:tc>
                <a:tc>
                  <a:txBody>
                    <a:bodyPr/>
                    <a:lstStyle/>
                    <a:p>
                      <a:r>
                        <a:rPr lang="en-US" sz="2400" dirty="0" smtClean="0"/>
                        <a:t>50</a:t>
                      </a:r>
                      <a:endParaRPr lang="en-US" sz="2400" dirty="0"/>
                    </a:p>
                  </a:txBody>
                  <a:tcPr marL="121920" marR="121920" marT="60960" marB="60960"/>
                </a:tc>
                <a:tc>
                  <a:txBody>
                    <a:bodyPr/>
                    <a:lstStyle/>
                    <a:p>
                      <a:endParaRPr lang="en-US" sz="2400" dirty="0"/>
                    </a:p>
                  </a:txBody>
                  <a:tcPr marL="121920" marR="121920" marT="60960" marB="60960"/>
                </a:tc>
              </a:tr>
              <a:tr h="494453">
                <a:tc>
                  <a:txBody>
                    <a:bodyPr/>
                    <a:lstStyle/>
                    <a:p>
                      <a:r>
                        <a:rPr lang="en-US" sz="2400" dirty="0" smtClean="0"/>
                        <a:t>100</a:t>
                      </a:r>
                      <a:endParaRPr lang="en-US" sz="2400" dirty="0"/>
                    </a:p>
                  </a:txBody>
                  <a:tcPr marL="121920" marR="121920" marT="60960" marB="60960"/>
                </a:tc>
                <a:tc>
                  <a:txBody>
                    <a:bodyPr/>
                    <a:lstStyle/>
                    <a:p>
                      <a:r>
                        <a:rPr lang="en-US" sz="2400" dirty="0" smtClean="0"/>
                        <a:t>100</a:t>
                      </a:r>
                      <a:endParaRPr lang="en-US" sz="2400" dirty="0"/>
                    </a:p>
                  </a:txBody>
                  <a:tcPr marL="121920" marR="121920" marT="60960" marB="60960"/>
                </a:tc>
                <a:tc>
                  <a:txBody>
                    <a:bodyPr/>
                    <a:lstStyle/>
                    <a:p>
                      <a:endParaRPr lang="en-US" sz="2400" dirty="0"/>
                    </a:p>
                  </a:txBody>
                  <a:tcPr marL="121920" marR="121920" marT="60960" marB="60960"/>
                </a:tc>
              </a:tr>
              <a:tr h="494453">
                <a:tc>
                  <a:txBody>
                    <a:bodyPr/>
                    <a:lstStyle/>
                    <a:p>
                      <a:endParaRPr lang="en-US" sz="2400" dirty="0"/>
                    </a:p>
                  </a:txBody>
                  <a:tcPr marL="121920" marR="121920" marT="60960" marB="60960"/>
                </a:tc>
                <a:tc>
                  <a:txBody>
                    <a:bodyPr/>
                    <a:lstStyle/>
                    <a:p>
                      <a:r>
                        <a:rPr lang="en-US" sz="2400" dirty="0" smtClean="0"/>
                        <a:t>300</a:t>
                      </a:r>
                      <a:endParaRPr lang="en-US" sz="2400" dirty="0"/>
                    </a:p>
                  </a:txBody>
                  <a:tcPr marL="121920" marR="121920" marT="60960" marB="60960"/>
                </a:tc>
                <a:tc>
                  <a:txBody>
                    <a:bodyPr/>
                    <a:lstStyle/>
                    <a:p>
                      <a:endParaRPr lang="en-US" sz="2400" dirty="0"/>
                    </a:p>
                  </a:txBody>
                  <a:tcPr marL="121920" marR="121920" marT="60960" marB="60960"/>
                </a:tc>
              </a:tr>
            </a:tbl>
          </a:graphicData>
        </a:graphic>
      </p:graphicFrame>
      <p:sp>
        <p:nvSpPr>
          <p:cNvPr id="3" name="Slide Number Placeholder 2"/>
          <p:cNvSpPr>
            <a:spLocks noGrp="1"/>
          </p:cNvSpPr>
          <p:nvPr>
            <p:ph type="sldNum" idx="12"/>
          </p:nvPr>
        </p:nvSpPr>
        <p:spPr/>
        <p:txBody>
          <a:bodyPr/>
          <a:lstStyle/>
          <a:p>
            <a:fld id="{00000000-1234-1234-1234-123412341234}" type="slidenum">
              <a:rPr lang="en-GB" smtClean="0"/>
              <a:pPr/>
              <a:t>33</a:t>
            </a:fld>
            <a:endParaRPr lang="en-GB"/>
          </a:p>
        </p:txBody>
      </p:sp>
    </p:spTree>
    <p:extLst>
      <p:ext uri="{BB962C8B-B14F-4D97-AF65-F5344CB8AC3E}">
        <p14:creationId xmlns:p14="http://schemas.microsoft.com/office/powerpoint/2010/main" val="20571871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Shape 252"/>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GB"/>
              <a:t>4.2 Data Sets</a:t>
            </a:r>
            <a:endParaRPr/>
          </a:p>
        </p:txBody>
      </p:sp>
      <p:sp>
        <p:nvSpPr>
          <p:cNvPr id="253" name="Shape 253"/>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r>
              <a:rPr lang="en-GB" b="1" dirty="0"/>
              <a:t>Several special runs</a:t>
            </a:r>
            <a:r>
              <a:rPr lang="en-GB" dirty="0"/>
              <a:t> </a:t>
            </a:r>
            <a:r>
              <a:rPr lang="en-GB" dirty="0" smtClean="0"/>
              <a:t>:</a:t>
            </a:r>
          </a:p>
          <a:p>
            <a:pPr lvl="1" indent="-457189">
              <a:spcBef>
                <a:spcPts val="0"/>
              </a:spcBef>
              <a:buSzPts val="1800"/>
              <a:buChar char="●"/>
            </a:pPr>
            <a:r>
              <a:rPr lang="en-GB" sz="2133" dirty="0"/>
              <a:t>taken with the moving </a:t>
            </a:r>
            <a:r>
              <a:rPr lang="en-GB" sz="2133" b="1" dirty="0"/>
              <a:t>radioactive wire source</a:t>
            </a:r>
            <a:r>
              <a:rPr lang="en-GB" sz="2133" dirty="0"/>
              <a:t> and with a </a:t>
            </a:r>
            <a:r>
              <a:rPr lang="en-GB" sz="2133" b="1" dirty="0"/>
              <a:t>LED </a:t>
            </a:r>
            <a:r>
              <a:rPr lang="en-GB" sz="2133" b="1" dirty="0" err="1"/>
              <a:t>pulser</a:t>
            </a:r>
            <a:r>
              <a:rPr lang="en-GB" sz="2133" dirty="0"/>
              <a:t> which illuminated the </a:t>
            </a:r>
            <a:r>
              <a:rPr lang="en-GB" sz="2133" dirty="0" err="1"/>
              <a:t>HPD</a:t>
            </a:r>
            <a:r>
              <a:rPr lang="en-GB" sz="2133" dirty="0"/>
              <a:t>. </a:t>
            </a:r>
          </a:p>
          <a:p>
            <a:pPr lvl="1" indent="-457189">
              <a:spcBef>
                <a:spcPts val="0"/>
              </a:spcBef>
              <a:buSzPts val="1800"/>
              <a:buChar char="●"/>
            </a:pPr>
            <a:r>
              <a:rPr lang="en-GB" sz="2133" dirty="0"/>
              <a:t>The measurements included a </a:t>
            </a:r>
            <a:r>
              <a:rPr lang="en-GB" sz="2133" b="1" dirty="0"/>
              <a:t>complete radioactive sourcing</a:t>
            </a:r>
            <a:r>
              <a:rPr lang="en-GB" sz="2133" dirty="0"/>
              <a:t> of all scintillator tiles (2092 tiles for each pair of wedges)</a:t>
            </a:r>
          </a:p>
          <a:p>
            <a:endParaRPr lang="en-GB" dirty="0" smtClean="0"/>
          </a:p>
          <a:p>
            <a:endParaRPr lang="en-GB" dirty="0"/>
          </a:p>
          <a:p>
            <a:pPr lvl="0"/>
            <a:r>
              <a:rPr lang="en-US" b="1" dirty="0" smtClean="0"/>
              <a:t>Layer-0 </a:t>
            </a:r>
            <a:r>
              <a:rPr lang="en-US" b="1" dirty="0"/>
              <a:t>of the HB</a:t>
            </a:r>
            <a:r>
              <a:rPr lang="en-US" dirty="0"/>
              <a:t> </a:t>
            </a:r>
          </a:p>
          <a:p>
            <a:pPr lvl="1" indent="-457189">
              <a:spcBef>
                <a:spcPts val="0"/>
              </a:spcBef>
              <a:buSzPts val="1800"/>
              <a:buChar char="●"/>
            </a:pPr>
            <a:r>
              <a:rPr lang="en-US" sz="2133" dirty="0"/>
              <a:t>used to sample </a:t>
            </a:r>
            <a:r>
              <a:rPr lang="en-US" sz="2133" b="1" dirty="0"/>
              <a:t>early hadronic showers</a:t>
            </a:r>
            <a:r>
              <a:rPr lang="en-US" sz="2133" dirty="0"/>
              <a:t>.</a:t>
            </a:r>
          </a:p>
          <a:p>
            <a:pPr lvl="1" indent="-457189">
              <a:spcBef>
                <a:spcPts val="0"/>
              </a:spcBef>
              <a:buSzPts val="1800"/>
              <a:buFont typeface="Arial"/>
              <a:buChar char="●"/>
            </a:pPr>
            <a:r>
              <a:rPr lang="en-US" sz="2133" dirty="0"/>
              <a:t>is </a:t>
            </a:r>
            <a:r>
              <a:rPr lang="en-US" sz="2133" b="1" dirty="0"/>
              <a:t>thicker and brighter</a:t>
            </a:r>
            <a:r>
              <a:rPr lang="en-US" sz="2133" dirty="0"/>
              <a:t> than those in other layers in the HB.  </a:t>
            </a:r>
          </a:p>
          <a:p>
            <a:pPr lvl="1" indent="-457189">
              <a:spcBef>
                <a:spcPts val="0"/>
              </a:spcBef>
              <a:buSzPts val="1800"/>
              <a:buFont typeface="Arial"/>
              <a:buChar char="●"/>
            </a:pPr>
            <a:r>
              <a:rPr lang="en-US" sz="2133" dirty="0"/>
              <a:t>Its sampling weight is controlled by an optical filter in the readout chain.</a:t>
            </a:r>
          </a:p>
          <a:p>
            <a:pPr lvl="1" indent="-457189">
              <a:spcBef>
                <a:spcPts val="0"/>
              </a:spcBef>
              <a:buSzPts val="1800"/>
              <a:buFont typeface="Arial"/>
              <a:buChar char="●"/>
            </a:pPr>
            <a:endParaRPr lang="en-US" dirty="0"/>
          </a:p>
          <a:p>
            <a:pPr lvl="1" indent="-457189">
              <a:spcBef>
                <a:spcPts val="0"/>
              </a:spcBef>
              <a:buSzPts val="1800"/>
              <a:buChar char="●"/>
            </a:pPr>
            <a:endParaRPr lang="en-US" dirty="0"/>
          </a:p>
          <a:p>
            <a:endParaRPr lang="en-GB" dirty="0" smtClean="0"/>
          </a:p>
          <a:p>
            <a:endParaRPr lang="en-GB" dirty="0" smtClean="0"/>
          </a:p>
        </p:txBody>
      </p:sp>
      <p:sp>
        <p:nvSpPr>
          <p:cNvPr id="4" name="Shape 258"/>
          <p:cNvSpPr txBox="1">
            <a:spLocks/>
          </p:cNvSpPr>
          <p:nvPr/>
        </p:nvSpPr>
        <p:spPr>
          <a:xfrm>
            <a:off x="415600" y="3534928"/>
            <a:ext cx="11360800" cy="76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3733" dirty="0"/>
              <a:t>4.3 Determination of Layer-0 Weight</a:t>
            </a:r>
          </a:p>
        </p:txBody>
      </p:sp>
      <p:sp>
        <p:nvSpPr>
          <p:cNvPr id="2" name="Slide Number Placeholder 1"/>
          <p:cNvSpPr>
            <a:spLocks noGrp="1"/>
          </p:cNvSpPr>
          <p:nvPr>
            <p:ph type="sldNum" idx="12"/>
          </p:nvPr>
        </p:nvSpPr>
        <p:spPr/>
        <p:txBody>
          <a:bodyPr/>
          <a:lstStyle/>
          <a:p>
            <a:fld id="{00000000-1234-1234-1234-123412341234}" type="slidenum">
              <a:rPr lang="en-GB" smtClean="0"/>
              <a:pPr/>
              <a:t>34</a:t>
            </a:fld>
            <a:endParaRPr lang="en-GB"/>
          </a:p>
        </p:txBody>
      </p:sp>
    </p:spTree>
    <p:extLst>
      <p:ext uri="{BB962C8B-B14F-4D97-AF65-F5344CB8AC3E}">
        <p14:creationId xmlns:p14="http://schemas.microsoft.com/office/powerpoint/2010/main" val="35050087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body" idx="1"/>
          </p:nvPr>
        </p:nvSpPr>
        <p:spPr>
          <a:xfrm>
            <a:off x="415600" y="707533"/>
            <a:ext cx="6631200" cy="5384400"/>
          </a:xfrm>
          <a:prstGeom prst="rect">
            <a:avLst/>
          </a:prstGeom>
        </p:spPr>
        <p:txBody>
          <a:bodyPr spcFirstLastPara="1" vert="horz" wrap="square" lIns="121900" tIns="121900" rIns="121900" bIns="121900" rtlCol="0" anchor="t" anchorCtr="0">
            <a:noAutofit/>
          </a:bodyPr>
          <a:lstStyle/>
          <a:p>
            <a:r>
              <a:rPr lang="en-GB"/>
              <a:t>The best energy resolution was obtained with a Layer-0 weight of α = 0.3.</a:t>
            </a:r>
            <a:endParaRPr/>
          </a:p>
          <a:p>
            <a:r>
              <a:rPr lang="en-GB"/>
              <a:t>At α = 0.4, a tail at large energy, starts becoming evident. </a:t>
            </a:r>
            <a:endParaRPr/>
          </a:p>
          <a:p>
            <a:r>
              <a:rPr lang="en-GB"/>
              <a:t>The α = 0.2 spectrum has a larger rms than that for α = 0.3.</a:t>
            </a:r>
            <a:endParaRPr/>
          </a:p>
          <a:p>
            <a:pPr marL="0" indent="0">
              <a:spcBef>
                <a:spcPts val="2133"/>
              </a:spcBef>
              <a:spcAft>
                <a:spcPts val="2133"/>
              </a:spcAft>
              <a:buNone/>
            </a:pPr>
            <a:endParaRPr/>
          </a:p>
        </p:txBody>
      </p:sp>
      <p:pic>
        <p:nvPicPr>
          <p:cNvPr id="265" name="Shape 265"/>
          <p:cNvPicPr preferRelativeResize="0"/>
          <p:nvPr/>
        </p:nvPicPr>
        <p:blipFill>
          <a:blip r:embed="rId3">
            <a:alphaModFix/>
          </a:blip>
          <a:stretch>
            <a:fillRect/>
          </a:stretch>
        </p:blipFill>
        <p:spPr>
          <a:xfrm>
            <a:off x="7199133" y="203200"/>
            <a:ext cx="4568467" cy="6451600"/>
          </a:xfrm>
          <a:prstGeom prst="rect">
            <a:avLst/>
          </a:prstGeom>
          <a:noFill/>
          <a:ln>
            <a:noFill/>
          </a:ln>
        </p:spPr>
      </p:pic>
      <p:sp>
        <p:nvSpPr>
          <p:cNvPr id="266" name="Shape 266"/>
          <p:cNvSpPr txBox="1"/>
          <p:nvPr/>
        </p:nvSpPr>
        <p:spPr>
          <a:xfrm>
            <a:off x="3107433" y="5122467"/>
            <a:ext cx="4414800" cy="1617200"/>
          </a:xfrm>
          <a:prstGeom prst="rect">
            <a:avLst/>
          </a:prstGeom>
          <a:noFill/>
          <a:ln>
            <a:noFill/>
          </a:ln>
        </p:spPr>
        <p:txBody>
          <a:bodyPr spcFirstLastPara="1" wrap="square" lIns="121900" tIns="121900" rIns="121900" bIns="121900" anchor="t" anchorCtr="0">
            <a:noAutofit/>
          </a:bodyPr>
          <a:lstStyle/>
          <a:p>
            <a:r>
              <a:rPr lang="en-GB" sz="2400"/>
              <a:t>Figure 8: Single Gaussian fit to the signal distribution for 300 GeV/c pion beam</a:t>
            </a:r>
            <a:endParaRPr sz="2400"/>
          </a:p>
          <a:p>
            <a:r>
              <a:rPr lang="en-GB" sz="2400"/>
              <a:t>Source: </a:t>
            </a:r>
            <a:r>
              <a:rPr lang="en-GB" sz="2400">
                <a:solidFill>
                  <a:schemeClr val="dk1"/>
                </a:solidFill>
              </a:rPr>
              <a:t>CMS NOTE 2006/138 </a:t>
            </a:r>
            <a:endParaRPr sz="2400"/>
          </a:p>
        </p:txBody>
      </p:sp>
      <p:sp>
        <p:nvSpPr>
          <p:cNvPr id="2" name="Slide Number Placeholder 1"/>
          <p:cNvSpPr>
            <a:spLocks noGrp="1"/>
          </p:cNvSpPr>
          <p:nvPr>
            <p:ph type="sldNum" idx="12"/>
          </p:nvPr>
        </p:nvSpPr>
        <p:spPr/>
        <p:txBody>
          <a:bodyPr/>
          <a:lstStyle/>
          <a:p>
            <a:fld id="{00000000-1234-1234-1234-123412341234}" type="slidenum">
              <a:rPr lang="en-GB" smtClean="0"/>
              <a:pPr/>
              <a:t>35</a:t>
            </a:fld>
            <a:endParaRPr lang="en-GB"/>
          </a:p>
        </p:txBody>
      </p:sp>
    </p:spTree>
    <p:extLst>
      <p:ext uri="{BB962C8B-B14F-4D97-AF65-F5344CB8AC3E}">
        <p14:creationId xmlns:p14="http://schemas.microsoft.com/office/powerpoint/2010/main" val="18602052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GB"/>
              <a:t>4.4 Noise Performance</a:t>
            </a:r>
            <a:endParaRPr/>
          </a:p>
        </p:txBody>
      </p:sp>
      <p:sp>
        <p:nvSpPr>
          <p:cNvPr id="272" name="Shape 272"/>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r>
              <a:rPr lang="en-GB" dirty="0"/>
              <a:t>The front-end electronics was operated at 33.79 MHz for all </a:t>
            </a:r>
            <a:r>
              <a:rPr lang="en-GB" dirty="0" smtClean="0"/>
              <a:t>measurements.</a:t>
            </a:r>
          </a:p>
          <a:p>
            <a:endParaRPr dirty="0"/>
          </a:p>
          <a:p>
            <a:r>
              <a:rPr lang="en-GB" dirty="0"/>
              <a:t>The least count corresponds to 2080 electrons. The observed noise spread in the pedestal is less than 5000 electrons. </a:t>
            </a:r>
            <a:endParaRPr lang="en-GB" dirty="0" smtClean="0"/>
          </a:p>
          <a:p>
            <a:endParaRPr dirty="0"/>
          </a:p>
          <a:p>
            <a:r>
              <a:rPr lang="en-GB" dirty="0"/>
              <a:t>As will be seen from the beam measurements, this corresponds to an energy of ∼ 0.5 GeV</a:t>
            </a:r>
            <a:endParaRPr dirty="0"/>
          </a:p>
        </p:txBody>
      </p:sp>
      <p:sp>
        <p:nvSpPr>
          <p:cNvPr id="2" name="Slide Number Placeholder 1"/>
          <p:cNvSpPr>
            <a:spLocks noGrp="1"/>
          </p:cNvSpPr>
          <p:nvPr>
            <p:ph type="sldNum" idx="12"/>
          </p:nvPr>
        </p:nvSpPr>
        <p:spPr/>
        <p:txBody>
          <a:bodyPr/>
          <a:lstStyle/>
          <a:p>
            <a:fld id="{00000000-1234-1234-1234-123412341234}" type="slidenum">
              <a:rPr lang="en-GB" smtClean="0"/>
              <a:pPr/>
              <a:t>36</a:t>
            </a:fld>
            <a:endParaRPr lang="en-GB"/>
          </a:p>
        </p:txBody>
      </p:sp>
    </p:spTree>
    <p:extLst>
      <p:ext uri="{BB962C8B-B14F-4D97-AF65-F5344CB8AC3E}">
        <p14:creationId xmlns:p14="http://schemas.microsoft.com/office/powerpoint/2010/main" val="41542261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GB"/>
              <a:t>4.4 Noise Performance</a:t>
            </a:r>
            <a:endParaRPr/>
          </a:p>
        </p:txBody>
      </p:sp>
      <p:pic>
        <p:nvPicPr>
          <p:cNvPr id="278" name="Shape 278"/>
          <p:cNvPicPr preferRelativeResize="0"/>
          <p:nvPr/>
        </p:nvPicPr>
        <p:blipFill>
          <a:blip r:embed="rId3">
            <a:alphaModFix/>
          </a:blip>
          <a:stretch>
            <a:fillRect/>
          </a:stretch>
        </p:blipFill>
        <p:spPr>
          <a:xfrm>
            <a:off x="5720390" y="1673867"/>
            <a:ext cx="5898983" cy="4280735"/>
          </a:xfrm>
          <a:prstGeom prst="rect">
            <a:avLst/>
          </a:prstGeom>
          <a:noFill/>
          <a:ln>
            <a:noFill/>
          </a:ln>
        </p:spPr>
      </p:pic>
      <p:sp>
        <p:nvSpPr>
          <p:cNvPr id="279" name="Shape 279"/>
          <p:cNvSpPr txBox="1"/>
          <p:nvPr/>
        </p:nvSpPr>
        <p:spPr>
          <a:xfrm>
            <a:off x="612600" y="1658533"/>
            <a:ext cx="5025200" cy="4522000"/>
          </a:xfrm>
          <a:prstGeom prst="rect">
            <a:avLst/>
          </a:prstGeom>
          <a:noFill/>
          <a:ln>
            <a:noFill/>
          </a:ln>
        </p:spPr>
        <p:txBody>
          <a:bodyPr spcFirstLastPara="1" wrap="square" lIns="121900" tIns="121900" rIns="121900" bIns="121900" anchor="t" anchorCtr="0">
            <a:noAutofit/>
          </a:bodyPr>
          <a:lstStyle/>
          <a:p>
            <a:pPr marL="609585" indent="-457189">
              <a:lnSpc>
                <a:spcPct val="115000"/>
              </a:lnSpc>
              <a:buClr>
                <a:schemeClr val="dk2"/>
              </a:buClr>
              <a:buSzPts val="1800"/>
              <a:buChar char="●"/>
            </a:pPr>
            <a:r>
              <a:rPr lang="en-GB" sz="2400" dirty="0">
                <a:solidFill>
                  <a:schemeClr val="dk2"/>
                </a:solidFill>
              </a:rPr>
              <a:t>The noise distribution at the highest gain setting of the multi-range ADC, for a single </a:t>
            </a:r>
            <a:r>
              <a:rPr lang="en-GB" sz="2400" dirty="0" err="1">
                <a:solidFill>
                  <a:schemeClr val="dk2"/>
                </a:solidFill>
              </a:rPr>
              <a:t>QIE</a:t>
            </a:r>
            <a:r>
              <a:rPr lang="en-GB" sz="2400" dirty="0">
                <a:solidFill>
                  <a:schemeClr val="dk2"/>
                </a:solidFill>
              </a:rPr>
              <a:t> channel.</a:t>
            </a:r>
            <a:endParaRPr sz="2400" dirty="0"/>
          </a:p>
          <a:p>
            <a:pPr>
              <a:spcBef>
                <a:spcPts val="2133"/>
              </a:spcBef>
            </a:pPr>
            <a:r>
              <a:rPr lang="en-GB" sz="2400" dirty="0"/>
              <a:t>Figure 9: </a:t>
            </a:r>
            <a:endParaRPr sz="2400" dirty="0"/>
          </a:p>
          <a:p>
            <a:pPr>
              <a:buClr>
                <a:schemeClr val="dk1"/>
              </a:buClr>
              <a:buSzPts val="1100"/>
            </a:pPr>
            <a:r>
              <a:rPr lang="en-GB" sz="2400" dirty="0"/>
              <a:t>Measured pedestal distributions (</a:t>
            </a:r>
            <a:r>
              <a:rPr lang="en-GB" sz="2400" dirty="0" err="1"/>
              <a:t>dN</a:t>
            </a:r>
            <a:r>
              <a:rPr lang="en-GB" sz="2400" dirty="0"/>
              <a:t>/da) in units of raw ADC counts in the most sensitive</a:t>
            </a:r>
            <a:endParaRPr sz="2400" dirty="0"/>
          </a:p>
          <a:p>
            <a:r>
              <a:rPr lang="en-GB" sz="2400" dirty="0" err="1"/>
              <a:t>QIE</a:t>
            </a:r>
            <a:r>
              <a:rPr lang="en-GB" sz="2400" dirty="0"/>
              <a:t> range for </a:t>
            </a:r>
            <a:r>
              <a:rPr lang="en-GB" sz="2400" b="1" dirty="0"/>
              <a:t>4 capacitor banks</a:t>
            </a:r>
            <a:r>
              <a:rPr lang="en-GB" sz="2400" dirty="0"/>
              <a:t> of the </a:t>
            </a:r>
            <a:r>
              <a:rPr lang="en-GB" sz="2400" dirty="0" err="1"/>
              <a:t>QIE</a:t>
            </a:r>
            <a:r>
              <a:rPr lang="en-GB" sz="2400" dirty="0"/>
              <a:t>. The </a:t>
            </a:r>
            <a:r>
              <a:rPr lang="en-GB" sz="2400" b="1" dirty="0" err="1"/>
              <a:t>rms</a:t>
            </a:r>
            <a:r>
              <a:rPr lang="en-GB" sz="2400" b="1" dirty="0"/>
              <a:t> is 2.3 ADC counts</a:t>
            </a:r>
            <a:r>
              <a:rPr lang="en-GB" sz="2400" dirty="0"/>
              <a:t>, independent of which capacitor bank stores the charge.</a:t>
            </a:r>
            <a:endParaRPr sz="2400" dirty="0"/>
          </a:p>
          <a:p>
            <a:endParaRPr sz="2400" dirty="0"/>
          </a:p>
          <a:p>
            <a:r>
              <a:rPr lang="en-GB" sz="2400" dirty="0"/>
              <a:t>Source: CMS NOTE 2006/138</a:t>
            </a:r>
            <a:endParaRPr sz="2400" dirty="0"/>
          </a:p>
        </p:txBody>
      </p:sp>
      <p:sp>
        <p:nvSpPr>
          <p:cNvPr id="2" name="Slide Number Placeholder 1"/>
          <p:cNvSpPr>
            <a:spLocks noGrp="1"/>
          </p:cNvSpPr>
          <p:nvPr>
            <p:ph type="sldNum" idx="12"/>
          </p:nvPr>
        </p:nvSpPr>
        <p:spPr/>
        <p:txBody>
          <a:bodyPr/>
          <a:lstStyle/>
          <a:p>
            <a:fld id="{00000000-1234-1234-1234-123412341234}" type="slidenum">
              <a:rPr lang="en-GB" smtClean="0"/>
              <a:pPr/>
              <a:t>37</a:t>
            </a:fld>
            <a:endParaRPr lang="en-GB"/>
          </a:p>
        </p:txBody>
      </p:sp>
    </p:spTree>
    <p:extLst>
      <p:ext uri="{BB962C8B-B14F-4D97-AF65-F5344CB8AC3E}">
        <p14:creationId xmlns:p14="http://schemas.microsoft.com/office/powerpoint/2010/main" val="17524123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GB" dirty="0"/>
              <a:t>4.5 Time Structure</a:t>
            </a:r>
            <a:endParaRPr dirty="0"/>
          </a:p>
        </p:txBody>
      </p:sp>
      <p:sp>
        <p:nvSpPr>
          <p:cNvPr id="285" name="Shape 28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None/>
            </a:pPr>
            <a:r>
              <a:rPr lang="en-GB" dirty="0"/>
              <a:t>The time structure of the HB pulse is dominated by the scintillator decay times. </a:t>
            </a:r>
            <a:endParaRPr dirty="0"/>
          </a:p>
          <a:p>
            <a:pPr marL="0" indent="0">
              <a:spcBef>
                <a:spcPts val="2133"/>
              </a:spcBef>
              <a:buNone/>
            </a:pPr>
            <a:r>
              <a:rPr lang="en-GB" dirty="0"/>
              <a:t>Two different measurements of the time structure of the pulse of deposited energy were made. </a:t>
            </a:r>
            <a:endParaRPr lang="en-GB" dirty="0" smtClean="0"/>
          </a:p>
          <a:p>
            <a:pPr marL="990575" lvl="1" indent="-380990"/>
            <a:r>
              <a:rPr lang="en-GB" sz="2133" dirty="0"/>
              <a:t>First, with a photomultiplier and commercial electronics;</a:t>
            </a:r>
          </a:p>
          <a:p>
            <a:pPr marL="990575" lvl="1" indent="-380990"/>
            <a:r>
              <a:rPr lang="en-US" sz="2133" dirty="0"/>
              <a:t>Second, with </a:t>
            </a:r>
            <a:r>
              <a:rPr lang="en-US" sz="2133" dirty="0" err="1"/>
              <a:t>HPD</a:t>
            </a:r>
            <a:r>
              <a:rPr lang="en-US" sz="2133" dirty="0"/>
              <a:t> and </a:t>
            </a:r>
            <a:r>
              <a:rPr lang="en-US" sz="2133" dirty="0" err="1"/>
              <a:t>QIE</a:t>
            </a:r>
            <a:r>
              <a:rPr lang="en-US" sz="2133" dirty="0"/>
              <a:t> electronics.</a:t>
            </a:r>
          </a:p>
          <a:p>
            <a:pPr marL="990575" lvl="1" indent="-380990"/>
            <a:endParaRPr dirty="0"/>
          </a:p>
        </p:txBody>
      </p:sp>
      <p:sp>
        <p:nvSpPr>
          <p:cNvPr id="2" name="Slide Number Placeholder 1"/>
          <p:cNvSpPr>
            <a:spLocks noGrp="1"/>
          </p:cNvSpPr>
          <p:nvPr>
            <p:ph type="sldNum" idx="12"/>
          </p:nvPr>
        </p:nvSpPr>
        <p:spPr/>
        <p:txBody>
          <a:bodyPr/>
          <a:lstStyle/>
          <a:p>
            <a:fld id="{00000000-1234-1234-1234-123412341234}" type="slidenum">
              <a:rPr lang="en-GB" smtClean="0"/>
              <a:pPr/>
              <a:t>38</a:t>
            </a:fld>
            <a:endParaRPr lang="en-GB"/>
          </a:p>
        </p:txBody>
      </p:sp>
    </p:spTree>
    <p:extLst>
      <p:ext uri="{BB962C8B-B14F-4D97-AF65-F5344CB8AC3E}">
        <p14:creationId xmlns:p14="http://schemas.microsoft.com/office/powerpoint/2010/main" val="15698827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Shape 29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GB"/>
              <a:t>4.5.1 Measurements with a Photomultiplier Tube</a:t>
            </a:r>
            <a:endParaRPr/>
          </a:p>
        </p:txBody>
      </p:sp>
      <p:sp>
        <p:nvSpPr>
          <p:cNvPr id="291" name="Shape 291"/>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r>
              <a:rPr lang="en-GB" dirty="0"/>
              <a:t>A single 10-stage, 2-inch photo-multiplier tube (RCA </a:t>
            </a:r>
            <a:r>
              <a:rPr lang="en-GB" dirty="0" err="1"/>
              <a:t>6342A</a:t>
            </a:r>
            <a:r>
              <a:rPr lang="en-GB" dirty="0"/>
              <a:t>) was used and the output was fed into a digital oscilloscope which recorded voltage in 0.4 ns bins. </a:t>
            </a:r>
            <a:endParaRPr lang="en-GB" dirty="0" smtClean="0"/>
          </a:p>
          <a:p>
            <a:endParaRPr dirty="0"/>
          </a:p>
          <a:p>
            <a:r>
              <a:rPr lang="en-GB" dirty="0"/>
              <a:t>Recorded 300 GeV/c and 20 GeV/c pion and 100 GeV/c electron showers, as well as signals from high energy muons. </a:t>
            </a:r>
            <a:endParaRPr lang="en-GB" dirty="0" smtClean="0"/>
          </a:p>
          <a:p>
            <a:pPr marL="152396" indent="0">
              <a:buNone/>
            </a:pPr>
            <a:endParaRPr dirty="0"/>
          </a:p>
          <a:p>
            <a:r>
              <a:rPr lang="en-GB" dirty="0"/>
              <a:t>In the case of muons, fluctuations in the number of photoelectrons lead to large event by event fluctuations.</a:t>
            </a:r>
            <a:endParaRPr dirty="0"/>
          </a:p>
        </p:txBody>
      </p:sp>
      <p:sp>
        <p:nvSpPr>
          <p:cNvPr id="2" name="Slide Number Placeholder 1"/>
          <p:cNvSpPr>
            <a:spLocks noGrp="1"/>
          </p:cNvSpPr>
          <p:nvPr>
            <p:ph type="sldNum" idx="12"/>
          </p:nvPr>
        </p:nvSpPr>
        <p:spPr/>
        <p:txBody>
          <a:bodyPr/>
          <a:lstStyle/>
          <a:p>
            <a:fld id="{00000000-1234-1234-1234-123412341234}" type="slidenum">
              <a:rPr lang="en-GB" smtClean="0"/>
              <a:pPr/>
              <a:t>39</a:t>
            </a:fld>
            <a:endParaRPr lang="en-GB"/>
          </a:p>
        </p:txBody>
      </p:sp>
    </p:spTree>
    <p:extLst>
      <p:ext uri="{BB962C8B-B14F-4D97-AF65-F5344CB8AC3E}">
        <p14:creationId xmlns:p14="http://schemas.microsoft.com/office/powerpoint/2010/main" val="31173640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Content Placeholder 3"/>
              <p:cNvSpPr>
                <a:spLocks noGrp="1"/>
              </p:cNvSpPr>
              <p:nvPr>
                <p:ph idx="1"/>
              </p:nvPr>
            </p:nvSpPr>
            <p:spPr>
              <a:xfrm>
                <a:off x="200025" y="323850"/>
                <a:ext cx="11610975" cy="5853113"/>
              </a:xfrm>
            </p:spPr>
            <p:txBody>
              <a:bodyPr>
                <a:normAutofit/>
              </a:bodyPr>
              <a:lstStyle/>
              <a:p>
                <a14:m>
                  <m:oMath xmlns:m="http://schemas.openxmlformats.org/officeDocument/2006/math">
                    <m:r>
                      <a:rPr lang="en-US" b="0" i="1" dirty="0" smtClean="0">
                        <a:latin typeface="Cambria Math" panose="02040503050406030204" pitchFamily="18" charset="0"/>
                      </a:rPr>
                      <m:t>𝛿</m:t>
                    </m:r>
                    <m:r>
                      <a:rPr lang="en-US" b="0" i="1" dirty="0" smtClean="0">
                        <a:latin typeface="Cambria Math" panose="02040503050406030204" pitchFamily="18" charset="0"/>
                      </a:rPr>
                      <m:t>− </m:t>
                    </m:r>
                  </m:oMath>
                </a14:m>
                <a:r>
                  <a:rPr lang="en-US" dirty="0" smtClean="0"/>
                  <a:t> screening parameter</a:t>
                </a:r>
                <a:endParaRPr lang="en-US" dirty="0" smtClean="0"/>
              </a:p>
              <a:p>
                <a14:m>
                  <m:oMath xmlns:m="http://schemas.openxmlformats.org/officeDocument/2006/math">
                    <m:r>
                      <a:rPr lang="en-US" i="1">
                        <a:latin typeface="Cambria Math" panose="02040503050406030204" pitchFamily="18" charset="0"/>
                      </a:rPr>
                      <m:t>4 </m:t>
                    </m:r>
                    <m:r>
                      <a:rPr lang="en-US" i="1">
                        <a:latin typeface="Cambria Math" panose="02040503050406030204" pitchFamily="18" charset="0"/>
                      </a:rPr>
                      <m:t>𝜋</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𝐴</m:t>
                        </m:r>
                      </m:sub>
                    </m:sSub>
                    <m:r>
                      <a:rPr lang="en-US" i="1">
                        <a:latin typeface="Cambria Math" panose="02040503050406030204" pitchFamily="18" charset="0"/>
                      </a:rPr>
                      <m:t> </m:t>
                    </m:r>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𝑒</m:t>
                        </m:r>
                      </m:sub>
                      <m:sup>
                        <m:r>
                          <a:rPr lang="en-US" i="1">
                            <a:latin typeface="Cambria Math" panose="02040503050406030204" pitchFamily="18" charset="0"/>
                          </a:rPr>
                          <m:t>2</m:t>
                        </m:r>
                      </m:sup>
                    </m:sSubSup>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𝑒</m:t>
                        </m:r>
                      </m:sub>
                    </m:sSub>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r>
                      <a:rPr lang="en-US" b="0" i="1" smtClean="0">
                        <a:latin typeface="Cambria Math" panose="02040503050406030204" pitchFamily="18" charset="0"/>
                      </a:rPr>
                      <m:t>=0.3071</m:t>
                    </m:r>
                  </m:oMath>
                </a14:m>
                <a:r>
                  <a:rPr lang="en-US" dirty="0" smtClean="0"/>
                  <a:t> MeV/</a:t>
                </a:r>
                <a:r>
                  <a:rPr lang="en-US" dirty="0" err="1" smtClean="0"/>
                  <a:t>gcm</a:t>
                </a:r>
                <a:r>
                  <a:rPr lang="en-US" baseline="30000" dirty="0" smtClean="0"/>
                  <a:t>-2</a:t>
                </a:r>
                <a:r>
                  <a:rPr lang="en-US" dirty="0" smtClean="0"/>
                  <a:t>  </a:t>
                </a:r>
              </a:p>
              <a:p>
                <a:r>
                  <a:rPr lang="en-US" dirty="0" smtClean="0"/>
                  <a:t>At very high energies, </a:t>
                </a:r>
              </a:p>
              <a:p>
                <a:pPr marL="0" indent="0" algn="ctr">
                  <a:buNone/>
                </a:pP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𝛿</m:t>
                        </m:r>
                      </m:num>
                      <m:den>
                        <m:r>
                          <a:rPr lang="en-US" b="0" i="1" smtClean="0">
                            <a:latin typeface="Cambria Math" panose="02040503050406030204" pitchFamily="18" charset="0"/>
                          </a:rPr>
                          <m:t>2</m:t>
                        </m:r>
                      </m:den>
                    </m:f>
                    <m:r>
                      <a:rPr lang="en-US" b="0" i="1" smtClean="0">
                        <a:latin typeface="Cambria Math" panose="02040503050406030204" pitchFamily="18" charset="0"/>
                      </a:rPr>
                      <m:t>=</m:t>
                    </m:r>
                    <m:r>
                      <a:rPr lang="en-US" b="0" i="1" smtClean="0">
                        <a:latin typeface="Cambria Math" panose="02040503050406030204" pitchFamily="18" charset="0"/>
                      </a:rPr>
                      <m:t>𝑙𝑛</m:t>
                    </m:r>
                    <m:f>
                      <m:fPr>
                        <m:ctrlPr>
                          <a:rPr lang="en-US" b="0" i="1" smtClean="0">
                            <a:latin typeface="Cambria Math" panose="02040503050406030204" pitchFamily="18" charset="0"/>
                          </a:rPr>
                        </m:ctrlPr>
                      </m:fPr>
                      <m:num>
                        <m:func>
                          <m:funcPr>
                            <m:ctrlPr>
                              <a:rPr lang="en-US" b="0" i="1" smtClean="0">
                                <a:latin typeface="Cambria Math" panose="02040503050406030204" pitchFamily="18" charset="0"/>
                              </a:rPr>
                            </m:ctrlPr>
                          </m:funcPr>
                          <m:fName>
                            <m:r>
                              <a:rPr lang="en-US" b="0" i="1" smtClean="0">
                                <a:latin typeface="Cambria Math" panose="02040503050406030204" pitchFamily="18" charset="0"/>
                              </a:rPr>
                              <m:t> </m:t>
                            </m:r>
                          </m:fName>
                          <m:e>
                            <m:r>
                              <a:rPr lang="en-US" b="0" i="1" smtClean="0">
                                <a:latin typeface="Cambria Math" panose="02040503050406030204" pitchFamily="18" charset="0"/>
                              </a:rPr>
                              <m:t>28.8</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𝜌</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𝑍</m:t>
                                        </m:r>
                                      </m:num>
                                      <m:den>
                                        <m:r>
                                          <a:rPr lang="en-US" b="0" i="1" smtClean="0">
                                            <a:latin typeface="Cambria Math" panose="02040503050406030204" pitchFamily="18" charset="0"/>
                                          </a:rPr>
                                          <m:t>𝐴</m:t>
                                        </m:r>
                                      </m:den>
                                    </m:f>
                                  </m:e>
                                </m:d>
                              </m:e>
                            </m:rad>
                          </m:e>
                        </m:func>
                        <m:r>
                          <a:rPr lang="en-US" b="0" i="1" smtClean="0">
                            <a:latin typeface="Cambria Math" panose="02040503050406030204" pitchFamily="18" charset="0"/>
                          </a:rPr>
                          <m:t>   </m:t>
                        </m:r>
                      </m:num>
                      <m:den>
                        <m:r>
                          <a:rPr lang="en-US" b="0" i="1" smtClean="0">
                            <a:latin typeface="Cambria Math" panose="02040503050406030204" pitchFamily="18" charset="0"/>
                          </a:rPr>
                          <m:t>𝐼</m:t>
                        </m:r>
                      </m:den>
                    </m:f>
                    <m:r>
                      <a:rPr lang="en-US" b="0" i="1" smtClean="0">
                        <a:latin typeface="Cambria Math" panose="02040503050406030204" pitchFamily="18" charset="0"/>
                      </a:rPr>
                      <m:t> +</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r>
                          <a:rPr lang="en-US" b="0" i="1" smtClean="0">
                            <a:latin typeface="Cambria Math" panose="02040503050406030204" pitchFamily="18" charset="0"/>
                          </a:rPr>
                          <m:t>𝛽𝛾</m:t>
                        </m:r>
                      </m:e>
                    </m:func>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r>
                  <a:rPr lang="en-US" dirty="0" smtClean="0"/>
                  <a:t>  </a:t>
                </a:r>
              </a:p>
              <a:p>
                <a:pPr marL="0" indent="0" algn="ctr">
                  <a:buNone/>
                </a:pPr>
                <a:r>
                  <a:rPr lang="en-US" dirty="0"/>
                  <a:t>Average energy loss by 225 GeV muon in various materials</a:t>
                </a:r>
              </a:p>
              <a:p>
                <a:pPr marL="0" indent="0">
                  <a:buNone/>
                </a:pPr>
                <a:r>
                  <a:rPr lang="en-US" dirty="0"/>
                  <a:t/>
                </a:r>
                <a:br>
                  <a:rPr lang="en-US" dirty="0"/>
                </a:br>
                <a:endParaRPr lang="en-US" dirty="0"/>
              </a:p>
            </p:txBody>
          </p:sp>
        </mc:Choice>
        <mc:Fallback>
          <p:sp>
            <p:nvSpPr>
              <p:cNvPr id="4" name="Content Placeholder 3"/>
              <p:cNvSpPr>
                <a:spLocks noGrp="1" noRot="1" noChangeAspect="1" noMove="1" noResize="1" noEditPoints="1" noAdjustHandles="1" noChangeArrowheads="1" noChangeShapeType="1" noTextEdit="1"/>
              </p:cNvSpPr>
              <p:nvPr>
                <p:ph idx="1"/>
              </p:nvPr>
            </p:nvSpPr>
            <p:spPr>
              <a:xfrm>
                <a:off x="200025" y="323850"/>
                <a:ext cx="11610975" cy="5853113"/>
              </a:xfrm>
              <a:blipFill rotWithShape="0">
                <a:blip r:embed="rId2"/>
                <a:stretch>
                  <a:fillRect l="-945" t="-1667"/>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4C1015C9-1ACA-46B4-8D79-D34DA2D0B710}" type="slidenum">
              <a:rPr lang="en-US" smtClean="0"/>
              <a:t>4</a:t>
            </a:fld>
            <a:endParaRPr lang="en-US"/>
          </a:p>
        </p:txBody>
      </p:sp>
      <mc:AlternateContent xmlns:mc="http://schemas.openxmlformats.org/markup-compatibility/2006">
        <mc:Choice xmlns:a14="http://schemas.microsoft.com/office/drawing/2010/main" Requires="a14">
          <p:graphicFrame>
            <p:nvGraphicFramePr>
              <p:cNvPr id="5" name="Table 4"/>
              <p:cNvGraphicFramePr>
                <a:graphicFrameLocks noGrp="1"/>
              </p:cNvGraphicFramePr>
              <p:nvPr>
                <p:extLst>
                  <p:ext uri="{D42A27DB-BD31-4B8C-83A1-F6EECF244321}">
                    <p14:modId xmlns:p14="http://schemas.microsoft.com/office/powerpoint/2010/main" val="2734231760"/>
                  </p:ext>
                </p:extLst>
              </p:nvPr>
            </p:nvGraphicFramePr>
            <p:xfrm>
              <a:off x="1344612" y="3388582"/>
              <a:ext cx="9321800" cy="3262186"/>
            </p:xfrm>
            <a:graphic>
              <a:graphicData uri="http://schemas.openxmlformats.org/drawingml/2006/table">
                <a:tbl>
                  <a:tblPr firstRow="1" bandRow="1">
                    <a:tableStyleId>{5C22544A-7EE6-4342-B048-85BDC9FD1C3A}</a:tableStyleId>
                  </a:tblPr>
                  <a:tblGrid>
                    <a:gridCol w="1864360"/>
                    <a:gridCol w="1864360"/>
                    <a:gridCol w="1864360"/>
                    <a:gridCol w="1864360"/>
                    <a:gridCol w="1864360"/>
                  </a:tblGrid>
                  <a:tr h="313546">
                    <a:tc>
                      <a:txBody>
                        <a:bodyPr/>
                        <a:lstStyle/>
                        <a:p>
                          <a:r>
                            <a:rPr lang="en-US" dirty="0" smtClean="0"/>
                            <a:t>Element </a:t>
                          </a:r>
                          <a:endParaRPr lang="en-US" dirty="0"/>
                        </a:p>
                      </a:txBody>
                      <a:tcPr/>
                    </a:tc>
                    <a:tc>
                      <a:txBody>
                        <a:bodyPr/>
                        <a:lstStyle/>
                        <a:p>
                          <a:pPr algn="ctr"/>
                          <a:r>
                            <a:rPr lang="en-US" dirty="0" smtClean="0"/>
                            <a:t>Z</a:t>
                          </a:r>
                          <a:endParaRPr lang="en-US" dirty="0"/>
                        </a:p>
                      </a:txBody>
                      <a:tcPr/>
                    </a:tc>
                    <a:tc>
                      <a:txBody>
                        <a:bodyPr/>
                        <a:lstStyle/>
                        <a:p>
                          <a:pPr algn="ctr"/>
                          <a:r>
                            <a:rPr lang="en-US" dirty="0" smtClean="0"/>
                            <a:t>A</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𝝆</m:t>
                                </m:r>
                              </m:oMath>
                            </m:oMathPara>
                          </a14:m>
                          <a:endParaRPr lang="en-US" dirty="0" smtClean="0"/>
                        </a:p>
                        <a:p>
                          <a:pPr algn="ctr"/>
                          <a:r>
                            <a:rPr lang="en-US" dirty="0" smtClean="0"/>
                            <a:t>g/</a:t>
                          </a:r>
                          <a:r>
                            <a:rPr lang="en-US" dirty="0" err="1" smtClean="0"/>
                            <a:t>cm</a:t>
                          </a:r>
                          <a:r>
                            <a:rPr lang="en-US" baseline="30000" dirty="0" err="1" smtClean="0"/>
                            <a:t>3</a:t>
                          </a:r>
                          <a:endParaRPr lang="en-US" dirty="0"/>
                        </a:p>
                      </a:txBody>
                      <a:tcPr/>
                    </a:tc>
                    <a:tc>
                      <a:txBody>
                        <a:bodyPr/>
                        <a:lstStyle/>
                        <a:p>
                          <a14:m>
                            <m:oMathPara xmlns:m="http://schemas.openxmlformats.org/officeDocument/2006/math">
                              <m:oMathParaPr>
                                <m:jc m:val="centerGroup"/>
                              </m:oMathParaPr>
                              <m:oMath xmlns:m="http://schemas.openxmlformats.org/officeDocument/2006/math">
                                <m:f>
                                  <m:fPr>
                                    <m:ctrlPr>
                                      <a:rPr lang="en-US" b="1" i="1" smtClean="0">
                                        <a:latin typeface="Cambria Math" panose="02040503050406030204" pitchFamily="18" charset="0"/>
                                      </a:rPr>
                                    </m:ctrlPr>
                                  </m:fPr>
                                  <m:num>
                                    <m:r>
                                      <a:rPr lang="en-US" b="1" i="1" smtClean="0">
                                        <a:latin typeface="Cambria Math" panose="02040503050406030204" pitchFamily="18" charset="0"/>
                                      </a:rPr>
                                      <m:t>𝒅𝑬</m:t>
                                    </m:r>
                                  </m:num>
                                  <m:den>
                                    <m:r>
                                      <a:rPr lang="en-US" b="1" i="1" smtClean="0">
                                        <a:latin typeface="Cambria Math" panose="02040503050406030204" pitchFamily="18" charset="0"/>
                                      </a:rPr>
                                      <m:t>𝒅𝒙</m:t>
                                    </m:r>
                                  </m:den>
                                </m:f>
                                <m:sSub>
                                  <m:sSubPr>
                                    <m:ctrlPr>
                                      <a:rPr lang="en-US" b="1" i="1" smtClean="0">
                                        <a:latin typeface="Cambria Math" panose="02040503050406030204" pitchFamily="18" charset="0"/>
                                      </a:rPr>
                                    </m:ctrlPr>
                                  </m:sSubPr>
                                  <m:e>
                                    <m:d>
                                      <m:dPr>
                                        <m:begChr m:val=""/>
                                        <m:endChr m:val="|"/>
                                        <m:ctrlPr>
                                          <a:rPr lang="en-US" b="1" i="1" smtClean="0">
                                            <a:latin typeface="Cambria Math" panose="02040503050406030204" pitchFamily="18" charset="0"/>
                                          </a:rPr>
                                        </m:ctrlPr>
                                      </m:dPr>
                                      <m:e>
                                        <m:r>
                                          <a:rPr lang="en-US"/>
                                          <m:t>​</m:t>
                                        </m:r>
                                      </m:e>
                                    </m:d>
                                  </m:e>
                                  <m:sub>
                                    <m:r>
                                      <a:rPr lang="en-US" b="1" i="1" smtClean="0">
                                        <a:latin typeface="Cambria Math" panose="02040503050406030204" pitchFamily="18" charset="0"/>
                                      </a:rPr>
                                      <m:t>𝒊𝒐𝒏</m:t>
                                    </m:r>
                                  </m:sub>
                                </m:sSub>
                                <m:d>
                                  <m:dPr>
                                    <m:begChr m:val="["/>
                                    <m:endChr m:val="]"/>
                                    <m:ctrlPr>
                                      <a:rPr lang="en-US" b="1" i="1" smtClean="0">
                                        <a:latin typeface="Cambria Math" panose="02040503050406030204" pitchFamily="18" charset="0"/>
                                      </a:rPr>
                                    </m:ctrlPr>
                                  </m:dPr>
                                  <m:e>
                                    <m:f>
                                      <m:fPr>
                                        <m:ctrlPr>
                                          <a:rPr lang="en-US" b="1" i="1" smtClean="0">
                                            <a:latin typeface="Cambria Math" panose="02040503050406030204" pitchFamily="18" charset="0"/>
                                          </a:rPr>
                                        </m:ctrlPr>
                                      </m:fPr>
                                      <m:num>
                                        <m:r>
                                          <a:rPr lang="en-US" b="1" i="1" smtClean="0">
                                            <a:latin typeface="Cambria Math" panose="02040503050406030204" pitchFamily="18" charset="0"/>
                                          </a:rPr>
                                          <m:t>𝑴𝒆𝑽</m:t>
                                        </m:r>
                                      </m:num>
                                      <m:den>
                                        <m:r>
                                          <a:rPr lang="en-US" b="1" i="1" smtClean="0">
                                            <a:latin typeface="Cambria Math" panose="02040503050406030204" pitchFamily="18" charset="0"/>
                                          </a:rPr>
                                          <m:t>𝒈𝒄</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𝒎</m:t>
                                            </m:r>
                                          </m:e>
                                          <m:sup>
                                            <m:r>
                                              <a:rPr lang="en-US" b="1" i="1" smtClean="0">
                                                <a:latin typeface="Cambria Math" panose="02040503050406030204" pitchFamily="18" charset="0"/>
                                              </a:rPr>
                                              <m:t>−</m:t>
                                            </m:r>
                                            <m:r>
                                              <a:rPr lang="en-US" b="1" i="1" smtClean="0">
                                                <a:latin typeface="Cambria Math" panose="02040503050406030204" pitchFamily="18" charset="0"/>
                                              </a:rPr>
                                              <m:t>𝟐</m:t>
                                            </m:r>
                                          </m:sup>
                                        </m:sSup>
                                      </m:den>
                                    </m:f>
                                  </m:e>
                                </m:d>
                              </m:oMath>
                            </m:oMathPara>
                          </a14:m>
                          <a:endParaRPr lang="en-US" dirty="0"/>
                        </a:p>
                      </a:txBody>
                      <a:tcPr/>
                    </a:tc>
                  </a:tr>
                  <a:tr h="163397">
                    <a:tc>
                      <a:txBody>
                        <a:bodyPr/>
                        <a:lstStyle/>
                        <a:p>
                          <a:r>
                            <a:rPr lang="en-US" dirty="0" smtClean="0"/>
                            <a:t>Al</a:t>
                          </a:r>
                        </a:p>
                      </a:txBody>
                      <a:tcPr/>
                    </a:tc>
                    <a:tc>
                      <a:txBody>
                        <a:bodyPr/>
                        <a:lstStyle/>
                        <a:p>
                          <a:r>
                            <a:rPr lang="en-US" dirty="0" smtClean="0"/>
                            <a:t>13</a:t>
                          </a:r>
                        </a:p>
                      </a:txBody>
                      <a:tcPr/>
                    </a:tc>
                    <a:tc>
                      <a:txBody>
                        <a:bodyPr/>
                        <a:lstStyle/>
                        <a:p>
                          <a:r>
                            <a:rPr lang="en-US" dirty="0" smtClean="0"/>
                            <a:t>27.0</a:t>
                          </a:r>
                        </a:p>
                      </a:txBody>
                      <a:tcPr/>
                    </a:tc>
                    <a:tc>
                      <a:txBody>
                        <a:bodyPr/>
                        <a:lstStyle/>
                        <a:p>
                          <a:r>
                            <a:rPr lang="en-US" dirty="0" smtClean="0"/>
                            <a:t>2.7</a:t>
                          </a:r>
                        </a:p>
                      </a:txBody>
                      <a:tcPr/>
                    </a:tc>
                    <a:tc>
                      <a:txBody>
                        <a:bodyPr/>
                        <a:lstStyle/>
                        <a:p>
                          <a:r>
                            <a:rPr lang="en-US" dirty="0" smtClean="0"/>
                            <a:t>1.490</a:t>
                          </a:r>
                          <a:endParaRPr lang="en-US" dirty="0"/>
                        </a:p>
                      </a:txBody>
                      <a:tcPr/>
                    </a:tc>
                  </a:tr>
                  <a:tr h="163397">
                    <a:tc>
                      <a:txBody>
                        <a:bodyPr/>
                        <a:lstStyle/>
                        <a:p>
                          <a:r>
                            <a:rPr lang="en-US" dirty="0" smtClean="0"/>
                            <a:t>Ca</a:t>
                          </a:r>
                          <a:endParaRPr lang="en-US" dirty="0"/>
                        </a:p>
                      </a:txBody>
                      <a:tcPr/>
                    </a:tc>
                    <a:tc>
                      <a:txBody>
                        <a:bodyPr/>
                        <a:lstStyle/>
                        <a:p>
                          <a:r>
                            <a:rPr lang="en-US" dirty="0" smtClean="0"/>
                            <a:t>20</a:t>
                          </a:r>
                          <a:endParaRPr lang="en-US" dirty="0"/>
                        </a:p>
                      </a:txBody>
                      <a:tcPr/>
                    </a:tc>
                    <a:tc>
                      <a:txBody>
                        <a:bodyPr/>
                        <a:lstStyle/>
                        <a:p>
                          <a:r>
                            <a:rPr lang="en-US" dirty="0" smtClean="0"/>
                            <a:t>40.1</a:t>
                          </a:r>
                          <a:endParaRPr lang="en-US" dirty="0"/>
                        </a:p>
                      </a:txBody>
                      <a:tcPr/>
                    </a:tc>
                    <a:tc>
                      <a:txBody>
                        <a:bodyPr/>
                        <a:lstStyle/>
                        <a:p>
                          <a:r>
                            <a:rPr lang="en-US" dirty="0" smtClean="0"/>
                            <a:t>1.54</a:t>
                          </a:r>
                          <a:endParaRPr lang="en-US" dirty="0"/>
                        </a:p>
                      </a:txBody>
                      <a:tcPr/>
                    </a:tc>
                    <a:tc>
                      <a:txBody>
                        <a:bodyPr/>
                        <a:lstStyle/>
                        <a:p>
                          <a:r>
                            <a:rPr lang="en-US" dirty="0" smtClean="0"/>
                            <a:t>1.510</a:t>
                          </a:r>
                          <a:endParaRPr lang="en-US" dirty="0"/>
                        </a:p>
                      </a:txBody>
                      <a:tcPr/>
                    </a:tc>
                  </a:tr>
                  <a:tr h="163397">
                    <a:tc>
                      <a:txBody>
                        <a:bodyPr/>
                        <a:lstStyle/>
                        <a:p>
                          <a:r>
                            <a:rPr lang="en-US" dirty="0" smtClean="0"/>
                            <a:t>Fe</a:t>
                          </a:r>
                          <a:endParaRPr lang="en-US" dirty="0"/>
                        </a:p>
                      </a:txBody>
                      <a:tcPr/>
                    </a:tc>
                    <a:tc>
                      <a:txBody>
                        <a:bodyPr/>
                        <a:lstStyle/>
                        <a:p>
                          <a:r>
                            <a:rPr lang="en-US" dirty="0" smtClean="0"/>
                            <a:t>26</a:t>
                          </a:r>
                          <a:endParaRPr lang="en-US" dirty="0"/>
                        </a:p>
                      </a:txBody>
                      <a:tcPr/>
                    </a:tc>
                    <a:tc>
                      <a:txBody>
                        <a:bodyPr/>
                        <a:lstStyle/>
                        <a:p>
                          <a:r>
                            <a:rPr lang="en-US" dirty="0" smtClean="0"/>
                            <a:t>55.8</a:t>
                          </a:r>
                          <a:endParaRPr lang="en-US" dirty="0"/>
                        </a:p>
                      </a:txBody>
                      <a:tcPr/>
                    </a:tc>
                    <a:tc>
                      <a:txBody>
                        <a:bodyPr/>
                        <a:lstStyle/>
                        <a:p>
                          <a:r>
                            <a:rPr lang="en-US" dirty="0" smtClean="0"/>
                            <a:t>7.874</a:t>
                          </a:r>
                          <a:endParaRPr lang="en-US" dirty="0"/>
                        </a:p>
                      </a:txBody>
                      <a:tcPr/>
                    </a:tc>
                    <a:tc>
                      <a:txBody>
                        <a:bodyPr/>
                        <a:lstStyle/>
                        <a:p>
                          <a:r>
                            <a:rPr lang="en-US" dirty="0" smtClean="0"/>
                            <a:t>1.523</a:t>
                          </a:r>
                          <a:endParaRPr lang="en-US" dirty="0"/>
                        </a:p>
                      </a:txBody>
                      <a:tcPr/>
                    </a:tc>
                  </a:tr>
                  <a:tr h="163397">
                    <a:tc>
                      <a:txBody>
                        <a:bodyPr/>
                        <a:lstStyle/>
                        <a:p>
                          <a:r>
                            <a:rPr lang="en-US" dirty="0" smtClean="0"/>
                            <a:t>Cu</a:t>
                          </a:r>
                        </a:p>
                      </a:txBody>
                      <a:tcPr/>
                    </a:tc>
                    <a:tc>
                      <a:txBody>
                        <a:bodyPr/>
                        <a:lstStyle/>
                        <a:p>
                          <a:r>
                            <a:rPr lang="en-US" dirty="0" smtClean="0"/>
                            <a:t>29</a:t>
                          </a:r>
                          <a:endParaRPr lang="en-US" dirty="0"/>
                        </a:p>
                      </a:txBody>
                      <a:tcPr/>
                    </a:tc>
                    <a:tc>
                      <a:txBody>
                        <a:bodyPr/>
                        <a:lstStyle/>
                        <a:p>
                          <a:r>
                            <a:rPr lang="en-US" dirty="0" smtClean="0"/>
                            <a:t>63.5</a:t>
                          </a:r>
                          <a:endParaRPr lang="en-US" dirty="0"/>
                        </a:p>
                      </a:txBody>
                      <a:tcPr/>
                    </a:tc>
                    <a:tc>
                      <a:txBody>
                        <a:bodyPr/>
                        <a:lstStyle/>
                        <a:p>
                          <a:r>
                            <a:rPr lang="en-US" dirty="0" smtClean="0"/>
                            <a:t>8.96</a:t>
                          </a:r>
                          <a:endParaRPr lang="en-US" dirty="0"/>
                        </a:p>
                      </a:txBody>
                      <a:tcPr/>
                    </a:tc>
                    <a:tc>
                      <a:txBody>
                        <a:bodyPr/>
                        <a:lstStyle/>
                        <a:p>
                          <a:r>
                            <a:rPr lang="en-US" dirty="0" smtClean="0"/>
                            <a:t>1.500</a:t>
                          </a:r>
                          <a:endParaRPr lang="en-US" dirty="0"/>
                        </a:p>
                      </a:txBody>
                      <a:tcPr/>
                    </a:tc>
                  </a:tr>
                  <a:tr h="163397">
                    <a:tc>
                      <a:txBody>
                        <a:bodyPr/>
                        <a:lstStyle/>
                        <a:p>
                          <a:r>
                            <a:rPr lang="en-US" dirty="0" smtClean="0"/>
                            <a:t>Ta</a:t>
                          </a:r>
                          <a:endParaRPr lang="en-US" dirty="0"/>
                        </a:p>
                      </a:txBody>
                      <a:tcPr/>
                    </a:tc>
                    <a:tc>
                      <a:txBody>
                        <a:bodyPr/>
                        <a:lstStyle/>
                        <a:p>
                          <a:r>
                            <a:rPr lang="en-US" dirty="0" smtClean="0"/>
                            <a:t>73</a:t>
                          </a:r>
                          <a:endParaRPr lang="en-US" dirty="0"/>
                        </a:p>
                      </a:txBody>
                      <a:tcPr/>
                    </a:tc>
                    <a:tc>
                      <a:txBody>
                        <a:bodyPr/>
                        <a:lstStyle/>
                        <a:p>
                          <a:r>
                            <a:rPr lang="en-US" dirty="0" smtClean="0"/>
                            <a:t>180.9</a:t>
                          </a:r>
                          <a:endParaRPr lang="en-US" dirty="0"/>
                        </a:p>
                      </a:txBody>
                      <a:tcPr/>
                    </a:tc>
                    <a:tc>
                      <a:txBody>
                        <a:bodyPr/>
                        <a:lstStyle/>
                        <a:p>
                          <a:r>
                            <a:rPr lang="en-US" dirty="0" smtClean="0"/>
                            <a:t>16.4</a:t>
                          </a:r>
                          <a:endParaRPr lang="en-US" dirty="0"/>
                        </a:p>
                      </a:txBody>
                      <a:tcPr/>
                    </a:tc>
                    <a:tc>
                      <a:txBody>
                        <a:bodyPr/>
                        <a:lstStyle/>
                        <a:p>
                          <a:r>
                            <a:rPr lang="en-US" dirty="0" smtClean="0"/>
                            <a:t>1.355</a:t>
                          </a:r>
                          <a:endParaRPr lang="en-US" dirty="0"/>
                        </a:p>
                      </a:txBody>
                      <a:tcPr/>
                    </a:tc>
                  </a:tr>
                  <a:tr h="163397">
                    <a:tc>
                      <a:txBody>
                        <a:bodyPr/>
                        <a:lstStyle/>
                        <a:p>
                          <a:r>
                            <a:rPr lang="en-US" dirty="0" err="1" smtClean="0"/>
                            <a:t>Pb</a:t>
                          </a:r>
                          <a:endParaRPr lang="en-US" dirty="0"/>
                        </a:p>
                      </a:txBody>
                      <a:tcPr/>
                    </a:tc>
                    <a:tc>
                      <a:txBody>
                        <a:bodyPr/>
                        <a:lstStyle/>
                        <a:p>
                          <a:r>
                            <a:rPr lang="en-US" dirty="0" smtClean="0"/>
                            <a:t>82</a:t>
                          </a:r>
                          <a:endParaRPr lang="en-US" dirty="0"/>
                        </a:p>
                      </a:txBody>
                      <a:tcPr/>
                    </a:tc>
                    <a:tc>
                      <a:txBody>
                        <a:bodyPr/>
                        <a:lstStyle/>
                        <a:p>
                          <a:r>
                            <a:rPr lang="en-US" dirty="0" smtClean="0"/>
                            <a:t>207.2</a:t>
                          </a:r>
                          <a:endParaRPr lang="en-US" dirty="0"/>
                        </a:p>
                      </a:txBody>
                      <a:tcPr/>
                    </a:tc>
                    <a:tc>
                      <a:txBody>
                        <a:bodyPr/>
                        <a:lstStyle/>
                        <a:p>
                          <a:r>
                            <a:rPr lang="en-US" dirty="0" smtClean="0"/>
                            <a:t>11.34</a:t>
                          </a:r>
                          <a:endParaRPr lang="en-US" dirty="0"/>
                        </a:p>
                      </a:txBody>
                      <a:tcPr/>
                    </a:tc>
                    <a:tc>
                      <a:txBody>
                        <a:bodyPr/>
                        <a:lstStyle/>
                        <a:p>
                          <a:r>
                            <a:rPr lang="en-US" dirty="0" smtClean="0"/>
                            <a:t>1.306</a:t>
                          </a:r>
                          <a:endParaRPr lang="en-US" dirty="0"/>
                        </a:p>
                      </a:txBody>
                      <a:tcPr/>
                    </a:tc>
                  </a:tr>
                  <a:tr h="163397">
                    <a:tc>
                      <a:txBody>
                        <a:bodyPr/>
                        <a:lstStyle/>
                        <a:p>
                          <a:r>
                            <a:rPr lang="en-US" dirty="0" smtClean="0"/>
                            <a:t>U</a:t>
                          </a:r>
                          <a:endParaRPr lang="en-US" dirty="0"/>
                        </a:p>
                      </a:txBody>
                      <a:tcPr/>
                    </a:tc>
                    <a:tc>
                      <a:txBody>
                        <a:bodyPr/>
                        <a:lstStyle/>
                        <a:p>
                          <a:r>
                            <a:rPr lang="en-US" dirty="0" smtClean="0"/>
                            <a:t>92</a:t>
                          </a:r>
                          <a:endParaRPr lang="en-US" dirty="0"/>
                        </a:p>
                      </a:txBody>
                      <a:tcPr/>
                    </a:tc>
                    <a:tc>
                      <a:txBody>
                        <a:bodyPr/>
                        <a:lstStyle/>
                        <a:p>
                          <a:r>
                            <a:rPr lang="en-US" dirty="0" smtClean="0"/>
                            <a:t>238</a:t>
                          </a:r>
                          <a:endParaRPr lang="en-US" dirty="0"/>
                        </a:p>
                      </a:txBody>
                      <a:tcPr/>
                    </a:tc>
                    <a:tc>
                      <a:txBody>
                        <a:bodyPr/>
                        <a:lstStyle/>
                        <a:p>
                          <a:r>
                            <a:rPr lang="en-US" dirty="0" smtClean="0"/>
                            <a:t>19.1</a:t>
                          </a:r>
                          <a:endParaRPr lang="en-US" dirty="0"/>
                        </a:p>
                      </a:txBody>
                      <a:tcPr/>
                    </a:tc>
                    <a:tc>
                      <a:txBody>
                        <a:bodyPr/>
                        <a:lstStyle/>
                        <a:p>
                          <a:r>
                            <a:rPr lang="en-US" dirty="0" smtClean="0"/>
                            <a:t>1.305</a:t>
                          </a:r>
                          <a:endParaRPr lang="en-US" dirty="0"/>
                        </a:p>
                      </a:txBody>
                      <a:tcPr/>
                    </a:tc>
                  </a:tr>
                </a:tbl>
              </a:graphicData>
            </a:graphic>
          </p:graphicFrame>
        </mc:Choice>
        <mc:Fallback>
          <p:graphicFrame>
            <p:nvGraphicFramePr>
              <p:cNvPr id="5" name="Table 4"/>
              <p:cNvGraphicFramePr>
                <a:graphicFrameLocks noGrp="1"/>
              </p:cNvGraphicFramePr>
              <p:nvPr>
                <p:extLst>
                  <p:ext uri="{D42A27DB-BD31-4B8C-83A1-F6EECF244321}">
                    <p14:modId xmlns:p14="http://schemas.microsoft.com/office/powerpoint/2010/main" val="2734231760"/>
                  </p:ext>
                </p:extLst>
              </p:nvPr>
            </p:nvGraphicFramePr>
            <p:xfrm>
              <a:off x="1344612" y="3388582"/>
              <a:ext cx="9321800" cy="3262186"/>
            </p:xfrm>
            <a:graphic>
              <a:graphicData uri="http://schemas.openxmlformats.org/drawingml/2006/table">
                <a:tbl>
                  <a:tblPr firstRow="1" bandRow="1">
                    <a:tableStyleId>{5C22544A-7EE6-4342-B048-85BDC9FD1C3A}</a:tableStyleId>
                  </a:tblPr>
                  <a:tblGrid>
                    <a:gridCol w="1864360"/>
                    <a:gridCol w="1864360"/>
                    <a:gridCol w="1864360"/>
                    <a:gridCol w="1864360"/>
                    <a:gridCol w="1864360"/>
                  </a:tblGrid>
                  <a:tr h="701866">
                    <a:tc>
                      <a:txBody>
                        <a:bodyPr/>
                        <a:lstStyle/>
                        <a:p>
                          <a:r>
                            <a:rPr lang="en-US" dirty="0" smtClean="0"/>
                            <a:t>Element </a:t>
                          </a:r>
                          <a:endParaRPr lang="en-US" dirty="0"/>
                        </a:p>
                      </a:txBody>
                      <a:tcPr/>
                    </a:tc>
                    <a:tc>
                      <a:txBody>
                        <a:bodyPr/>
                        <a:lstStyle/>
                        <a:p>
                          <a:pPr algn="ctr"/>
                          <a:r>
                            <a:rPr lang="en-US" dirty="0" smtClean="0"/>
                            <a:t>Z</a:t>
                          </a:r>
                          <a:endParaRPr lang="en-US" dirty="0"/>
                        </a:p>
                      </a:txBody>
                      <a:tcPr/>
                    </a:tc>
                    <a:tc>
                      <a:txBody>
                        <a:bodyPr/>
                        <a:lstStyle/>
                        <a:p>
                          <a:pPr algn="ctr"/>
                          <a:r>
                            <a:rPr lang="en-US" dirty="0" smtClean="0"/>
                            <a:t>A</a:t>
                          </a:r>
                          <a:endParaRPr lang="en-US" dirty="0"/>
                        </a:p>
                      </a:txBody>
                      <a:tcPr/>
                    </a:tc>
                    <a:tc>
                      <a:txBody>
                        <a:bodyPr/>
                        <a:lstStyle/>
                        <a:p>
                          <a:endParaRPr lang="en-US"/>
                        </a:p>
                      </a:txBody>
                      <a:tcPr>
                        <a:blipFill rotWithShape="0">
                          <a:blip r:embed="rId3"/>
                          <a:stretch>
                            <a:fillRect l="-300327" t="-4310" r="-101307" b="-375862"/>
                          </a:stretch>
                        </a:blipFill>
                      </a:tcPr>
                    </a:tc>
                    <a:tc>
                      <a:txBody>
                        <a:bodyPr/>
                        <a:lstStyle/>
                        <a:p>
                          <a:endParaRPr lang="en-US"/>
                        </a:p>
                      </a:txBody>
                      <a:tcPr>
                        <a:blipFill rotWithShape="0">
                          <a:blip r:embed="rId3"/>
                          <a:stretch>
                            <a:fillRect l="-400327" t="-4310" r="-1307" b="-375862"/>
                          </a:stretch>
                        </a:blipFill>
                      </a:tcPr>
                    </a:tc>
                  </a:tr>
                  <a:tr h="365760">
                    <a:tc>
                      <a:txBody>
                        <a:bodyPr/>
                        <a:lstStyle/>
                        <a:p>
                          <a:r>
                            <a:rPr lang="en-US" dirty="0" smtClean="0"/>
                            <a:t>Al</a:t>
                          </a:r>
                        </a:p>
                      </a:txBody>
                      <a:tcPr/>
                    </a:tc>
                    <a:tc>
                      <a:txBody>
                        <a:bodyPr/>
                        <a:lstStyle/>
                        <a:p>
                          <a:r>
                            <a:rPr lang="en-US" dirty="0" smtClean="0"/>
                            <a:t>13</a:t>
                          </a:r>
                        </a:p>
                      </a:txBody>
                      <a:tcPr/>
                    </a:tc>
                    <a:tc>
                      <a:txBody>
                        <a:bodyPr/>
                        <a:lstStyle/>
                        <a:p>
                          <a:r>
                            <a:rPr lang="en-US" dirty="0" smtClean="0"/>
                            <a:t>27.0</a:t>
                          </a:r>
                        </a:p>
                      </a:txBody>
                      <a:tcPr/>
                    </a:tc>
                    <a:tc>
                      <a:txBody>
                        <a:bodyPr/>
                        <a:lstStyle/>
                        <a:p>
                          <a:r>
                            <a:rPr lang="en-US" dirty="0" smtClean="0"/>
                            <a:t>2.7</a:t>
                          </a:r>
                        </a:p>
                      </a:txBody>
                      <a:tcPr/>
                    </a:tc>
                    <a:tc>
                      <a:txBody>
                        <a:bodyPr/>
                        <a:lstStyle/>
                        <a:p>
                          <a:r>
                            <a:rPr lang="en-US" dirty="0" smtClean="0"/>
                            <a:t>1.490</a:t>
                          </a:r>
                          <a:endParaRPr lang="en-US" dirty="0"/>
                        </a:p>
                      </a:txBody>
                      <a:tcPr/>
                    </a:tc>
                  </a:tr>
                  <a:tr h="365760">
                    <a:tc>
                      <a:txBody>
                        <a:bodyPr/>
                        <a:lstStyle/>
                        <a:p>
                          <a:r>
                            <a:rPr lang="en-US" dirty="0" smtClean="0"/>
                            <a:t>Ca</a:t>
                          </a:r>
                          <a:endParaRPr lang="en-US" dirty="0"/>
                        </a:p>
                      </a:txBody>
                      <a:tcPr/>
                    </a:tc>
                    <a:tc>
                      <a:txBody>
                        <a:bodyPr/>
                        <a:lstStyle/>
                        <a:p>
                          <a:r>
                            <a:rPr lang="en-US" dirty="0" smtClean="0"/>
                            <a:t>20</a:t>
                          </a:r>
                          <a:endParaRPr lang="en-US" dirty="0"/>
                        </a:p>
                      </a:txBody>
                      <a:tcPr/>
                    </a:tc>
                    <a:tc>
                      <a:txBody>
                        <a:bodyPr/>
                        <a:lstStyle/>
                        <a:p>
                          <a:r>
                            <a:rPr lang="en-US" dirty="0" smtClean="0"/>
                            <a:t>40.1</a:t>
                          </a:r>
                          <a:endParaRPr lang="en-US" dirty="0"/>
                        </a:p>
                      </a:txBody>
                      <a:tcPr/>
                    </a:tc>
                    <a:tc>
                      <a:txBody>
                        <a:bodyPr/>
                        <a:lstStyle/>
                        <a:p>
                          <a:r>
                            <a:rPr lang="en-US" dirty="0" smtClean="0"/>
                            <a:t>1.54</a:t>
                          </a:r>
                          <a:endParaRPr lang="en-US" dirty="0"/>
                        </a:p>
                      </a:txBody>
                      <a:tcPr/>
                    </a:tc>
                    <a:tc>
                      <a:txBody>
                        <a:bodyPr/>
                        <a:lstStyle/>
                        <a:p>
                          <a:r>
                            <a:rPr lang="en-US" dirty="0" smtClean="0"/>
                            <a:t>1.510</a:t>
                          </a:r>
                          <a:endParaRPr lang="en-US" dirty="0"/>
                        </a:p>
                      </a:txBody>
                      <a:tcPr/>
                    </a:tc>
                  </a:tr>
                  <a:tr h="365760">
                    <a:tc>
                      <a:txBody>
                        <a:bodyPr/>
                        <a:lstStyle/>
                        <a:p>
                          <a:r>
                            <a:rPr lang="en-US" dirty="0" smtClean="0"/>
                            <a:t>Fe</a:t>
                          </a:r>
                          <a:endParaRPr lang="en-US" dirty="0"/>
                        </a:p>
                      </a:txBody>
                      <a:tcPr/>
                    </a:tc>
                    <a:tc>
                      <a:txBody>
                        <a:bodyPr/>
                        <a:lstStyle/>
                        <a:p>
                          <a:r>
                            <a:rPr lang="en-US" dirty="0" smtClean="0"/>
                            <a:t>26</a:t>
                          </a:r>
                          <a:endParaRPr lang="en-US" dirty="0"/>
                        </a:p>
                      </a:txBody>
                      <a:tcPr/>
                    </a:tc>
                    <a:tc>
                      <a:txBody>
                        <a:bodyPr/>
                        <a:lstStyle/>
                        <a:p>
                          <a:r>
                            <a:rPr lang="en-US" dirty="0" smtClean="0"/>
                            <a:t>55.8</a:t>
                          </a:r>
                          <a:endParaRPr lang="en-US" dirty="0"/>
                        </a:p>
                      </a:txBody>
                      <a:tcPr/>
                    </a:tc>
                    <a:tc>
                      <a:txBody>
                        <a:bodyPr/>
                        <a:lstStyle/>
                        <a:p>
                          <a:r>
                            <a:rPr lang="en-US" dirty="0" smtClean="0"/>
                            <a:t>7.874</a:t>
                          </a:r>
                          <a:endParaRPr lang="en-US" dirty="0"/>
                        </a:p>
                      </a:txBody>
                      <a:tcPr/>
                    </a:tc>
                    <a:tc>
                      <a:txBody>
                        <a:bodyPr/>
                        <a:lstStyle/>
                        <a:p>
                          <a:r>
                            <a:rPr lang="en-US" dirty="0" smtClean="0"/>
                            <a:t>1.523</a:t>
                          </a:r>
                          <a:endParaRPr lang="en-US" dirty="0"/>
                        </a:p>
                      </a:txBody>
                      <a:tcPr/>
                    </a:tc>
                  </a:tr>
                  <a:tr h="365760">
                    <a:tc>
                      <a:txBody>
                        <a:bodyPr/>
                        <a:lstStyle/>
                        <a:p>
                          <a:r>
                            <a:rPr lang="en-US" dirty="0" smtClean="0"/>
                            <a:t>Cu</a:t>
                          </a:r>
                        </a:p>
                      </a:txBody>
                      <a:tcPr/>
                    </a:tc>
                    <a:tc>
                      <a:txBody>
                        <a:bodyPr/>
                        <a:lstStyle/>
                        <a:p>
                          <a:r>
                            <a:rPr lang="en-US" dirty="0" smtClean="0"/>
                            <a:t>29</a:t>
                          </a:r>
                          <a:endParaRPr lang="en-US" dirty="0"/>
                        </a:p>
                      </a:txBody>
                      <a:tcPr/>
                    </a:tc>
                    <a:tc>
                      <a:txBody>
                        <a:bodyPr/>
                        <a:lstStyle/>
                        <a:p>
                          <a:r>
                            <a:rPr lang="en-US" dirty="0" smtClean="0"/>
                            <a:t>63.5</a:t>
                          </a:r>
                          <a:endParaRPr lang="en-US" dirty="0"/>
                        </a:p>
                      </a:txBody>
                      <a:tcPr/>
                    </a:tc>
                    <a:tc>
                      <a:txBody>
                        <a:bodyPr/>
                        <a:lstStyle/>
                        <a:p>
                          <a:r>
                            <a:rPr lang="en-US" dirty="0" smtClean="0"/>
                            <a:t>8.96</a:t>
                          </a:r>
                          <a:endParaRPr lang="en-US" dirty="0"/>
                        </a:p>
                      </a:txBody>
                      <a:tcPr/>
                    </a:tc>
                    <a:tc>
                      <a:txBody>
                        <a:bodyPr/>
                        <a:lstStyle/>
                        <a:p>
                          <a:r>
                            <a:rPr lang="en-US" dirty="0" smtClean="0"/>
                            <a:t>1.500</a:t>
                          </a:r>
                          <a:endParaRPr lang="en-US" dirty="0"/>
                        </a:p>
                      </a:txBody>
                      <a:tcPr/>
                    </a:tc>
                  </a:tr>
                  <a:tr h="365760">
                    <a:tc>
                      <a:txBody>
                        <a:bodyPr/>
                        <a:lstStyle/>
                        <a:p>
                          <a:r>
                            <a:rPr lang="en-US" dirty="0" smtClean="0"/>
                            <a:t>Ta</a:t>
                          </a:r>
                          <a:endParaRPr lang="en-US" dirty="0"/>
                        </a:p>
                      </a:txBody>
                      <a:tcPr/>
                    </a:tc>
                    <a:tc>
                      <a:txBody>
                        <a:bodyPr/>
                        <a:lstStyle/>
                        <a:p>
                          <a:r>
                            <a:rPr lang="en-US" dirty="0" smtClean="0"/>
                            <a:t>73</a:t>
                          </a:r>
                          <a:endParaRPr lang="en-US" dirty="0"/>
                        </a:p>
                      </a:txBody>
                      <a:tcPr/>
                    </a:tc>
                    <a:tc>
                      <a:txBody>
                        <a:bodyPr/>
                        <a:lstStyle/>
                        <a:p>
                          <a:r>
                            <a:rPr lang="en-US" dirty="0" smtClean="0"/>
                            <a:t>180.9</a:t>
                          </a:r>
                          <a:endParaRPr lang="en-US" dirty="0"/>
                        </a:p>
                      </a:txBody>
                      <a:tcPr/>
                    </a:tc>
                    <a:tc>
                      <a:txBody>
                        <a:bodyPr/>
                        <a:lstStyle/>
                        <a:p>
                          <a:r>
                            <a:rPr lang="en-US" dirty="0" smtClean="0"/>
                            <a:t>16.4</a:t>
                          </a:r>
                          <a:endParaRPr lang="en-US" dirty="0"/>
                        </a:p>
                      </a:txBody>
                      <a:tcPr/>
                    </a:tc>
                    <a:tc>
                      <a:txBody>
                        <a:bodyPr/>
                        <a:lstStyle/>
                        <a:p>
                          <a:r>
                            <a:rPr lang="en-US" dirty="0" smtClean="0"/>
                            <a:t>1.355</a:t>
                          </a:r>
                          <a:endParaRPr lang="en-US" dirty="0"/>
                        </a:p>
                      </a:txBody>
                      <a:tcPr/>
                    </a:tc>
                  </a:tr>
                  <a:tr h="365760">
                    <a:tc>
                      <a:txBody>
                        <a:bodyPr/>
                        <a:lstStyle/>
                        <a:p>
                          <a:r>
                            <a:rPr lang="en-US" dirty="0" err="1" smtClean="0"/>
                            <a:t>Pb</a:t>
                          </a:r>
                          <a:endParaRPr lang="en-US" dirty="0"/>
                        </a:p>
                      </a:txBody>
                      <a:tcPr/>
                    </a:tc>
                    <a:tc>
                      <a:txBody>
                        <a:bodyPr/>
                        <a:lstStyle/>
                        <a:p>
                          <a:r>
                            <a:rPr lang="en-US" dirty="0" smtClean="0"/>
                            <a:t>82</a:t>
                          </a:r>
                          <a:endParaRPr lang="en-US" dirty="0"/>
                        </a:p>
                      </a:txBody>
                      <a:tcPr/>
                    </a:tc>
                    <a:tc>
                      <a:txBody>
                        <a:bodyPr/>
                        <a:lstStyle/>
                        <a:p>
                          <a:r>
                            <a:rPr lang="en-US" dirty="0" smtClean="0"/>
                            <a:t>207.2</a:t>
                          </a:r>
                          <a:endParaRPr lang="en-US" dirty="0"/>
                        </a:p>
                      </a:txBody>
                      <a:tcPr/>
                    </a:tc>
                    <a:tc>
                      <a:txBody>
                        <a:bodyPr/>
                        <a:lstStyle/>
                        <a:p>
                          <a:r>
                            <a:rPr lang="en-US" dirty="0" smtClean="0"/>
                            <a:t>11.34</a:t>
                          </a:r>
                          <a:endParaRPr lang="en-US" dirty="0"/>
                        </a:p>
                      </a:txBody>
                      <a:tcPr/>
                    </a:tc>
                    <a:tc>
                      <a:txBody>
                        <a:bodyPr/>
                        <a:lstStyle/>
                        <a:p>
                          <a:r>
                            <a:rPr lang="en-US" dirty="0" smtClean="0"/>
                            <a:t>1.306</a:t>
                          </a:r>
                          <a:endParaRPr lang="en-US" dirty="0"/>
                        </a:p>
                      </a:txBody>
                      <a:tcPr/>
                    </a:tc>
                  </a:tr>
                  <a:tr h="365760">
                    <a:tc>
                      <a:txBody>
                        <a:bodyPr/>
                        <a:lstStyle/>
                        <a:p>
                          <a:r>
                            <a:rPr lang="en-US" dirty="0" smtClean="0"/>
                            <a:t>U</a:t>
                          </a:r>
                          <a:endParaRPr lang="en-US" dirty="0"/>
                        </a:p>
                      </a:txBody>
                      <a:tcPr/>
                    </a:tc>
                    <a:tc>
                      <a:txBody>
                        <a:bodyPr/>
                        <a:lstStyle/>
                        <a:p>
                          <a:r>
                            <a:rPr lang="en-US" dirty="0" smtClean="0"/>
                            <a:t>92</a:t>
                          </a:r>
                          <a:endParaRPr lang="en-US" dirty="0"/>
                        </a:p>
                      </a:txBody>
                      <a:tcPr/>
                    </a:tc>
                    <a:tc>
                      <a:txBody>
                        <a:bodyPr/>
                        <a:lstStyle/>
                        <a:p>
                          <a:r>
                            <a:rPr lang="en-US" dirty="0" smtClean="0"/>
                            <a:t>238</a:t>
                          </a:r>
                          <a:endParaRPr lang="en-US" dirty="0"/>
                        </a:p>
                      </a:txBody>
                      <a:tcPr/>
                    </a:tc>
                    <a:tc>
                      <a:txBody>
                        <a:bodyPr/>
                        <a:lstStyle/>
                        <a:p>
                          <a:r>
                            <a:rPr lang="en-US" dirty="0" smtClean="0"/>
                            <a:t>19.1</a:t>
                          </a:r>
                          <a:endParaRPr lang="en-US" dirty="0"/>
                        </a:p>
                      </a:txBody>
                      <a:tcPr/>
                    </a:tc>
                    <a:tc>
                      <a:txBody>
                        <a:bodyPr/>
                        <a:lstStyle/>
                        <a:p>
                          <a:r>
                            <a:rPr lang="en-US" dirty="0" smtClean="0"/>
                            <a:t>1.305</a:t>
                          </a:r>
                          <a:endParaRPr lang="en-US" dirty="0"/>
                        </a:p>
                      </a:txBody>
                      <a:tcPr/>
                    </a:tc>
                  </a:tr>
                </a:tbl>
              </a:graphicData>
            </a:graphic>
          </p:graphicFrame>
        </mc:Fallback>
      </mc:AlternateContent>
    </p:spTree>
    <p:extLst>
      <p:ext uri="{BB962C8B-B14F-4D97-AF65-F5344CB8AC3E}">
        <p14:creationId xmlns:p14="http://schemas.microsoft.com/office/powerpoint/2010/main" val="34390861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pic>
        <p:nvPicPr>
          <p:cNvPr id="296" name="Shape 296"/>
          <p:cNvPicPr preferRelativeResize="0"/>
          <p:nvPr/>
        </p:nvPicPr>
        <p:blipFill>
          <a:blip r:embed="rId3">
            <a:alphaModFix/>
          </a:blip>
          <a:stretch>
            <a:fillRect/>
          </a:stretch>
        </p:blipFill>
        <p:spPr>
          <a:xfrm>
            <a:off x="4652100" y="203201"/>
            <a:ext cx="7241451" cy="6451601"/>
          </a:xfrm>
          <a:prstGeom prst="rect">
            <a:avLst/>
          </a:prstGeom>
          <a:noFill/>
          <a:ln>
            <a:noFill/>
          </a:ln>
        </p:spPr>
      </p:pic>
      <p:sp>
        <p:nvSpPr>
          <p:cNvPr id="297" name="Shape 297"/>
          <p:cNvSpPr txBox="1"/>
          <p:nvPr/>
        </p:nvSpPr>
        <p:spPr>
          <a:xfrm>
            <a:off x="652100" y="2581033"/>
            <a:ext cx="4000000" cy="4000000"/>
          </a:xfrm>
          <a:prstGeom prst="rect">
            <a:avLst/>
          </a:prstGeom>
          <a:noFill/>
          <a:ln>
            <a:noFill/>
          </a:ln>
        </p:spPr>
        <p:txBody>
          <a:bodyPr spcFirstLastPara="1" wrap="square" lIns="121900" tIns="121900" rIns="121900" bIns="121900" anchor="ctr" anchorCtr="0">
            <a:noAutofit/>
          </a:bodyPr>
          <a:lstStyle/>
          <a:p>
            <a:pPr>
              <a:buClr>
                <a:schemeClr val="dk1"/>
              </a:buClr>
              <a:buSzPts val="1100"/>
            </a:pPr>
            <a:r>
              <a:rPr lang="en-GB" sz="2400" dirty="0"/>
              <a:t>Figure 10: Calorimeter pulses for eight individual events, voltage vs time, observed with a photomultiplier for </a:t>
            </a:r>
            <a:r>
              <a:rPr lang="en-GB" sz="2400" b="1" dirty="0"/>
              <a:t>300 GeV pion showers.</a:t>
            </a:r>
            <a:r>
              <a:rPr lang="en-GB" sz="2400" dirty="0"/>
              <a:t> The time scale is 0.4 ns per bin.</a:t>
            </a:r>
            <a:endParaRPr sz="2400" dirty="0"/>
          </a:p>
        </p:txBody>
      </p:sp>
      <p:sp>
        <p:nvSpPr>
          <p:cNvPr id="2" name="Slide Number Placeholder 1"/>
          <p:cNvSpPr>
            <a:spLocks noGrp="1"/>
          </p:cNvSpPr>
          <p:nvPr>
            <p:ph type="sldNum" idx="12"/>
          </p:nvPr>
        </p:nvSpPr>
        <p:spPr/>
        <p:txBody>
          <a:bodyPr/>
          <a:lstStyle/>
          <a:p>
            <a:fld id="{00000000-1234-1234-1234-123412341234}" type="slidenum">
              <a:rPr lang="en-GB" smtClean="0"/>
              <a:pPr/>
              <a:t>40</a:t>
            </a:fld>
            <a:endParaRPr lang="en-GB"/>
          </a:p>
        </p:txBody>
      </p:sp>
    </p:spTree>
    <p:extLst>
      <p:ext uri="{BB962C8B-B14F-4D97-AF65-F5344CB8AC3E}">
        <p14:creationId xmlns:p14="http://schemas.microsoft.com/office/powerpoint/2010/main" val="24451037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pic>
        <p:nvPicPr>
          <p:cNvPr id="302" name="Shape 302"/>
          <p:cNvPicPr preferRelativeResize="0"/>
          <p:nvPr/>
        </p:nvPicPr>
        <p:blipFill>
          <a:blip r:embed="rId3">
            <a:alphaModFix/>
          </a:blip>
          <a:stretch>
            <a:fillRect/>
          </a:stretch>
        </p:blipFill>
        <p:spPr>
          <a:xfrm>
            <a:off x="4075333" y="568549"/>
            <a:ext cx="7883832" cy="5720900"/>
          </a:xfrm>
          <a:prstGeom prst="rect">
            <a:avLst/>
          </a:prstGeom>
          <a:noFill/>
          <a:ln>
            <a:noFill/>
          </a:ln>
        </p:spPr>
      </p:pic>
      <p:sp>
        <p:nvSpPr>
          <p:cNvPr id="303" name="Shape 303"/>
          <p:cNvSpPr txBox="1"/>
          <p:nvPr/>
        </p:nvSpPr>
        <p:spPr>
          <a:xfrm>
            <a:off x="288667" y="3050833"/>
            <a:ext cx="3786800" cy="2954400"/>
          </a:xfrm>
          <a:prstGeom prst="rect">
            <a:avLst/>
          </a:prstGeom>
          <a:noFill/>
          <a:ln>
            <a:noFill/>
          </a:ln>
        </p:spPr>
        <p:txBody>
          <a:bodyPr spcFirstLastPara="1" wrap="square" lIns="121900" tIns="121900" rIns="121900" bIns="121900" anchor="t" anchorCtr="0">
            <a:noAutofit/>
          </a:bodyPr>
          <a:lstStyle/>
          <a:p>
            <a:r>
              <a:rPr lang="en-GB" sz="2400"/>
              <a:t>Figure 11: </a:t>
            </a:r>
            <a:endParaRPr sz="2400"/>
          </a:p>
          <a:p>
            <a:pPr>
              <a:buClr>
                <a:schemeClr val="dk1"/>
              </a:buClr>
              <a:buSzPts val="1100"/>
            </a:pPr>
            <a:r>
              <a:rPr lang="en-GB" sz="2400"/>
              <a:t>Calorimeter pulses for eight individual events, voltage vs time, observed with a photomultiplier</a:t>
            </a:r>
            <a:endParaRPr sz="2400"/>
          </a:p>
          <a:p>
            <a:r>
              <a:rPr lang="en-GB" sz="2400"/>
              <a:t>for </a:t>
            </a:r>
            <a:r>
              <a:rPr lang="en-GB" sz="2400" b="1"/>
              <a:t>225 GeV/c </a:t>
            </a:r>
            <a:r>
              <a:rPr lang="en-GB" sz="2400"/>
              <a:t>incident</a:t>
            </a:r>
            <a:r>
              <a:rPr lang="en-GB" sz="2400" b="1"/>
              <a:t> muons. </a:t>
            </a:r>
            <a:r>
              <a:rPr lang="en-GB" sz="2400"/>
              <a:t>The time scale is 0.4 ns per bin.</a:t>
            </a:r>
            <a:endParaRPr sz="2400"/>
          </a:p>
          <a:p>
            <a:endParaRPr sz="2400"/>
          </a:p>
          <a:p>
            <a:r>
              <a:rPr lang="en-GB" sz="2400"/>
              <a:t>Source: CMS NOTE 2006/138</a:t>
            </a:r>
            <a:endParaRPr sz="2400"/>
          </a:p>
        </p:txBody>
      </p:sp>
      <p:sp>
        <p:nvSpPr>
          <p:cNvPr id="2" name="Slide Number Placeholder 1"/>
          <p:cNvSpPr>
            <a:spLocks noGrp="1"/>
          </p:cNvSpPr>
          <p:nvPr>
            <p:ph type="sldNum" idx="12"/>
          </p:nvPr>
        </p:nvSpPr>
        <p:spPr/>
        <p:txBody>
          <a:bodyPr/>
          <a:lstStyle/>
          <a:p>
            <a:fld id="{00000000-1234-1234-1234-123412341234}" type="slidenum">
              <a:rPr lang="en-GB" smtClean="0"/>
              <a:pPr/>
              <a:t>41</a:t>
            </a:fld>
            <a:endParaRPr lang="en-GB"/>
          </a:p>
        </p:txBody>
      </p:sp>
    </p:spTree>
    <p:extLst>
      <p:ext uri="{BB962C8B-B14F-4D97-AF65-F5344CB8AC3E}">
        <p14:creationId xmlns:p14="http://schemas.microsoft.com/office/powerpoint/2010/main" val="1281430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p:nvPr/>
        </p:nvSpPr>
        <p:spPr>
          <a:xfrm>
            <a:off x="503300" y="2461833"/>
            <a:ext cx="2971600" cy="4024400"/>
          </a:xfrm>
          <a:prstGeom prst="rect">
            <a:avLst/>
          </a:prstGeom>
          <a:noFill/>
          <a:ln>
            <a:noFill/>
          </a:ln>
        </p:spPr>
        <p:txBody>
          <a:bodyPr spcFirstLastPara="1" wrap="square" lIns="121900" tIns="121900" rIns="121900" bIns="121900" anchor="t" anchorCtr="0">
            <a:noAutofit/>
          </a:bodyPr>
          <a:lstStyle/>
          <a:p>
            <a:r>
              <a:rPr lang="en-GB" sz="2400"/>
              <a:t>Figure 12: </a:t>
            </a:r>
            <a:endParaRPr sz="2400"/>
          </a:p>
          <a:p>
            <a:r>
              <a:rPr lang="en-GB" sz="2400"/>
              <a:t>Fraction of energy (f) observed in 29.6 ns time samples for </a:t>
            </a:r>
            <a:r>
              <a:rPr lang="en-GB" sz="2400" b="1"/>
              <a:t>200 GeV/c pion showers.</a:t>
            </a:r>
            <a:r>
              <a:rPr lang="en-GB" sz="2400"/>
              <a:t> </a:t>
            </a:r>
            <a:endParaRPr sz="2400"/>
          </a:p>
          <a:p>
            <a:r>
              <a:rPr lang="en-GB" sz="2400"/>
              <a:t>a) first time sample, </a:t>
            </a:r>
            <a:endParaRPr sz="2400"/>
          </a:p>
          <a:p>
            <a:r>
              <a:rPr lang="en-GB" sz="2400"/>
              <a:t>b) second time sample, c) third time sample, and d) fourth time sample.</a:t>
            </a:r>
            <a:endParaRPr sz="2400"/>
          </a:p>
          <a:p>
            <a:endParaRPr sz="2400"/>
          </a:p>
          <a:p>
            <a:r>
              <a:rPr lang="en-GB" sz="2400"/>
              <a:t>Source: </a:t>
            </a:r>
            <a:endParaRPr sz="2400"/>
          </a:p>
          <a:p>
            <a:r>
              <a:rPr lang="en-GB" sz="2400"/>
              <a:t>CMS NOTE 2006/138</a:t>
            </a:r>
            <a:endParaRPr sz="2400"/>
          </a:p>
        </p:txBody>
      </p:sp>
      <p:pic>
        <p:nvPicPr>
          <p:cNvPr id="309" name="Shape 309"/>
          <p:cNvPicPr preferRelativeResize="0"/>
          <p:nvPr/>
        </p:nvPicPr>
        <p:blipFill>
          <a:blip r:embed="rId3">
            <a:alphaModFix/>
          </a:blip>
          <a:stretch>
            <a:fillRect/>
          </a:stretch>
        </p:blipFill>
        <p:spPr>
          <a:xfrm>
            <a:off x="3597499" y="480834"/>
            <a:ext cx="8276565" cy="5896332"/>
          </a:xfrm>
          <a:prstGeom prst="rect">
            <a:avLst/>
          </a:prstGeom>
          <a:noFill/>
          <a:ln>
            <a:noFill/>
          </a:ln>
        </p:spPr>
      </p:pic>
      <p:sp>
        <p:nvSpPr>
          <p:cNvPr id="2" name="Slide Number Placeholder 1"/>
          <p:cNvSpPr>
            <a:spLocks noGrp="1"/>
          </p:cNvSpPr>
          <p:nvPr>
            <p:ph type="sldNum" idx="12"/>
          </p:nvPr>
        </p:nvSpPr>
        <p:spPr/>
        <p:txBody>
          <a:bodyPr/>
          <a:lstStyle/>
          <a:p>
            <a:fld id="{00000000-1234-1234-1234-123412341234}" type="slidenum">
              <a:rPr lang="en-GB" smtClean="0"/>
              <a:pPr/>
              <a:t>42</a:t>
            </a:fld>
            <a:endParaRPr lang="en-GB"/>
          </a:p>
        </p:txBody>
      </p:sp>
    </p:spTree>
    <p:extLst>
      <p:ext uri="{BB962C8B-B14F-4D97-AF65-F5344CB8AC3E}">
        <p14:creationId xmlns:p14="http://schemas.microsoft.com/office/powerpoint/2010/main" val="33277894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Shape 3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GB" dirty="0"/>
              <a:t>4.5.2 </a:t>
            </a:r>
            <a:r>
              <a:rPr lang="en-GB" dirty="0" err="1"/>
              <a:t>HPD</a:t>
            </a:r>
            <a:r>
              <a:rPr lang="en-GB" dirty="0"/>
              <a:t>/</a:t>
            </a:r>
            <a:r>
              <a:rPr lang="en-GB" dirty="0" err="1"/>
              <a:t>QIE</a:t>
            </a:r>
            <a:r>
              <a:rPr lang="en-GB" dirty="0"/>
              <a:t> Measurements</a:t>
            </a:r>
            <a:endParaRPr dirty="0"/>
          </a:p>
        </p:txBody>
      </p:sp>
      <p:sp>
        <p:nvSpPr>
          <p:cNvPr id="315" name="Shape 31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r>
              <a:rPr lang="en-GB" dirty="0"/>
              <a:t>Twenty time samples were recorded for each </a:t>
            </a:r>
            <a:r>
              <a:rPr lang="en-GB" dirty="0" err="1"/>
              <a:t>QIE</a:t>
            </a:r>
            <a:r>
              <a:rPr lang="en-GB" dirty="0"/>
              <a:t> channel. </a:t>
            </a:r>
            <a:endParaRPr dirty="0"/>
          </a:p>
          <a:p>
            <a:r>
              <a:rPr lang="en-GB" dirty="0" smtClean="0"/>
              <a:t>At </a:t>
            </a:r>
            <a:r>
              <a:rPr lang="en-GB" dirty="0"/>
              <a:t>a frequency of 33.79 MHz, each time sample corresponds to 29.6 ns </a:t>
            </a:r>
            <a:endParaRPr lang="en-GB" dirty="0" smtClean="0"/>
          </a:p>
          <a:p>
            <a:pPr indent="0">
              <a:spcBef>
                <a:spcPts val="2133"/>
              </a:spcBef>
              <a:buNone/>
            </a:pPr>
            <a:endParaRPr dirty="0"/>
          </a:p>
          <a:p>
            <a:pPr marL="0" indent="0">
              <a:spcBef>
                <a:spcPts val="2133"/>
              </a:spcBef>
              <a:spcAft>
                <a:spcPts val="2133"/>
              </a:spcAft>
              <a:buNone/>
            </a:pPr>
            <a:endParaRPr dirty="0"/>
          </a:p>
        </p:txBody>
      </p:sp>
      <p:pic>
        <p:nvPicPr>
          <p:cNvPr id="7" name="Shape 320"/>
          <p:cNvPicPr preferRelativeResize="0"/>
          <p:nvPr/>
        </p:nvPicPr>
        <p:blipFill>
          <a:blip r:embed="rId3">
            <a:alphaModFix/>
          </a:blip>
          <a:stretch>
            <a:fillRect/>
          </a:stretch>
        </p:blipFill>
        <p:spPr>
          <a:xfrm>
            <a:off x="5486400" y="2602896"/>
            <a:ext cx="6290000" cy="4116467"/>
          </a:xfrm>
          <a:prstGeom prst="rect">
            <a:avLst/>
          </a:prstGeom>
          <a:noFill/>
          <a:ln>
            <a:noFill/>
          </a:ln>
        </p:spPr>
      </p:pic>
      <p:sp>
        <p:nvSpPr>
          <p:cNvPr id="8" name="Shape 321"/>
          <p:cNvSpPr txBox="1"/>
          <p:nvPr/>
        </p:nvSpPr>
        <p:spPr>
          <a:xfrm>
            <a:off x="1049115" y="2677348"/>
            <a:ext cx="3328000" cy="3667600"/>
          </a:xfrm>
          <a:prstGeom prst="rect">
            <a:avLst/>
          </a:prstGeom>
          <a:noFill/>
          <a:ln>
            <a:noFill/>
          </a:ln>
        </p:spPr>
        <p:txBody>
          <a:bodyPr spcFirstLastPara="1" wrap="square" lIns="121900" tIns="121900" rIns="121900" bIns="121900" anchor="t" anchorCtr="0">
            <a:noAutofit/>
          </a:bodyPr>
          <a:lstStyle/>
          <a:p>
            <a:r>
              <a:rPr lang="en-GB" sz="2400" dirty="0"/>
              <a:t>Figure 13: </a:t>
            </a:r>
            <a:endParaRPr sz="2400" dirty="0"/>
          </a:p>
          <a:p>
            <a:pPr>
              <a:buClr>
                <a:schemeClr val="dk1"/>
              </a:buClr>
              <a:buSzPts val="1100"/>
            </a:pPr>
            <a:r>
              <a:rPr lang="en-GB" sz="2400" dirty="0"/>
              <a:t>Time structure for eight events with </a:t>
            </a:r>
            <a:r>
              <a:rPr lang="en-GB" sz="2400" b="1" dirty="0"/>
              <a:t>300 GeV/c </a:t>
            </a:r>
            <a:r>
              <a:rPr lang="en-GB" sz="2400" dirty="0"/>
              <a:t>incident </a:t>
            </a:r>
            <a:r>
              <a:rPr lang="en-GB" sz="2400" b="1" dirty="0" err="1"/>
              <a:t>pions</a:t>
            </a:r>
            <a:r>
              <a:rPr lang="en-GB" sz="2400" dirty="0"/>
              <a:t> in which the phase is selected</a:t>
            </a:r>
            <a:endParaRPr sz="2400" dirty="0"/>
          </a:p>
          <a:p>
            <a:r>
              <a:rPr lang="en-GB" sz="2400" dirty="0"/>
              <a:t>by demanding that 10-12% of the observed energy is in time sample number 10.</a:t>
            </a:r>
            <a:endParaRPr sz="2400" dirty="0"/>
          </a:p>
          <a:p>
            <a:endParaRPr sz="2400" dirty="0"/>
          </a:p>
          <a:p>
            <a:r>
              <a:rPr lang="en-GB" sz="2400" dirty="0"/>
              <a:t>Source: CMS NOTE 2006/138</a:t>
            </a:r>
            <a:endParaRPr sz="2400" dirty="0"/>
          </a:p>
        </p:txBody>
      </p:sp>
      <p:sp>
        <p:nvSpPr>
          <p:cNvPr id="2" name="Slide Number Placeholder 1"/>
          <p:cNvSpPr>
            <a:spLocks noGrp="1"/>
          </p:cNvSpPr>
          <p:nvPr>
            <p:ph type="sldNum" idx="12"/>
          </p:nvPr>
        </p:nvSpPr>
        <p:spPr/>
        <p:txBody>
          <a:bodyPr/>
          <a:lstStyle/>
          <a:p>
            <a:fld id="{00000000-1234-1234-1234-123412341234}" type="slidenum">
              <a:rPr lang="en-GB" smtClean="0"/>
              <a:pPr/>
              <a:t>43</a:t>
            </a:fld>
            <a:endParaRPr lang="en-GB"/>
          </a:p>
        </p:txBody>
      </p:sp>
    </p:spTree>
    <p:extLst>
      <p:ext uri="{BB962C8B-B14F-4D97-AF65-F5344CB8AC3E}">
        <p14:creationId xmlns:p14="http://schemas.microsoft.com/office/powerpoint/2010/main" val="99647109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pic>
        <p:nvPicPr>
          <p:cNvPr id="326" name="Shape 326"/>
          <p:cNvPicPr preferRelativeResize="0"/>
          <p:nvPr/>
        </p:nvPicPr>
        <p:blipFill>
          <a:blip r:embed="rId3">
            <a:alphaModFix/>
          </a:blip>
          <a:stretch>
            <a:fillRect/>
          </a:stretch>
        </p:blipFill>
        <p:spPr>
          <a:xfrm>
            <a:off x="5396697" y="1618677"/>
            <a:ext cx="6529700" cy="4588268"/>
          </a:xfrm>
          <a:prstGeom prst="rect">
            <a:avLst/>
          </a:prstGeom>
          <a:noFill/>
          <a:ln>
            <a:noFill/>
          </a:ln>
        </p:spPr>
      </p:pic>
      <p:sp>
        <p:nvSpPr>
          <p:cNvPr id="327" name="Shape 327"/>
          <p:cNvSpPr txBox="1"/>
          <p:nvPr/>
        </p:nvSpPr>
        <p:spPr>
          <a:xfrm>
            <a:off x="463981" y="2657481"/>
            <a:ext cx="3769600" cy="2768000"/>
          </a:xfrm>
          <a:prstGeom prst="rect">
            <a:avLst/>
          </a:prstGeom>
          <a:noFill/>
          <a:ln>
            <a:noFill/>
          </a:ln>
        </p:spPr>
        <p:txBody>
          <a:bodyPr spcFirstLastPara="1" wrap="square" lIns="121900" tIns="121900" rIns="121900" bIns="121900" anchor="t" anchorCtr="0">
            <a:noAutofit/>
          </a:bodyPr>
          <a:lstStyle/>
          <a:p>
            <a:r>
              <a:rPr lang="en-GB" sz="2400" dirty="0"/>
              <a:t>Figure 14:</a:t>
            </a:r>
            <a:endParaRPr sz="2400" dirty="0"/>
          </a:p>
          <a:p>
            <a:r>
              <a:rPr lang="en-GB" sz="2400" dirty="0"/>
              <a:t>Fraction of signal observed in two time sample vs that observed in a single time sample. The zero point is suppressed for each axis.</a:t>
            </a:r>
            <a:endParaRPr sz="2400" dirty="0"/>
          </a:p>
          <a:p>
            <a:endParaRPr sz="2400" dirty="0"/>
          </a:p>
          <a:p>
            <a:r>
              <a:rPr lang="en-GB" sz="2400" dirty="0"/>
              <a:t>Source: CMS NOTE 2006/138</a:t>
            </a:r>
            <a:endParaRPr sz="2400" dirty="0"/>
          </a:p>
        </p:txBody>
      </p:sp>
      <p:sp>
        <p:nvSpPr>
          <p:cNvPr id="4" name="Shape 315"/>
          <p:cNvSpPr txBox="1">
            <a:spLocks noGrp="1"/>
          </p:cNvSpPr>
          <p:nvPr>
            <p:ph type="body" idx="1"/>
          </p:nvPr>
        </p:nvSpPr>
        <p:spPr>
          <a:xfrm>
            <a:off x="463981" y="464458"/>
            <a:ext cx="11360800" cy="1008205"/>
          </a:xfrm>
          <a:prstGeom prst="rect">
            <a:avLst/>
          </a:prstGeom>
        </p:spPr>
        <p:txBody>
          <a:bodyPr spcFirstLastPara="1" vert="horz" wrap="square" lIns="121900" tIns="121900" rIns="121900" bIns="121900" rtlCol="0" anchor="t" anchorCtr="0">
            <a:noAutofit/>
          </a:bodyPr>
          <a:lstStyle/>
          <a:p>
            <a:pPr marL="0" indent="0">
              <a:spcBef>
                <a:spcPts val="2133"/>
              </a:spcBef>
              <a:spcAft>
                <a:spcPts val="2133"/>
              </a:spcAft>
              <a:buNone/>
            </a:pPr>
            <a:r>
              <a:rPr lang="en-US" dirty="0"/>
              <a:t>Most of the signal is collected in two time samples</a:t>
            </a:r>
            <a:r>
              <a:rPr lang="en-US" dirty="0" smtClean="0"/>
              <a:t>.</a:t>
            </a:r>
          </a:p>
          <a:p>
            <a:pPr marL="0" indent="0">
              <a:spcBef>
                <a:spcPts val="2133"/>
              </a:spcBef>
              <a:spcAft>
                <a:spcPts val="2133"/>
              </a:spcAft>
              <a:buNone/>
            </a:pPr>
            <a:r>
              <a:rPr lang="en-US" dirty="0" smtClean="0"/>
              <a:t>.</a:t>
            </a:r>
            <a:endParaRPr lang="en-US" dirty="0"/>
          </a:p>
          <a:p>
            <a:pPr indent="0">
              <a:spcBef>
                <a:spcPts val="2133"/>
              </a:spcBef>
              <a:buNone/>
            </a:pPr>
            <a:endParaRPr dirty="0"/>
          </a:p>
          <a:p>
            <a:pPr marL="0" indent="0">
              <a:spcBef>
                <a:spcPts val="2133"/>
              </a:spcBef>
              <a:spcAft>
                <a:spcPts val="2133"/>
              </a:spcAft>
              <a:buNone/>
            </a:pPr>
            <a:endParaRPr dirty="0"/>
          </a:p>
        </p:txBody>
      </p:sp>
      <p:sp>
        <p:nvSpPr>
          <p:cNvPr id="2" name="Slide Number Placeholder 1"/>
          <p:cNvSpPr>
            <a:spLocks noGrp="1"/>
          </p:cNvSpPr>
          <p:nvPr>
            <p:ph type="sldNum" idx="12"/>
          </p:nvPr>
        </p:nvSpPr>
        <p:spPr/>
        <p:txBody>
          <a:bodyPr/>
          <a:lstStyle/>
          <a:p>
            <a:fld id="{00000000-1234-1234-1234-123412341234}" type="slidenum">
              <a:rPr lang="en-GB" smtClean="0"/>
              <a:pPr/>
              <a:t>44</a:t>
            </a:fld>
            <a:endParaRPr lang="en-GB"/>
          </a:p>
        </p:txBody>
      </p:sp>
    </p:spTree>
    <p:extLst>
      <p:ext uri="{BB962C8B-B14F-4D97-AF65-F5344CB8AC3E}">
        <p14:creationId xmlns:p14="http://schemas.microsoft.com/office/powerpoint/2010/main" val="23058973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Shape 332"/>
          <p:cNvSpPr txBox="1">
            <a:spLocks noGrp="1"/>
          </p:cNvSpPr>
          <p:nvPr>
            <p:ph type="title"/>
          </p:nvPr>
        </p:nvSpPr>
        <p:spPr>
          <a:xfrm>
            <a:off x="415600" y="2867800"/>
            <a:ext cx="11360800" cy="1541600"/>
          </a:xfrm>
          <a:prstGeom prst="rect">
            <a:avLst/>
          </a:prstGeom>
        </p:spPr>
        <p:txBody>
          <a:bodyPr spcFirstLastPara="1" vert="horz" wrap="square" lIns="121900" tIns="121900" rIns="121900" bIns="121900" rtlCol="0" anchor="ctr" anchorCtr="0">
            <a:noAutofit/>
          </a:bodyPr>
          <a:lstStyle/>
          <a:p>
            <a:r>
              <a:rPr lang="en-GB"/>
              <a:t>5. The HB Response to Pions and Muons</a:t>
            </a:r>
            <a:endParaRPr/>
          </a:p>
        </p:txBody>
      </p:sp>
      <p:sp>
        <p:nvSpPr>
          <p:cNvPr id="2" name="Slide Number Placeholder 1"/>
          <p:cNvSpPr>
            <a:spLocks noGrp="1"/>
          </p:cNvSpPr>
          <p:nvPr>
            <p:ph type="sldNum" idx="12"/>
          </p:nvPr>
        </p:nvSpPr>
        <p:spPr/>
        <p:txBody>
          <a:bodyPr/>
          <a:lstStyle/>
          <a:p>
            <a:fld id="{00000000-1234-1234-1234-123412341234}" type="slidenum">
              <a:rPr lang="en-GB" smtClean="0"/>
              <a:pPr/>
              <a:t>45</a:t>
            </a:fld>
            <a:endParaRPr lang="en-GB"/>
          </a:p>
        </p:txBody>
      </p:sp>
    </p:spTree>
    <p:extLst>
      <p:ext uri="{BB962C8B-B14F-4D97-AF65-F5344CB8AC3E}">
        <p14:creationId xmlns:p14="http://schemas.microsoft.com/office/powerpoint/2010/main" val="41153021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GB" dirty="0" smtClean="0"/>
              <a:t>Muons</a:t>
            </a:r>
            <a:endParaRPr dirty="0"/>
          </a:p>
        </p:txBody>
      </p:sp>
      <p:sp>
        <p:nvSpPr>
          <p:cNvPr id="353" name="Shape 353"/>
          <p:cNvSpPr txBox="1">
            <a:spLocks noGrp="1"/>
          </p:cNvSpPr>
          <p:nvPr>
            <p:ph type="body" idx="1"/>
          </p:nvPr>
        </p:nvSpPr>
        <p:spPr>
          <a:xfrm>
            <a:off x="415601" y="1536633"/>
            <a:ext cx="6293247" cy="4555200"/>
          </a:xfrm>
          <a:prstGeom prst="rect">
            <a:avLst/>
          </a:prstGeom>
        </p:spPr>
        <p:txBody>
          <a:bodyPr spcFirstLastPara="1" vert="horz" wrap="square" lIns="121900" tIns="121900" rIns="121900" bIns="121900" rtlCol="0" anchor="t" anchorCtr="0">
            <a:noAutofit/>
          </a:bodyPr>
          <a:lstStyle/>
          <a:p>
            <a:r>
              <a:rPr lang="en-GB" dirty="0" smtClean="0"/>
              <a:t>Important to understand HB response to muons for particle identification purposes</a:t>
            </a:r>
          </a:p>
          <a:p>
            <a:endParaRPr dirty="0" smtClean="0"/>
          </a:p>
          <a:p>
            <a:r>
              <a:rPr lang="en-GB" dirty="0" smtClean="0"/>
              <a:t>A </a:t>
            </a:r>
            <a:r>
              <a:rPr lang="en-GB" dirty="0"/>
              <a:t>feature bit will be reported for use in higher level triggers, when a muon is identified by the </a:t>
            </a:r>
            <a:r>
              <a:rPr lang="en-GB" dirty="0" smtClean="0"/>
              <a:t>HB. </a:t>
            </a:r>
          </a:p>
          <a:p>
            <a:endParaRPr lang="en-GB" dirty="0" smtClean="0"/>
          </a:p>
          <a:p>
            <a:r>
              <a:rPr lang="en-US" dirty="0"/>
              <a:t>A Landau fit to this distribution results in 1.64 GeV for the most probable and 2.5 GeV for the mean value.</a:t>
            </a:r>
          </a:p>
          <a:p>
            <a:endParaRPr lang="en-GB" dirty="0" smtClean="0"/>
          </a:p>
          <a:p>
            <a:endParaRPr dirty="0"/>
          </a:p>
        </p:txBody>
      </p:sp>
      <p:pic>
        <p:nvPicPr>
          <p:cNvPr id="4" name="Shape 358"/>
          <p:cNvPicPr preferRelativeResize="0"/>
          <p:nvPr/>
        </p:nvPicPr>
        <p:blipFill>
          <a:blip r:embed="rId3">
            <a:alphaModFix/>
          </a:blip>
          <a:stretch>
            <a:fillRect/>
          </a:stretch>
        </p:blipFill>
        <p:spPr>
          <a:xfrm>
            <a:off x="6708847" y="1811989"/>
            <a:ext cx="5381391" cy="3660536"/>
          </a:xfrm>
          <a:prstGeom prst="rect">
            <a:avLst/>
          </a:prstGeom>
          <a:noFill/>
          <a:ln>
            <a:noFill/>
          </a:ln>
        </p:spPr>
      </p:pic>
      <p:sp>
        <p:nvSpPr>
          <p:cNvPr id="5" name="Shape 359"/>
          <p:cNvSpPr txBox="1"/>
          <p:nvPr/>
        </p:nvSpPr>
        <p:spPr>
          <a:xfrm>
            <a:off x="7981581" y="5472526"/>
            <a:ext cx="3475028" cy="478333"/>
          </a:xfrm>
          <a:prstGeom prst="rect">
            <a:avLst/>
          </a:prstGeom>
          <a:noFill/>
          <a:ln>
            <a:noFill/>
          </a:ln>
        </p:spPr>
        <p:txBody>
          <a:bodyPr spcFirstLastPara="1" wrap="square" lIns="121900" tIns="121900" rIns="121900" bIns="121900" anchor="t" anchorCtr="0">
            <a:noAutofit/>
          </a:bodyPr>
          <a:lstStyle/>
          <a:p>
            <a:r>
              <a:rPr lang="en-GB" sz="2400" dirty="0"/>
              <a:t>Source: CMS NOTE 2006/138</a:t>
            </a:r>
            <a:endParaRPr sz="2400" dirty="0"/>
          </a:p>
        </p:txBody>
      </p:sp>
      <p:sp>
        <p:nvSpPr>
          <p:cNvPr id="2" name="Slide Number Placeholder 1"/>
          <p:cNvSpPr>
            <a:spLocks noGrp="1"/>
          </p:cNvSpPr>
          <p:nvPr>
            <p:ph type="sldNum" idx="12"/>
          </p:nvPr>
        </p:nvSpPr>
        <p:spPr/>
        <p:txBody>
          <a:bodyPr/>
          <a:lstStyle/>
          <a:p>
            <a:fld id="{00000000-1234-1234-1234-123412341234}" type="slidenum">
              <a:rPr lang="en-GB" smtClean="0"/>
              <a:pPr/>
              <a:t>46</a:t>
            </a:fld>
            <a:endParaRPr lang="en-GB"/>
          </a:p>
        </p:txBody>
      </p:sp>
    </p:spTree>
    <p:extLst>
      <p:ext uri="{BB962C8B-B14F-4D97-AF65-F5344CB8AC3E}">
        <p14:creationId xmlns:p14="http://schemas.microsoft.com/office/powerpoint/2010/main" val="7222704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measure the energy of pion?</a:t>
            </a:r>
            <a:endParaRPr lang="en-US" dirty="0"/>
          </a:p>
        </p:txBody>
      </p:sp>
      <p:sp>
        <p:nvSpPr>
          <p:cNvPr id="3" name="Text Placeholder 2"/>
          <p:cNvSpPr>
            <a:spLocks noGrp="1"/>
          </p:cNvSpPr>
          <p:nvPr>
            <p:ph type="body" idx="1"/>
          </p:nvPr>
        </p:nvSpPr>
        <p:spPr>
          <a:xfrm>
            <a:off x="415600" y="1536633"/>
            <a:ext cx="11360800" cy="5111817"/>
          </a:xfrm>
        </p:spPr>
        <p:txBody>
          <a:bodyPr/>
          <a:lstStyle/>
          <a:p>
            <a:r>
              <a:rPr lang="en-US" dirty="0" smtClean="0"/>
              <a:t>Steps involved:</a:t>
            </a:r>
          </a:p>
          <a:p>
            <a:pPr lvl="1"/>
            <a:r>
              <a:rPr lang="en-US" dirty="0"/>
              <a:t>Calibrate the detector using muons of known energy</a:t>
            </a:r>
          </a:p>
          <a:p>
            <a:pPr lvl="1"/>
            <a:r>
              <a:rPr lang="en-US" dirty="0"/>
              <a:t>Take the data using </a:t>
            </a:r>
            <a:r>
              <a:rPr lang="en-US" dirty="0" err="1"/>
              <a:t>pions</a:t>
            </a:r>
            <a:r>
              <a:rPr lang="en-US" dirty="0"/>
              <a:t>; use the calibration; find out the energy of </a:t>
            </a:r>
            <a:r>
              <a:rPr lang="en-US" dirty="0" err="1" smtClean="0"/>
              <a:t>pions</a:t>
            </a:r>
            <a:endParaRPr lang="en-US" dirty="0"/>
          </a:p>
          <a:p>
            <a:r>
              <a:rPr lang="en-US" dirty="0" smtClean="0"/>
              <a:t>Calibration:</a:t>
            </a:r>
          </a:p>
          <a:p>
            <a:pPr lvl="1"/>
            <a:r>
              <a:rPr lang="en-US" dirty="0" smtClean="0"/>
              <a:t>We consider 25 towers of the calorimeter</a:t>
            </a:r>
          </a:p>
          <a:p>
            <a:pPr lvl="1"/>
            <a:r>
              <a:rPr lang="en-US" dirty="0" smtClean="0"/>
              <a:t>Select a tower, say (1,1) element of the </a:t>
            </a:r>
            <a:r>
              <a:rPr lang="en-US" dirty="0" err="1" smtClean="0"/>
              <a:t>5x5</a:t>
            </a:r>
            <a:r>
              <a:rPr lang="en-US" dirty="0" smtClean="0"/>
              <a:t> matrix</a:t>
            </a:r>
          </a:p>
          <a:p>
            <a:pPr lvl="1"/>
            <a:r>
              <a:rPr lang="en-US" dirty="0" smtClean="0"/>
              <a:t>Incident a muon beam (of energy 225 GeV) in the center of the tower</a:t>
            </a:r>
          </a:p>
          <a:p>
            <a:pPr lvl="1"/>
            <a:r>
              <a:rPr lang="en-US" dirty="0" smtClean="0"/>
              <a:t>In the beam, there will be 10,000 pulses i.e., 10,000 events. Each pulse consists of one muon</a:t>
            </a:r>
          </a:p>
          <a:p>
            <a:pPr lvl="1"/>
            <a:endParaRPr lang="en-US" dirty="0" smtClean="0"/>
          </a:p>
        </p:txBody>
      </p:sp>
      <p:sp>
        <p:nvSpPr>
          <p:cNvPr id="4" name="Slide Number Placeholder 3"/>
          <p:cNvSpPr>
            <a:spLocks noGrp="1"/>
          </p:cNvSpPr>
          <p:nvPr>
            <p:ph type="sldNum" idx="12"/>
          </p:nvPr>
        </p:nvSpPr>
        <p:spPr/>
        <p:txBody>
          <a:bodyPr/>
          <a:lstStyle/>
          <a:p>
            <a:fld id="{00000000-1234-1234-1234-123412341234}" type="slidenum">
              <a:rPr lang="en-GB" smtClean="0"/>
              <a:pPr/>
              <a:t>47</a:t>
            </a:fld>
            <a:endParaRPr lang="en-GB"/>
          </a:p>
        </p:txBody>
      </p:sp>
    </p:spTree>
    <p:extLst>
      <p:ext uri="{BB962C8B-B14F-4D97-AF65-F5344CB8AC3E}">
        <p14:creationId xmlns:p14="http://schemas.microsoft.com/office/powerpoint/2010/main" val="4947686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415600" y="352425"/>
                <a:ext cx="11360800" cy="6010275"/>
              </a:xfrm>
            </p:spPr>
            <p:txBody>
              <a:bodyPr>
                <a:normAutofit fontScale="92500" lnSpcReduction="10000"/>
              </a:bodyPr>
              <a:lstStyle/>
              <a:p>
                <a:pPr lvl="1"/>
                <a:r>
                  <a:rPr lang="en-US" dirty="0" smtClean="0"/>
                  <a:t>Scintillation light – optical fibers – </a:t>
                </a:r>
                <a:r>
                  <a:rPr lang="en-US" dirty="0" err="1" smtClean="0"/>
                  <a:t>HPD</a:t>
                </a:r>
                <a:r>
                  <a:rPr lang="en-US" dirty="0" smtClean="0"/>
                  <a:t>(analog signal) – </a:t>
                </a:r>
                <a:r>
                  <a:rPr lang="en-US" dirty="0" err="1" smtClean="0"/>
                  <a:t>QIE</a:t>
                </a:r>
                <a:r>
                  <a:rPr lang="en-US" dirty="0" smtClean="0"/>
                  <a:t> – ADC  </a:t>
                </a:r>
              </a:p>
              <a:p>
                <a:pPr lvl="1"/>
                <a:r>
                  <a:rPr lang="en-US" dirty="0" smtClean="0"/>
                  <a:t>Each of the 10,000 events will give a digitized signal i.e. charge; which will be recorded in ADC</a:t>
                </a:r>
              </a:p>
              <a:p>
                <a:pPr marL="795847" lvl="1" indent="0">
                  <a:buNone/>
                </a:pPr>
                <a:r>
                  <a:rPr lang="en-US" dirty="0"/>
                  <a:t> </a:t>
                </a:r>
                <a:r>
                  <a:rPr lang="en-US" dirty="0" smtClean="0"/>
                  <a:t>     Each ADC count = </a:t>
                </a:r>
                <a14:m>
                  <m:oMath xmlns:m="http://schemas.openxmlformats.org/officeDocument/2006/math">
                    <m:r>
                      <a:rPr lang="en-US" b="0" i="1" smtClean="0">
                        <a:latin typeface="Cambria Math" panose="02040503050406030204" pitchFamily="18" charset="0"/>
                      </a:rPr>
                      <m:t>200×</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−15</m:t>
                        </m:r>
                      </m:sup>
                    </m:sSup>
                    <m:r>
                      <a:rPr lang="en-US" b="0" i="1" smtClean="0">
                        <a:latin typeface="Cambria Math" panose="02040503050406030204" pitchFamily="18" charset="0"/>
                      </a:rPr>
                      <m:t>𝐶</m:t>
                    </m:r>
                  </m:oMath>
                </a14:m>
                <a:r>
                  <a:rPr lang="en-US" dirty="0" smtClean="0"/>
                  <a:t> or 200 </a:t>
                </a:r>
                <a:r>
                  <a:rPr lang="en-US" dirty="0" err="1" smtClean="0"/>
                  <a:t>fC</a:t>
                </a:r>
                <a:endParaRPr lang="en-US" dirty="0" smtClean="0"/>
              </a:p>
              <a:p>
                <a:pPr lvl="1"/>
                <a:r>
                  <a:rPr lang="en-US" dirty="0" smtClean="0"/>
                  <a:t>Thus we record 10,000 values of charge corresponding to 10,000 events</a:t>
                </a:r>
              </a:p>
              <a:p>
                <a:pPr lvl="1"/>
                <a:r>
                  <a:rPr lang="en-US" dirty="0" smtClean="0"/>
                  <a:t>We make a histogram of charge, taking frequency of recorded value of charge along vertical axis and value of charge along x-axis</a:t>
                </a:r>
              </a:p>
              <a:p>
                <a:pPr lvl="1"/>
                <a:r>
                  <a:rPr lang="en-US" dirty="0" smtClean="0"/>
                  <a:t>The histogram roughly approximates a Landau Distribution</a:t>
                </a:r>
              </a:p>
              <a:p>
                <a:pPr lvl="1"/>
                <a:r>
                  <a:rPr lang="en-US" dirty="0" smtClean="0"/>
                  <a:t>Then we find the value of charge corresponding to the peak of the distribution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𝜇</m:t>
                        </m:r>
                      </m:e>
                      <m:sub>
                        <m:r>
                          <a:rPr lang="en-US" b="0" i="1" smtClean="0">
                            <a:latin typeface="Cambria Math" panose="02040503050406030204" pitchFamily="18" charset="0"/>
                          </a:rPr>
                          <m:t>11</m:t>
                        </m:r>
                      </m:sub>
                      <m:sup>
                        <m:r>
                          <a:rPr lang="en-US" b="0" i="1" smtClean="0">
                            <a:latin typeface="Cambria Math" panose="02040503050406030204" pitchFamily="18" charset="0"/>
                          </a:rPr>
                          <m:t>𝑚</m:t>
                        </m:r>
                      </m:sup>
                    </m:sSubSup>
                  </m:oMath>
                </a14:m>
                <a:r>
                  <a:rPr lang="en-US" dirty="0" smtClean="0"/>
                  <a:t>) in this case</a:t>
                </a:r>
              </a:p>
              <a:p>
                <a:pPr lvl="1"/>
                <a:r>
                  <a:rPr lang="en-US" dirty="0" smtClean="0"/>
                  <a:t>We repeat this for all the 25 towers and find the corresponding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𝑖𝑗</m:t>
                        </m:r>
                      </m:sub>
                    </m:sSub>
                  </m:oMath>
                </a14:m>
                <a:endParaRPr lang="en-US" dirty="0" smtClean="0"/>
              </a:p>
              <a:p>
                <a:pPr lvl="1"/>
                <a:r>
                  <a:rPr lang="en-US" strike="sngStrike" dirty="0" smtClean="0"/>
                  <a:t>Then find </a:t>
                </a:r>
                <a14:m>
                  <m:oMath xmlns:m="http://schemas.openxmlformats.org/officeDocument/2006/math">
                    <m:f>
                      <m:fPr>
                        <m:ctrlPr>
                          <a:rPr lang="en-US" b="0" i="1" strike="sngStrike" smtClean="0">
                            <a:latin typeface="Cambria Math" panose="02040503050406030204" pitchFamily="18" charset="0"/>
                          </a:rPr>
                        </m:ctrlPr>
                      </m:fPr>
                      <m:num>
                        <m:r>
                          <a:rPr lang="en-US" b="0" i="0" strike="sngStrike" smtClean="0">
                            <a:latin typeface="Cambria Math" panose="02040503050406030204" pitchFamily="18" charset="0"/>
                          </a:rPr>
                          <m:t>1.64</m:t>
                        </m:r>
                      </m:num>
                      <m:den>
                        <m:sSub>
                          <m:sSubPr>
                            <m:ctrlPr>
                              <a:rPr lang="en-US" b="0" i="1" strike="sngStrike" smtClean="0">
                                <a:latin typeface="Cambria Math" panose="02040503050406030204" pitchFamily="18" charset="0"/>
                              </a:rPr>
                            </m:ctrlPr>
                          </m:sSubPr>
                          <m:e>
                            <m:r>
                              <a:rPr lang="en-US" b="0" i="1" strike="sngStrike" smtClean="0">
                                <a:latin typeface="Cambria Math" panose="02040503050406030204" pitchFamily="18" charset="0"/>
                              </a:rPr>
                              <m:t>𝜇</m:t>
                            </m:r>
                          </m:e>
                          <m:sub>
                            <m:r>
                              <a:rPr lang="en-US" b="0" i="1" strike="sngStrike" smtClean="0">
                                <a:latin typeface="Cambria Math" panose="02040503050406030204" pitchFamily="18" charset="0"/>
                              </a:rPr>
                              <m:t>𝑖𝑗</m:t>
                            </m:r>
                          </m:sub>
                        </m:sSub>
                      </m:den>
                    </m:f>
                  </m:oMath>
                </a14:m>
                <a:r>
                  <a:rPr lang="en-US" strike="sngStrike" dirty="0" smtClean="0"/>
                  <a:t> (GeV)</a:t>
                </a:r>
              </a:p>
              <a:p>
                <a:pPr lvl="1"/>
                <a:endParaRPr lang="en-US" dirty="0" smtClean="0"/>
              </a:p>
              <a:p>
                <a:pPr lvl="1"/>
                <a:endParaRPr lang="en-US" dirty="0" smtClean="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415600" y="352425"/>
                <a:ext cx="11360800" cy="6010275"/>
              </a:xfrm>
              <a:blipFill rotWithShape="0">
                <a:blip r:embed="rId3"/>
                <a:stretch>
                  <a:fillRect/>
                </a:stretch>
              </a:blipFill>
            </p:spPr>
            <p:txBody>
              <a:bodyPr/>
              <a:lstStyle/>
              <a:p>
                <a:r>
                  <a:rPr lang="en-US">
                    <a:noFill/>
                  </a:rPr>
                  <a:t> </a:t>
                </a:r>
              </a:p>
            </p:txBody>
          </p:sp>
        </mc:Fallback>
      </mc:AlternateContent>
      <p:sp>
        <p:nvSpPr>
          <p:cNvPr id="4" name="Slide Number Placeholder 3"/>
          <p:cNvSpPr>
            <a:spLocks noGrp="1"/>
          </p:cNvSpPr>
          <p:nvPr>
            <p:ph type="sldNum" idx="12"/>
          </p:nvPr>
        </p:nvSpPr>
        <p:spPr/>
        <p:txBody>
          <a:bodyPr/>
          <a:lstStyle/>
          <a:p>
            <a:fld id="{00000000-1234-1234-1234-123412341234}" type="slidenum">
              <a:rPr lang="en-GB" smtClean="0"/>
              <a:pPr/>
              <a:t>48</a:t>
            </a:fld>
            <a:endParaRPr lang="en-GB"/>
          </a:p>
        </p:txBody>
      </p:sp>
    </p:spTree>
    <p:extLst>
      <p:ext uri="{BB962C8B-B14F-4D97-AF65-F5344CB8AC3E}">
        <p14:creationId xmlns:p14="http://schemas.microsoft.com/office/powerpoint/2010/main" val="303318165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415600" y="485775"/>
                <a:ext cx="11360800" cy="5606059"/>
              </a:xfrm>
            </p:spPr>
            <p:txBody>
              <a:bodyPr/>
              <a:lstStyle/>
              <a:p>
                <a:r>
                  <a:rPr lang="en-US" dirty="0" smtClean="0"/>
                  <a:t>Determination of pion energy</a:t>
                </a:r>
              </a:p>
              <a:p>
                <a:pPr lvl="1"/>
                <a:r>
                  <a:rPr lang="en-US" strike="sngStrike" dirty="0" smtClean="0"/>
                  <a:t>Repeat the steps and finding </a:t>
                </a:r>
                <a14:m>
                  <m:oMath xmlns:m="http://schemas.openxmlformats.org/officeDocument/2006/math">
                    <m:sSubSup>
                      <m:sSubSupPr>
                        <m:ctrlPr>
                          <a:rPr lang="en-US" b="0" i="1" strike="sngStrike" smtClean="0">
                            <a:latin typeface="Cambria Math" panose="02040503050406030204" pitchFamily="18" charset="0"/>
                          </a:rPr>
                        </m:ctrlPr>
                      </m:sSubSupPr>
                      <m:e>
                        <m:r>
                          <a:rPr lang="en-US" b="0" i="1" strike="sngStrike" smtClean="0">
                            <a:latin typeface="Cambria Math" panose="02040503050406030204" pitchFamily="18" charset="0"/>
                          </a:rPr>
                          <m:t>𝜇</m:t>
                        </m:r>
                      </m:e>
                      <m:sub>
                        <m:r>
                          <a:rPr lang="en-US" b="0" i="1" strike="sngStrike" smtClean="0">
                            <a:latin typeface="Cambria Math" panose="02040503050406030204" pitchFamily="18" charset="0"/>
                          </a:rPr>
                          <m:t>𝑖𝑗</m:t>
                        </m:r>
                      </m:sub>
                      <m:sup>
                        <m:r>
                          <a:rPr lang="en-US" b="0" i="1" strike="sngStrike" smtClean="0">
                            <a:latin typeface="Cambria Math" panose="02040503050406030204" pitchFamily="18" charset="0"/>
                          </a:rPr>
                          <m:t>𝑝</m:t>
                        </m:r>
                      </m:sup>
                    </m:sSubSup>
                  </m:oMath>
                </a14:m>
                <a:r>
                  <a:rPr lang="en-US" strike="sngStrike" dirty="0" smtClean="0"/>
                  <a:t> for </a:t>
                </a:r>
                <a:r>
                  <a:rPr lang="en-US" strike="sngStrike" dirty="0" err="1" smtClean="0"/>
                  <a:t>pions</a:t>
                </a:r>
                <a:endParaRPr lang="en-US" strike="sngStrike" dirty="0" smtClean="0"/>
              </a:p>
              <a:p>
                <a:pPr lvl="1"/>
                <a:r>
                  <a:rPr lang="en-US" strike="sngStrike" dirty="0" smtClean="0"/>
                  <a:t>Calibrate the ADC counts scale to make it energy scale: </a:t>
                </a:r>
                <a14:m>
                  <m:oMath xmlns:m="http://schemas.openxmlformats.org/officeDocument/2006/math">
                    <m:f>
                      <m:fPr>
                        <m:ctrlPr>
                          <a:rPr lang="en-US" i="1" strike="sngStrike">
                            <a:latin typeface="Cambria Math" panose="02040503050406030204" pitchFamily="18" charset="0"/>
                          </a:rPr>
                        </m:ctrlPr>
                      </m:fPr>
                      <m:num>
                        <m:sSubSup>
                          <m:sSubSupPr>
                            <m:ctrlPr>
                              <a:rPr lang="en-US" b="0" i="1" strike="sngStrike" smtClean="0">
                                <a:latin typeface="Cambria Math" panose="02040503050406030204" pitchFamily="18" charset="0"/>
                              </a:rPr>
                            </m:ctrlPr>
                          </m:sSubSupPr>
                          <m:e>
                            <m:r>
                              <a:rPr lang="en-US" b="0" i="1" strike="sngStrike" smtClean="0">
                                <a:latin typeface="Cambria Math" panose="02040503050406030204" pitchFamily="18" charset="0"/>
                              </a:rPr>
                              <m:t>𝜇</m:t>
                            </m:r>
                          </m:e>
                          <m:sub>
                            <m:r>
                              <a:rPr lang="en-US" b="0" i="1" strike="sngStrike" smtClean="0">
                                <a:latin typeface="Cambria Math" panose="02040503050406030204" pitchFamily="18" charset="0"/>
                              </a:rPr>
                              <m:t>𝑖𝑗</m:t>
                            </m:r>
                          </m:sub>
                          <m:sup>
                            <m:r>
                              <a:rPr lang="en-US" b="0" i="1" strike="sngStrike" smtClean="0">
                                <a:latin typeface="Cambria Math" panose="02040503050406030204" pitchFamily="18" charset="0"/>
                              </a:rPr>
                              <m:t>𝑝</m:t>
                            </m:r>
                          </m:sup>
                        </m:sSubSup>
                      </m:num>
                      <m:den>
                        <m:sSubSup>
                          <m:sSubSupPr>
                            <m:ctrlPr>
                              <a:rPr lang="en-US" i="1" strike="sngStrike">
                                <a:latin typeface="Cambria Math" panose="02040503050406030204" pitchFamily="18" charset="0"/>
                              </a:rPr>
                            </m:ctrlPr>
                          </m:sSubSupPr>
                          <m:e>
                            <m:r>
                              <a:rPr lang="en-US" i="1" strike="sngStrike">
                                <a:latin typeface="Cambria Math" panose="02040503050406030204" pitchFamily="18" charset="0"/>
                              </a:rPr>
                              <m:t>𝜇</m:t>
                            </m:r>
                          </m:e>
                          <m:sub>
                            <m:r>
                              <a:rPr lang="en-US" i="1" strike="sngStrike">
                                <a:latin typeface="Cambria Math" panose="02040503050406030204" pitchFamily="18" charset="0"/>
                              </a:rPr>
                              <m:t>𝑖𝑗</m:t>
                            </m:r>
                          </m:sub>
                          <m:sup>
                            <m:r>
                              <a:rPr lang="en-US" i="1" strike="sngStrike">
                                <a:latin typeface="Cambria Math" panose="02040503050406030204" pitchFamily="18" charset="0"/>
                              </a:rPr>
                              <m:t>𝑚</m:t>
                            </m:r>
                          </m:sup>
                        </m:sSubSup>
                      </m:den>
                    </m:f>
                    <m:r>
                      <a:rPr lang="en-US" i="1" strike="sngStrike">
                        <a:latin typeface="Cambria Math" panose="02040503050406030204" pitchFamily="18" charset="0"/>
                      </a:rPr>
                      <m:t>×</m:t>
                    </m:r>
                    <m:r>
                      <a:rPr lang="en-US" b="0" i="1" strike="sngStrike" smtClean="0">
                        <a:latin typeface="Cambria Math" panose="02040503050406030204" pitchFamily="18" charset="0"/>
                      </a:rPr>
                      <m:t>1.64</m:t>
                    </m:r>
                    <m:r>
                      <a:rPr lang="en-US" i="1" strike="sngStrike">
                        <a:latin typeface="Cambria Math" panose="02040503050406030204" pitchFamily="18" charset="0"/>
                      </a:rPr>
                      <m:t> </m:t>
                    </m:r>
                    <m:d>
                      <m:dPr>
                        <m:ctrlPr>
                          <a:rPr lang="en-US" b="0" i="1" strike="sngStrike" smtClean="0">
                            <a:latin typeface="Cambria Math" panose="02040503050406030204" pitchFamily="18" charset="0"/>
                          </a:rPr>
                        </m:ctrlPr>
                      </m:dPr>
                      <m:e>
                        <m:r>
                          <a:rPr lang="en-US" i="1" strike="sngStrike">
                            <a:latin typeface="Cambria Math" panose="02040503050406030204" pitchFamily="18" charset="0"/>
                          </a:rPr>
                          <m:t>𝐺𝑒𝑉</m:t>
                        </m:r>
                      </m:e>
                    </m:d>
                  </m:oMath>
                </a14:m>
                <a:r>
                  <a:rPr lang="en-US" b="0" strike="sngStrike" dirty="0" smtClean="0"/>
                  <a:t> </a:t>
                </a:r>
              </a:p>
              <a:p>
                <a:pPr lvl="1"/>
                <a:r>
                  <a:rPr lang="en-US" strike="sngStrike" dirty="0" smtClean="0"/>
                  <a:t>Fit the distribution of pion histogram and find the energy value (horizontal axis) corresponding to the peak</a:t>
                </a:r>
              </a:p>
              <a:p>
                <a:pPr marL="795847" lvl="1" indent="0">
                  <a:buNone/>
                </a:pPr>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311700" y="364331"/>
                <a:ext cx="8520600" cy="4204544"/>
              </a:xfrm>
              <a:blipFill rotWithShape="0">
                <a:blip r:embed="rId2"/>
                <a:stretch>
                  <a:fillRect/>
                </a:stretch>
              </a:blipFill>
            </p:spPr>
            <p:txBody>
              <a:bodyPr/>
              <a:lstStyle/>
              <a:p>
                <a:r>
                  <a:rPr lang="en-US">
                    <a:noFill/>
                  </a:rPr>
                  <a:t> </a:t>
                </a:r>
              </a:p>
            </p:txBody>
          </p:sp>
        </mc:Fallback>
      </mc:AlternateContent>
      <p:sp>
        <p:nvSpPr>
          <p:cNvPr id="4" name="Slide Number Placeholder 3"/>
          <p:cNvSpPr>
            <a:spLocks noGrp="1"/>
          </p:cNvSpPr>
          <p:nvPr>
            <p:ph type="sldNum" idx="12"/>
          </p:nvPr>
        </p:nvSpPr>
        <p:spPr/>
        <p:txBody>
          <a:bodyPr/>
          <a:lstStyle/>
          <a:p>
            <a:fld id="{00000000-1234-1234-1234-123412341234}" type="slidenum">
              <a:rPr lang="en-GB" smtClean="0"/>
              <a:pPr/>
              <a:t>49</a:t>
            </a:fld>
            <a:endParaRPr lang="en-GB"/>
          </a:p>
        </p:txBody>
      </p:sp>
    </p:spTree>
    <p:extLst>
      <p:ext uri="{BB962C8B-B14F-4D97-AF65-F5344CB8AC3E}">
        <p14:creationId xmlns:p14="http://schemas.microsoft.com/office/powerpoint/2010/main" val="26436691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75" y="323850"/>
            <a:ext cx="8124825" cy="619125"/>
          </a:xfrm>
        </p:spPr>
        <p:txBody>
          <a:bodyPr>
            <a:normAutofit fontScale="90000"/>
          </a:bodyPr>
          <a:lstStyle/>
          <a:p>
            <a:r>
              <a:rPr lang="en-US" dirty="0" smtClean="0"/>
              <a:t>Radiation loss (Bremsstrahlung)</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714375" y="1066800"/>
                <a:ext cx="10744200" cy="5495925"/>
              </a:xfrm>
            </p:spPr>
            <p:txBody>
              <a:bodyPr>
                <a:normAutofit/>
              </a:bodyPr>
              <a:lstStyle/>
              <a:p>
                <a:pPr marL="0" indent="0" algn="ctr">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 </m:t>
                              </m:r>
                            </m:sub>
                          </m:sSub>
                        </m:num>
                        <m:den>
                          <m:r>
                            <a:rPr lang="en-US" b="0" i="1" smtClean="0">
                              <a:latin typeface="Cambria Math" panose="02040503050406030204" pitchFamily="18" charset="0"/>
                            </a:rPr>
                            <m:t>𝑑𝑥</m:t>
                          </m:r>
                        </m:den>
                      </m:f>
                      <m:r>
                        <a:rPr lang="en-US" b="0" i="1" smtClean="0">
                          <a:latin typeface="Cambria Math" panose="02040503050406030204" pitchFamily="18" charset="0"/>
                        </a:rPr>
                        <m:t>≈4</m:t>
                      </m:r>
                      <m:r>
                        <a:rPr lang="en-US" i="1">
                          <a:latin typeface="Cambria Math" panose="02040503050406030204" pitchFamily="18" charset="0"/>
                        </a:rPr>
                        <m:t> </m:t>
                      </m:r>
                      <m:r>
                        <a:rPr lang="en-US" b="0" i="1" smtClean="0">
                          <a:latin typeface="Cambria Math" panose="02040503050406030204" pitchFamily="18" charset="0"/>
                        </a:rPr>
                        <m:t>𝛼</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i="1">
                              <a:latin typeface="Cambria Math" panose="02040503050406030204" pitchFamily="18" charset="0"/>
                            </a:rPr>
                            <m:t>𝑁</m:t>
                          </m:r>
                        </m:e>
                        <m:sub>
                          <m:r>
                            <a:rPr lang="en-US" b="0" i="1" smtClean="0">
                              <a:latin typeface="Cambria Math" panose="02040503050406030204" pitchFamily="18" charset="0"/>
                            </a:rPr>
                            <m:t>𝐴</m:t>
                          </m:r>
                        </m:sub>
                      </m:sSub>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𝑍</m:t>
                              </m:r>
                            </m:e>
                            <m:sup>
                              <m:r>
                                <a:rPr lang="en-US" i="1">
                                  <a:latin typeface="Cambria Math" panose="02040503050406030204" pitchFamily="18" charset="0"/>
                                </a:rPr>
                                <m:t>2</m:t>
                              </m:r>
                            </m:sup>
                          </m:sSup>
                        </m:num>
                        <m:den>
                          <m:r>
                            <a:rPr lang="en-US" b="0" i="1" smtClean="0">
                              <a:latin typeface="Cambria Math" panose="02040503050406030204" pitchFamily="18" charset="0"/>
                            </a:rPr>
                            <m:t>𝐴</m:t>
                          </m:r>
                        </m:den>
                      </m:f>
                      <m:r>
                        <a:rPr lang="en-US" b="0" i="1">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2</m:t>
                          </m:r>
                        </m:sup>
                      </m:sSup>
                      <m:r>
                        <a:rPr lang="en-US" i="1">
                          <a:latin typeface="Cambria Math" panose="02040503050406030204" pitchFamily="18" charset="0"/>
                        </a:rPr>
                        <m:t> </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2</m:t>
                                      </m:r>
                                    </m:sup>
                                  </m:sSup>
                                </m:num>
                                <m:den>
                                  <m:r>
                                    <a:rPr lang="en-US" b="0" i="1" smtClean="0">
                                      <a:latin typeface="Cambria Math" panose="02040503050406030204" pitchFamily="18" charset="0"/>
                                    </a:rPr>
                                    <m:t>4 </m:t>
                                  </m:r>
                                  <m:r>
                                    <a:rPr lang="en-US" b="0" i="1" smtClean="0">
                                      <a:latin typeface="Cambria Math" panose="02040503050406030204" pitchFamily="18" charset="0"/>
                                    </a:rPr>
                                    <m:t>𝜋</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𝜀</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2</m:t>
                                      </m:r>
                                    </m:sup>
                                  </m:sSup>
                                </m:den>
                              </m:f>
                            </m:e>
                          </m:d>
                        </m:e>
                        <m:sup>
                          <m:r>
                            <a:rPr lang="en-US" i="1">
                              <a:latin typeface="Cambria Math" panose="02040503050406030204" pitchFamily="18" charset="0"/>
                            </a:rPr>
                            <m:t>2</m:t>
                          </m:r>
                        </m:sup>
                      </m:sSup>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b="0" i="1" smtClean="0">
                                      <a:latin typeface="Cambria Math" panose="02040503050406030204" pitchFamily="18" charset="0"/>
                                    </a:rPr>
                                    <m:t>183</m:t>
                                  </m:r>
                                </m:num>
                                <m:den>
                                  <m:sSup>
                                    <m:sSupPr>
                                      <m:ctrlPr>
                                        <a:rPr lang="en-US" i="1">
                                          <a:latin typeface="Cambria Math" panose="02040503050406030204" pitchFamily="18" charset="0"/>
                                        </a:rPr>
                                      </m:ctrlPr>
                                    </m:sSupPr>
                                    <m:e>
                                      <m:r>
                                        <a:rPr lang="en-US" i="1">
                                          <a:latin typeface="Cambria Math" panose="02040503050406030204" pitchFamily="18" charset="0"/>
                                        </a:rPr>
                                        <m:t>𝑍</m:t>
                                      </m:r>
                                    </m:e>
                                    <m: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3</m:t>
                                          </m:r>
                                        </m:den>
                                      </m:f>
                                    </m:sup>
                                  </m:sSup>
                                  <m:r>
                                    <a:rPr lang="en-US" i="1">
                                      <a:latin typeface="Cambria Math" panose="02040503050406030204" pitchFamily="18" charset="0"/>
                                    </a:rPr>
                                    <m:t> </m:t>
                                  </m:r>
                                </m:den>
                              </m:f>
                            </m:e>
                          </m:d>
                        </m:e>
                      </m:func>
                      <m:r>
                        <a:rPr lang="en-US" b="1" i="1" smtClean="0">
                          <a:latin typeface="Cambria Math" panose="02040503050406030204" pitchFamily="18" charset="0"/>
                        </a:rPr>
                        <m:t>𝑬</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𝑐𝑚</m:t>
                          </m:r>
                        </m:e>
                      </m:d>
                    </m:oMath>
                  </m:oMathPara>
                </a14:m>
                <a:endParaRPr lang="en-US" dirty="0" smtClean="0"/>
              </a:p>
              <a:p>
                <a:pPr marL="0" indent="0">
                  <a:buNone/>
                </a:pPr>
                <a:r>
                  <a:rPr lang="en-US" dirty="0" smtClean="0"/>
                  <a:t>Z, A </a:t>
                </a:r>
                <a:r>
                  <a:rPr lang="en-US" dirty="0" smtClean="0"/>
                  <a:t>= </a:t>
                </a:r>
                <a:r>
                  <a:rPr lang="en-US" dirty="0" smtClean="0"/>
                  <a:t>atomic number, atomic weight of the medium</a:t>
                </a:r>
                <a:endParaRPr lang="en-US" dirty="0" smtClean="0"/>
              </a:p>
              <a:p>
                <a:pPr marL="0" indent="0">
                  <a:buNone/>
                </a:pPr>
                <a14:m>
                  <m:oMath xmlns:m="http://schemas.openxmlformats.org/officeDocument/2006/math">
                    <m:r>
                      <a:rPr lang="en-US" b="0" i="1" smtClean="0">
                        <a:latin typeface="Cambria Math" panose="02040503050406030204" pitchFamily="18" charset="0"/>
                      </a:rPr>
                      <m:t>𝛼</m:t>
                    </m:r>
                  </m:oMath>
                </a14:m>
                <a:r>
                  <a:rPr lang="en-US" dirty="0" smtClean="0"/>
                  <a:t> = fine structure constant</a:t>
                </a:r>
              </a:p>
              <a:p>
                <a:pPr marL="0" indent="0">
                  <a:buNone/>
                </a:pPr>
                <a:r>
                  <a:rPr lang="en-US" dirty="0" smtClean="0"/>
                  <a:t>Z, m, E = charge, mass, </a:t>
                </a:r>
                <a:r>
                  <a:rPr lang="en-US" dirty="0"/>
                  <a:t>e</a:t>
                </a:r>
                <a:r>
                  <a:rPr lang="en-US" dirty="0" smtClean="0"/>
                  <a:t>nergy of incident particle</a:t>
                </a:r>
              </a:p>
              <a:p>
                <a:pPr marL="0" indent="0">
                  <a:buNone/>
                </a:pPr>
                <a:endParaRPr lang="en-US" dirty="0"/>
              </a:p>
              <a:p>
                <a:pPr marL="0" indent="0">
                  <a:buNone/>
                </a:pPr>
                <a:r>
                  <a:rPr lang="en-US" dirty="0" smtClean="0"/>
                  <a:t>For electrons as incident particles: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𝑑𝐸</m:t>
                          </m:r>
                        </m:num>
                        <m:den>
                          <m:r>
                            <a:rPr lang="en-US" b="0" i="1" smtClean="0">
                              <a:latin typeface="Cambria Math" panose="02040503050406030204" pitchFamily="18" charset="0"/>
                            </a:rPr>
                            <m:t>𝑑𝑥</m:t>
                          </m:r>
                        </m:den>
                      </m:f>
                      <m:r>
                        <a:rPr lang="en-US" b="0" i="1" smtClean="0">
                          <a:latin typeface="Cambria Math" panose="02040503050406030204" pitchFamily="18" charset="0"/>
                        </a:rPr>
                        <m:t>≈4</m:t>
                      </m:r>
                      <m:r>
                        <a:rPr lang="en-US" b="0" i="1" smtClean="0">
                          <a:latin typeface="Cambria Math" panose="02040503050406030204" pitchFamily="18" charset="0"/>
                        </a:rPr>
                        <m:t>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𝐴</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𝑍</m:t>
                              </m:r>
                            </m:e>
                            <m:sup>
                              <m:r>
                                <a:rPr lang="en-US" b="0" i="1" smtClean="0">
                                  <a:latin typeface="Cambria Math" panose="02040503050406030204" pitchFamily="18" charset="0"/>
                                </a:rPr>
                                <m:t>2</m:t>
                              </m:r>
                            </m:sup>
                          </m:sSup>
                        </m:num>
                        <m:den>
                          <m:r>
                            <a:rPr lang="en-US" b="0" i="1" smtClean="0">
                              <a:latin typeface="Cambria Math" panose="02040503050406030204" pitchFamily="18" charset="0"/>
                            </a:rPr>
                            <m:t>𝐴</m:t>
                          </m:r>
                        </m:den>
                      </m:f>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𝑟</m:t>
                          </m:r>
                        </m:e>
                        <m:sub>
                          <m:r>
                            <a:rPr lang="en-US" b="0" i="1" smtClean="0">
                              <a:latin typeface="Cambria Math" panose="02040503050406030204" pitchFamily="18" charset="0"/>
                            </a:rPr>
                            <m:t>𝑒</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rPr>
                        <m:t>𝐸</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f>
                            <m:fPr>
                              <m:ctrlPr>
                                <a:rPr lang="en-US" b="0" i="1" smtClean="0">
                                  <a:latin typeface="Cambria Math" panose="02040503050406030204" pitchFamily="18" charset="0"/>
                                </a:rPr>
                              </m:ctrlPr>
                            </m:fPr>
                            <m:num>
                              <m:r>
                                <a:rPr lang="en-US" b="0" i="1" smtClean="0">
                                  <a:latin typeface="Cambria Math" panose="02040503050406030204" pitchFamily="18" charset="0"/>
                                </a:rPr>
                                <m:t>183</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𝑍</m:t>
                                  </m:r>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sup>
                              </m:sSup>
                            </m:den>
                          </m:f>
                        </m:e>
                      </m:func>
                    </m:oMath>
                  </m:oMathPara>
                </a14:m>
                <a:endParaRPr lang="en-US" dirty="0" smtClean="0"/>
              </a:p>
              <a:p>
                <a:pPr marL="0" indent="0">
                  <a:buNone/>
                </a:pPr>
                <a:r>
                  <a:rPr lang="en-US" dirty="0"/>
                  <a:t>i</a:t>
                </a:r>
                <a:r>
                  <a:rPr lang="en-US" dirty="0" smtClean="0"/>
                  <a:t>f </a:t>
                </a: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𝑒</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𝛼</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𝑍</m:t>
                        </m:r>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sup>
                    </m:sSup>
                  </m:oMath>
                </a14:m>
                <a:r>
                  <a:rPr lang="en-US" dirty="0" smtClean="0"/>
                  <a:t>.</a:t>
                </a:r>
                <a:endParaRPr lang="en-US" dirty="0" smtClean="0"/>
              </a:p>
              <a:p>
                <a:pPr marL="0" indent="0">
                  <a:buNone/>
                </a:pPr>
                <a:endParaRPr lang="en-US" dirty="0" smtClean="0"/>
              </a:p>
              <a:p>
                <a:pPr marL="0" indent="0">
                  <a:buNone/>
                </a:pPr>
                <a:endParaRPr lang="en-US" dirty="0" smtClean="0"/>
              </a:p>
              <a:p>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714375" y="1066800"/>
                <a:ext cx="10744200" cy="5495925"/>
              </a:xfrm>
              <a:blipFill rotWithShape="0">
                <a:blip r:embed="rId2"/>
                <a:stretch>
                  <a:fillRect l="-113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C1015C9-1ACA-46B4-8D79-D34DA2D0B710}" type="slidenum">
              <a:rPr lang="en-US" smtClean="0"/>
              <a:t>5</a:t>
            </a:fld>
            <a:endParaRPr lang="en-US"/>
          </a:p>
        </p:txBody>
      </p:sp>
    </p:spTree>
    <p:extLst>
      <p:ext uri="{BB962C8B-B14F-4D97-AF65-F5344CB8AC3E}">
        <p14:creationId xmlns:p14="http://schemas.microsoft.com/office/powerpoint/2010/main" val="9063838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a:spLocks noGrp="1"/>
          </p:cNvSpPr>
          <p:nvPr>
            <p:ph type="title"/>
          </p:nvPr>
        </p:nvSpPr>
        <p:spPr>
          <a:xfrm>
            <a:off x="415600" y="245024"/>
            <a:ext cx="11360800" cy="763600"/>
          </a:xfrm>
          <a:prstGeom prst="rect">
            <a:avLst/>
          </a:prstGeom>
        </p:spPr>
        <p:txBody>
          <a:bodyPr spcFirstLastPara="1" vert="horz" wrap="square" lIns="121900" tIns="121900" rIns="121900" bIns="121900" rtlCol="0" anchor="t" anchorCtr="0">
            <a:noAutofit/>
          </a:bodyPr>
          <a:lstStyle/>
          <a:p>
            <a:r>
              <a:rPr lang="en-GB" dirty="0" err="1" smtClean="0"/>
              <a:t>Pions</a:t>
            </a:r>
            <a:endParaRPr dirty="0"/>
          </a:p>
        </p:txBody>
      </p:sp>
      <p:sp>
        <p:nvSpPr>
          <p:cNvPr id="338" name="Shape 338"/>
          <p:cNvSpPr txBox="1">
            <a:spLocks noGrp="1"/>
          </p:cNvSpPr>
          <p:nvPr>
            <p:ph type="body" idx="1"/>
          </p:nvPr>
        </p:nvSpPr>
        <p:spPr>
          <a:xfrm>
            <a:off x="415600" y="1120556"/>
            <a:ext cx="11360800" cy="4555200"/>
          </a:xfrm>
          <a:prstGeom prst="rect">
            <a:avLst/>
          </a:prstGeom>
        </p:spPr>
        <p:txBody>
          <a:bodyPr spcFirstLastPara="1" vert="horz" wrap="square" lIns="121900" tIns="121900" rIns="121900" bIns="121900" rtlCol="0" anchor="t" anchorCtr="0">
            <a:noAutofit/>
          </a:bodyPr>
          <a:lstStyle/>
          <a:p>
            <a:r>
              <a:rPr lang="en-GB" dirty="0"/>
              <a:t>With the 100 GeV/c pion beam </a:t>
            </a:r>
            <a:r>
              <a:rPr lang="en-GB" dirty="0" err="1"/>
              <a:t>centered</a:t>
            </a:r>
            <a:r>
              <a:rPr lang="en-GB" dirty="0"/>
              <a:t> on a tower, the fraction of energy observed in the single tower is on average 75%. </a:t>
            </a:r>
            <a:endParaRPr dirty="0"/>
          </a:p>
          <a:p>
            <a:pPr>
              <a:spcBef>
                <a:spcPts val="2133"/>
              </a:spcBef>
            </a:pPr>
            <a:r>
              <a:rPr lang="en-GB" dirty="0"/>
              <a:t>If the energy in the </a:t>
            </a:r>
            <a:r>
              <a:rPr lang="en-GB" dirty="0" err="1"/>
              <a:t>neighboring</a:t>
            </a:r>
            <a:r>
              <a:rPr lang="en-GB" dirty="0"/>
              <a:t> eight towers is added, forming a 3×3 array, 93% of the pion energy is observed.</a:t>
            </a:r>
            <a:endParaRPr dirty="0"/>
          </a:p>
          <a:p>
            <a:pPr>
              <a:spcBef>
                <a:spcPts val="2133"/>
              </a:spcBef>
            </a:pPr>
            <a:r>
              <a:rPr lang="en-GB" dirty="0"/>
              <a:t>The energy in a 5 × 5 array is 96%. </a:t>
            </a:r>
            <a:endParaRPr lang="en-GB" dirty="0" smtClean="0"/>
          </a:p>
          <a:p>
            <a:pPr indent="0">
              <a:spcBef>
                <a:spcPts val="2133"/>
              </a:spcBef>
              <a:spcAft>
                <a:spcPts val="2133"/>
              </a:spcAft>
              <a:buNone/>
            </a:pPr>
            <a:endParaRPr dirty="0"/>
          </a:p>
        </p:txBody>
      </p:sp>
      <p:pic>
        <p:nvPicPr>
          <p:cNvPr id="7" name="Shape 343"/>
          <p:cNvPicPr preferRelativeResize="0"/>
          <p:nvPr/>
        </p:nvPicPr>
        <p:blipFill>
          <a:blip r:embed="rId3">
            <a:alphaModFix/>
          </a:blip>
          <a:stretch>
            <a:fillRect/>
          </a:stretch>
        </p:blipFill>
        <p:spPr>
          <a:xfrm>
            <a:off x="6096000" y="3305891"/>
            <a:ext cx="5411400" cy="3453367"/>
          </a:xfrm>
          <a:prstGeom prst="rect">
            <a:avLst/>
          </a:prstGeom>
          <a:noFill/>
          <a:ln>
            <a:noFill/>
          </a:ln>
        </p:spPr>
      </p:pic>
      <p:sp>
        <p:nvSpPr>
          <p:cNvPr id="8" name="Shape 345"/>
          <p:cNvSpPr txBox="1"/>
          <p:nvPr/>
        </p:nvSpPr>
        <p:spPr>
          <a:xfrm>
            <a:off x="1324139" y="6401195"/>
            <a:ext cx="3484928" cy="456805"/>
          </a:xfrm>
          <a:prstGeom prst="rect">
            <a:avLst/>
          </a:prstGeom>
          <a:noFill/>
          <a:ln>
            <a:noFill/>
          </a:ln>
        </p:spPr>
        <p:txBody>
          <a:bodyPr spcFirstLastPara="1" wrap="square" lIns="121900" tIns="121900" rIns="121900" bIns="121900" anchor="t" anchorCtr="0">
            <a:noAutofit/>
          </a:bodyPr>
          <a:lstStyle/>
          <a:p>
            <a:r>
              <a:rPr lang="en-GB" sz="2400" dirty="0"/>
              <a:t>Source: CMS NOTE 2006/138</a:t>
            </a:r>
            <a:endParaRPr sz="2400" dirty="0"/>
          </a:p>
        </p:txBody>
      </p:sp>
      <p:sp>
        <p:nvSpPr>
          <p:cNvPr id="2" name="Slide Number Placeholder 1"/>
          <p:cNvSpPr>
            <a:spLocks noGrp="1"/>
          </p:cNvSpPr>
          <p:nvPr>
            <p:ph type="sldNum" idx="12"/>
          </p:nvPr>
        </p:nvSpPr>
        <p:spPr/>
        <p:txBody>
          <a:bodyPr/>
          <a:lstStyle/>
          <a:p>
            <a:fld id="{00000000-1234-1234-1234-123412341234}" type="slidenum">
              <a:rPr lang="en-GB" smtClean="0"/>
              <a:pPr/>
              <a:t>50</a:t>
            </a:fld>
            <a:endParaRPr lang="en-GB"/>
          </a:p>
        </p:txBody>
      </p:sp>
    </p:spTree>
    <p:extLst>
      <p:ext uri="{BB962C8B-B14F-4D97-AF65-F5344CB8AC3E}">
        <p14:creationId xmlns:p14="http://schemas.microsoft.com/office/powerpoint/2010/main" val="29166122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pic>
        <p:nvPicPr>
          <p:cNvPr id="346" name="Shape 346"/>
          <p:cNvPicPr preferRelativeResize="0"/>
          <p:nvPr/>
        </p:nvPicPr>
        <p:blipFill>
          <a:blip r:embed="rId3">
            <a:alphaModFix/>
          </a:blip>
          <a:stretch>
            <a:fillRect/>
          </a:stretch>
        </p:blipFill>
        <p:spPr>
          <a:xfrm>
            <a:off x="6844225" y="1239822"/>
            <a:ext cx="4913073" cy="3615601"/>
          </a:xfrm>
          <a:prstGeom prst="rect">
            <a:avLst/>
          </a:prstGeom>
          <a:noFill/>
          <a:ln>
            <a:noFill/>
          </a:ln>
        </p:spPr>
      </p:pic>
      <p:sp>
        <p:nvSpPr>
          <p:cNvPr id="347" name="Shape 347"/>
          <p:cNvSpPr txBox="1"/>
          <p:nvPr/>
        </p:nvSpPr>
        <p:spPr>
          <a:xfrm>
            <a:off x="7502934" y="4855423"/>
            <a:ext cx="3595657" cy="514861"/>
          </a:xfrm>
          <a:prstGeom prst="rect">
            <a:avLst/>
          </a:prstGeom>
          <a:noFill/>
          <a:ln>
            <a:noFill/>
          </a:ln>
        </p:spPr>
        <p:txBody>
          <a:bodyPr spcFirstLastPara="1" wrap="square" lIns="121900" tIns="121900" rIns="121900" bIns="121900" anchor="t" anchorCtr="0">
            <a:noAutofit/>
          </a:bodyPr>
          <a:lstStyle/>
          <a:p>
            <a:r>
              <a:rPr lang="en-GB" sz="2400" dirty="0"/>
              <a:t>Source: CMS NOTE 2006/138</a:t>
            </a:r>
            <a:endParaRPr sz="2400" dirty="0"/>
          </a:p>
        </p:txBody>
      </p:sp>
      <p:sp>
        <p:nvSpPr>
          <p:cNvPr id="8" name="Shape 338"/>
          <p:cNvSpPr txBox="1">
            <a:spLocks noGrp="1"/>
          </p:cNvSpPr>
          <p:nvPr>
            <p:ph type="body" idx="1"/>
          </p:nvPr>
        </p:nvSpPr>
        <p:spPr>
          <a:xfrm>
            <a:off x="415601" y="1120556"/>
            <a:ext cx="5757809" cy="3436929"/>
          </a:xfrm>
          <a:prstGeom prst="rect">
            <a:avLst/>
          </a:prstGeom>
        </p:spPr>
        <p:txBody>
          <a:bodyPr spcFirstLastPara="1" vert="horz" wrap="square" lIns="121900" tIns="121900" rIns="121900" bIns="121900" rtlCol="0" anchor="t" anchorCtr="0">
            <a:noAutofit/>
          </a:bodyPr>
          <a:lstStyle/>
          <a:p>
            <a:pPr>
              <a:spcBef>
                <a:spcPts val="2133"/>
              </a:spcBef>
            </a:pPr>
            <a:r>
              <a:rPr lang="en-US" dirty="0"/>
              <a:t>The energy response for 100 GeV </a:t>
            </a:r>
            <a:r>
              <a:rPr lang="en-US" dirty="0" err="1"/>
              <a:t>pions</a:t>
            </a:r>
            <a:r>
              <a:rPr lang="en-US" dirty="0"/>
              <a:t> in a 5 × 5 array is shown in figure.</a:t>
            </a:r>
          </a:p>
          <a:p>
            <a:pPr>
              <a:spcBef>
                <a:spcPts val="2133"/>
              </a:spcBef>
            </a:pPr>
            <a:r>
              <a:rPr lang="en-US" dirty="0"/>
              <a:t>A Gaussian fit suggests that the energy resolution at this energy is about 10%.</a:t>
            </a:r>
          </a:p>
          <a:p>
            <a:pPr indent="0">
              <a:spcBef>
                <a:spcPts val="2133"/>
              </a:spcBef>
              <a:spcAft>
                <a:spcPts val="2133"/>
              </a:spcAft>
              <a:buNone/>
            </a:pPr>
            <a:endParaRPr dirty="0"/>
          </a:p>
        </p:txBody>
      </p:sp>
      <p:sp>
        <p:nvSpPr>
          <p:cNvPr id="2" name="Slide Number Placeholder 1"/>
          <p:cNvSpPr>
            <a:spLocks noGrp="1"/>
          </p:cNvSpPr>
          <p:nvPr>
            <p:ph type="sldNum" idx="12"/>
          </p:nvPr>
        </p:nvSpPr>
        <p:spPr/>
        <p:txBody>
          <a:bodyPr/>
          <a:lstStyle/>
          <a:p>
            <a:fld id="{00000000-1234-1234-1234-123412341234}" type="slidenum">
              <a:rPr lang="en-GB" smtClean="0"/>
              <a:pPr/>
              <a:t>51</a:t>
            </a:fld>
            <a:endParaRPr lang="en-GB"/>
          </a:p>
        </p:txBody>
      </p:sp>
    </p:spTree>
    <p:extLst>
      <p:ext uri="{BB962C8B-B14F-4D97-AF65-F5344CB8AC3E}">
        <p14:creationId xmlns:p14="http://schemas.microsoft.com/office/powerpoint/2010/main" val="79118117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Shape 365"/>
          <p:cNvSpPr txBox="1">
            <a:spLocks noGrp="1"/>
          </p:cNvSpPr>
          <p:nvPr>
            <p:ph type="title"/>
          </p:nvPr>
        </p:nvSpPr>
        <p:spPr>
          <a:xfrm>
            <a:off x="347867" y="90204"/>
            <a:ext cx="5457848" cy="1322520"/>
          </a:xfrm>
          <a:prstGeom prst="rect">
            <a:avLst/>
          </a:prstGeom>
        </p:spPr>
        <p:txBody>
          <a:bodyPr spcFirstLastPara="1" vert="horz" wrap="square" lIns="121900" tIns="121900" rIns="121900" bIns="121900" rtlCol="0" anchor="t" anchorCtr="0">
            <a:noAutofit/>
          </a:bodyPr>
          <a:lstStyle/>
          <a:p>
            <a:r>
              <a:rPr lang="en-GB" dirty="0"/>
              <a:t>6. The </a:t>
            </a:r>
            <a:r>
              <a:rPr lang="en-GB" dirty="0" err="1"/>
              <a:t>EB</a:t>
            </a:r>
            <a:r>
              <a:rPr lang="en-GB" dirty="0"/>
              <a:t> Response to  </a:t>
            </a:r>
            <a:r>
              <a:rPr lang="en-GB" dirty="0" smtClean="0"/>
              <a:t/>
            </a:r>
            <a:br>
              <a:rPr lang="en-GB" dirty="0" smtClean="0"/>
            </a:br>
            <a:r>
              <a:rPr lang="en-GB" dirty="0"/>
              <a:t> </a:t>
            </a:r>
            <a:r>
              <a:rPr lang="en-GB" dirty="0" smtClean="0"/>
              <a:t>   Electrons</a:t>
            </a:r>
            <a:endParaRPr dirty="0"/>
          </a:p>
        </p:txBody>
      </p:sp>
      <p:sp>
        <p:nvSpPr>
          <p:cNvPr id="366" name="Shape 366"/>
          <p:cNvSpPr txBox="1">
            <a:spLocks noGrp="1"/>
          </p:cNvSpPr>
          <p:nvPr>
            <p:ph type="body" idx="1"/>
          </p:nvPr>
        </p:nvSpPr>
        <p:spPr>
          <a:xfrm>
            <a:off x="415601" y="1536633"/>
            <a:ext cx="4906305" cy="4555200"/>
          </a:xfrm>
          <a:prstGeom prst="rect">
            <a:avLst/>
          </a:prstGeom>
        </p:spPr>
        <p:txBody>
          <a:bodyPr spcFirstLastPara="1" vert="horz" wrap="square" lIns="121900" tIns="121900" rIns="121900" bIns="121900" rtlCol="0" anchor="t" anchorCtr="0">
            <a:noAutofit/>
          </a:bodyPr>
          <a:lstStyle/>
          <a:p>
            <a:r>
              <a:rPr lang="en-GB" dirty="0"/>
              <a:t>All 49 electromagnetic calorimeter crystals were calibrated with 100 GeV/c electrons</a:t>
            </a:r>
            <a:r>
              <a:rPr lang="en-GB" dirty="0" smtClean="0"/>
              <a:t>.</a:t>
            </a:r>
          </a:p>
          <a:p>
            <a:endParaRPr dirty="0"/>
          </a:p>
          <a:p>
            <a:r>
              <a:rPr lang="en-GB" dirty="0"/>
              <a:t>The linearity of response of the </a:t>
            </a:r>
            <a:r>
              <a:rPr lang="en-GB" dirty="0" err="1"/>
              <a:t>EB</a:t>
            </a:r>
            <a:r>
              <a:rPr lang="en-GB" dirty="0"/>
              <a:t> module was studied at electron beam energies of 20, 30, 50 and 100 GeV/c.</a:t>
            </a:r>
            <a:endParaRPr dirty="0"/>
          </a:p>
          <a:p>
            <a:pPr indent="0">
              <a:spcBef>
                <a:spcPts val="2133"/>
              </a:spcBef>
              <a:spcAft>
                <a:spcPts val="2133"/>
              </a:spcAft>
              <a:buNone/>
            </a:pPr>
            <a:endParaRPr dirty="0"/>
          </a:p>
        </p:txBody>
      </p:sp>
      <p:pic>
        <p:nvPicPr>
          <p:cNvPr id="4" name="Shape 371"/>
          <p:cNvPicPr preferRelativeResize="0"/>
          <p:nvPr/>
        </p:nvPicPr>
        <p:blipFill>
          <a:blip r:embed="rId3">
            <a:alphaModFix/>
          </a:blip>
          <a:stretch>
            <a:fillRect/>
          </a:stretch>
        </p:blipFill>
        <p:spPr>
          <a:xfrm>
            <a:off x="5505197" y="90204"/>
            <a:ext cx="6292699" cy="5190568"/>
          </a:xfrm>
          <a:prstGeom prst="rect">
            <a:avLst/>
          </a:prstGeom>
          <a:noFill/>
          <a:ln>
            <a:noFill/>
          </a:ln>
        </p:spPr>
      </p:pic>
      <p:sp>
        <p:nvSpPr>
          <p:cNvPr id="5" name="Shape 372"/>
          <p:cNvSpPr txBox="1"/>
          <p:nvPr/>
        </p:nvSpPr>
        <p:spPr>
          <a:xfrm>
            <a:off x="5805714" y="5174333"/>
            <a:ext cx="6175473" cy="1055243"/>
          </a:xfrm>
          <a:prstGeom prst="rect">
            <a:avLst/>
          </a:prstGeom>
          <a:noFill/>
          <a:ln>
            <a:noFill/>
          </a:ln>
        </p:spPr>
        <p:txBody>
          <a:bodyPr spcFirstLastPara="1" wrap="square" lIns="121900" tIns="121900" rIns="121900" bIns="121900" anchor="t" anchorCtr="0">
            <a:noAutofit/>
          </a:bodyPr>
          <a:lstStyle/>
          <a:p>
            <a:pPr lvl="0">
              <a:buClr>
                <a:schemeClr val="dk1"/>
              </a:buClr>
              <a:buSzPts val="1100"/>
            </a:pPr>
            <a:r>
              <a:rPr lang="en-GB" sz="2400" dirty="0"/>
              <a:t>The single crystal </a:t>
            </a:r>
            <a:r>
              <a:rPr lang="en-GB" sz="2400" dirty="0" err="1"/>
              <a:t>EB</a:t>
            </a:r>
            <a:r>
              <a:rPr lang="en-GB" sz="2400" dirty="0"/>
              <a:t> response to incident electrons of energy. The smooth curves represent single  </a:t>
            </a:r>
            <a:r>
              <a:rPr lang="en-GB" sz="2400" dirty="0" err="1"/>
              <a:t>gaussian</a:t>
            </a:r>
            <a:r>
              <a:rPr lang="en-GB" sz="2400" dirty="0"/>
              <a:t> fits to the histogram data.</a:t>
            </a:r>
            <a:endParaRPr sz="2400" dirty="0"/>
          </a:p>
          <a:p>
            <a:r>
              <a:rPr lang="en-GB" sz="2400" dirty="0"/>
              <a:t>Source: CMS NOTE 2006/138</a:t>
            </a:r>
            <a:endParaRPr sz="2400" dirty="0"/>
          </a:p>
        </p:txBody>
      </p:sp>
      <p:sp>
        <p:nvSpPr>
          <p:cNvPr id="2" name="Slide Number Placeholder 1"/>
          <p:cNvSpPr>
            <a:spLocks noGrp="1"/>
          </p:cNvSpPr>
          <p:nvPr>
            <p:ph type="sldNum" idx="12"/>
          </p:nvPr>
        </p:nvSpPr>
        <p:spPr/>
        <p:txBody>
          <a:bodyPr/>
          <a:lstStyle/>
          <a:p>
            <a:fld id="{00000000-1234-1234-1234-123412341234}" type="slidenum">
              <a:rPr lang="en-GB" smtClean="0"/>
              <a:pPr/>
              <a:t>52</a:t>
            </a:fld>
            <a:endParaRPr lang="en-GB"/>
          </a:p>
        </p:txBody>
      </p:sp>
    </p:spTree>
    <p:extLst>
      <p:ext uri="{BB962C8B-B14F-4D97-AF65-F5344CB8AC3E}">
        <p14:creationId xmlns:p14="http://schemas.microsoft.com/office/powerpoint/2010/main" val="95991842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Shape 377"/>
          <p:cNvSpPr txBox="1"/>
          <p:nvPr/>
        </p:nvSpPr>
        <p:spPr>
          <a:xfrm>
            <a:off x="4808883" y="4292245"/>
            <a:ext cx="8795843" cy="1567543"/>
          </a:xfrm>
          <a:prstGeom prst="rect">
            <a:avLst/>
          </a:prstGeom>
          <a:noFill/>
          <a:ln>
            <a:noFill/>
          </a:ln>
        </p:spPr>
        <p:txBody>
          <a:bodyPr spcFirstLastPara="1" wrap="square" lIns="121900" tIns="121900" rIns="121900" bIns="121900" anchor="t" anchorCtr="0">
            <a:noAutofit/>
          </a:bodyPr>
          <a:lstStyle/>
          <a:p>
            <a:r>
              <a:rPr lang="en-GB" sz="2400" dirty="0"/>
              <a:t>Figure 19: </a:t>
            </a:r>
            <a:endParaRPr sz="2400" dirty="0"/>
          </a:p>
          <a:p>
            <a:r>
              <a:rPr lang="en-GB" sz="2400" dirty="0"/>
              <a:t>a) Mean energy divided by the beam energy vs the beam energy. </a:t>
            </a:r>
            <a:endParaRPr sz="2400" dirty="0"/>
          </a:p>
          <a:p>
            <a:r>
              <a:rPr lang="en-GB" sz="2400" dirty="0"/>
              <a:t>b) The fitted Gaussian energy resolution vs the beam energy. </a:t>
            </a:r>
          </a:p>
          <a:p>
            <a:endParaRPr sz="2400" dirty="0"/>
          </a:p>
          <a:p>
            <a:r>
              <a:rPr lang="en-GB" sz="2400" dirty="0"/>
              <a:t>Source: CMS NOTE 2006/138</a:t>
            </a:r>
            <a:endParaRPr sz="2400" dirty="0"/>
          </a:p>
        </p:txBody>
      </p:sp>
      <p:pic>
        <p:nvPicPr>
          <p:cNvPr id="378" name="Shape 378"/>
          <p:cNvPicPr preferRelativeResize="0"/>
          <p:nvPr/>
        </p:nvPicPr>
        <p:blipFill rotWithShape="1">
          <a:blip r:embed="rId3">
            <a:alphaModFix/>
          </a:blip>
          <a:srcRect/>
          <a:stretch/>
        </p:blipFill>
        <p:spPr>
          <a:xfrm>
            <a:off x="4160898" y="762538"/>
            <a:ext cx="7816887" cy="3332735"/>
          </a:xfrm>
          <a:prstGeom prst="rect">
            <a:avLst/>
          </a:prstGeom>
          <a:noFill/>
          <a:ln>
            <a:noFill/>
          </a:ln>
        </p:spPr>
      </p:pic>
      <p:sp>
        <p:nvSpPr>
          <p:cNvPr id="4" name="Shape 366"/>
          <p:cNvSpPr txBox="1">
            <a:spLocks noGrp="1"/>
          </p:cNvSpPr>
          <p:nvPr>
            <p:ph type="body" idx="1"/>
          </p:nvPr>
        </p:nvSpPr>
        <p:spPr>
          <a:xfrm>
            <a:off x="318840" y="2184938"/>
            <a:ext cx="3600019" cy="2469311"/>
          </a:xfrm>
          <a:prstGeom prst="rect">
            <a:avLst/>
          </a:prstGeom>
        </p:spPr>
        <p:txBody>
          <a:bodyPr spcFirstLastPara="1" vert="horz" wrap="square" lIns="121900" tIns="121900" rIns="121900" bIns="121900" rtlCol="0" anchor="t" anchorCtr="0">
            <a:noAutofit/>
          </a:bodyPr>
          <a:lstStyle/>
          <a:p>
            <a:pPr marL="152396" indent="0">
              <a:buNone/>
            </a:pPr>
            <a:r>
              <a:rPr lang="en-US" dirty="0"/>
              <a:t>T</a:t>
            </a:r>
            <a:r>
              <a:rPr lang="en-US" dirty="0" smtClean="0"/>
              <a:t>he </a:t>
            </a:r>
            <a:r>
              <a:rPr lang="en-US" dirty="0"/>
              <a:t>linearity of energy response as a function of beam energy derived from the Gaussian </a:t>
            </a:r>
            <a:r>
              <a:rPr lang="en-US" dirty="0" smtClean="0"/>
              <a:t>fits. </a:t>
            </a:r>
            <a:r>
              <a:rPr lang="en-US" dirty="0"/>
              <a:t/>
            </a:r>
            <a:br>
              <a:rPr lang="en-US" dirty="0"/>
            </a:br>
            <a:endParaRPr dirty="0"/>
          </a:p>
        </p:txBody>
      </p:sp>
      <p:sp>
        <p:nvSpPr>
          <p:cNvPr id="2" name="Slide Number Placeholder 1"/>
          <p:cNvSpPr>
            <a:spLocks noGrp="1"/>
          </p:cNvSpPr>
          <p:nvPr>
            <p:ph type="sldNum" idx="12"/>
          </p:nvPr>
        </p:nvSpPr>
        <p:spPr/>
        <p:txBody>
          <a:bodyPr/>
          <a:lstStyle/>
          <a:p>
            <a:fld id="{00000000-1234-1234-1234-123412341234}" type="slidenum">
              <a:rPr lang="en-GB" smtClean="0"/>
              <a:pPr/>
              <a:t>53</a:t>
            </a:fld>
            <a:endParaRPr lang="en-GB"/>
          </a:p>
        </p:txBody>
      </p:sp>
    </p:spTree>
    <p:extLst>
      <p:ext uri="{BB962C8B-B14F-4D97-AF65-F5344CB8AC3E}">
        <p14:creationId xmlns:p14="http://schemas.microsoft.com/office/powerpoint/2010/main" val="159866395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Shape 383"/>
          <p:cNvSpPr txBox="1">
            <a:spLocks noGrp="1"/>
          </p:cNvSpPr>
          <p:nvPr>
            <p:ph type="title"/>
          </p:nvPr>
        </p:nvSpPr>
        <p:spPr>
          <a:xfrm>
            <a:off x="415600" y="2867800"/>
            <a:ext cx="11360800" cy="1122400"/>
          </a:xfrm>
          <a:prstGeom prst="rect">
            <a:avLst/>
          </a:prstGeom>
        </p:spPr>
        <p:txBody>
          <a:bodyPr spcFirstLastPara="1" vert="horz" wrap="square" lIns="121900" tIns="121900" rIns="121900" bIns="121900" rtlCol="0" anchor="ctr" anchorCtr="0">
            <a:noAutofit/>
          </a:bodyPr>
          <a:lstStyle/>
          <a:p>
            <a:r>
              <a:rPr lang="en-GB"/>
              <a:t>7. Performance of the combimed calorimeters: EB+HB</a:t>
            </a:r>
            <a:endParaRPr/>
          </a:p>
        </p:txBody>
      </p:sp>
      <p:sp>
        <p:nvSpPr>
          <p:cNvPr id="2" name="Slide Number Placeholder 1"/>
          <p:cNvSpPr>
            <a:spLocks noGrp="1"/>
          </p:cNvSpPr>
          <p:nvPr>
            <p:ph type="sldNum" idx="12"/>
          </p:nvPr>
        </p:nvSpPr>
        <p:spPr/>
        <p:txBody>
          <a:bodyPr/>
          <a:lstStyle/>
          <a:p>
            <a:fld id="{00000000-1234-1234-1234-123412341234}" type="slidenum">
              <a:rPr lang="en-GB" smtClean="0"/>
              <a:pPr/>
              <a:t>54</a:t>
            </a:fld>
            <a:endParaRPr lang="en-GB"/>
          </a:p>
        </p:txBody>
      </p:sp>
    </p:spTree>
    <p:extLst>
      <p:ext uri="{BB962C8B-B14F-4D97-AF65-F5344CB8AC3E}">
        <p14:creationId xmlns:p14="http://schemas.microsoft.com/office/powerpoint/2010/main" val="184848661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Shape 388"/>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GB"/>
              <a:t>7.1 Energy Resolution and Response</a:t>
            </a:r>
            <a:endParaRPr/>
          </a:p>
        </p:txBody>
      </p:sp>
      <p:sp>
        <p:nvSpPr>
          <p:cNvPr id="389" name="Shape 389"/>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r>
              <a:rPr lang="en-GB" dirty="0"/>
              <a:t>The performance characteristics of the HB and the </a:t>
            </a:r>
            <a:r>
              <a:rPr lang="en-GB" dirty="0" err="1"/>
              <a:t>EB</a:t>
            </a:r>
            <a:r>
              <a:rPr lang="en-GB" dirty="0"/>
              <a:t> module were studied  with pion beams of varying </a:t>
            </a:r>
            <a:r>
              <a:rPr lang="en-GB" dirty="0" smtClean="0"/>
              <a:t>momenta contaminated </a:t>
            </a:r>
            <a:r>
              <a:rPr lang="en-GB" dirty="0"/>
              <a:t>with muons and electrons.</a:t>
            </a:r>
            <a:endParaRPr dirty="0"/>
          </a:p>
          <a:p>
            <a:endParaRPr lang="en-GB" dirty="0" smtClean="0"/>
          </a:p>
          <a:p>
            <a:r>
              <a:rPr lang="en-GB" dirty="0" smtClean="0"/>
              <a:t>The </a:t>
            </a:r>
            <a:r>
              <a:rPr lang="en-GB" dirty="0"/>
              <a:t>absolute energy scale of the HB was defined using a beam of 50 GeV/c </a:t>
            </a:r>
            <a:r>
              <a:rPr lang="en-GB" dirty="0" err="1"/>
              <a:t>pions</a:t>
            </a:r>
            <a:r>
              <a:rPr lang="en-GB" dirty="0"/>
              <a:t> directed at the combined calorimeter systems</a:t>
            </a:r>
            <a:r>
              <a:rPr lang="en-GB" dirty="0" smtClean="0"/>
              <a:t>.</a:t>
            </a:r>
          </a:p>
          <a:p>
            <a:endParaRPr dirty="0"/>
          </a:p>
          <a:p>
            <a:r>
              <a:rPr lang="en-GB" dirty="0"/>
              <a:t>Only those </a:t>
            </a:r>
            <a:r>
              <a:rPr lang="en-GB" dirty="0" err="1"/>
              <a:t>pions</a:t>
            </a:r>
            <a:r>
              <a:rPr lang="en-GB" dirty="0"/>
              <a:t> which deposited </a:t>
            </a:r>
            <a:r>
              <a:rPr lang="en-GB" u="sng" dirty="0"/>
              <a:t>less than 2 GeV</a:t>
            </a:r>
            <a:r>
              <a:rPr lang="en-GB" dirty="0"/>
              <a:t> in the </a:t>
            </a:r>
            <a:r>
              <a:rPr lang="en-GB" dirty="0" err="1"/>
              <a:t>EB</a:t>
            </a:r>
            <a:r>
              <a:rPr lang="en-GB" dirty="0"/>
              <a:t> were selected for the HB calibration. </a:t>
            </a:r>
            <a:endParaRPr lang="en-GB" dirty="0" smtClean="0"/>
          </a:p>
          <a:p>
            <a:endParaRPr dirty="0"/>
          </a:p>
          <a:p>
            <a:r>
              <a:rPr lang="en-GB" dirty="0"/>
              <a:t>The calibration factor was extracted as the ratio between the pion beam momentum and the mean of the distribution of summed HB energy deposited in a 5 × 5 tower array </a:t>
            </a:r>
            <a:r>
              <a:rPr lang="en-GB" dirty="0" err="1"/>
              <a:t>centered</a:t>
            </a:r>
            <a:r>
              <a:rPr lang="en-GB" dirty="0"/>
              <a:t> on the beam position</a:t>
            </a:r>
            <a:endParaRPr dirty="0"/>
          </a:p>
        </p:txBody>
      </p:sp>
      <p:sp>
        <p:nvSpPr>
          <p:cNvPr id="2" name="Slide Number Placeholder 1"/>
          <p:cNvSpPr>
            <a:spLocks noGrp="1"/>
          </p:cNvSpPr>
          <p:nvPr>
            <p:ph type="sldNum" idx="12"/>
          </p:nvPr>
        </p:nvSpPr>
        <p:spPr/>
        <p:txBody>
          <a:bodyPr/>
          <a:lstStyle/>
          <a:p>
            <a:fld id="{00000000-1234-1234-1234-123412341234}" type="slidenum">
              <a:rPr lang="en-GB" smtClean="0"/>
              <a:pPr/>
              <a:t>55</a:t>
            </a:fld>
            <a:endParaRPr lang="en-GB"/>
          </a:p>
        </p:txBody>
      </p:sp>
    </p:spTree>
    <p:extLst>
      <p:ext uri="{BB962C8B-B14F-4D97-AF65-F5344CB8AC3E}">
        <p14:creationId xmlns:p14="http://schemas.microsoft.com/office/powerpoint/2010/main" val="302515385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pic>
        <p:nvPicPr>
          <p:cNvPr id="394" name="Shape 394"/>
          <p:cNvPicPr preferRelativeResize="0"/>
          <p:nvPr/>
        </p:nvPicPr>
        <p:blipFill>
          <a:blip r:embed="rId3">
            <a:alphaModFix/>
          </a:blip>
          <a:stretch>
            <a:fillRect/>
          </a:stretch>
        </p:blipFill>
        <p:spPr>
          <a:xfrm>
            <a:off x="5790500" y="1308884"/>
            <a:ext cx="5521168" cy="3758165"/>
          </a:xfrm>
          <a:prstGeom prst="rect">
            <a:avLst/>
          </a:prstGeom>
          <a:noFill/>
          <a:ln>
            <a:noFill/>
          </a:ln>
        </p:spPr>
      </p:pic>
      <p:sp>
        <p:nvSpPr>
          <p:cNvPr id="395" name="Shape 395"/>
          <p:cNvSpPr txBox="1"/>
          <p:nvPr/>
        </p:nvSpPr>
        <p:spPr>
          <a:xfrm>
            <a:off x="315433" y="2606396"/>
            <a:ext cx="5390000" cy="1645200"/>
          </a:xfrm>
          <a:prstGeom prst="rect">
            <a:avLst/>
          </a:prstGeom>
          <a:noFill/>
          <a:ln>
            <a:noFill/>
          </a:ln>
        </p:spPr>
        <p:txBody>
          <a:bodyPr spcFirstLastPara="1" wrap="square" lIns="121900" tIns="121900" rIns="121900" bIns="121900" anchor="t" anchorCtr="0">
            <a:noAutofit/>
          </a:bodyPr>
          <a:lstStyle/>
          <a:p>
            <a:r>
              <a:rPr lang="en-GB" sz="2400" dirty="0"/>
              <a:t>Figure 20: </a:t>
            </a:r>
            <a:endParaRPr sz="2400" dirty="0"/>
          </a:p>
          <a:p>
            <a:r>
              <a:rPr lang="en-GB" sz="2400" dirty="0"/>
              <a:t>Energy observed in the HB vs the </a:t>
            </a:r>
            <a:r>
              <a:rPr lang="en-GB" sz="2400" dirty="0" err="1"/>
              <a:t>EB</a:t>
            </a:r>
            <a:r>
              <a:rPr lang="en-GB" sz="2400" dirty="0"/>
              <a:t> module for 20 GeV/c </a:t>
            </a:r>
            <a:r>
              <a:rPr lang="en-GB" sz="2400" dirty="0" err="1"/>
              <a:t>pions</a:t>
            </a:r>
            <a:r>
              <a:rPr lang="en-GB" sz="2400" dirty="0"/>
              <a:t>. The dashed lines show the cut limits which were imposed to remove muon and electron contamination in the beam.</a:t>
            </a:r>
            <a:endParaRPr sz="2400" dirty="0"/>
          </a:p>
          <a:p>
            <a:endParaRPr sz="2400" dirty="0"/>
          </a:p>
        </p:txBody>
      </p:sp>
      <p:sp>
        <p:nvSpPr>
          <p:cNvPr id="396" name="Shape 396"/>
          <p:cNvSpPr txBox="1"/>
          <p:nvPr/>
        </p:nvSpPr>
        <p:spPr>
          <a:xfrm>
            <a:off x="315433" y="4443233"/>
            <a:ext cx="4448800" cy="356400"/>
          </a:xfrm>
          <a:prstGeom prst="rect">
            <a:avLst/>
          </a:prstGeom>
          <a:noFill/>
          <a:ln>
            <a:noFill/>
          </a:ln>
        </p:spPr>
        <p:txBody>
          <a:bodyPr spcFirstLastPara="1" wrap="square" lIns="121900" tIns="121900" rIns="121900" bIns="121900" anchor="t" anchorCtr="0">
            <a:noAutofit/>
          </a:bodyPr>
          <a:lstStyle/>
          <a:p>
            <a:pPr>
              <a:buClr>
                <a:schemeClr val="dk1"/>
              </a:buClr>
              <a:buSzPts val="1100"/>
            </a:pPr>
            <a:r>
              <a:rPr lang="en-GB" sz="2400">
                <a:solidFill>
                  <a:schemeClr val="dk1"/>
                </a:solidFill>
              </a:rPr>
              <a:t>Source: CMS NOTE 2006/138</a:t>
            </a:r>
            <a:endParaRPr sz="2400"/>
          </a:p>
        </p:txBody>
      </p:sp>
      <p:sp>
        <p:nvSpPr>
          <p:cNvPr id="2" name="Slide Number Placeholder 1"/>
          <p:cNvSpPr>
            <a:spLocks noGrp="1"/>
          </p:cNvSpPr>
          <p:nvPr>
            <p:ph type="sldNum" idx="12"/>
          </p:nvPr>
        </p:nvSpPr>
        <p:spPr/>
        <p:txBody>
          <a:bodyPr/>
          <a:lstStyle/>
          <a:p>
            <a:fld id="{00000000-1234-1234-1234-123412341234}" type="slidenum">
              <a:rPr lang="en-GB" smtClean="0"/>
              <a:pPr/>
              <a:t>56</a:t>
            </a:fld>
            <a:endParaRPr lang="en-GB"/>
          </a:p>
        </p:txBody>
      </p:sp>
    </p:spTree>
    <p:extLst>
      <p:ext uri="{BB962C8B-B14F-4D97-AF65-F5344CB8AC3E}">
        <p14:creationId xmlns:p14="http://schemas.microsoft.com/office/powerpoint/2010/main" val="412993681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2" name="Shape 402"/>
          <p:cNvSpPr txBox="1">
            <a:spLocks noGrp="1"/>
          </p:cNvSpPr>
          <p:nvPr>
            <p:ph type="body" idx="1"/>
          </p:nvPr>
        </p:nvSpPr>
        <p:spPr>
          <a:xfrm>
            <a:off x="415600" y="847725"/>
            <a:ext cx="11360800" cy="5244108"/>
          </a:xfrm>
          <a:prstGeom prst="rect">
            <a:avLst/>
          </a:prstGeom>
        </p:spPr>
        <p:txBody>
          <a:bodyPr spcFirstLastPara="1" vert="horz" wrap="square" lIns="121900" tIns="121900" rIns="121900" bIns="121900" rtlCol="0" anchor="t" anchorCtr="0">
            <a:noAutofit/>
          </a:bodyPr>
          <a:lstStyle/>
          <a:p>
            <a:pPr marL="152396" indent="0">
              <a:buNone/>
            </a:pPr>
            <a:r>
              <a:rPr lang="en-GB" dirty="0"/>
              <a:t>A series of cuts were developed to select </a:t>
            </a:r>
            <a:r>
              <a:rPr lang="en-GB" dirty="0" err="1"/>
              <a:t>pions</a:t>
            </a:r>
            <a:r>
              <a:rPr lang="en-GB" dirty="0"/>
              <a:t> in contaminated beams</a:t>
            </a:r>
            <a:r>
              <a:rPr lang="en-GB" dirty="0" smtClean="0"/>
              <a:t>.</a:t>
            </a:r>
          </a:p>
          <a:p>
            <a:pPr marL="152396" indent="0">
              <a:buNone/>
            </a:pPr>
            <a:endParaRPr dirty="0"/>
          </a:p>
          <a:p>
            <a:pPr marL="152396" indent="0">
              <a:buNone/>
            </a:pPr>
            <a:r>
              <a:rPr lang="en-GB" dirty="0"/>
              <a:t>A cut </a:t>
            </a:r>
            <a:r>
              <a:rPr lang="en-GB" dirty="0" err="1"/>
              <a:t>EHB</a:t>
            </a:r>
            <a:r>
              <a:rPr lang="en-GB" dirty="0"/>
              <a:t> &gt; 6.5 GeV, where </a:t>
            </a:r>
            <a:r>
              <a:rPr lang="en-GB" dirty="0" err="1"/>
              <a:t>EHB</a:t>
            </a:r>
            <a:r>
              <a:rPr lang="en-GB" dirty="0"/>
              <a:t> is the HB energy, was applied in order to eliminate the events with abnormally small HB energy and also to remove electron contamination. </a:t>
            </a:r>
            <a:endParaRPr lang="en-GB" dirty="0" smtClean="0"/>
          </a:p>
          <a:p>
            <a:pPr marL="152396" indent="0">
              <a:buNone/>
            </a:pPr>
            <a:endParaRPr dirty="0"/>
          </a:p>
          <a:p>
            <a:pPr marL="152396" indent="0">
              <a:buNone/>
            </a:pPr>
            <a:r>
              <a:rPr lang="en-GB" dirty="0"/>
              <a:t>An additional cut of </a:t>
            </a:r>
            <a:r>
              <a:rPr lang="en-GB" dirty="0" err="1"/>
              <a:t>EHB</a:t>
            </a:r>
            <a:r>
              <a:rPr lang="en-GB" dirty="0"/>
              <a:t> &gt; −</a:t>
            </a:r>
            <a:r>
              <a:rPr lang="en-GB" dirty="0" err="1"/>
              <a:t>0.83E</a:t>
            </a:r>
            <a:r>
              <a:rPr lang="en-GB" baseline="-25000" dirty="0" err="1"/>
              <a:t>EB</a:t>
            </a:r>
            <a:r>
              <a:rPr lang="en-GB" dirty="0"/>
              <a:t> + 5.2 GeV, where </a:t>
            </a:r>
            <a:r>
              <a:rPr lang="en-GB" dirty="0" err="1"/>
              <a:t>E</a:t>
            </a:r>
            <a:r>
              <a:rPr lang="en-GB" baseline="-25000" dirty="0" err="1"/>
              <a:t>EB</a:t>
            </a:r>
            <a:r>
              <a:rPr lang="en-GB" dirty="0"/>
              <a:t> is the energy measured by the </a:t>
            </a:r>
            <a:r>
              <a:rPr lang="en-GB" dirty="0" err="1"/>
              <a:t>EB</a:t>
            </a:r>
            <a:r>
              <a:rPr lang="en-GB" dirty="0"/>
              <a:t>, was made to reduce the </a:t>
            </a:r>
            <a:r>
              <a:rPr lang="en-GB" dirty="0" smtClean="0"/>
              <a:t>muon </a:t>
            </a:r>
            <a:r>
              <a:rPr lang="en-GB" dirty="0"/>
              <a:t>background</a:t>
            </a:r>
            <a:r>
              <a:rPr lang="en-GB" dirty="0" smtClean="0"/>
              <a:t>.</a:t>
            </a:r>
          </a:p>
          <a:p>
            <a:pPr marL="152396" indent="0">
              <a:buNone/>
            </a:pPr>
            <a:endParaRPr dirty="0"/>
          </a:p>
          <a:p>
            <a:pPr marL="152396" indent="0">
              <a:buNone/>
            </a:pPr>
            <a:r>
              <a:rPr lang="en-GB" dirty="0"/>
              <a:t>These energy response and energy resolution measurements were corrected for the effect of the beam cuts, using a Monte Carlo simulation based on </a:t>
            </a:r>
            <a:r>
              <a:rPr lang="en-GB" dirty="0" err="1"/>
              <a:t>GEANT4</a:t>
            </a:r>
            <a:r>
              <a:rPr lang="en-GB" dirty="0"/>
              <a:t>.</a:t>
            </a:r>
            <a:endParaRPr dirty="0"/>
          </a:p>
        </p:txBody>
      </p:sp>
      <p:sp>
        <p:nvSpPr>
          <p:cNvPr id="2" name="Slide Number Placeholder 1"/>
          <p:cNvSpPr>
            <a:spLocks noGrp="1"/>
          </p:cNvSpPr>
          <p:nvPr>
            <p:ph type="sldNum" idx="12"/>
          </p:nvPr>
        </p:nvSpPr>
        <p:spPr/>
        <p:txBody>
          <a:bodyPr/>
          <a:lstStyle/>
          <a:p>
            <a:fld id="{00000000-1234-1234-1234-123412341234}" type="slidenum">
              <a:rPr lang="en-GB" smtClean="0"/>
              <a:pPr/>
              <a:t>57</a:t>
            </a:fld>
            <a:endParaRPr lang="en-GB"/>
          </a:p>
        </p:txBody>
      </p:sp>
    </p:spTree>
    <p:extLst>
      <p:ext uri="{BB962C8B-B14F-4D97-AF65-F5344CB8AC3E}">
        <p14:creationId xmlns:p14="http://schemas.microsoft.com/office/powerpoint/2010/main" val="413453227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8" name="Shape 408"/>
          <p:cNvSpPr txBox="1">
            <a:spLocks noGrp="1"/>
          </p:cNvSpPr>
          <p:nvPr>
            <p:ph type="body" idx="1"/>
          </p:nvPr>
        </p:nvSpPr>
        <p:spPr>
          <a:xfrm>
            <a:off x="415600" y="971551"/>
            <a:ext cx="11360800" cy="5120283"/>
          </a:xfrm>
          <a:prstGeom prst="rect">
            <a:avLst/>
          </a:prstGeom>
        </p:spPr>
        <p:txBody>
          <a:bodyPr spcFirstLastPara="1" vert="horz" wrap="square" lIns="121900" tIns="121900" rIns="121900" bIns="121900" rtlCol="0" anchor="t" anchorCtr="0">
            <a:noAutofit/>
          </a:bodyPr>
          <a:lstStyle/>
          <a:p>
            <a:pPr marL="0" indent="0">
              <a:buNone/>
            </a:pPr>
            <a:r>
              <a:rPr lang="en-GB" dirty="0"/>
              <a:t>Beams of </a:t>
            </a:r>
            <a:r>
              <a:rPr lang="en-GB" dirty="0" err="1"/>
              <a:t>pions</a:t>
            </a:r>
            <a:r>
              <a:rPr lang="en-GB" dirty="0"/>
              <a:t> were generated and showered in the </a:t>
            </a:r>
            <a:r>
              <a:rPr lang="en-GB" dirty="0" err="1"/>
              <a:t>EB</a:t>
            </a:r>
            <a:r>
              <a:rPr lang="en-GB" dirty="0"/>
              <a:t> and the HB, and the resulting distributions were scaled up to match the measured mean energy. </a:t>
            </a:r>
            <a:endParaRPr dirty="0"/>
          </a:p>
          <a:p>
            <a:pPr marL="0" indent="0">
              <a:spcBef>
                <a:spcPts val="2133"/>
              </a:spcBef>
              <a:buNone/>
            </a:pPr>
            <a:r>
              <a:rPr lang="en-GB" dirty="0"/>
              <a:t>The quality cuts for background rejection were then applied and the correction factors were derived.</a:t>
            </a:r>
            <a:endParaRPr dirty="0"/>
          </a:p>
          <a:p>
            <a:pPr marL="0" indent="0">
              <a:spcBef>
                <a:spcPts val="2133"/>
              </a:spcBef>
              <a:buNone/>
            </a:pPr>
            <a:r>
              <a:rPr lang="en-GB" dirty="0"/>
              <a:t>The correction factors to the energy response and the resolution for 20 GeV/c (30 GeV/c) </a:t>
            </a:r>
            <a:r>
              <a:rPr lang="en-GB" dirty="0" err="1"/>
              <a:t>pions</a:t>
            </a:r>
            <a:r>
              <a:rPr lang="en-GB" dirty="0"/>
              <a:t> are 0.931 (0.987) and 1.056 (1.018), respectively. The corrections factors at higher energies are negligible.</a:t>
            </a:r>
            <a:endParaRPr dirty="0"/>
          </a:p>
          <a:p>
            <a:pPr marL="0" indent="0">
              <a:spcBef>
                <a:spcPts val="2133"/>
              </a:spcBef>
              <a:spcAft>
                <a:spcPts val="2133"/>
              </a:spcAft>
              <a:buNone/>
            </a:pPr>
            <a:endParaRPr dirty="0"/>
          </a:p>
        </p:txBody>
      </p:sp>
      <p:sp>
        <p:nvSpPr>
          <p:cNvPr id="2" name="Slide Number Placeholder 1"/>
          <p:cNvSpPr>
            <a:spLocks noGrp="1"/>
          </p:cNvSpPr>
          <p:nvPr>
            <p:ph type="sldNum" idx="12"/>
          </p:nvPr>
        </p:nvSpPr>
        <p:spPr/>
        <p:txBody>
          <a:bodyPr/>
          <a:lstStyle/>
          <a:p>
            <a:fld id="{00000000-1234-1234-1234-123412341234}" type="slidenum">
              <a:rPr lang="en-GB" smtClean="0"/>
              <a:pPr/>
              <a:t>58</a:t>
            </a:fld>
            <a:endParaRPr lang="en-GB"/>
          </a:p>
        </p:txBody>
      </p:sp>
    </p:spTree>
    <p:extLst>
      <p:ext uri="{BB962C8B-B14F-4D97-AF65-F5344CB8AC3E}">
        <p14:creationId xmlns:p14="http://schemas.microsoft.com/office/powerpoint/2010/main" val="28595865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4" name="Shape 414"/>
          <p:cNvSpPr txBox="1">
            <a:spLocks noGrp="1"/>
          </p:cNvSpPr>
          <p:nvPr>
            <p:ph type="body" idx="1"/>
          </p:nvPr>
        </p:nvSpPr>
        <p:spPr>
          <a:xfrm>
            <a:off x="415600" y="406401"/>
            <a:ext cx="11360800" cy="5685433"/>
          </a:xfrm>
          <a:prstGeom prst="rect">
            <a:avLst/>
          </a:prstGeom>
        </p:spPr>
        <p:txBody>
          <a:bodyPr spcFirstLastPara="1" vert="horz" wrap="square" lIns="121900" tIns="121900" rIns="121900" bIns="121900" rtlCol="0" anchor="t" anchorCtr="0">
            <a:noAutofit/>
          </a:bodyPr>
          <a:lstStyle/>
          <a:p>
            <a:pPr marL="152396" indent="0">
              <a:buNone/>
            </a:pPr>
            <a:r>
              <a:rPr lang="en-GB" dirty="0"/>
              <a:t>There are three contributions to the quoted HB calibration error</a:t>
            </a:r>
            <a:r>
              <a:rPr lang="en-GB" dirty="0" smtClean="0"/>
              <a:t>.</a:t>
            </a:r>
          </a:p>
          <a:p>
            <a:pPr marL="152396" indent="0">
              <a:buNone/>
            </a:pPr>
            <a:r>
              <a:rPr lang="en-GB" dirty="0" smtClean="0"/>
              <a:t> </a:t>
            </a:r>
            <a:endParaRPr dirty="0"/>
          </a:p>
          <a:p>
            <a:pPr marL="152396" indent="0">
              <a:buNone/>
            </a:pPr>
            <a:r>
              <a:rPr lang="en-GB" dirty="0"/>
              <a:t>One comes from the 2 GeV cut to the </a:t>
            </a:r>
            <a:r>
              <a:rPr lang="en-GB" dirty="0" err="1"/>
              <a:t>EB</a:t>
            </a:r>
            <a:r>
              <a:rPr lang="en-GB" dirty="0"/>
              <a:t> energy deposition by 50 GeV/c </a:t>
            </a:r>
            <a:r>
              <a:rPr lang="en-GB" dirty="0" err="1"/>
              <a:t>pions</a:t>
            </a:r>
            <a:r>
              <a:rPr lang="en-GB" dirty="0"/>
              <a:t>, The second contribution comes from the background subtraction method applied  to the 50 GeV/c calibration sample. </a:t>
            </a:r>
            <a:r>
              <a:rPr lang="en-GB" dirty="0" smtClean="0"/>
              <a:t/>
            </a:r>
            <a:br>
              <a:rPr lang="en-GB" dirty="0" smtClean="0"/>
            </a:br>
            <a:endParaRPr dirty="0"/>
          </a:p>
          <a:p>
            <a:pPr marL="152396" indent="0">
              <a:buNone/>
            </a:pPr>
            <a:r>
              <a:rPr lang="en-GB" dirty="0"/>
              <a:t>The third component comes from the statistical error on the mean of the 50 GeV/c distribution. </a:t>
            </a:r>
            <a:endParaRPr lang="en-GB" dirty="0" smtClean="0"/>
          </a:p>
          <a:p>
            <a:pPr marL="152396" indent="0">
              <a:buNone/>
            </a:pPr>
            <a:endParaRPr dirty="0"/>
          </a:p>
          <a:p>
            <a:pPr marL="152396" indent="0">
              <a:buNone/>
            </a:pPr>
            <a:r>
              <a:rPr lang="en-GB" dirty="0"/>
              <a:t>Added in quadrature, the total calibration uncertainty is ±1.3%. </a:t>
            </a:r>
            <a:endParaRPr lang="en-GB" dirty="0" smtClean="0"/>
          </a:p>
          <a:p>
            <a:pPr marL="152396" indent="0">
              <a:buNone/>
            </a:pPr>
            <a:endParaRPr dirty="0"/>
          </a:p>
          <a:p>
            <a:pPr marL="152396" indent="0">
              <a:buNone/>
            </a:pPr>
            <a:r>
              <a:rPr lang="en-GB" dirty="0"/>
              <a:t>This error on the pion energy was propagated to the mean and width of the distributions by recalculating the total energy with the nominal, high, and low calibration factors.</a:t>
            </a:r>
            <a:endParaRPr dirty="0"/>
          </a:p>
        </p:txBody>
      </p:sp>
      <p:sp>
        <p:nvSpPr>
          <p:cNvPr id="2" name="Slide Number Placeholder 1"/>
          <p:cNvSpPr>
            <a:spLocks noGrp="1"/>
          </p:cNvSpPr>
          <p:nvPr>
            <p:ph type="sldNum" idx="12"/>
          </p:nvPr>
        </p:nvSpPr>
        <p:spPr/>
        <p:txBody>
          <a:bodyPr/>
          <a:lstStyle/>
          <a:p>
            <a:fld id="{00000000-1234-1234-1234-123412341234}" type="slidenum">
              <a:rPr lang="en-GB" smtClean="0"/>
              <a:pPr/>
              <a:t>59</a:t>
            </a:fld>
            <a:endParaRPr lang="en-GB"/>
          </a:p>
        </p:txBody>
      </p:sp>
    </p:spTree>
    <p:extLst>
      <p:ext uri="{BB962C8B-B14F-4D97-AF65-F5344CB8AC3E}">
        <p14:creationId xmlns:p14="http://schemas.microsoft.com/office/powerpoint/2010/main" val="1503695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600075"/>
                <a:ext cx="10515600" cy="5576888"/>
              </a:xfrm>
            </p:spPr>
            <p:txBody>
              <a:bodyPr/>
              <a:lstStyle/>
              <a:p>
                <a:r>
                  <a:rPr lang="en-US" dirty="0" smtClean="0"/>
                  <a:t>Radiation length</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𝑑𝐸</m:t>
                          </m:r>
                        </m:num>
                        <m:den>
                          <m:r>
                            <a:rPr lang="en-US" b="0" i="1" smtClean="0">
                              <a:latin typeface="Cambria Math" panose="02040503050406030204" pitchFamily="18" charset="0"/>
                            </a:rPr>
                            <m:t>𝑑𝑥</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𝐸</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0</m:t>
                              </m:r>
                            </m:sub>
                          </m:sSub>
                        </m:den>
                      </m:f>
                    </m:oMath>
                  </m:oMathPara>
                </a14:m>
                <a:endParaRPr lang="en-US" dirty="0" smtClean="0"/>
              </a:p>
              <a:p>
                <a:pPr marL="0" indent="0">
                  <a:buNone/>
                </a:pPr>
                <a:r>
                  <a:rPr lang="en-US" b="0" dirty="0" smtClean="0"/>
                  <a:t>If contribution of atomic electrons is also included:</a:t>
                </a:r>
              </a:p>
              <a:p>
                <a:pPr marL="0" indent="0" algn="ctr">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0</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𝐴</m:t>
                          </m:r>
                        </m:num>
                        <m:den>
                          <m:r>
                            <a:rPr lang="en-US" b="0" i="1" smtClean="0">
                              <a:latin typeface="Cambria Math" panose="02040503050406030204" pitchFamily="18" charset="0"/>
                            </a:rPr>
                            <m:t>4</m:t>
                          </m:r>
                          <m:r>
                            <a:rPr lang="en-US" b="0" i="1" smtClean="0">
                              <a:latin typeface="Cambria Math" panose="02040503050406030204" pitchFamily="18" charset="0"/>
                            </a:rPr>
                            <m:t>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𝐴</m:t>
                              </m:r>
                            </m:sub>
                          </m:sSub>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+1)</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𝑟</m:t>
                              </m:r>
                            </m:e>
                            <m:sub>
                              <m:r>
                                <a:rPr lang="en-US" b="0" i="1" smtClean="0">
                                  <a:latin typeface="Cambria Math" panose="02040503050406030204" pitchFamily="18" charset="0"/>
                                </a:rPr>
                                <m:t>𝑒</m:t>
                              </m:r>
                            </m:sub>
                            <m:sup>
                              <m:r>
                                <a:rPr lang="en-US" b="0" i="1" smtClean="0">
                                  <a:latin typeface="Cambria Math" panose="02040503050406030204" pitchFamily="18" charset="0"/>
                                </a:rPr>
                                <m:t>2</m:t>
                              </m:r>
                            </m:sup>
                          </m:sSubSup>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b="0" i="1" smtClean="0">
                                      <a:latin typeface="Cambria Math" panose="02040503050406030204" pitchFamily="18" charset="0"/>
                                    </a:rPr>
                                  </m:ctrlPr>
                                </m:dPr>
                                <m:e>
                                  <m:r>
                                    <a:rPr lang="en-US" b="0" i="1" smtClean="0">
                                      <a:latin typeface="Cambria Math" panose="02040503050406030204" pitchFamily="18" charset="0"/>
                                    </a:rPr>
                                    <m:t>183 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𝑍</m:t>
                                      </m:r>
                                    </m:e>
                                    <m:sup>
                                      <m:r>
                                        <a:rPr lang="en-US" b="0" i="1" smtClean="0">
                                          <a:latin typeface="Cambria Math" panose="02040503050406030204" pitchFamily="18" charset="0"/>
                                        </a:rPr>
                                        <m:t>−1/3</m:t>
                                      </m:r>
                                    </m:sup>
                                  </m:sSup>
                                </m:e>
                              </m:d>
                              <m:r>
                                <a:rPr lang="en-US" b="0" i="1" smtClean="0">
                                  <a:latin typeface="Cambria Math" panose="02040503050406030204" pitchFamily="18" charset="0"/>
                                </a:rPr>
                                <m:t>   </m:t>
                              </m:r>
                            </m:e>
                          </m:func>
                        </m:den>
                      </m:f>
                      <m:r>
                        <a:rPr lang="en-US" b="0" i="1" smtClean="0">
                          <a:latin typeface="Cambria Math" panose="02040503050406030204" pitchFamily="18" charset="0"/>
                        </a:rPr>
                        <m:t> </m:t>
                      </m:r>
                    </m:oMath>
                  </m:oMathPara>
                </a14:m>
                <a:endParaRPr lang="en-US" dirty="0" smtClean="0"/>
              </a:p>
              <a:p>
                <a:pPr marL="0" indent="0">
                  <a:buNone/>
                </a:pPr>
                <a:endParaRPr lang="en-US" dirty="0" smtClean="0"/>
              </a:p>
              <a:p>
                <a:pPr marL="0" indent="0">
                  <a:buNone/>
                </a:pPr>
                <a:r>
                  <a:rPr lang="en-US" dirty="0" smtClean="0"/>
                  <a:t>Considering the screening effect due to atomic electrons,</a:t>
                </a:r>
              </a:p>
              <a:p>
                <a:pPr marL="0" indent="0">
                  <a:buNone/>
                </a:pPr>
                <a:endParaRPr lang="en-US"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0</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716.4</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𝑚𝑜𝑙</m:t>
                          </m:r>
                          <m:r>
                            <a:rPr lang="en-US" b="0" i="1" smtClean="0">
                              <a:latin typeface="Cambria Math" panose="02040503050406030204" pitchFamily="18" charset="0"/>
                            </a:rPr>
                            <m:t>]</m:t>
                          </m:r>
                        </m:num>
                        <m:den>
                          <m:r>
                            <a:rPr lang="en-US" b="0" i="1" smtClean="0">
                              <a:latin typeface="Cambria Math" panose="02040503050406030204" pitchFamily="18" charset="0"/>
                            </a:rPr>
                            <m:t>𝑍</m:t>
                          </m:r>
                          <m:d>
                            <m:dPr>
                              <m:ctrlPr>
                                <a:rPr lang="en-US" b="0" i="1" smtClean="0">
                                  <a:latin typeface="Cambria Math" panose="02040503050406030204" pitchFamily="18" charset="0"/>
                                </a:rPr>
                              </m:ctrlPr>
                            </m:dPr>
                            <m:e>
                              <m:r>
                                <a:rPr lang="en-US" b="0" i="1" smtClean="0">
                                  <a:latin typeface="Cambria Math" panose="02040503050406030204" pitchFamily="18" charset="0"/>
                                </a:rPr>
                                <m:t>𝑍</m:t>
                              </m:r>
                              <m:r>
                                <a:rPr lang="en-US" b="0" i="1" smtClean="0">
                                  <a:latin typeface="Cambria Math" panose="02040503050406030204" pitchFamily="18" charset="0"/>
                                </a:rPr>
                                <m:t>+1</m:t>
                              </m:r>
                            </m:e>
                          </m:d>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f>
                                <m:fPr>
                                  <m:ctrlPr>
                                    <a:rPr lang="en-US" b="0" i="1" smtClean="0">
                                      <a:latin typeface="Cambria Math" panose="02040503050406030204" pitchFamily="18" charset="0"/>
                                    </a:rPr>
                                  </m:ctrlPr>
                                </m:fPr>
                                <m:num>
                                  <m:r>
                                    <a:rPr lang="en-US" b="0" i="1" smtClean="0">
                                      <a:latin typeface="Cambria Math" panose="02040503050406030204" pitchFamily="18" charset="0"/>
                                    </a:rPr>
                                    <m:t>287</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𝑍</m:t>
                                      </m:r>
                                    </m:e>
                                  </m:rad>
                                </m:den>
                              </m:f>
                            </m:e>
                          </m:func>
                        </m:den>
                      </m:f>
                      <m:r>
                        <a:rPr lang="en-US" b="0" i="1" smtClean="0">
                          <a:latin typeface="Cambria Math" panose="02040503050406030204" pitchFamily="18" charset="0"/>
                        </a:rPr>
                        <m:t> </m:t>
                      </m:r>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𝑐</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2</m:t>
                          </m:r>
                        </m:sup>
                      </m:sSup>
                    </m:oMath>
                  </m:oMathPara>
                </a14:m>
                <a:endParaRPr lang="en-US" dirty="0" smtClean="0"/>
              </a:p>
              <a:p>
                <a:pPr marL="0" indent="0">
                  <a:buNone/>
                </a:pPr>
                <a:endParaRPr lang="en-US" dirty="0" smtClean="0"/>
              </a:p>
              <a:p>
                <a:pPr marL="0" indent="0" algn="ctr">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600075"/>
                <a:ext cx="10515600" cy="5576888"/>
              </a:xfrm>
              <a:blipFill rotWithShape="0">
                <a:blip r:embed="rId2"/>
                <a:stretch>
                  <a:fillRect l="-1217" t="-1749"/>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4C1015C9-1ACA-46B4-8D79-D34DA2D0B710}" type="slidenum">
              <a:rPr lang="en-US" smtClean="0"/>
              <a:t>6</a:t>
            </a:fld>
            <a:endParaRPr lang="en-US"/>
          </a:p>
        </p:txBody>
      </p:sp>
    </p:spTree>
    <p:extLst>
      <p:ext uri="{BB962C8B-B14F-4D97-AF65-F5344CB8AC3E}">
        <p14:creationId xmlns:p14="http://schemas.microsoft.com/office/powerpoint/2010/main" val="18349826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pic>
        <p:nvPicPr>
          <p:cNvPr id="419" name="Shape 419"/>
          <p:cNvPicPr preferRelativeResize="0"/>
          <p:nvPr/>
        </p:nvPicPr>
        <p:blipFill>
          <a:blip r:embed="rId3">
            <a:alphaModFix/>
          </a:blip>
          <a:stretch>
            <a:fillRect/>
          </a:stretch>
        </p:blipFill>
        <p:spPr>
          <a:xfrm>
            <a:off x="1647133" y="315267"/>
            <a:ext cx="9067600" cy="3594432"/>
          </a:xfrm>
          <a:prstGeom prst="rect">
            <a:avLst/>
          </a:prstGeom>
          <a:noFill/>
          <a:ln>
            <a:noFill/>
          </a:ln>
        </p:spPr>
      </p:pic>
      <p:sp>
        <p:nvSpPr>
          <p:cNvPr id="420" name="Shape 420"/>
          <p:cNvSpPr txBox="1"/>
          <p:nvPr/>
        </p:nvSpPr>
        <p:spPr>
          <a:xfrm>
            <a:off x="585800" y="3841767"/>
            <a:ext cx="11020400" cy="1154800"/>
          </a:xfrm>
          <a:prstGeom prst="rect">
            <a:avLst/>
          </a:prstGeom>
          <a:noFill/>
          <a:ln>
            <a:noFill/>
          </a:ln>
        </p:spPr>
        <p:txBody>
          <a:bodyPr spcFirstLastPara="1" wrap="square" lIns="121900" tIns="121900" rIns="121900" bIns="121900" anchor="t" anchorCtr="0">
            <a:noAutofit/>
          </a:bodyPr>
          <a:lstStyle/>
          <a:p>
            <a:pPr>
              <a:buClr>
                <a:schemeClr val="dk1"/>
              </a:buClr>
              <a:buSzPts val="1100"/>
            </a:pPr>
            <a:r>
              <a:rPr lang="en-GB" sz="2400" dirty="0"/>
              <a:t>Table 2: The energy resolutions and the associated errors ascribed to statistics, background and the</a:t>
            </a:r>
            <a:endParaRPr sz="2400" dirty="0"/>
          </a:p>
          <a:p>
            <a:r>
              <a:rPr lang="en-GB" sz="2400" dirty="0"/>
              <a:t>calibration uncertainties for </a:t>
            </a:r>
            <a:r>
              <a:rPr lang="en-GB" sz="2400" dirty="0" err="1"/>
              <a:t>pions</a:t>
            </a:r>
            <a:r>
              <a:rPr lang="en-GB" sz="2400" dirty="0"/>
              <a:t> at five different beam momenta.</a:t>
            </a:r>
            <a:endParaRPr sz="2400" dirty="0"/>
          </a:p>
          <a:p>
            <a:r>
              <a:rPr lang="en-GB" sz="2400" dirty="0"/>
              <a:t>Source: CMS NOTE 2006/138</a:t>
            </a:r>
            <a:endParaRPr sz="2400" dirty="0"/>
          </a:p>
        </p:txBody>
      </p:sp>
      <p:sp>
        <p:nvSpPr>
          <p:cNvPr id="421" name="Shape 421"/>
          <p:cNvSpPr txBox="1">
            <a:spLocks noGrp="1"/>
          </p:cNvSpPr>
          <p:nvPr>
            <p:ph type="body" idx="4294967295"/>
          </p:nvPr>
        </p:nvSpPr>
        <p:spPr>
          <a:xfrm>
            <a:off x="415600" y="4782833"/>
            <a:ext cx="11360800" cy="1782800"/>
          </a:xfrm>
          <a:prstGeom prst="rect">
            <a:avLst/>
          </a:prstGeom>
        </p:spPr>
        <p:txBody>
          <a:bodyPr spcFirstLastPara="1" vert="horz" wrap="square" lIns="121900" tIns="121900" rIns="121900" bIns="121900" rtlCol="0" anchor="t" anchorCtr="0">
            <a:noAutofit/>
          </a:bodyPr>
          <a:lstStyle/>
          <a:p>
            <a:pPr marL="0" indent="0">
              <a:spcBef>
                <a:spcPts val="0"/>
              </a:spcBef>
              <a:buNone/>
            </a:pPr>
            <a:r>
              <a:rPr lang="en-GB" dirty="0"/>
              <a:t>The fits are applied to the raw data and no correction is made for the large e/h value of the electromagnetic calorimeter. Results are in agreement with </a:t>
            </a:r>
            <a:r>
              <a:rPr lang="en-GB" dirty="0" err="1"/>
              <a:t>GEANT4</a:t>
            </a:r>
            <a:r>
              <a:rPr lang="en-GB" dirty="0"/>
              <a:t> within the systematic errors and the available beam momentum range.</a:t>
            </a:r>
            <a:endParaRPr dirty="0"/>
          </a:p>
          <a:p>
            <a:pPr marL="0" indent="0">
              <a:spcBef>
                <a:spcPts val="2133"/>
              </a:spcBef>
              <a:buNone/>
            </a:pPr>
            <a:endParaRPr dirty="0"/>
          </a:p>
          <a:p>
            <a:pPr marL="0" indent="0">
              <a:spcBef>
                <a:spcPts val="2133"/>
              </a:spcBef>
              <a:spcAft>
                <a:spcPts val="2133"/>
              </a:spcAft>
              <a:buNone/>
            </a:pPr>
            <a:endParaRPr dirty="0"/>
          </a:p>
        </p:txBody>
      </p:sp>
      <p:sp>
        <p:nvSpPr>
          <p:cNvPr id="2" name="Slide Number Placeholder 1"/>
          <p:cNvSpPr>
            <a:spLocks noGrp="1"/>
          </p:cNvSpPr>
          <p:nvPr>
            <p:ph type="sldNum" idx="12"/>
          </p:nvPr>
        </p:nvSpPr>
        <p:spPr/>
        <p:txBody>
          <a:bodyPr/>
          <a:lstStyle/>
          <a:p>
            <a:fld id="{00000000-1234-1234-1234-123412341234}" type="slidenum">
              <a:rPr lang="en-GB" smtClean="0"/>
              <a:pPr/>
              <a:t>60</a:t>
            </a:fld>
            <a:endParaRPr lang="en-GB"/>
          </a:p>
        </p:txBody>
      </p:sp>
    </p:spTree>
    <p:extLst>
      <p:ext uri="{BB962C8B-B14F-4D97-AF65-F5344CB8AC3E}">
        <p14:creationId xmlns:p14="http://schemas.microsoft.com/office/powerpoint/2010/main" val="259095987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pic>
        <p:nvPicPr>
          <p:cNvPr id="426" name="Shape 426"/>
          <p:cNvPicPr preferRelativeResize="0"/>
          <p:nvPr/>
        </p:nvPicPr>
        <p:blipFill>
          <a:blip r:embed="rId3">
            <a:alphaModFix/>
          </a:blip>
          <a:stretch>
            <a:fillRect/>
          </a:stretch>
        </p:blipFill>
        <p:spPr>
          <a:xfrm>
            <a:off x="1056469" y="306168"/>
            <a:ext cx="4241531" cy="3997865"/>
          </a:xfrm>
          <a:prstGeom prst="rect">
            <a:avLst/>
          </a:prstGeom>
          <a:noFill/>
          <a:ln>
            <a:noFill/>
          </a:ln>
        </p:spPr>
      </p:pic>
      <p:sp>
        <p:nvSpPr>
          <p:cNvPr id="427" name="Shape 427"/>
          <p:cNvSpPr txBox="1"/>
          <p:nvPr/>
        </p:nvSpPr>
        <p:spPr>
          <a:xfrm>
            <a:off x="698033" y="4406700"/>
            <a:ext cx="4958400" cy="1734000"/>
          </a:xfrm>
          <a:prstGeom prst="rect">
            <a:avLst/>
          </a:prstGeom>
          <a:noFill/>
          <a:ln>
            <a:noFill/>
          </a:ln>
        </p:spPr>
        <p:txBody>
          <a:bodyPr spcFirstLastPara="1" wrap="square" lIns="121900" tIns="121900" rIns="121900" bIns="121900" anchor="t" anchorCtr="0">
            <a:noAutofit/>
          </a:bodyPr>
          <a:lstStyle/>
          <a:p>
            <a:r>
              <a:rPr lang="en-GB" sz="2400" dirty="0"/>
              <a:t>Figure 21: The measured energy resolution(solid circles) with fit (solid line) (σ/E) = 115 √.E 3% ⊕ 5.5% compared to two different tunes of </a:t>
            </a:r>
            <a:r>
              <a:rPr lang="en-GB" sz="2400" dirty="0" err="1"/>
              <a:t>GEANT4</a:t>
            </a:r>
            <a:r>
              <a:rPr lang="en-GB" sz="2400" dirty="0"/>
              <a:t> (open squares and stars). The symbol ⊕ implies that two terms are added in quadrature.</a:t>
            </a:r>
            <a:endParaRPr sz="2400" dirty="0"/>
          </a:p>
        </p:txBody>
      </p:sp>
      <p:pic>
        <p:nvPicPr>
          <p:cNvPr id="428" name="Shape 428"/>
          <p:cNvPicPr preferRelativeResize="0"/>
          <p:nvPr/>
        </p:nvPicPr>
        <p:blipFill>
          <a:blip r:embed="rId4">
            <a:alphaModFix/>
          </a:blip>
          <a:stretch>
            <a:fillRect/>
          </a:stretch>
        </p:blipFill>
        <p:spPr>
          <a:xfrm>
            <a:off x="6691133" y="124067"/>
            <a:ext cx="4318867" cy="4081435"/>
          </a:xfrm>
          <a:prstGeom prst="rect">
            <a:avLst/>
          </a:prstGeom>
          <a:noFill/>
          <a:ln>
            <a:noFill/>
          </a:ln>
        </p:spPr>
      </p:pic>
      <p:sp>
        <p:nvSpPr>
          <p:cNvPr id="429" name="Shape 429"/>
          <p:cNvSpPr txBox="1"/>
          <p:nvPr/>
        </p:nvSpPr>
        <p:spPr>
          <a:xfrm>
            <a:off x="6231833" y="4406700"/>
            <a:ext cx="5314800" cy="1562400"/>
          </a:xfrm>
          <a:prstGeom prst="rect">
            <a:avLst/>
          </a:prstGeom>
          <a:noFill/>
          <a:ln>
            <a:noFill/>
          </a:ln>
        </p:spPr>
        <p:txBody>
          <a:bodyPr spcFirstLastPara="1" wrap="square" lIns="121900" tIns="121900" rIns="121900" bIns="121900" anchor="t" anchorCtr="0">
            <a:noAutofit/>
          </a:bodyPr>
          <a:lstStyle/>
          <a:p>
            <a:r>
              <a:rPr lang="en-GB" sz="2400"/>
              <a:t>Figure 22: The measured energy response (solid circles) linearity compared to the GEANT4 simulations with different physics lists. The error bars indicate the statistical and systematic uncertainties added in quadrature.</a:t>
            </a:r>
            <a:endParaRPr sz="2400"/>
          </a:p>
        </p:txBody>
      </p:sp>
      <p:sp>
        <p:nvSpPr>
          <p:cNvPr id="430" name="Shape 430"/>
          <p:cNvSpPr txBox="1"/>
          <p:nvPr/>
        </p:nvSpPr>
        <p:spPr>
          <a:xfrm>
            <a:off x="4975300" y="6243367"/>
            <a:ext cx="4143200" cy="492000"/>
          </a:xfrm>
          <a:prstGeom prst="rect">
            <a:avLst/>
          </a:prstGeom>
          <a:noFill/>
          <a:ln>
            <a:noFill/>
          </a:ln>
        </p:spPr>
        <p:txBody>
          <a:bodyPr spcFirstLastPara="1" wrap="square" lIns="121900" tIns="121900" rIns="121900" bIns="121900" anchor="t" anchorCtr="0">
            <a:noAutofit/>
          </a:bodyPr>
          <a:lstStyle/>
          <a:p>
            <a:r>
              <a:rPr lang="en-GB" sz="2400"/>
              <a:t>Source: CMS NOTE 2006/138 </a:t>
            </a:r>
            <a:endParaRPr sz="2400"/>
          </a:p>
        </p:txBody>
      </p:sp>
      <p:sp>
        <p:nvSpPr>
          <p:cNvPr id="2" name="Slide Number Placeholder 1"/>
          <p:cNvSpPr>
            <a:spLocks noGrp="1"/>
          </p:cNvSpPr>
          <p:nvPr>
            <p:ph type="sldNum" idx="12"/>
          </p:nvPr>
        </p:nvSpPr>
        <p:spPr/>
        <p:txBody>
          <a:bodyPr/>
          <a:lstStyle/>
          <a:p>
            <a:fld id="{00000000-1234-1234-1234-123412341234}" type="slidenum">
              <a:rPr lang="en-GB" smtClean="0"/>
              <a:pPr/>
              <a:t>61</a:t>
            </a:fld>
            <a:endParaRPr lang="en-GB"/>
          </a:p>
        </p:txBody>
      </p:sp>
    </p:spTree>
    <p:extLst>
      <p:ext uri="{BB962C8B-B14F-4D97-AF65-F5344CB8AC3E}">
        <p14:creationId xmlns:p14="http://schemas.microsoft.com/office/powerpoint/2010/main" val="282641687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txBox="1">
            <a:spLocks noGrp="1"/>
          </p:cNvSpPr>
          <p:nvPr>
            <p:ph type="title"/>
          </p:nvPr>
        </p:nvSpPr>
        <p:spPr>
          <a:xfrm>
            <a:off x="415600" y="2867800"/>
            <a:ext cx="11360800" cy="1122400"/>
          </a:xfrm>
          <a:prstGeom prst="rect">
            <a:avLst/>
          </a:prstGeom>
        </p:spPr>
        <p:txBody>
          <a:bodyPr spcFirstLastPara="1" vert="horz" wrap="square" lIns="121900" tIns="121900" rIns="121900" bIns="121900" rtlCol="0" anchor="ctr" anchorCtr="0">
            <a:noAutofit/>
          </a:bodyPr>
          <a:lstStyle/>
          <a:p>
            <a:r>
              <a:rPr lang="en-GB"/>
              <a:t>8. Comparison with GEANT4</a:t>
            </a:r>
            <a:endParaRPr/>
          </a:p>
        </p:txBody>
      </p:sp>
      <p:sp>
        <p:nvSpPr>
          <p:cNvPr id="2" name="Slide Number Placeholder 1"/>
          <p:cNvSpPr>
            <a:spLocks noGrp="1"/>
          </p:cNvSpPr>
          <p:nvPr>
            <p:ph type="sldNum" idx="12"/>
          </p:nvPr>
        </p:nvSpPr>
        <p:spPr/>
        <p:txBody>
          <a:bodyPr/>
          <a:lstStyle/>
          <a:p>
            <a:fld id="{00000000-1234-1234-1234-123412341234}" type="slidenum">
              <a:rPr lang="en-GB" smtClean="0"/>
              <a:pPr/>
              <a:t>62</a:t>
            </a:fld>
            <a:endParaRPr lang="en-GB"/>
          </a:p>
        </p:txBody>
      </p:sp>
    </p:spTree>
    <p:extLst>
      <p:ext uri="{BB962C8B-B14F-4D97-AF65-F5344CB8AC3E}">
        <p14:creationId xmlns:p14="http://schemas.microsoft.com/office/powerpoint/2010/main" val="204824018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txBox="1">
            <a:spLocks noGrp="1"/>
          </p:cNvSpPr>
          <p:nvPr>
            <p:ph type="body" idx="1"/>
          </p:nvPr>
        </p:nvSpPr>
        <p:spPr>
          <a:xfrm>
            <a:off x="415600" y="537700"/>
            <a:ext cx="11360800" cy="5756400"/>
          </a:xfrm>
          <a:prstGeom prst="rect">
            <a:avLst/>
          </a:prstGeom>
        </p:spPr>
        <p:txBody>
          <a:bodyPr spcFirstLastPara="1" vert="horz" wrap="square" lIns="121900" tIns="121900" rIns="121900" bIns="121900" rtlCol="0" anchor="t" anchorCtr="0">
            <a:noAutofit/>
          </a:bodyPr>
          <a:lstStyle/>
          <a:p>
            <a:r>
              <a:rPr lang="en-GB" dirty="0"/>
              <a:t>The CMS Collaboration developed the Object oriented Simulation for CMS Analysis and Reconstruction (OSCAR) framework, based on the </a:t>
            </a:r>
            <a:r>
              <a:rPr lang="en-GB" dirty="0" err="1"/>
              <a:t>GEANT4</a:t>
            </a:r>
            <a:r>
              <a:rPr lang="en-GB" dirty="0"/>
              <a:t> tool kit, to describe the detector geometry and the passage of particles through the detector material</a:t>
            </a:r>
            <a:r>
              <a:rPr lang="en-GB" dirty="0" smtClean="0"/>
              <a:t>.</a:t>
            </a:r>
          </a:p>
          <a:p>
            <a:endParaRPr dirty="0"/>
          </a:p>
          <a:p>
            <a:r>
              <a:rPr lang="en-GB" dirty="0" err="1"/>
              <a:t>GEANT4</a:t>
            </a:r>
            <a:r>
              <a:rPr lang="en-GB" dirty="0"/>
              <a:t> uses either parametric (</a:t>
            </a:r>
            <a:r>
              <a:rPr lang="en-GB" dirty="0" err="1"/>
              <a:t>LHEP</a:t>
            </a:r>
            <a:r>
              <a:rPr lang="en-GB" dirty="0"/>
              <a:t>) or microscopic (</a:t>
            </a:r>
            <a:r>
              <a:rPr lang="en-GB" dirty="0" err="1"/>
              <a:t>QGSP</a:t>
            </a:r>
            <a:r>
              <a:rPr lang="en-GB" dirty="0"/>
              <a:t>) physics models to simulate the particle showers arising from the interaction of particles with matter</a:t>
            </a:r>
            <a:r>
              <a:rPr lang="en-GB" dirty="0" smtClean="0"/>
              <a:t>.</a:t>
            </a:r>
          </a:p>
          <a:p>
            <a:endParaRPr dirty="0"/>
          </a:p>
          <a:p>
            <a:r>
              <a:rPr lang="en-GB" dirty="0"/>
              <a:t>For the studies presented in this paper, the software package OSCAR 2.4.5 is used, based on </a:t>
            </a:r>
            <a:r>
              <a:rPr lang="en-GB" dirty="0" err="1"/>
              <a:t>GEANT</a:t>
            </a:r>
            <a:r>
              <a:rPr lang="en-GB" dirty="0"/>
              <a:t> 4.5.2, with </a:t>
            </a:r>
            <a:r>
              <a:rPr lang="en-GB" dirty="0" err="1"/>
              <a:t>LHEP</a:t>
            </a:r>
            <a:r>
              <a:rPr lang="en-GB" dirty="0"/>
              <a:t> 3.6 and </a:t>
            </a:r>
            <a:r>
              <a:rPr lang="en-GB" dirty="0" err="1"/>
              <a:t>QGSP</a:t>
            </a:r>
            <a:r>
              <a:rPr lang="en-GB" dirty="0"/>
              <a:t> 2.7 physics lists or models.</a:t>
            </a:r>
            <a:endParaRPr dirty="0"/>
          </a:p>
          <a:p>
            <a:pPr marL="380990" indent="-380990">
              <a:spcBef>
                <a:spcPts val="2133"/>
              </a:spcBef>
              <a:spcAft>
                <a:spcPts val="2133"/>
              </a:spcAft>
            </a:pPr>
            <a:endParaRPr dirty="0"/>
          </a:p>
        </p:txBody>
      </p:sp>
      <p:sp>
        <p:nvSpPr>
          <p:cNvPr id="2" name="Slide Number Placeholder 1"/>
          <p:cNvSpPr>
            <a:spLocks noGrp="1"/>
          </p:cNvSpPr>
          <p:nvPr>
            <p:ph type="sldNum" idx="12"/>
          </p:nvPr>
        </p:nvSpPr>
        <p:spPr/>
        <p:txBody>
          <a:bodyPr/>
          <a:lstStyle/>
          <a:p>
            <a:fld id="{00000000-1234-1234-1234-123412341234}" type="slidenum">
              <a:rPr lang="en-GB" smtClean="0"/>
              <a:pPr/>
              <a:t>63</a:t>
            </a:fld>
            <a:endParaRPr lang="en-GB"/>
          </a:p>
        </p:txBody>
      </p:sp>
    </p:spTree>
    <p:extLst>
      <p:ext uri="{BB962C8B-B14F-4D97-AF65-F5344CB8AC3E}">
        <p14:creationId xmlns:p14="http://schemas.microsoft.com/office/powerpoint/2010/main" val="125190224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Shape 445"/>
          <p:cNvSpPr txBox="1">
            <a:spLocks noGrp="1"/>
          </p:cNvSpPr>
          <p:nvPr>
            <p:ph type="body" idx="1"/>
          </p:nvPr>
        </p:nvSpPr>
        <p:spPr>
          <a:xfrm>
            <a:off x="309163" y="180218"/>
            <a:ext cx="11360800" cy="6496353"/>
          </a:xfrm>
          <a:prstGeom prst="rect">
            <a:avLst/>
          </a:prstGeom>
        </p:spPr>
        <p:txBody>
          <a:bodyPr spcFirstLastPara="1" vert="horz" wrap="square" lIns="121900" tIns="121900" rIns="121900" bIns="121900" rtlCol="0" anchor="t" anchorCtr="0">
            <a:noAutofit/>
          </a:bodyPr>
          <a:lstStyle/>
          <a:p>
            <a:r>
              <a:rPr lang="en-GB" dirty="0"/>
              <a:t>A detailed comparison using </a:t>
            </a:r>
            <a:r>
              <a:rPr lang="en-GB" dirty="0" err="1"/>
              <a:t>GEANT4</a:t>
            </a:r>
            <a:r>
              <a:rPr lang="en-GB" dirty="0"/>
              <a:t> was made for one tower location. The electronic noise was taken to be 520 MeV. The secondary particle cuts were set to 1 mm for both electrons and positrons, and 10 mm for photons, except in the electromagnetic calorimeter where the photon cut was set to 1 mm</a:t>
            </a:r>
            <a:r>
              <a:rPr lang="en-GB" dirty="0" smtClean="0"/>
              <a:t>.</a:t>
            </a:r>
          </a:p>
          <a:p>
            <a:endParaRPr lang="en-US" dirty="0" smtClean="0"/>
          </a:p>
          <a:p>
            <a:r>
              <a:rPr lang="en-GB" dirty="0" smtClean="0"/>
              <a:t>The </a:t>
            </a:r>
            <a:r>
              <a:rPr lang="en-GB" dirty="0"/>
              <a:t>energy calibration of the </a:t>
            </a:r>
            <a:r>
              <a:rPr lang="en-GB" dirty="0" err="1"/>
              <a:t>EB</a:t>
            </a:r>
            <a:r>
              <a:rPr lang="en-GB" dirty="0"/>
              <a:t> and HB followed closely the same procedure used in the beam measurements. </a:t>
            </a:r>
            <a:endParaRPr lang="en-GB" dirty="0" smtClean="0"/>
          </a:p>
          <a:p>
            <a:endParaRPr dirty="0"/>
          </a:p>
          <a:p>
            <a:r>
              <a:rPr lang="en-GB" dirty="0"/>
              <a:t>For 100 GeV/c electrons in the electromagnetic calorimeter, the two </a:t>
            </a:r>
            <a:r>
              <a:rPr lang="en-GB" dirty="0" err="1"/>
              <a:t>GEANT4</a:t>
            </a:r>
            <a:r>
              <a:rPr lang="en-GB" dirty="0"/>
              <a:t> physics lists, </a:t>
            </a:r>
            <a:r>
              <a:rPr lang="en-GB" dirty="0" err="1"/>
              <a:t>LHEP</a:t>
            </a:r>
            <a:r>
              <a:rPr lang="en-GB" dirty="0"/>
              <a:t>-3.6 and </a:t>
            </a:r>
            <a:r>
              <a:rPr lang="en-GB" dirty="0" err="1"/>
              <a:t>QGSP</a:t>
            </a:r>
            <a:r>
              <a:rPr lang="en-GB" dirty="0"/>
              <a:t>-2.7, give energy resolutions in excellent agreement with each other</a:t>
            </a:r>
            <a:r>
              <a:rPr lang="en-GB" dirty="0" smtClean="0"/>
              <a:t>.</a:t>
            </a:r>
          </a:p>
          <a:p>
            <a:endParaRPr dirty="0"/>
          </a:p>
          <a:p>
            <a:r>
              <a:rPr lang="en-GB" dirty="0"/>
              <a:t>For the </a:t>
            </a:r>
            <a:r>
              <a:rPr lang="en-GB" dirty="0" err="1"/>
              <a:t>EB</a:t>
            </a:r>
            <a:r>
              <a:rPr lang="en-GB" dirty="0"/>
              <a:t>, an additional scaling term was introduced so that the electron energy resolution simulated in the range 20-100 GeV/c agreed with the experimental values.</a:t>
            </a:r>
            <a:endParaRPr dirty="0"/>
          </a:p>
          <a:p>
            <a:pPr marL="380990" indent="-380990">
              <a:spcBef>
                <a:spcPts val="2133"/>
              </a:spcBef>
              <a:spcAft>
                <a:spcPts val="2133"/>
              </a:spcAft>
            </a:pPr>
            <a:endParaRPr dirty="0"/>
          </a:p>
        </p:txBody>
      </p:sp>
      <p:sp>
        <p:nvSpPr>
          <p:cNvPr id="2" name="Slide Number Placeholder 1"/>
          <p:cNvSpPr>
            <a:spLocks noGrp="1"/>
          </p:cNvSpPr>
          <p:nvPr>
            <p:ph type="sldNum" idx="12"/>
          </p:nvPr>
        </p:nvSpPr>
        <p:spPr/>
        <p:txBody>
          <a:bodyPr/>
          <a:lstStyle/>
          <a:p>
            <a:fld id="{00000000-1234-1234-1234-123412341234}" type="slidenum">
              <a:rPr lang="en-GB" smtClean="0"/>
              <a:pPr/>
              <a:t>64</a:t>
            </a:fld>
            <a:endParaRPr lang="en-GB"/>
          </a:p>
        </p:txBody>
      </p:sp>
    </p:spTree>
    <p:extLst>
      <p:ext uri="{BB962C8B-B14F-4D97-AF65-F5344CB8AC3E}">
        <p14:creationId xmlns:p14="http://schemas.microsoft.com/office/powerpoint/2010/main" val="194098631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Shape 450"/>
          <p:cNvSpPr txBox="1">
            <a:spLocks noGrp="1"/>
          </p:cNvSpPr>
          <p:nvPr>
            <p:ph type="body" idx="1"/>
          </p:nvPr>
        </p:nvSpPr>
        <p:spPr>
          <a:xfrm>
            <a:off x="415600" y="639600"/>
            <a:ext cx="11360800" cy="5569600"/>
          </a:xfrm>
          <a:prstGeom prst="rect">
            <a:avLst/>
          </a:prstGeom>
        </p:spPr>
        <p:txBody>
          <a:bodyPr spcFirstLastPara="1" vert="horz" wrap="square" lIns="121900" tIns="121900" rIns="121900" bIns="121900" rtlCol="0" anchor="t" anchorCtr="0">
            <a:noAutofit/>
          </a:bodyPr>
          <a:lstStyle/>
          <a:p>
            <a:r>
              <a:rPr lang="en-GB" dirty="0"/>
              <a:t>The relative degradation in the energy resolution for </a:t>
            </a:r>
            <a:r>
              <a:rPr lang="en-GB" dirty="0" err="1"/>
              <a:t>pions</a:t>
            </a:r>
            <a:r>
              <a:rPr lang="en-GB" dirty="0"/>
              <a:t> when incorporating the extra smearing into the energy observed by the </a:t>
            </a:r>
            <a:r>
              <a:rPr lang="en-GB" dirty="0" err="1"/>
              <a:t>EB</a:t>
            </a:r>
            <a:r>
              <a:rPr lang="en-GB" dirty="0"/>
              <a:t> is 3% (1% absolute) at 20 GeV/c, and 0.6% (0.06% absolute) at 300 GeV/c</a:t>
            </a:r>
            <a:r>
              <a:rPr lang="en-GB" dirty="0" smtClean="0"/>
              <a:t>.</a:t>
            </a:r>
          </a:p>
          <a:p>
            <a:endParaRPr dirty="0"/>
          </a:p>
          <a:p>
            <a:r>
              <a:rPr lang="en-GB" dirty="0"/>
              <a:t>The measurements are in good agreement with the simulation for the two physics lists tested</a:t>
            </a:r>
            <a:r>
              <a:rPr lang="en-GB" dirty="0" smtClean="0"/>
              <a:t>.</a:t>
            </a:r>
          </a:p>
          <a:p>
            <a:endParaRPr dirty="0"/>
          </a:p>
          <a:p>
            <a:r>
              <a:rPr lang="en-GB" dirty="0" smtClean="0"/>
              <a:t>The </a:t>
            </a:r>
            <a:r>
              <a:rPr lang="en-GB" dirty="0" err="1"/>
              <a:t>LHEP</a:t>
            </a:r>
            <a:r>
              <a:rPr lang="en-GB" dirty="0"/>
              <a:t>-3.6 gives an energy resolution a few percent larger than the </a:t>
            </a:r>
            <a:r>
              <a:rPr lang="en-GB" dirty="0" err="1"/>
              <a:t>QGSP</a:t>
            </a:r>
            <a:r>
              <a:rPr lang="en-GB" dirty="0"/>
              <a:t>-2.7</a:t>
            </a:r>
            <a:r>
              <a:rPr lang="en-GB" dirty="0" smtClean="0"/>
              <a:t>.</a:t>
            </a:r>
          </a:p>
          <a:p>
            <a:endParaRPr dirty="0"/>
          </a:p>
          <a:p>
            <a:r>
              <a:rPr lang="en-GB" dirty="0"/>
              <a:t>The experimental data and the Monte Carlo predictions are more straightforward to compare in ratio:</a:t>
            </a:r>
            <a:endParaRPr dirty="0"/>
          </a:p>
          <a:p>
            <a:pPr marL="380990" indent="-380990">
              <a:spcBef>
                <a:spcPts val="2133"/>
              </a:spcBef>
              <a:spcAft>
                <a:spcPts val="2133"/>
              </a:spcAft>
            </a:pPr>
            <a:endParaRPr dirty="0"/>
          </a:p>
        </p:txBody>
      </p:sp>
      <p:sp>
        <p:nvSpPr>
          <p:cNvPr id="2" name="Slide Number Placeholder 1"/>
          <p:cNvSpPr>
            <a:spLocks noGrp="1"/>
          </p:cNvSpPr>
          <p:nvPr>
            <p:ph type="sldNum" idx="12"/>
          </p:nvPr>
        </p:nvSpPr>
        <p:spPr/>
        <p:txBody>
          <a:bodyPr/>
          <a:lstStyle/>
          <a:p>
            <a:fld id="{00000000-1234-1234-1234-123412341234}" type="slidenum">
              <a:rPr lang="en-GB" smtClean="0"/>
              <a:pPr/>
              <a:t>65</a:t>
            </a:fld>
            <a:endParaRPr lang="en-GB"/>
          </a:p>
        </p:txBody>
      </p:sp>
    </p:spTree>
    <p:extLst>
      <p:ext uri="{BB962C8B-B14F-4D97-AF65-F5344CB8AC3E}">
        <p14:creationId xmlns:p14="http://schemas.microsoft.com/office/powerpoint/2010/main" val="84265798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Shape 455"/>
          <p:cNvSpPr txBox="1">
            <a:spLocks noGrp="1"/>
          </p:cNvSpPr>
          <p:nvPr>
            <p:ph type="body" idx="1"/>
          </p:nvPr>
        </p:nvSpPr>
        <p:spPr>
          <a:xfrm>
            <a:off x="415567" y="367900"/>
            <a:ext cx="6258000" cy="5486400"/>
          </a:xfrm>
          <a:prstGeom prst="rect">
            <a:avLst/>
          </a:prstGeom>
        </p:spPr>
        <p:txBody>
          <a:bodyPr spcFirstLastPara="1" vert="horz" wrap="square" lIns="121900" tIns="121900" rIns="121900" bIns="121900" rtlCol="0" anchor="t" anchorCtr="0">
            <a:noAutofit/>
          </a:bodyPr>
          <a:lstStyle/>
          <a:p>
            <a:r>
              <a:rPr lang="en-GB"/>
              <a:t>The importance of the electronic noise contribution increases as the pion beam energy decreases.</a:t>
            </a:r>
            <a:endParaRPr/>
          </a:p>
          <a:p>
            <a:r>
              <a:rPr lang="en-GB"/>
              <a:t>At 20 GeV/c, the resolution degrades by more 15 than 30% when a realistic electronic noise model is incorporated into the simulation.</a:t>
            </a:r>
            <a:endParaRPr/>
          </a:p>
          <a:p>
            <a:r>
              <a:rPr lang="en-GB"/>
              <a:t>LHEP-3.6 predicts a slightly faster growing response with energy compared to that measured, the one derived from the QGSP-2.7 increases more slowly.</a:t>
            </a:r>
            <a:endParaRPr/>
          </a:p>
          <a:p>
            <a:r>
              <a:rPr lang="en-GB"/>
              <a:t>The electronic noise does not affect this measurement significantly.</a:t>
            </a:r>
            <a:endParaRPr/>
          </a:p>
        </p:txBody>
      </p:sp>
      <p:pic>
        <p:nvPicPr>
          <p:cNvPr id="456" name="Shape 456"/>
          <p:cNvPicPr preferRelativeResize="0"/>
          <p:nvPr/>
        </p:nvPicPr>
        <p:blipFill>
          <a:blip r:embed="rId3">
            <a:alphaModFix/>
          </a:blip>
          <a:stretch>
            <a:fillRect/>
          </a:stretch>
        </p:blipFill>
        <p:spPr>
          <a:xfrm>
            <a:off x="6978961" y="482434"/>
            <a:ext cx="4775000" cy="4398865"/>
          </a:xfrm>
          <a:prstGeom prst="rect">
            <a:avLst/>
          </a:prstGeom>
          <a:noFill/>
          <a:ln>
            <a:noFill/>
          </a:ln>
        </p:spPr>
      </p:pic>
      <p:sp>
        <p:nvSpPr>
          <p:cNvPr id="457" name="Shape 457"/>
          <p:cNvSpPr txBox="1"/>
          <p:nvPr/>
        </p:nvSpPr>
        <p:spPr>
          <a:xfrm>
            <a:off x="6673567" y="4748900"/>
            <a:ext cx="5263600" cy="1494400"/>
          </a:xfrm>
          <a:prstGeom prst="rect">
            <a:avLst/>
          </a:prstGeom>
          <a:noFill/>
          <a:ln>
            <a:noFill/>
          </a:ln>
        </p:spPr>
        <p:txBody>
          <a:bodyPr spcFirstLastPara="1" wrap="square" lIns="121900" tIns="121900" rIns="121900" bIns="121900" anchor="t" anchorCtr="0">
            <a:noAutofit/>
          </a:bodyPr>
          <a:lstStyle/>
          <a:p>
            <a:r>
              <a:rPr lang="en-GB" sz="2400"/>
              <a:t>Figure 23: The energy resolution ratio of the  different tunes of GEANT4 (open squares and asterisks) to the test beam data as a function of the pion beam energy. The solid line  represents perfect energy independent agreement.</a:t>
            </a:r>
            <a:endParaRPr sz="2400"/>
          </a:p>
        </p:txBody>
      </p:sp>
      <p:sp>
        <p:nvSpPr>
          <p:cNvPr id="2" name="Slide Number Placeholder 1"/>
          <p:cNvSpPr>
            <a:spLocks noGrp="1"/>
          </p:cNvSpPr>
          <p:nvPr>
            <p:ph type="sldNum" idx="12"/>
          </p:nvPr>
        </p:nvSpPr>
        <p:spPr/>
        <p:txBody>
          <a:bodyPr/>
          <a:lstStyle/>
          <a:p>
            <a:fld id="{00000000-1234-1234-1234-123412341234}" type="slidenum">
              <a:rPr lang="en-GB" smtClean="0"/>
              <a:pPr/>
              <a:t>66</a:t>
            </a:fld>
            <a:endParaRPr lang="en-GB"/>
          </a:p>
        </p:txBody>
      </p:sp>
    </p:spTree>
    <p:extLst>
      <p:ext uri="{BB962C8B-B14F-4D97-AF65-F5344CB8AC3E}">
        <p14:creationId xmlns:p14="http://schemas.microsoft.com/office/powerpoint/2010/main" val="400148358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pic>
        <p:nvPicPr>
          <p:cNvPr id="462" name="Shape 462"/>
          <p:cNvPicPr preferRelativeResize="0"/>
          <p:nvPr/>
        </p:nvPicPr>
        <p:blipFill>
          <a:blip r:embed="rId3">
            <a:alphaModFix/>
          </a:blip>
          <a:stretch>
            <a:fillRect/>
          </a:stretch>
        </p:blipFill>
        <p:spPr>
          <a:xfrm>
            <a:off x="6731102" y="1085384"/>
            <a:ext cx="4900533" cy="4687232"/>
          </a:xfrm>
          <a:prstGeom prst="rect">
            <a:avLst/>
          </a:prstGeom>
          <a:noFill/>
          <a:ln>
            <a:noFill/>
          </a:ln>
        </p:spPr>
      </p:pic>
      <p:sp>
        <p:nvSpPr>
          <p:cNvPr id="463" name="Shape 463"/>
          <p:cNvSpPr txBox="1"/>
          <p:nvPr/>
        </p:nvSpPr>
        <p:spPr>
          <a:xfrm>
            <a:off x="560367" y="3429000"/>
            <a:ext cx="5824400" cy="2113600"/>
          </a:xfrm>
          <a:prstGeom prst="rect">
            <a:avLst/>
          </a:prstGeom>
          <a:noFill/>
          <a:ln>
            <a:noFill/>
          </a:ln>
        </p:spPr>
        <p:txBody>
          <a:bodyPr spcFirstLastPara="1" wrap="square" lIns="121900" tIns="121900" rIns="121900" bIns="121900" anchor="t" anchorCtr="0">
            <a:noAutofit/>
          </a:bodyPr>
          <a:lstStyle/>
          <a:p>
            <a:pPr>
              <a:buClr>
                <a:schemeClr val="dk1"/>
              </a:buClr>
              <a:buSzPts val="1100"/>
            </a:pPr>
            <a:r>
              <a:rPr lang="en-GB" sz="2400"/>
              <a:t>Figure 24: The energy linearity ratio of the different tunes of GEANT4 (open squares and asterisks) to</a:t>
            </a:r>
            <a:endParaRPr sz="2400"/>
          </a:p>
          <a:p>
            <a:pPr>
              <a:buClr>
                <a:schemeClr val="dk1"/>
              </a:buClr>
              <a:buSzPts val="1100"/>
            </a:pPr>
            <a:r>
              <a:rPr lang="en-GB" sz="2400"/>
              <a:t>the test beam data as a function of the pion beam energy. The solid line represents perfect energy</a:t>
            </a:r>
            <a:endParaRPr sz="2400"/>
          </a:p>
          <a:p>
            <a:r>
              <a:rPr lang="en-GB" sz="2400"/>
              <a:t>independent agreement.</a:t>
            </a:r>
            <a:endParaRPr sz="2400"/>
          </a:p>
          <a:p>
            <a:endParaRPr sz="2400"/>
          </a:p>
          <a:p>
            <a:r>
              <a:rPr lang="en-GB" sz="2400"/>
              <a:t>Source: CMS NOTE 2006/138</a:t>
            </a:r>
            <a:endParaRPr sz="2400"/>
          </a:p>
        </p:txBody>
      </p:sp>
      <p:sp>
        <p:nvSpPr>
          <p:cNvPr id="2" name="Slide Number Placeholder 1"/>
          <p:cNvSpPr>
            <a:spLocks noGrp="1"/>
          </p:cNvSpPr>
          <p:nvPr>
            <p:ph type="sldNum" idx="12"/>
          </p:nvPr>
        </p:nvSpPr>
        <p:spPr/>
        <p:txBody>
          <a:bodyPr/>
          <a:lstStyle/>
          <a:p>
            <a:fld id="{00000000-1234-1234-1234-123412341234}" type="slidenum">
              <a:rPr lang="en-GB" smtClean="0"/>
              <a:pPr/>
              <a:t>67</a:t>
            </a:fld>
            <a:endParaRPr lang="en-GB"/>
          </a:p>
        </p:txBody>
      </p:sp>
    </p:spTree>
    <p:extLst>
      <p:ext uri="{BB962C8B-B14F-4D97-AF65-F5344CB8AC3E}">
        <p14:creationId xmlns:p14="http://schemas.microsoft.com/office/powerpoint/2010/main" val="29249832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Shape 468"/>
          <p:cNvSpPr txBox="1">
            <a:spLocks noGrp="1"/>
          </p:cNvSpPr>
          <p:nvPr>
            <p:ph type="title"/>
          </p:nvPr>
        </p:nvSpPr>
        <p:spPr>
          <a:xfrm>
            <a:off x="415600" y="2867800"/>
            <a:ext cx="11360800" cy="1122400"/>
          </a:xfrm>
          <a:prstGeom prst="rect">
            <a:avLst/>
          </a:prstGeom>
        </p:spPr>
        <p:txBody>
          <a:bodyPr spcFirstLastPara="1" vert="horz" wrap="square" lIns="121900" tIns="121900" rIns="121900" bIns="121900" rtlCol="0" anchor="ctr" anchorCtr="0">
            <a:noAutofit/>
          </a:bodyPr>
          <a:lstStyle/>
          <a:p>
            <a:r>
              <a:rPr lang="en-GB"/>
              <a:t>9. Radioactive Source Calibration</a:t>
            </a:r>
            <a:endParaRPr/>
          </a:p>
        </p:txBody>
      </p:sp>
      <p:sp>
        <p:nvSpPr>
          <p:cNvPr id="2" name="Slide Number Placeholder 1"/>
          <p:cNvSpPr>
            <a:spLocks noGrp="1"/>
          </p:cNvSpPr>
          <p:nvPr>
            <p:ph type="sldNum" idx="12"/>
          </p:nvPr>
        </p:nvSpPr>
        <p:spPr/>
        <p:txBody>
          <a:bodyPr/>
          <a:lstStyle/>
          <a:p>
            <a:fld id="{00000000-1234-1234-1234-123412341234}" type="slidenum">
              <a:rPr lang="en-GB" smtClean="0"/>
              <a:pPr/>
              <a:t>68</a:t>
            </a:fld>
            <a:endParaRPr lang="en-GB"/>
          </a:p>
        </p:txBody>
      </p:sp>
    </p:spTree>
    <p:extLst>
      <p:ext uri="{BB962C8B-B14F-4D97-AF65-F5344CB8AC3E}">
        <p14:creationId xmlns:p14="http://schemas.microsoft.com/office/powerpoint/2010/main" val="272673074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body" idx="1"/>
          </p:nvPr>
        </p:nvSpPr>
        <p:spPr>
          <a:xfrm>
            <a:off x="279633" y="142500"/>
            <a:ext cx="5985600" cy="5190800"/>
          </a:xfrm>
          <a:prstGeom prst="rect">
            <a:avLst/>
          </a:prstGeom>
        </p:spPr>
        <p:txBody>
          <a:bodyPr spcFirstLastPara="1" vert="horz" wrap="square" lIns="121900" tIns="121900" rIns="121900" bIns="121900" rtlCol="0" anchor="t" anchorCtr="0">
            <a:noAutofit/>
          </a:bodyPr>
          <a:lstStyle/>
          <a:p>
            <a:r>
              <a:rPr lang="en-GB"/>
              <a:t>The radioactive source calibration is performed for every scintillator tile. </a:t>
            </a:r>
            <a:endParaRPr/>
          </a:p>
          <a:p>
            <a:r>
              <a:rPr lang="en-GB"/>
              <a:t>The ratio  of the radioactive source signal to the energy response to the </a:t>
            </a:r>
            <a:r>
              <a:rPr lang="en-GB" b="1"/>
              <a:t>pions</a:t>
            </a:r>
            <a:r>
              <a:rPr lang="en-GB"/>
              <a:t> in the beam for each tower provides the initial calibration. </a:t>
            </a:r>
            <a:endParaRPr/>
          </a:p>
          <a:p>
            <a:r>
              <a:rPr lang="en-GB"/>
              <a:t>This ratio depends on the type and activity of the source. </a:t>
            </a:r>
            <a:endParaRPr/>
          </a:p>
          <a:p>
            <a:r>
              <a:rPr lang="en-GB"/>
              <a:t>The signals from 1745 tiles, corrected for the different fiber attenuation, are shown in figure.</a:t>
            </a:r>
            <a:endParaRPr/>
          </a:p>
          <a:p>
            <a:r>
              <a:rPr lang="en-GB"/>
              <a:t>The width of the distribution is 8% and it is consistent with the  measurements of tile uniformity made during tray reconstruction.</a:t>
            </a:r>
            <a:endParaRPr/>
          </a:p>
          <a:p>
            <a:pPr indent="0">
              <a:spcBef>
                <a:spcPts val="2133"/>
              </a:spcBef>
              <a:spcAft>
                <a:spcPts val="2133"/>
              </a:spcAft>
              <a:buNone/>
            </a:pPr>
            <a:endParaRPr/>
          </a:p>
        </p:txBody>
      </p:sp>
      <p:pic>
        <p:nvPicPr>
          <p:cNvPr id="474" name="Shape 474"/>
          <p:cNvPicPr preferRelativeResize="0"/>
          <p:nvPr/>
        </p:nvPicPr>
        <p:blipFill>
          <a:blip r:embed="rId3">
            <a:alphaModFix/>
          </a:blip>
          <a:stretch>
            <a:fillRect/>
          </a:stretch>
        </p:blipFill>
        <p:spPr>
          <a:xfrm>
            <a:off x="6265233" y="339034"/>
            <a:ext cx="5689600" cy="5096127"/>
          </a:xfrm>
          <a:prstGeom prst="rect">
            <a:avLst/>
          </a:prstGeom>
          <a:noFill/>
          <a:ln>
            <a:noFill/>
          </a:ln>
        </p:spPr>
      </p:pic>
      <p:sp>
        <p:nvSpPr>
          <p:cNvPr id="475" name="Shape 475"/>
          <p:cNvSpPr txBox="1"/>
          <p:nvPr/>
        </p:nvSpPr>
        <p:spPr>
          <a:xfrm>
            <a:off x="6571433" y="5333300"/>
            <a:ext cx="5467600" cy="950800"/>
          </a:xfrm>
          <a:prstGeom prst="rect">
            <a:avLst/>
          </a:prstGeom>
          <a:noFill/>
          <a:ln>
            <a:noFill/>
          </a:ln>
        </p:spPr>
        <p:txBody>
          <a:bodyPr spcFirstLastPara="1" wrap="square" lIns="121900" tIns="121900" rIns="121900" bIns="121900" anchor="t" anchorCtr="0">
            <a:noAutofit/>
          </a:bodyPr>
          <a:lstStyle/>
          <a:p>
            <a:r>
              <a:rPr lang="en-GB" sz="2400"/>
              <a:t>Figure 25: Distribution of scintillating tile response (R) to the source calibration normalized to the mean of the distribution. The line represents a single Gaussian fit to the data. </a:t>
            </a:r>
            <a:endParaRPr sz="2400"/>
          </a:p>
        </p:txBody>
      </p:sp>
      <p:sp>
        <p:nvSpPr>
          <p:cNvPr id="2" name="Slide Number Placeholder 1"/>
          <p:cNvSpPr>
            <a:spLocks noGrp="1"/>
          </p:cNvSpPr>
          <p:nvPr>
            <p:ph type="sldNum" idx="12"/>
          </p:nvPr>
        </p:nvSpPr>
        <p:spPr/>
        <p:txBody>
          <a:bodyPr/>
          <a:lstStyle/>
          <a:p>
            <a:fld id="{00000000-1234-1234-1234-123412341234}" type="slidenum">
              <a:rPr lang="en-GB" smtClean="0"/>
              <a:pPr/>
              <a:t>69</a:t>
            </a:fld>
            <a:endParaRPr lang="en-GB"/>
          </a:p>
        </p:txBody>
      </p:sp>
    </p:spTree>
    <p:extLst>
      <p:ext uri="{BB962C8B-B14F-4D97-AF65-F5344CB8AC3E}">
        <p14:creationId xmlns:p14="http://schemas.microsoft.com/office/powerpoint/2010/main" val="27050723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 Placeholder 2"/>
              <p:cNvSpPr>
                <a:spLocks noGrp="1"/>
              </p:cNvSpPr>
              <p:nvPr>
                <p:ph type="body" idx="1"/>
              </p:nvPr>
            </p:nvSpPr>
            <p:spPr>
              <a:xfrm>
                <a:off x="838200" y="381000"/>
                <a:ext cx="10515600" cy="6238875"/>
              </a:xfrm>
            </p:spPr>
            <p:txBody>
              <a:bodyPr>
                <a:normAutofit lnSpcReduction="10000"/>
              </a:bodyPr>
              <a:lstStyle/>
              <a:p>
                <a:pPr marL="0" indent="0">
                  <a:buNone/>
                </a:pPr>
                <a:r>
                  <a:rPr lang="en-US" sz="4400" dirty="0" smtClean="0"/>
                  <a:t>Critical energy: </a:t>
                </a:r>
              </a:p>
              <a:p>
                <a:pPr marL="0" indent="0">
                  <a:buNone/>
                </a:pPr>
                <a:r>
                  <a:rPr lang="en-US" dirty="0"/>
                  <a:t>Total rate of energy loss per unit distance travelled by the particle, in the medium is:</a:t>
                </a:r>
                <a:br>
                  <a:rPr lang="en-US" dirty="0"/>
                </a:b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𝑑𝐸</m:t>
                          </m:r>
                        </m:num>
                        <m:den>
                          <m:r>
                            <a:rPr lang="en-US" i="1">
                              <a:latin typeface="Cambria Math" panose="02040503050406030204" pitchFamily="18" charset="0"/>
                            </a:rPr>
                            <m:t>𝑑𝑥</m:t>
                          </m:r>
                        </m:den>
                      </m:f>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r>
                                <a:rPr lang="en-US" i="1">
                                  <a:latin typeface="Cambria Math" panose="02040503050406030204" pitchFamily="18" charset="0"/>
                                </a:rPr>
                                <m:t>​</m:t>
                              </m:r>
                            </m:e>
                          </m:d>
                        </m:e>
                        <m:sub>
                          <m:r>
                            <a:rPr lang="en-US" i="1">
                              <a:latin typeface="Cambria Math" panose="02040503050406030204" pitchFamily="18" charset="0"/>
                            </a:rPr>
                            <m:t>𝑡𝑜𝑡𝑎𝑙</m:t>
                          </m:r>
                        </m:sub>
                      </m:sSub>
                      <m:r>
                        <a:rPr lang="en-US" i="1">
                          <a:latin typeface="Cambria Math" panose="02040503050406030204" pitchFamily="18" charset="0"/>
                        </a:rPr>
                        <m:t>=</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𝑑𝐸</m:t>
                          </m:r>
                        </m:num>
                        <m:den>
                          <m:r>
                            <a:rPr lang="en-US" i="1">
                              <a:latin typeface="Cambria Math" panose="02040503050406030204" pitchFamily="18" charset="0"/>
                            </a:rPr>
                            <m:t>𝑑𝑥</m:t>
                          </m:r>
                        </m:den>
                      </m:f>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r>
                                <a:rPr lang="en-US" i="1">
                                  <a:latin typeface="Cambria Math" panose="02040503050406030204" pitchFamily="18" charset="0"/>
                                </a:rPr>
                                <m:t>​</m:t>
                              </m:r>
                            </m:e>
                          </m:d>
                        </m:e>
                        <m:sub>
                          <m:r>
                            <a:rPr lang="en-US" i="1">
                              <a:latin typeface="Cambria Math" panose="02040503050406030204" pitchFamily="18" charset="0"/>
                            </a:rPr>
                            <m:t>𝑖𝑜𝑛</m:t>
                          </m:r>
                        </m:sub>
                      </m:sSub>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 </m:t>
                              </m:r>
                            </m:sub>
                          </m:sSub>
                        </m:num>
                        <m:den>
                          <m:r>
                            <a:rPr lang="en-US" i="1">
                              <a:latin typeface="Cambria Math" panose="02040503050406030204" pitchFamily="18" charset="0"/>
                            </a:rPr>
                            <m:t>𝑑𝑥</m:t>
                          </m:r>
                        </m:den>
                      </m:f>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r>
                                <a:rPr lang="en-US" i="1">
                                  <a:latin typeface="Cambria Math" panose="02040503050406030204" pitchFamily="18" charset="0"/>
                                </a:rPr>
                                <m:t>​</m:t>
                              </m:r>
                            </m:e>
                          </m:d>
                        </m:e>
                        <m:sub>
                          <m:r>
                            <a:rPr lang="en-US" i="1">
                              <a:latin typeface="Cambria Math" panose="02040503050406030204" pitchFamily="18" charset="0"/>
                            </a:rPr>
                            <m:t>𝑟𝑎𝑑</m:t>
                          </m:r>
                        </m:sub>
                      </m:sSub>
                    </m:oMath>
                  </m:oMathPara>
                </a14:m>
                <a:endParaRPr lang="en-US" dirty="0" smtClean="0"/>
              </a:p>
              <a:p>
                <a:pPr marL="0" indent="0">
                  <a:buNone/>
                </a:pPr>
                <a:endParaRPr lang="en-US" dirty="0" smtClean="0"/>
              </a:p>
              <a:p>
                <a:pPr marL="50800" indent="0">
                  <a:buNone/>
                </a:pPr>
                <a:r>
                  <a:rPr lang="en-US" dirty="0" smtClean="0"/>
                  <a:t>For </a:t>
                </a:r>
                <a:r>
                  <a:rPr lang="en-US" dirty="0" smtClean="0"/>
                  <a:t>solids,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𝑐</m:t>
                        </m:r>
                      </m:sub>
                    </m:sSub>
                  </m:oMath>
                </a14:m>
                <a:r>
                  <a:rPr lang="en-US" dirty="0" smtClean="0"/>
                  <a:t> varies almost as</a:t>
                </a:r>
                <a:r>
                  <a:rPr lang="en-US" dirty="0" smtClean="0"/>
                  <a:t>: (incident particle: electron)</a:t>
                </a:r>
              </a:p>
              <a:p>
                <a:pPr marL="50800" indent="0">
                  <a:buNone/>
                </a:pPr>
                <a:endParaRPr lang="en-US" dirty="0" smtClean="0"/>
              </a:p>
              <a:p>
                <a:pPr marL="5080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𝑐</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610 </m:t>
                          </m:r>
                        </m:num>
                        <m:den>
                          <m:r>
                            <a:rPr lang="en-US" b="0" i="1" smtClean="0">
                              <a:latin typeface="Cambria Math" panose="02040503050406030204" pitchFamily="18" charset="0"/>
                            </a:rPr>
                            <m:t>𝑍</m:t>
                          </m:r>
                          <m:r>
                            <a:rPr lang="en-US" b="0" i="1" smtClean="0">
                              <a:latin typeface="Cambria Math" panose="02040503050406030204" pitchFamily="18" charset="0"/>
                            </a:rPr>
                            <m:t>+1.24</m:t>
                          </m:r>
                        </m:den>
                      </m:f>
                      <m:r>
                        <a:rPr lang="en-US" i="1">
                          <a:latin typeface="Cambria Math" panose="02040503050406030204" pitchFamily="18" charset="0"/>
                        </a:rPr>
                        <m:t>𝑀𝑒𝑉</m:t>
                      </m:r>
                    </m:oMath>
                  </m:oMathPara>
                </a14:m>
                <a:endParaRPr lang="en-US" dirty="0" smtClean="0"/>
              </a:p>
              <a:p>
                <a:pPr marL="50800" indent="0">
                  <a:buNone/>
                </a:pPr>
                <a:r>
                  <a:rPr lang="en-US" dirty="0" err="1" smtClean="0"/>
                  <a:t>Fernow’s</a:t>
                </a:r>
                <a:r>
                  <a:rPr lang="en-US" dirty="0" smtClean="0"/>
                  <a:t> expression: (incident particle: electron)</a:t>
                </a:r>
              </a:p>
              <a:p>
                <a:pPr marL="50800" indent="0">
                  <a:buNone/>
                </a:pPr>
                <a:endParaRPr lang="en-US" dirty="0"/>
              </a:p>
              <a:p>
                <a:pPr marL="5080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𝑐</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1600</m:t>
                          </m:r>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num>
                        <m:den>
                          <m:r>
                            <a:rPr lang="en-US" i="1">
                              <a:latin typeface="Cambria Math" panose="02040503050406030204" pitchFamily="18" charset="0"/>
                            </a:rPr>
                            <m:t>𝑍</m:t>
                          </m:r>
                        </m:den>
                      </m:f>
                    </m:oMath>
                  </m:oMathPara>
                </a14:m>
                <a:endParaRPr lang="en-US" dirty="0" smtClean="0"/>
              </a:p>
              <a:p>
                <a:pPr marL="50800" indent="0">
                  <a:buNone/>
                </a:pPr>
                <a:endParaRPr lang="en-US" b="0" dirty="0" smtClean="0">
                  <a:latin typeface="Cambria Math" panose="02040503050406030204" pitchFamily="18" charset="0"/>
                </a:endParaRPr>
              </a:p>
            </p:txBody>
          </p:sp>
        </mc:Choice>
        <mc:Fallback>
          <p:sp>
            <p:nvSpPr>
              <p:cNvPr id="3" name="Text Placeholder 2"/>
              <p:cNvSpPr>
                <a:spLocks noGrp="1" noRot="1" noChangeAspect="1" noMove="1" noResize="1" noEditPoints="1" noAdjustHandles="1" noChangeArrowheads="1" noChangeShapeType="1" noTextEdit="1"/>
              </p:cNvSpPr>
              <p:nvPr>
                <p:ph type="body" idx="1"/>
              </p:nvPr>
            </p:nvSpPr>
            <p:spPr>
              <a:xfrm>
                <a:off x="838200" y="381000"/>
                <a:ext cx="10515600" cy="6238875"/>
              </a:xfrm>
              <a:blipFill rotWithShape="0">
                <a:blip r:embed="rId2"/>
                <a:stretch>
                  <a:fillRect l="-2377" t="-4008"/>
                </a:stretch>
              </a:blipFill>
            </p:spPr>
            <p:txBody>
              <a:bodyPr/>
              <a:lstStyle/>
              <a:p>
                <a:r>
                  <a:rPr lang="en-US">
                    <a:noFill/>
                  </a:rPr>
                  <a:t> </a:t>
                </a:r>
              </a:p>
            </p:txBody>
          </p:sp>
        </mc:Fallback>
      </mc:AlternateContent>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258584836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Shape 480"/>
          <p:cNvSpPr txBox="1">
            <a:spLocks noGrp="1"/>
          </p:cNvSpPr>
          <p:nvPr>
            <p:ph type="body" idx="1"/>
          </p:nvPr>
        </p:nvSpPr>
        <p:spPr>
          <a:xfrm>
            <a:off x="475467" y="774633"/>
            <a:ext cx="3615200" cy="19696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GB"/>
              <a:t>Dependence of the ratio of radioactive signal to the electron signal on the tower number.</a:t>
            </a:r>
            <a:endParaRPr/>
          </a:p>
        </p:txBody>
      </p:sp>
      <p:pic>
        <p:nvPicPr>
          <p:cNvPr id="481" name="Shape 481"/>
          <p:cNvPicPr preferRelativeResize="0"/>
          <p:nvPr/>
        </p:nvPicPr>
        <p:blipFill>
          <a:blip r:embed="rId3">
            <a:alphaModFix/>
          </a:blip>
          <a:stretch>
            <a:fillRect/>
          </a:stretch>
        </p:blipFill>
        <p:spPr>
          <a:xfrm>
            <a:off x="4180334" y="938734"/>
            <a:ext cx="7793468" cy="4980500"/>
          </a:xfrm>
          <a:prstGeom prst="rect">
            <a:avLst/>
          </a:prstGeom>
          <a:noFill/>
          <a:ln>
            <a:noFill/>
          </a:ln>
        </p:spPr>
      </p:pic>
      <p:sp>
        <p:nvSpPr>
          <p:cNvPr id="482" name="Shape 482"/>
          <p:cNvSpPr txBox="1"/>
          <p:nvPr/>
        </p:nvSpPr>
        <p:spPr>
          <a:xfrm>
            <a:off x="475467" y="3429000"/>
            <a:ext cx="3615200" cy="2405600"/>
          </a:xfrm>
          <a:prstGeom prst="rect">
            <a:avLst/>
          </a:prstGeom>
          <a:noFill/>
          <a:ln>
            <a:noFill/>
          </a:ln>
        </p:spPr>
        <p:txBody>
          <a:bodyPr spcFirstLastPara="1" wrap="square" lIns="121900" tIns="121900" rIns="121900" bIns="121900" anchor="t" anchorCtr="0">
            <a:noAutofit/>
          </a:bodyPr>
          <a:lstStyle/>
          <a:p>
            <a:pPr>
              <a:buClr>
                <a:schemeClr val="dk1"/>
              </a:buClr>
              <a:buSzPts val="1100"/>
            </a:pPr>
            <a:r>
              <a:rPr lang="en-GB" sz="2400"/>
              <a:t>Figure 26: Ratio of the radioactive source signal (fit to peak value) to the 100 GeV/c incident electron</a:t>
            </a:r>
            <a:endParaRPr sz="2400"/>
          </a:p>
          <a:p>
            <a:r>
              <a:rPr lang="en-GB" sz="2400"/>
              <a:t>signal in the HB vs η number of the tower for five different φ numbers (80 towers total).</a:t>
            </a:r>
            <a:endParaRPr sz="2400"/>
          </a:p>
        </p:txBody>
      </p:sp>
      <p:sp>
        <p:nvSpPr>
          <p:cNvPr id="2" name="Slide Number Placeholder 1"/>
          <p:cNvSpPr>
            <a:spLocks noGrp="1"/>
          </p:cNvSpPr>
          <p:nvPr>
            <p:ph type="sldNum" idx="12"/>
          </p:nvPr>
        </p:nvSpPr>
        <p:spPr/>
        <p:txBody>
          <a:bodyPr/>
          <a:lstStyle/>
          <a:p>
            <a:fld id="{00000000-1234-1234-1234-123412341234}" type="slidenum">
              <a:rPr lang="en-GB" smtClean="0"/>
              <a:pPr/>
              <a:t>70</a:t>
            </a:fld>
            <a:endParaRPr lang="en-GB"/>
          </a:p>
        </p:txBody>
      </p:sp>
    </p:spTree>
    <p:extLst>
      <p:ext uri="{BB962C8B-B14F-4D97-AF65-F5344CB8AC3E}">
        <p14:creationId xmlns:p14="http://schemas.microsoft.com/office/powerpoint/2010/main" val="347613275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pic>
        <p:nvPicPr>
          <p:cNvPr id="487" name="Shape 487"/>
          <p:cNvPicPr preferRelativeResize="0"/>
          <p:nvPr/>
        </p:nvPicPr>
        <p:blipFill>
          <a:blip r:embed="rId3">
            <a:alphaModFix/>
          </a:blip>
          <a:stretch>
            <a:fillRect/>
          </a:stretch>
        </p:blipFill>
        <p:spPr>
          <a:xfrm>
            <a:off x="4288100" y="875684"/>
            <a:ext cx="7562901" cy="5106635"/>
          </a:xfrm>
          <a:prstGeom prst="rect">
            <a:avLst/>
          </a:prstGeom>
          <a:noFill/>
          <a:ln>
            <a:noFill/>
          </a:ln>
        </p:spPr>
      </p:pic>
      <p:sp>
        <p:nvSpPr>
          <p:cNvPr id="488" name="Shape 488"/>
          <p:cNvSpPr txBox="1">
            <a:spLocks noGrp="1"/>
          </p:cNvSpPr>
          <p:nvPr>
            <p:ph type="body" idx="1"/>
          </p:nvPr>
        </p:nvSpPr>
        <p:spPr>
          <a:xfrm>
            <a:off x="475467" y="774633"/>
            <a:ext cx="3615200" cy="19696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GB"/>
              <a:t>Dependence of the ratio of radioactive signal to the muon signal on the tower number.</a:t>
            </a:r>
            <a:endParaRPr/>
          </a:p>
        </p:txBody>
      </p:sp>
      <p:sp>
        <p:nvSpPr>
          <p:cNvPr id="489" name="Shape 489"/>
          <p:cNvSpPr txBox="1"/>
          <p:nvPr/>
        </p:nvSpPr>
        <p:spPr>
          <a:xfrm>
            <a:off x="475467" y="3267133"/>
            <a:ext cx="3738000" cy="2719200"/>
          </a:xfrm>
          <a:prstGeom prst="rect">
            <a:avLst/>
          </a:prstGeom>
          <a:noFill/>
          <a:ln>
            <a:noFill/>
          </a:ln>
        </p:spPr>
        <p:txBody>
          <a:bodyPr spcFirstLastPara="1" wrap="square" lIns="121900" tIns="121900" rIns="121900" bIns="121900" anchor="t" anchorCtr="0">
            <a:noAutofit/>
          </a:bodyPr>
          <a:lstStyle/>
          <a:p>
            <a:r>
              <a:rPr lang="en-GB" sz="2400"/>
              <a:t>Figure 27: Ratio of the radioactive source signal to the HB signal due to a 225 GeV/c beam of incident muons vs η number for four different φ numbers (64 towers total). Towers with the number 15 and 16 have longitudinal segmentation which is not corrected for in this plot</a:t>
            </a:r>
            <a:endParaRPr sz="2400"/>
          </a:p>
        </p:txBody>
      </p:sp>
      <p:sp>
        <p:nvSpPr>
          <p:cNvPr id="2" name="Slide Number Placeholder 1"/>
          <p:cNvSpPr>
            <a:spLocks noGrp="1"/>
          </p:cNvSpPr>
          <p:nvPr>
            <p:ph type="sldNum" idx="12"/>
          </p:nvPr>
        </p:nvSpPr>
        <p:spPr/>
        <p:txBody>
          <a:bodyPr/>
          <a:lstStyle/>
          <a:p>
            <a:fld id="{00000000-1234-1234-1234-123412341234}" type="slidenum">
              <a:rPr lang="en-GB" smtClean="0"/>
              <a:pPr/>
              <a:t>71</a:t>
            </a:fld>
            <a:endParaRPr lang="en-GB"/>
          </a:p>
        </p:txBody>
      </p:sp>
    </p:spTree>
    <p:extLst>
      <p:ext uri="{BB962C8B-B14F-4D97-AF65-F5344CB8AC3E}">
        <p14:creationId xmlns:p14="http://schemas.microsoft.com/office/powerpoint/2010/main" val="201117598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5" name="Shape 495"/>
          <p:cNvSpPr txBox="1">
            <a:spLocks noGrp="1"/>
          </p:cNvSpPr>
          <p:nvPr>
            <p:ph type="body" idx="1"/>
          </p:nvPr>
        </p:nvSpPr>
        <p:spPr>
          <a:xfrm>
            <a:off x="415600" y="367695"/>
            <a:ext cx="11360800" cy="5724139"/>
          </a:xfrm>
          <a:prstGeom prst="rect">
            <a:avLst/>
          </a:prstGeom>
        </p:spPr>
        <p:txBody>
          <a:bodyPr spcFirstLastPara="1" vert="horz" wrap="square" lIns="121900" tIns="121900" rIns="121900" bIns="121900" rtlCol="0" anchor="t" anchorCtr="0">
            <a:noAutofit/>
          </a:bodyPr>
          <a:lstStyle/>
          <a:p>
            <a:pPr marL="0" indent="0">
              <a:buNone/>
            </a:pPr>
            <a:r>
              <a:rPr lang="en-GB" dirty="0"/>
              <a:t>The electron response agrees with the radioactive source measurements to an </a:t>
            </a:r>
            <a:r>
              <a:rPr lang="en-GB" dirty="0" err="1"/>
              <a:t>rmsof</a:t>
            </a:r>
            <a:r>
              <a:rPr lang="en-GB" dirty="0"/>
              <a:t> 5%, while the muon data agrees to 3%. </a:t>
            </a:r>
            <a:endParaRPr dirty="0"/>
          </a:p>
          <a:p>
            <a:pPr marL="0" indent="0">
              <a:spcBef>
                <a:spcPts val="2133"/>
              </a:spcBef>
              <a:buNone/>
            </a:pPr>
            <a:r>
              <a:rPr lang="en-GB" dirty="0"/>
              <a:t>The greater spread in the electron data is attributed to the fact that the electron shower is concentrated in the first few scintillator layers, while the source measurement is averaged over all layers with equal weight as is the muon signal.</a:t>
            </a:r>
            <a:endParaRPr dirty="0"/>
          </a:p>
          <a:p>
            <a:pPr marL="0" indent="0">
              <a:spcBef>
                <a:spcPts val="2133"/>
              </a:spcBef>
              <a:buClr>
                <a:schemeClr val="dk1"/>
              </a:buClr>
              <a:buSzPts val="1100"/>
              <a:buNone/>
            </a:pPr>
            <a:r>
              <a:rPr lang="en-GB" dirty="0"/>
              <a:t>The muon data are therefore better suited to establish the HB tower-to-tower relative calibration. The electron data, however, establish the absolute energy scale. Therefore, we have a cross check of the calibration initially established by </a:t>
            </a:r>
            <a:r>
              <a:rPr lang="en-GB" dirty="0" err="1"/>
              <a:t>pions</a:t>
            </a:r>
            <a:r>
              <a:rPr lang="en-GB" dirty="0"/>
              <a:t>.</a:t>
            </a:r>
            <a:endParaRPr dirty="0"/>
          </a:p>
          <a:p>
            <a:pPr marL="0" indent="0">
              <a:spcBef>
                <a:spcPts val="2133"/>
              </a:spcBef>
              <a:spcAft>
                <a:spcPts val="2133"/>
              </a:spcAft>
              <a:buNone/>
            </a:pPr>
            <a:endParaRPr dirty="0"/>
          </a:p>
        </p:txBody>
      </p:sp>
      <p:sp>
        <p:nvSpPr>
          <p:cNvPr id="2" name="Slide Number Placeholder 1"/>
          <p:cNvSpPr>
            <a:spLocks noGrp="1"/>
          </p:cNvSpPr>
          <p:nvPr>
            <p:ph type="sldNum" idx="12"/>
          </p:nvPr>
        </p:nvSpPr>
        <p:spPr/>
        <p:txBody>
          <a:bodyPr/>
          <a:lstStyle/>
          <a:p>
            <a:fld id="{00000000-1234-1234-1234-123412341234}" type="slidenum">
              <a:rPr lang="en-GB" smtClean="0"/>
              <a:pPr/>
              <a:t>72</a:t>
            </a:fld>
            <a:endParaRPr lang="en-GB"/>
          </a:p>
        </p:txBody>
      </p:sp>
    </p:spTree>
    <p:extLst>
      <p:ext uri="{BB962C8B-B14F-4D97-AF65-F5344CB8AC3E}">
        <p14:creationId xmlns:p14="http://schemas.microsoft.com/office/powerpoint/2010/main" val="403769827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Shape 500"/>
          <p:cNvSpPr txBox="1">
            <a:spLocks noGrp="1"/>
          </p:cNvSpPr>
          <p:nvPr>
            <p:ph type="body" idx="1"/>
          </p:nvPr>
        </p:nvSpPr>
        <p:spPr>
          <a:xfrm>
            <a:off x="296100" y="1114400"/>
            <a:ext cx="4634400" cy="46292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GB" dirty="0" smtClean="0"/>
              <a:t>The </a:t>
            </a:r>
            <a:r>
              <a:rPr lang="en-GB" dirty="0"/>
              <a:t>length of the optical </a:t>
            </a:r>
            <a:r>
              <a:rPr lang="en-GB" dirty="0" err="1"/>
              <a:t>fibers</a:t>
            </a:r>
            <a:r>
              <a:rPr lang="en-GB" dirty="0"/>
              <a:t> between the  scintillators and the </a:t>
            </a:r>
            <a:r>
              <a:rPr lang="en-GB" dirty="0" err="1"/>
              <a:t>HPDs</a:t>
            </a:r>
            <a:r>
              <a:rPr lang="en-GB" dirty="0"/>
              <a:t> varies with η. Figure shows the relative response to the radioactive source as a function of η. These data show that the light level at the </a:t>
            </a:r>
            <a:r>
              <a:rPr lang="en-GB" dirty="0" err="1"/>
              <a:t>HPD</a:t>
            </a:r>
            <a:r>
              <a:rPr lang="en-GB" dirty="0"/>
              <a:t> is about 30% lower for η = 1 towers when  compared to η = 14 towers. The η = 15 and 16</a:t>
            </a:r>
            <a:endParaRPr dirty="0"/>
          </a:p>
        </p:txBody>
      </p:sp>
      <p:pic>
        <p:nvPicPr>
          <p:cNvPr id="501" name="Shape 501"/>
          <p:cNvPicPr preferRelativeResize="0"/>
          <p:nvPr/>
        </p:nvPicPr>
        <p:blipFill>
          <a:blip r:embed="rId3">
            <a:alphaModFix/>
          </a:blip>
          <a:stretch>
            <a:fillRect/>
          </a:stretch>
        </p:blipFill>
        <p:spPr>
          <a:xfrm>
            <a:off x="5286267" y="751967"/>
            <a:ext cx="6349368" cy="4352868"/>
          </a:xfrm>
          <a:prstGeom prst="rect">
            <a:avLst/>
          </a:prstGeom>
          <a:noFill/>
          <a:ln>
            <a:noFill/>
          </a:ln>
        </p:spPr>
      </p:pic>
      <p:sp>
        <p:nvSpPr>
          <p:cNvPr id="502" name="Shape 502"/>
          <p:cNvSpPr txBox="1"/>
          <p:nvPr/>
        </p:nvSpPr>
        <p:spPr>
          <a:xfrm>
            <a:off x="5558100" y="5104833"/>
            <a:ext cx="6230400" cy="1001200"/>
          </a:xfrm>
          <a:prstGeom prst="rect">
            <a:avLst/>
          </a:prstGeom>
          <a:noFill/>
          <a:ln>
            <a:noFill/>
          </a:ln>
        </p:spPr>
        <p:txBody>
          <a:bodyPr spcFirstLastPara="1" wrap="square" lIns="121900" tIns="121900" rIns="121900" bIns="121900" anchor="t" anchorCtr="0">
            <a:noAutofit/>
          </a:bodyPr>
          <a:lstStyle/>
          <a:p>
            <a:r>
              <a:rPr lang="en-GB" sz="2400"/>
              <a:t>Figure 28: Measurement of the attenuation vs η number for five different φ numbers (80 towers total)..</a:t>
            </a:r>
            <a:endParaRPr sz="2400"/>
          </a:p>
        </p:txBody>
      </p:sp>
      <p:sp>
        <p:nvSpPr>
          <p:cNvPr id="2" name="Slide Number Placeholder 1"/>
          <p:cNvSpPr>
            <a:spLocks noGrp="1"/>
          </p:cNvSpPr>
          <p:nvPr>
            <p:ph type="sldNum" idx="12"/>
          </p:nvPr>
        </p:nvSpPr>
        <p:spPr/>
        <p:txBody>
          <a:bodyPr/>
          <a:lstStyle/>
          <a:p>
            <a:fld id="{00000000-1234-1234-1234-123412341234}" type="slidenum">
              <a:rPr lang="en-GB" smtClean="0"/>
              <a:pPr/>
              <a:t>73</a:t>
            </a:fld>
            <a:endParaRPr lang="en-GB"/>
          </a:p>
        </p:txBody>
      </p:sp>
    </p:spTree>
    <p:extLst>
      <p:ext uri="{BB962C8B-B14F-4D97-AF65-F5344CB8AC3E}">
        <p14:creationId xmlns:p14="http://schemas.microsoft.com/office/powerpoint/2010/main" val="110510680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4067175" cy="635000"/>
          </a:xfrm>
        </p:spPr>
        <p:txBody>
          <a:bodyPr>
            <a:normAutofit fontScale="90000"/>
          </a:bodyPr>
          <a:lstStyle/>
          <a:p>
            <a:endParaRPr lang="en-US"/>
          </a:p>
        </p:txBody>
      </p:sp>
      <p:sp>
        <p:nvSpPr>
          <p:cNvPr id="3" name="Content Placeholder 2"/>
          <p:cNvSpPr>
            <a:spLocks noGrp="1"/>
          </p:cNvSpPr>
          <p:nvPr>
            <p:ph idx="1"/>
          </p:nvPr>
        </p:nvSpPr>
        <p:spPr>
          <a:xfrm>
            <a:off x="838200" y="1162050"/>
            <a:ext cx="10515600" cy="5014913"/>
          </a:xfrm>
        </p:spPr>
        <p:txBody>
          <a:bodyPr/>
          <a:lstStyle/>
          <a:p>
            <a:endParaRPr lang="en-US"/>
          </a:p>
        </p:txBody>
      </p:sp>
      <p:sp>
        <p:nvSpPr>
          <p:cNvPr id="4" name="Slide Number Placeholder 3"/>
          <p:cNvSpPr>
            <a:spLocks noGrp="1"/>
          </p:cNvSpPr>
          <p:nvPr>
            <p:ph type="sldNum" sz="quarter" idx="12"/>
          </p:nvPr>
        </p:nvSpPr>
        <p:spPr/>
        <p:txBody>
          <a:bodyPr/>
          <a:lstStyle/>
          <a:p>
            <a:fld id="{4C1015C9-1ACA-46B4-8D79-D34DA2D0B710}" type="slidenum">
              <a:rPr lang="en-US" smtClean="0"/>
              <a:t>74</a:t>
            </a:fld>
            <a:endParaRPr lang="en-US"/>
          </a:p>
        </p:txBody>
      </p:sp>
    </p:spTree>
    <p:extLst>
      <p:ext uri="{BB962C8B-B14F-4D97-AF65-F5344CB8AC3E}">
        <p14:creationId xmlns:p14="http://schemas.microsoft.com/office/powerpoint/2010/main" val="32873611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4067175" cy="635000"/>
          </a:xfrm>
        </p:spPr>
        <p:txBody>
          <a:bodyPr>
            <a:normAutofit fontScale="90000"/>
          </a:bodyPr>
          <a:lstStyle/>
          <a:p>
            <a:endParaRPr lang="en-US"/>
          </a:p>
        </p:txBody>
      </p:sp>
      <p:sp>
        <p:nvSpPr>
          <p:cNvPr id="3" name="Content Placeholder 2"/>
          <p:cNvSpPr>
            <a:spLocks noGrp="1"/>
          </p:cNvSpPr>
          <p:nvPr>
            <p:ph idx="1"/>
          </p:nvPr>
        </p:nvSpPr>
        <p:spPr>
          <a:xfrm>
            <a:off x="838200" y="1162050"/>
            <a:ext cx="10515600" cy="5014913"/>
          </a:xfrm>
        </p:spPr>
        <p:txBody>
          <a:bodyPr/>
          <a:lstStyle/>
          <a:p>
            <a:endParaRPr lang="en-US"/>
          </a:p>
        </p:txBody>
      </p:sp>
      <p:sp>
        <p:nvSpPr>
          <p:cNvPr id="4" name="Slide Number Placeholder 3"/>
          <p:cNvSpPr>
            <a:spLocks noGrp="1"/>
          </p:cNvSpPr>
          <p:nvPr>
            <p:ph type="sldNum" sz="quarter" idx="12"/>
          </p:nvPr>
        </p:nvSpPr>
        <p:spPr/>
        <p:txBody>
          <a:bodyPr/>
          <a:lstStyle/>
          <a:p>
            <a:fld id="{4C1015C9-1ACA-46B4-8D79-D34DA2D0B710}" type="slidenum">
              <a:rPr lang="en-US" smtClean="0"/>
              <a:t>75</a:t>
            </a:fld>
            <a:endParaRPr lang="en-US"/>
          </a:p>
        </p:txBody>
      </p:sp>
    </p:spTree>
    <p:extLst>
      <p:ext uri="{BB962C8B-B14F-4D97-AF65-F5344CB8AC3E}">
        <p14:creationId xmlns:p14="http://schemas.microsoft.com/office/powerpoint/2010/main" val="868219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4067175" cy="635000"/>
          </a:xfrm>
        </p:spPr>
        <p:txBody>
          <a:bodyPr>
            <a:normAutofit fontScale="90000"/>
          </a:bodyPr>
          <a:lstStyle/>
          <a:p>
            <a:endParaRPr lang="en-US"/>
          </a:p>
        </p:txBody>
      </p:sp>
      <p:sp>
        <p:nvSpPr>
          <p:cNvPr id="3" name="Content Placeholder 2"/>
          <p:cNvSpPr>
            <a:spLocks noGrp="1"/>
          </p:cNvSpPr>
          <p:nvPr>
            <p:ph idx="1"/>
          </p:nvPr>
        </p:nvSpPr>
        <p:spPr>
          <a:xfrm>
            <a:off x="838200" y="1162050"/>
            <a:ext cx="10515600" cy="5014913"/>
          </a:xfrm>
        </p:spPr>
        <p:txBody>
          <a:bodyPr/>
          <a:lstStyle/>
          <a:p>
            <a:endParaRPr lang="en-US"/>
          </a:p>
        </p:txBody>
      </p:sp>
      <p:sp>
        <p:nvSpPr>
          <p:cNvPr id="4" name="Slide Number Placeholder 3"/>
          <p:cNvSpPr>
            <a:spLocks noGrp="1"/>
          </p:cNvSpPr>
          <p:nvPr>
            <p:ph type="sldNum" sz="quarter" idx="12"/>
          </p:nvPr>
        </p:nvSpPr>
        <p:spPr/>
        <p:txBody>
          <a:bodyPr/>
          <a:lstStyle/>
          <a:p>
            <a:fld id="{4C1015C9-1ACA-46B4-8D79-D34DA2D0B710}" type="slidenum">
              <a:rPr lang="en-US" smtClean="0"/>
              <a:t>76</a:t>
            </a:fld>
            <a:endParaRPr lang="en-US"/>
          </a:p>
        </p:txBody>
      </p:sp>
    </p:spTree>
    <p:extLst>
      <p:ext uri="{BB962C8B-B14F-4D97-AF65-F5344CB8AC3E}">
        <p14:creationId xmlns:p14="http://schemas.microsoft.com/office/powerpoint/2010/main" val="116212278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4067175" cy="635000"/>
          </a:xfrm>
        </p:spPr>
        <p:txBody>
          <a:bodyPr>
            <a:normAutofit fontScale="90000"/>
          </a:bodyPr>
          <a:lstStyle/>
          <a:p>
            <a:endParaRPr lang="en-US"/>
          </a:p>
        </p:txBody>
      </p:sp>
      <p:sp>
        <p:nvSpPr>
          <p:cNvPr id="3" name="Content Placeholder 2"/>
          <p:cNvSpPr>
            <a:spLocks noGrp="1"/>
          </p:cNvSpPr>
          <p:nvPr>
            <p:ph idx="1"/>
          </p:nvPr>
        </p:nvSpPr>
        <p:spPr>
          <a:xfrm>
            <a:off x="838200" y="1162050"/>
            <a:ext cx="10515600" cy="5014913"/>
          </a:xfrm>
        </p:spPr>
        <p:txBody>
          <a:bodyPr/>
          <a:lstStyle/>
          <a:p>
            <a:endParaRPr lang="en-US"/>
          </a:p>
        </p:txBody>
      </p:sp>
      <p:sp>
        <p:nvSpPr>
          <p:cNvPr id="4" name="Slide Number Placeholder 3"/>
          <p:cNvSpPr>
            <a:spLocks noGrp="1"/>
          </p:cNvSpPr>
          <p:nvPr>
            <p:ph type="sldNum" sz="quarter" idx="12"/>
          </p:nvPr>
        </p:nvSpPr>
        <p:spPr/>
        <p:txBody>
          <a:bodyPr/>
          <a:lstStyle/>
          <a:p>
            <a:fld id="{4C1015C9-1ACA-46B4-8D79-D34DA2D0B710}" type="slidenum">
              <a:rPr lang="en-US" smtClean="0"/>
              <a:t>77</a:t>
            </a:fld>
            <a:endParaRPr lang="en-US"/>
          </a:p>
        </p:txBody>
      </p:sp>
    </p:spTree>
    <p:extLst>
      <p:ext uri="{BB962C8B-B14F-4D97-AF65-F5344CB8AC3E}">
        <p14:creationId xmlns:p14="http://schemas.microsoft.com/office/powerpoint/2010/main" val="141960754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4067175" cy="635000"/>
          </a:xfrm>
        </p:spPr>
        <p:txBody>
          <a:bodyPr>
            <a:normAutofit fontScale="90000"/>
          </a:bodyPr>
          <a:lstStyle/>
          <a:p>
            <a:endParaRPr lang="en-US"/>
          </a:p>
        </p:txBody>
      </p:sp>
      <p:sp>
        <p:nvSpPr>
          <p:cNvPr id="3" name="Content Placeholder 2"/>
          <p:cNvSpPr>
            <a:spLocks noGrp="1"/>
          </p:cNvSpPr>
          <p:nvPr>
            <p:ph idx="1"/>
          </p:nvPr>
        </p:nvSpPr>
        <p:spPr>
          <a:xfrm>
            <a:off x="838200" y="1162050"/>
            <a:ext cx="10515600" cy="5014913"/>
          </a:xfrm>
        </p:spPr>
        <p:txBody>
          <a:bodyPr/>
          <a:lstStyle/>
          <a:p>
            <a:endParaRPr lang="en-US"/>
          </a:p>
        </p:txBody>
      </p:sp>
      <p:sp>
        <p:nvSpPr>
          <p:cNvPr id="4" name="Slide Number Placeholder 3"/>
          <p:cNvSpPr>
            <a:spLocks noGrp="1"/>
          </p:cNvSpPr>
          <p:nvPr>
            <p:ph type="sldNum" sz="quarter" idx="12"/>
          </p:nvPr>
        </p:nvSpPr>
        <p:spPr/>
        <p:txBody>
          <a:bodyPr/>
          <a:lstStyle/>
          <a:p>
            <a:fld id="{4C1015C9-1ACA-46B4-8D79-D34DA2D0B710}" type="slidenum">
              <a:rPr lang="en-US" smtClean="0"/>
              <a:t>78</a:t>
            </a:fld>
            <a:endParaRPr lang="en-US"/>
          </a:p>
        </p:txBody>
      </p:sp>
    </p:spTree>
    <p:extLst>
      <p:ext uri="{BB962C8B-B14F-4D97-AF65-F5344CB8AC3E}">
        <p14:creationId xmlns:p14="http://schemas.microsoft.com/office/powerpoint/2010/main" val="105211478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4067175" cy="635000"/>
          </a:xfrm>
        </p:spPr>
        <p:txBody>
          <a:bodyPr>
            <a:normAutofit fontScale="90000"/>
          </a:bodyPr>
          <a:lstStyle/>
          <a:p>
            <a:endParaRPr lang="en-US"/>
          </a:p>
        </p:txBody>
      </p:sp>
      <p:sp>
        <p:nvSpPr>
          <p:cNvPr id="3" name="Content Placeholder 2"/>
          <p:cNvSpPr>
            <a:spLocks noGrp="1"/>
          </p:cNvSpPr>
          <p:nvPr>
            <p:ph idx="1"/>
          </p:nvPr>
        </p:nvSpPr>
        <p:spPr>
          <a:xfrm>
            <a:off x="838200" y="1162050"/>
            <a:ext cx="10515600" cy="5014913"/>
          </a:xfrm>
        </p:spPr>
        <p:txBody>
          <a:bodyPr/>
          <a:lstStyle/>
          <a:p>
            <a:endParaRPr lang="en-US"/>
          </a:p>
        </p:txBody>
      </p:sp>
      <p:sp>
        <p:nvSpPr>
          <p:cNvPr id="4" name="Slide Number Placeholder 3"/>
          <p:cNvSpPr>
            <a:spLocks noGrp="1"/>
          </p:cNvSpPr>
          <p:nvPr>
            <p:ph type="sldNum" sz="quarter" idx="12"/>
          </p:nvPr>
        </p:nvSpPr>
        <p:spPr/>
        <p:txBody>
          <a:bodyPr/>
          <a:lstStyle/>
          <a:p>
            <a:fld id="{4C1015C9-1ACA-46B4-8D79-D34DA2D0B710}" type="slidenum">
              <a:rPr lang="en-US" smtClean="0"/>
              <a:t>79</a:t>
            </a:fld>
            <a:endParaRPr lang="en-US"/>
          </a:p>
        </p:txBody>
      </p:sp>
    </p:spTree>
    <p:extLst>
      <p:ext uri="{BB962C8B-B14F-4D97-AF65-F5344CB8AC3E}">
        <p14:creationId xmlns:p14="http://schemas.microsoft.com/office/powerpoint/2010/main" val="2226565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0736" y="365760"/>
            <a:ext cx="11471709" cy="5650548"/>
          </a:xfrm>
        </p:spPr>
        <p:txBody>
          <a:bodyPr>
            <a:normAutofit/>
          </a:bodyPr>
          <a:lstStyle/>
          <a:p>
            <a:pPr marL="50800" indent="0">
              <a:buNone/>
            </a:pPr>
            <a:endParaRPr lang="en-US" b="0" i="1" dirty="0" smtClean="0">
              <a:latin typeface="Cambria Math" panose="02040503050406030204" pitchFamily="18" charset="0"/>
            </a:endParaRPr>
          </a:p>
          <a:p>
            <a:pPr marL="50800" indent="0">
              <a:buNone/>
            </a:pPr>
            <a:endParaRPr lang="en-US" dirty="0" smtClean="0"/>
          </a:p>
          <a:p>
            <a:pPr marL="50800" indent="0">
              <a:buNone/>
            </a:pPr>
            <a:endParaRPr lang="en-US" dirty="0" smtClean="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8</a:t>
            </a:fld>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4254626729"/>
              </p:ext>
            </p:extLst>
          </p:nvPr>
        </p:nvGraphicFramePr>
        <p:xfrm>
          <a:off x="7356928" y="605366"/>
          <a:ext cx="4644572" cy="3413760"/>
        </p:xfrm>
        <a:graphic>
          <a:graphicData uri="http://schemas.openxmlformats.org/drawingml/2006/table">
            <a:tbl>
              <a:tblPr firstRow="1" bandRow="1">
                <a:tableStyleId>{5C22544A-7EE6-4342-B048-85BDC9FD1C3A}</a:tableStyleId>
              </a:tblPr>
              <a:tblGrid>
                <a:gridCol w="1161143"/>
                <a:gridCol w="1161143"/>
                <a:gridCol w="1161143"/>
                <a:gridCol w="1161143"/>
              </a:tblGrid>
              <a:tr h="370840">
                <a:tc>
                  <a:txBody>
                    <a:bodyPr/>
                    <a:lstStyle/>
                    <a:p>
                      <a:r>
                        <a:rPr lang="en-US" dirty="0" smtClean="0"/>
                        <a:t>Element </a:t>
                      </a:r>
                      <a:endParaRPr lang="en-US" dirty="0"/>
                    </a:p>
                  </a:txBody>
                  <a:tcPr/>
                </a:tc>
                <a:tc>
                  <a:txBody>
                    <a:bodyPr/>
                    <a:lstStyle/>
                    <a:p>
                      <a:pPr algn="ctr"/>
                      <a:r>
                        <a:rPr lang="en-US" dirty="0" smtClean="0"/>
                        <a:t>Z</a:t>
                      </a:r>
                      <a:endParaRPr lang="en-US" dirty="0"/>
                    </a:p>
                  </a:txBody>
                  <a:tcPr/>
                </a:tc>
                <a:tc>
                  <a:txBody>
                    <a:bodyPr/>
                    <a:lstStyle/>
                    <a:p>
                      <a:pPr algn="ctr"/>
                      <a:r>
                        <a:rPr lang="en-US" dirty="0" err="1" smtClean="0"/>
                        <a:t>E</a:t>
                      </a:r>
                      <a:r>
                        <a:rPr lang="en-US" baseline="-25000" dirty="0" err="1" smtClean="0"/>
                        <a:t>c</a:t>
                      </a:r>
                      <a:r>
                        <a:rPr lang="en-US" baseline="0" dirty="0" smtClean="0"/>
                        <a:t> </a:t>
                      </a:r>
                    </a:p>
                    <a:p>
                      <a:pPr algn="ctr"/>
                      <a:r>
                        <a:rPr lang="en-US" baseline="0" dirty="0" smtClean="0"/>
                        <a:t>Electron</a:t>
                      </a:r>
                    </a:p>
                    <a:p>
                      <a:pPr algn="ctr"/>
                      <a:r>
                        <a:rPr lang="en-US" baseline="0" dirty="0" smtClean="0"/>
                        <a:t>MeV/</a:t>
                      </a:r>
                      <a:r>
                        <a:rPr lang="en-US" baseline="0" dirty="0" err="1" smtClean="0"/>
                        <a:t>c</a:t>
                      </a:r>
                      <a:r>
                        <a:rPr lang="en-US" baseline="30000" dirty="0" err="1" smtClean="0"/>
                        <a:t>2</a:t>
                      </a:r>
                      <a:endParaRPr lang="en-US" dirty="0"/>
                    </a:p>
                  </a:txBody>
                  <a:tcPr/>
                </a:tc>
                <a:tc>
                  <a:txBody>
                    <a:bodyPr/>
                    <a:lstStyle/>
                    <a:p>
                      <a:pPr algn="ctr"/>
                      <a:r>
                        <a:rPr lang="en-US" dirty="0" err="1" smtClean="0"/>
                        <a:t>E</a:t>
                      </a:r>
                      <a:r>
                        <a:rPr lang="en-US" baseline="-25000" dirty="0" err="1" smtClean="0"/>
                        <a:t>c</a:t>
                      </a:r>
                      <a:r>
                        <a:rPr lang="en-US" baseline="0" dirty="0" smtClean="0"/>
                        <a:t> </a:t>
                      </a:r>
                    </a:p>
                    <a:p>
                      <a:pPr algn="ctr"/>
                      <a:r>
                        <a:rPr lang="en-US" baseline="0" dirty="0" smtClean="0"/>
                        <a:t>Muon</a:t>
                      </a:r>
                    </a:p>
                    <a:p>
                      <a:pPr algn="ctr"/>
                      <a:r>
                        <a:rPr lang="en-US" baseline="0" dirty="0" smtClean="0"/>
                        <a:t>MeV/</a:t>
                      </a:r>
                      <a:r>
                        <a:rPr lang="en-US" baseline="0" dirty="0" err="1" smtClean="0"/>
                        <a:t>c</a:t>
                      </a:r>
                      <a:r>
                        <a:rPr lang="en-US" baseline="30000" dirty="0" err="1" smtClean="0"/>
                        <a:t>2</a:t>
                      </a:r>
                      <a:endParaRPr lang="en-US" dirty="0" smtClean="0"/>
                    </a:p>
                    <a:p>
                      <a:endParaRPr lang="en-US" dirty="0"/>
                    </a:p>
                  </a:txBody>
                  <a:tcPr/>
                </a:tc>
              </a:tr>
              <a:tr h="370840">
                <a:tc>
                  <a:txBody>
                    <a:bodyPr/>
                    <a:lstStyle/>
                    <a:p>
                      <a:r>
                        <a:rPr lang="en-US" dirty="0" smtClean="0"/>
                        <a:t>Si</a:t>
                      </a:r>
                      <a:endParaRPr lang="en-US" dirty="0"/>
                    </a:p>
                  </a:txBody>
                  <a:tcPr/>
                </a:tc>
                <a:tc>
                  <a:txBody>
                    <a:bodyPr/>
                    <a:lstStyle/>
                    <a:p>
                      <a:r>
                        <a:rPr lang="en-US" dirty="0" smtClean="0"/>
                        <a:t>14</a:t>
                      </a:r>
                      <a:endParaRPr lang="en-US" dirty="0"/>
                    </a:p>
                  </a:txBody>
                  <a:tcPr/>
                </a:tc>
                <a:tc>
                  <a:txBody>
                    <a:bodyPr/>
                    <a:lstStyle/>
                    <a:p>
                      <a:r>
                        <a:rPr lang="en-US" dirty="0" smtClean="0"/>
                        <a:t>40.0262</a:t>
                      </a:r>
                      <a:endParaRPr lang="en-US" dirty="0"/>
                    </a:p>
                  </a:txBody>
                  <a:tcPr/>
                </a:tc>
                <a:tc>
                  <a:txBody>
                    <a:bodyPr/>
                    <a:lstStyle/>
                    <a:p>
                      <a:r>
                        <a:rPr lang="en-US" dirty="0" smtClean="0"/>
                        <a:t>1.7101</a:t>
                      </a:r>
                      <a:endParaRPr lang="en-US" dirty="0"/>
                    </a:p>
                  </a:txBody>
                  <a:tcPr/>
                </a:tc>
              </a:tr>
              <a:tr h="370840">
                <a:tc>
                  <a:txBody>
                    <a:bodyPr/>
                    <a:lstStyle/>
                    <a:p>
                      <a:r>
                        <a:rPr lang="en-US" dirty="0" err="1" smtClean="0"/>
                        <a:t>Pb</a:t>
                      </a:r>
                      <a:endParaRPr lang="en-US" dirty="0"/>
                    </a:p>
                  </a:txBody>
                  <a:tcPr/>
                </a:tc>
                <a:tc>
                  <a:txBody>
                    <a:bodyPr/>
                    <a:lstStyle/>
                    <a:p>
                      <a:r>
                        <a:rPr lang="en-US" dirty="0" smtClean="0"/>
                        <a:t>82</a:t>
                      </a:r>
                      <a:endParaRPr lang="en-US" dirty="0"/>
                    </a:p>
                  </a:txBody>
                  <a:tcPr/>
                </a:tc>
                <a:tc>
                  <a:txBody>
                    <a:bodyPr/>
                    <a:lstStyle/>
                    <a:p>
                      <a:r>
                        <a:rPr lang="en-US" dirty="0" smtClean="0"/>
                        <a:t>7.3282</a:t>
                      </a:r>
                      <a:endParaRPr lang="en-US" dirty="0"/>
                    </a:p>
                  </a:txBody>
                  <a:tcPr/>
                </a:tc>
                <a:tc>
                  <a:txBody>
                    <a:bodyPr/>
                    <a:lstStyle/>
                    <a:p>
                      <a:r>
                        <a:rPr lang="en-US" dirty="0" smtClean="0"/>
                        <a:t>0.3131</a:t>
                      </a:r>
                      <a:endParaRPr lang="en-US" dirty="0"/>
                    </a:p>
                  </a:txBody>
                  <a:tcPr/>
                </a:tc>
              </a:tr>
              <a:tr h="370840">
                <a:tc>
                  <a:txBody>
                    <a:bodyPr/>
                    <a:lstStyle/>
                    <a:p>
                      <a:r>
                        <a:rPr lang="en-US" dirty="0" smtClean="0"/>
                        <a:t>Al</a:t>
                      </a:r>
                      <a:endParaRPr lang="en-US" dirty="0"/>
                    </a:p>
                  </a:txBody>
                  <a:tcPr/>
                </a:tc>
                <a:tc>
                  <a:txBody>
                    <a:bodyPr/>
                    <a:lstStyle/>
                    <a:p>
                      <a:r>
                        <a:rPr lang="en-US" dirty="0" smtClean="0"/>
                        <a:t>13</a:t>
                      </a:r>
                      <a:endParaRPr lang="en-US" dirty="0"/>
                    </a:p>
                  </a:txBody>
                  <a:tcPr/>
                </a:tc>
                <a:tc>
                  <a:txBody>
                    <a:bodyPr/>
                    <a:lstStyle/>
                    <a:p>
                      <a:r>
                        <a:rPr lang="en-US" dirty="0" smtClean="0"/>
                        <a:t>42.8371</a:t>
                      </a:r>
                      <a:endParaRPr lang="en-US" dirty="0"/>
                    </a:p>
                  </a:txBody>
                  <a:tcPr/>
                </a:tc>
                <a:tc>
                  <a:txBody>
                    <a:bodyPr/>
                    <a:lstStyle/>
                    <a:p>
                      <a:r>
                        <a:rPr lang="en-US" dirty="0" smtClean="0"/>
                        <a:t>1.8302</a:t>
                      </a:r>
                      <a:endParaRPr lang="en-US" dirty="0"/>
                    </a:p>
                  </a:txBody>
                  <a:tcPr/>
                </a:tc>
              </a:tr>
              <a:tr h="370840">
                <a:tc>
                  <a:txBody>
                    <a:bodyPr/>
                    <a:lstStyle/>
                    <a:p>
                      <a:r>
                        <a:rPr lang="en-US" dirty="0" smtClean="0"/>
                        <a:t>Fe</a:t>
                      </a:r>
                      <a:endParaRPr lang="en-US" dirty="0"/>
                    </a:p>
                  </a:txBody>
                  <a:tcPr/>
                </a:tc>
                <a:tc>
                  <a:txBody>
                    <a:bodyPr/>
                    <a:lstStyle/>
                    <a:p>
                      <a:r>
                        <a:rPr lang="en-US" dirty="0" smtClean="0"/>
                        <a:t>26</a:t>
                      </a:r>
                      <a:endParaRPr lang="en-US" dirty="0"/>
                    </a:p>
                  </a:txBody>
                  <a:tcPr/>
                </a:tc>
                <a:tc>
                  <a:txBody>
                    <a:bodyPr/>
                    <a:lstStyle/>
                    <a:p>
                      <a:r>
                        <a:rPr lang="en-US" dirty="0" smtClean="0"/>
                        <a:t>22.3935</a:t>
                      </a:r>
                      <a:endParaRPr lang="en-US" dirty="0"/>
                    </a:p>
                  </a:txBody>
                  <a:tcPr/>
                </a:tc>
                <a:tc>
                  <a:txBody>
                    <a:bodyPr/>
                    <a:lstStyle/>
                    <a:p>
                      <a:r>
                        <a:rPr lang="en-US" dirty="0" smtClean="0"/>
                        <a:t>0.9568</a:t>
                      </a:r>
                      <a:endParaRPr lang="en-US" dirty="0"/>
                    </a:p>
                  </a:txBody>
                  <a:tcPr/>
                </a:tc>
              </a:tr>
              <a:tr h="370840">
                <a:tc>
                  <a:txBody>
                    <a:bodyPr/>
                    <a:lstStyle/>
                    <a:p>
                      <a:r>
                        <a:rPr lang="en-US" dirty="0" smtClean="0"/>
                        <a:t>Cu</a:t>
                      </a:r>
                      <a:endParaRPr lang="en-US" dirty="0"/>
                    </a:p>
                  </a:txBody>
                  <a:tcPr/>
                </a:tc>
                <a:tc>
                  <a:txBody>
                    <a:bodyPr/>
                    <a:lstStyle/>
                    <a:p>
                      <a:r>
                        <a:rPr lang="en-US" dirty="0" smtClean="0"/>
                        <a:t>29</a:t>
                      </a:r>
                      <a:endParaRPr lang="en-US" dirty="0"/>
                    </a:p>
                  </a:txBody>
                  <a:tcPr/>
                </a:tc>
                <a:tc>
                  <a:txBody>
                    <a:bodyPr/>
                    <a:lstStyle/>
                    <a:p>
                      <a:r>
                        <a:rPr lang="en-US" dirty="0" smtClean="0"/>
                        <a:t>20.1719</a:t>
                      </a:r>
                      <a:endParaRPr lang="en-US" dirty="0"/>
                    </a:p>
                  </a:txBody>
                  <a:tcPr/>
                </a:tc>
                <a:tc>
                  <a:txBody>
                    <a:bodyPr/>
                    <a:lstStyle/>
                    <a:p>
                      <a:r>
                        <a:rPr lang="en-US" dirty="0" smtClean="0"/>
                        <a:t>0.8618</a:t>
                      </a:r>
                      <a:endParaRPr lang="en-US" dirty="0"/>
                    </a:p>
                  </a:txBody>
                  <a:tcPr/>
                </a:tc>
              </a:tr>
              <a:tr h="370840">
                <a:tc>
                  <a:txBody>
                    <a:bodyPr/>
                    <a:lstStyle/>
                    <a:p>
                      <a:r>
                        <a:rPr lang="en-US" dirty="0" smtClean="0"/>
                        <a:t>W</a:t>
                      </a:r>
                      <a:endParaRPr lang="en-US" dirty="0"/>
                    </a:p>
                  </a:txBody>
                  <a:tcPr/>
                </a:tc>
                <a:tc>
                  <a:txBody>
                    <a:bodyPr/>
                    <a:lstStyle/>
                    <a:p>
                      <a:r>
                        <a:rPr lang="en-US" dirty="0" smtClean="0"/>
                        <a:t>74</a:t>
                      </a:r>
                      <a:endParaRPr lang="en-US" dirty="0"/>
                    </a:p>
                  </a:txBody>
                  <a:tcPr/>
                </a:tc>
                <a:tc>
                  <a:txBody>
                    <a:bodyPr/>
                    <a:lstStyle/>
                    <a:p>
                      <a:r>
                        <a:rPr lang="en-US" dirty="0" smtClean="0"/>
                        <a:t>8.1074</a:t>
                      </a:r>
                      <a:endParaRPr lang="en-US" dirty="0"/>
                    </a:p>
                  </a:txBody>
                  <a:tcPr/>
                </a:tc>
                <a:tc>
                  <a:txBody>
                    <a:bodyPr/>
                    <a:lstStyle/>
                    <a:p>
                      <a:r>
                        <a:rPr lang="en-US" dirty="0" smtClean="0"/>
                        <a:t>0.3464</a:t>
                      </a:r>
                      <a:endParaRPr lang="en-US" dirty="0"/>
                    </a:p>
                  </a:txBody>
                  <a:tcPr/>
                </a:tc>
              </a:tr>
            </a:tbl>
          </a:graphicData>
        </a:graphic>
      </p:graphicFrame>
      <p:sp>
        <p:nvSpPr>
          <p:cNvPr id="2" name="TextBox 1"/>
          <p:cNvSpPr txBox="1"/>
          <p:nvPr/>
        </p:nvSpPr>
        <p:spPr>
          <a:xfrm>
            <a:off x="8333941" y="165705"/>
            <a:ext cx="2690545" cy="400110"/>
          </a:xfrm>
          <a:prstGeom prst="rect">
            <a:avLst/>
          </a:prstGeom>
          <a:noFill/>
        </p:spPr>
        <p:txBody>
          <a:bodyPr wrap="none" rtlCol="0">
            <a:spAutoFit/>
          </a:bodyPr>
          <a:lstStyle/>
          <a:p>
            <a:r>
              <a:rPr lang="en-US" sz="2000" dirty="0" err="1" smtClean="0"/>
              <a:t>E</a:t>
            </a:r>
            <a:r>
              <a:rPr lang="en-US" sz="2000" baseline="-25000" dirty="0" err="1" smtClean="0"/>
              <a:t>c</a:t>
            </a:r>
            <a:r>
              <a:rPr lang="en-US" sz="2000" dirty="0" smtClean="0"/>
              <a:t> of electron and muon</a:t>
            </a:r>
            <a:endParaRPr lang="en-US" sz="2000" dirty="0"/>
          </a:p>
        </p:txBody>
      </p:sp>
      <mc:AlternateContent xmlns:mc="http://schemas.openxmlformats.org/markup-compatibility/2006">
        <mc:Choice xmlns:a14="http://schemas.microsoft.com/office/drawing/2010/main" Requires="a14">
          <p:sp>
            <p:nvSpPr>
              <p:cNvPr id="6" name="Content Placeholder 2"/>
              <p:cNvSpPr txBox="1">
                <a:spLocks/>
              </p:cNvSpPr>
              <p:nvPr/>
            </p:nvSpPr>
            <p:spPr>
              <a:xfrm>
                <a:off x="476250" y="381000"/>
                <a:ext cx="6800850" cy="579596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smtClean="0">
                    <a:latin typeface="Cambria Math" panose="02040503050406030204" pitchFamily="18" charset="0"/>
                  </a:rPr>
                  <a:t>Shower parameters:</a:t>
                </a:r>
              </a:p>
              <a:p>
                <a:r>
                  <a:rPr lang="en-US" dirty="0" smtClean="0">
                    <a:latin typeface="Cambria Math" panose="02040503050406030204" pitchFamily="18" charset="0"/>
                  </a:rPr>
                  <a:t>Number of particles in the shower after ‘t’ radiation lengths:</a:t>
                </a:r>
              </a:p>
              <a:p>
                <a:pPr marL="0" indent="0">
                  <a:buFont typeface="Arial" panose="020B0604020202020204" pitchFamily="34" charset="0"/>
                  <a:buNone/>
                </a:pPr>
                <a:endParaRPr lang="en-US" i="1" dirty="0" smtClean="0">
                  <a:latin typeface="Cambria Math" panose="02040503050406030204" pitchFamily="18" charset="0"/>
                </a:endParaRP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𝑁</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𝑡</m:t>
                          </m:r>
                        </m:sup>
                      </m:sSup>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𝑡</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r>
                                <a:rPr lang="en-US" i="1">
                                  <a:latin typeface="Cambria Math" panose="02040503050406030204" pitchFamily="18" charset="0"/>
                                </a:rPr>
                                <m:t>2</m:t>
                              </m:r>
                            </m:e>
                          </m:func>
                        </m:sup>
                      </m:sSup>
                    </m:oMath>
                  </m:oMathPara>
                </a14:m>
                <a:endParaRPr lang="en-US" dirty="0" smtClean="0"/>
              </a:p>
              <a:p>
                <a:pPr marL="0" indent="0">
                  <a:buFont typeface="Arial" panose="020B0604020202020204" pitchFamily="34" charset="0"/>
                  <a:buNone/>
                </a:pPr>
                <a:endParaRPr lang="en-US" dirty="0"/>
              </a:p>
              <a:p>
                <a:r>
                  <a:rPr lang="en-US" dirty="0" smtClean="0"/>
                  <a:t>Energy of each particle after ‘t’ radiation lengths:</a:t>
                </a:r>
              </a:p>
              <a:p>
                <a:pPr marL="0" indent="0" algn="ctr">
                  <a:buFont typeface="Arial" panose="020B0604020202020204" pitchFamily="34" charset="0"/>
                  <a:buNone/>
                </a:pPr>
                <a:endParaRPr lang="en-US" i="1" dirty="0" smtClean="0">
                  <a:latin typeface="Cambria Math" panose="02040503050406030204" pitchFamily="18" charset="0"/>
                </a:endParaRPr>
              </a:p>
              <a:p>
                <a:pPr marL="0" indent="0" algn="ctr">
                  <a:buFont typeface="Arial" panose="020B0604020202020204" pitchFamily="34" charset="0"/>
                  <a:buNone/>
                </a:pPr>
                <a14:m>
                  <m:oMath xmlns:m="http://schemas.openxmlformats.org/officeDocument/2006/math">
                    <m:r>
                      <a:rPr lang="en-US" i="1">
                        <a:latin typeface="Cambria Math" panose="02040503050406030204" pitchFamily="18" charset="0"/>
                      </a:rPr>
                      <m:t>𝐸</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0</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𝑡</m:t>
                        </m:r>
                      </m:sup>
                    </m:sSup>
                  </m:oMath>
                </a14:m>
                <a:r>
                  <a:rPr lang="en-US" i="1" dirty="0"/>
                  <a:t>­</a:t>
                </a:r>
                <a:endParaRPr lang="en-US" dirty="0"/>
              </a:p>
              <a:p>
                <a:endParaRPr lang="en-US" dirty="0"/>
              </a:p>
              <a:p>
                <a:r>
                  <a:rPr lang="en-US" dirty="0" smtClean="0">
                    <a:latin typeface="Cambria Math" panose="02040503050406030204" pitchFamily="18" charset="0"/>
                  </a:rPr>
                  <a:t>Maximum number of particles in the shower</a:t>
                </a:r>
              </a:p>
              <a:p>
                <a:pPr marL="0" indent="0" algn="ctr">
                  <a:buFont typeface="Arial" panose="020B0604020202020204" pitchFamily="34" charset="0"/>
                  <a:buNone/>
                </a:pPr>
                <a:endParaRPr lang="en-US" i="1" dirty="0" smtClean="0">
                  <a:latin typeface="Cambria Math" panose="02040503050406030204" pitchFamily="18" charset="0"/>
                </a:endParaRPr>
              </a:p>
              <a:p>
                <a:pPr marL="0" indent="0" algn="ctr">
                  <a:buFont typeface="Arial" panose="020B0604020202020204" pitchFamily="34" charse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𝑚𝑎𝑥</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𝑚𝑎𝑥</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r>
                              <a:rPr lang="en-US" i="1">
                                <a:latin typeface="Cambria Math" panose="02040503050406030204" pitchFamily="18" charset="0"/>
                              </a:rPr>
                              <m:t>2</m:t>
                            </m:r>
                          </m:e>
                        </m:func>
                      </m:sup>
                    </m:sSup>
                  </m:oMath>
                </a14:m>
                <a:r>
                  <a:rPr lang="en-US" dirty="0"/>
                  <a:t> =</a:t>
                </a:r>
                <a14:m>
                  <m:oMath xmlns:m="http://schemas.openxmlformats.org/officeDocument/2006/math">
                    <m:f>
                      <m:fPr>
                        <m:type m:val="lin"/>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𝐸</m:t>
                            </m:r>
                          </m:e>
                          <m:sub>
                            <m:r>
                              <a:rPr lang="en-US" i="1">
                                <a:latin typeface="Cambria Math" panose="02040503050406030204" pitchFamily="18" charset="0"/>
                              </a:rPr>
                              <m:t>0</m:t>
                            </m:r>
                          </m:sub>
                        </m:sSub>
                      </m:num>
                      <m:den>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𝑐</m:t>
                            </m:r>
                          </m:sub>
                        </m:sSub>
                      </m:den>
                    </m:f>
                  </m:oMath>
                </a14:m>
                <a:endParaRPr lang="en-US" dirty="0"/>
              </a:p>
              <a:p>
                <a:endParaRPr lang="en-US" dirty="0"/>
              </a:p>
            </p:txBody>
          </p:sp>
        </mc:Choice>
        <mc:Fallback>
          <p:sp>
            <p:nvSpPr>
              <p:cNvPr id="6" name="Content Placeholder 2"/>
              <p:cNvSpPr txBox="1">
                <a:spLocks noRot="1" noChangeAspect="1" noMove="1" noResize="1" noEditPoints="1" noAdjustHandles="1" noChangeArrowheads="1" noChangeShapeType="1" noTextEdit="1"/>
              </p:cNvSpPr>
              <p:nvPr/>
            </p:nvSpPr>
            <p:spPr>
              <a:xfrm>
                <a:off x="476250" y="381000"/>
                <a:ext cx="6800850" cy="5795963"/>
              </a:xfrm>
              <a:prstGeom prst="rect">
                <a:avLst/>
              </a:prstGeom>
              <a:blipFill rotWithShape="0">
                <a:blip r:embed="rId2"/>
                <a:stretch>
                  <a:fillRect l="-2419" t="-4105"/>
                </a:stretch>
              </a:blipFill>
            </p:spPr>
            <p:txBody>
              <a:bodyPr/>
              <a:lstStyle/>
              <a:p>
                <a:r>
                  <a:rPr lang="en-US">
                    <a:noFill/>
                  </a:rPr>
                  <a:t> </a:t>
                </a:r>
              </a:p>
            </p:txBody>
          </p:sp>
        </mc:Fallback>
      </mc:AlternateContent>
    </p:spTree>
    <p:extLst>
      <p:ext uri="{BB962C8B-B14F-4D97-AF65-F5344CB8AC3E}">
        <p14:creationId xmlns:p14="http://schemas.microsoft.com/office/powerpoint/2010/main" val="125797155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4067175" cy="635000"/>
          </a:xfrm>
        </p:spPr>
        <p:txBody>
          <a:bodyPr>
            <a:normAutofit fontScale="90000"/>
          </a:bodyPr>
          <a:lstStyle/>
          <a:p>
            <a:endParaRPr lang="en-US"/>
          </a:p>
        </p:txBody>
      </p:sp>
      <p:sp>
        <p:nvSpPr>
          <p:cNvPr id="3" name="Content Placeholder 2"/>
          <p:cNvSpPr>
            <a:spLocks noGrp="1"/>
          </p:cNvSpPr>
          <p:nvPr>
            <p:ph idx="1"/>
          </p:nvPr>
        </p:nvSpPr>
        <p:spPr>
          <a:xfrm>
            <a:off x="838200" y="1162050"/>
            <a:ext cx="10515600" cy="5014913"/>
          </a:xfrm>
        </p:spPr>
        <p:txBody>
          <a:bodyPr/>
          <a:lstStyle/>
          <a:p>
            <a:endParaRPr lang="en-US"/>
          </a:p>
        </p:txBody>
      </p:sp>
      <p:sp>
        <p:nvSpPr>
          <p:cNvPr id="4" name="Slide Number Placeholder 3"/>
          <p:cNvSpPr>
            <a:spLocks noGrp="1"/>
          </p:cNvSpPr>
          <p:nvPr>
            <p:ph type="sldNum" sz="quarter" idx="12"/>
          </p:nvPr>
        </p:nvSpPr>
        <p:spPr/>
        <p:txBody>
          <a:bodyPr/>
          <a:lstStyle/>
          <a:p>
            <a:fld id="{4C1015C9-1ACA-46B4-8D79-D34DA2D0B710}" type="slidenum">
              <a:rPr lang="en-US" smtClean="0"/>
              <a:t>80</a:t>
            </a:fld>
            <a:endParaRPr lang="en-US"/>
          </a:p>
        </p:txBody>
      </p:sp>
    </p:spTree>
    <p:extLst>
      <p:ext uri="{BB962C8B-B14F-4D97-AF65-F5344CB8AC3E}">
        <p14:creationId xmlns:p14="http://schemas.microsoft.com/office/powerpoint/2010/main" val="374426877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4067175" cy="635000"/>
          </a:xfrm>
        </p:spPr>
        <p:txBody>
          <a:bodyPr>
            <a:normAutofit fontScale="90000"/>
          </a:bodyPr>
          <a:lstStyle/>
          <a:p>
            <a:endParaRPr lang="en-US"/>
          </a:p>
        </p:txBody>
      </p:sp>
      <p:sp>
        <p:nvSpPr>
          <p:cNvPr id="3" name="Content Placeholder 2"/>
          <p:cNvSpPr>
            <a:spLocks noGrp="1"/>
          </p:cNvSpPr>
          <p:nvPr>
            <p:ph idx="1"/>
          </p:nvPr>
        </p:nvSpPr>
        <p:spPr>
          <a:xfrm>
            <a:off x="838200" y="1162050"/>
            <a:ext cx="10515600" cy="5014913"/>
          </a:xfrm>
        </p:spPr>
        <p:txBody>
          <a:bodyPr/>
          <a:lstStyle/>
          <a:p>
            <a:endParaRPr lang="en-US"/>
          </a:p>
        </p:txBody>
      </p:sp>
      <p:sp>
        <p:nvSpPr>
          <p:cNvPr id="4" name="Slide Number Placeholder 3"/>
          <p:cNvSpPr>
            <a:spLocks noGrp="1"/>
          </p:cNvSpPr>
          <p:nvPr>
            <p:ph type="sldNum" sz="quarter" idx="12"/>
          </p:nvPr>
        </p:nvSpPr>
        <p:spPr/>
        <p:txBody>
          <a:bodyPr/>
          <a:lstStyle/>
          <a:p>
            <a:fld id="{4C1015C9-1ACA-46B4-8D79-D34DA2D0B710}" type="slidenum">
              <a:rPr lang="en-US" smtClean="0"/>
              <a:t>81</a:t>
            </a:fld>
            <a:endParaRPr lang="en-US"/>
          </a:p>
        </p:txBody>
      </p:sp>
    </p:spTree>
    <p:extLst>
      <p:ext uri="{BB962C8B-B14F-4D97-AF65-F5344CB8AC3E}">
        <p14:creationId xmlns:p14="http://schemas.microsoft.com/office/powerpoint/2010/main" val="375705623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4067175" cy="635000"/>
          </a:xfrm>
        </p:spPr>
        <p:txBody>
          <a:bodyPr>
            <a:normAutofit fontScale="90000"/>
          </a:bodyPr>
          <a:lstStyle/>
          <a:p>
            <a:endParaRPr lang="en-US"/>
          </a:p>
        </p:txBody>
      </p:sp>
      <p:sp>
        <p:nvSpPr>
          <p:cNvPr id="3" name="Content Placeholder 2"/>
          <p:cNvSpPr>
            <a:spLocks noGrp="1"/>
          </p:cNvSpPr>
          <p:nvPr>
            <p:ph idx="1"/>
          </p:nvPr>
        </p:nvSpPr>
        <p:spPr>
          <a:xfrm>
            <a:off x="838200" y="1162050"/>
            <a:ext cx="10515600" cy="5014913"/>
          </a:xfrm>
        </p:spPr>
        <p:txBody>
          <a:bodyPr/>
          <a:lstStyle/>
          <a:p>
            <a:endParaRPr lang="en-US"/>
          </a:p>
        </p:txBody>
      </p:sp>
      <p:sp>
        <p:nvSpPr>
          <p:cNvPr id="4" name="Slide Number Placeholder 3"/>
          <p:cNvSpPr>
            <a:spLocks noGrp="1"/>
          </p:cNvSpPr>
          <p:nvPr>
            <p:ph type="sldNum" sz="quarter" idx="12"/>
          </p:nvPr>
        </p:nvSpPr>
        <p:spPr/>
        <p:txBody>
          <a:bodyPr/>
          <a:lstStyle/>
          <a:p>
            <a:fld id="{4C1015C9-1ACA-46B4-8D79-D34DA2D0B710}" type="slidenum">
              <a:rPr lang="en-US" smtClean="0"/>
              <a:t>82</a:t>
            </a:fld>
            <a:endParaRPr lang="en-US"/>
          </a:p>
        </p:txBody>
      </p:sp>
    </p:spTree>
    <p:extLst>
      <p:ext uri="{BB962C8B-B14F-4D97-AF65-F5344CB8AC3E}">
        <p14:creationId xmlns:p14="http://schemas.microsoft.com/office/powerpoint/2010/main" val="1614438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4067175" cy="635000"/>
          </a:xfrm>
        </p:spPr>
        <p:txBody>
          <a:bodyPr>
            <a:normAutofit fontScale="90000"/>
          </a:bodyPr>
          <a:lstStyle/>
          <a:p>
            <a:endParaRPr lang="en-US" dirty="0"/>
          </a:p>
        </p:txBody>
      </p:sp>
      <p:sp>
        <p:nvSpPr>
          <p:cNvPr id="3" name="Content Placeholder 2"/>
          <p:cNvSpPr>
            <a:spLocks noGrp="1"/>
          </p:cNvSpPr>
          <p:nvPr>
            <p:ph idx="1"/>
          </p:nvPr>
        </p:nvSpPr>
        <p:spPr>
          <a:xfrm>
            <a:off x="838200" y="1162050"/>
            <a:ext cx="10515600" cy="5014913"/>
          </a:xfrm>
        </p:spPr>
        <p:txBody>
          <a:bodyPr/>
          <a:lstStyle/>
          <a:p>
            <a:r>
              <a:rPr lang="en-US" dirty="0" err="1" smtClean="0"/>
              <a:t>Moleir</a:t>
            </a:r>
            <a:r>
              <a:rPr lang="en-US" dirty="0" smtClean="0"/>
              <a:t> radius</a:t>
            </a:r>
            <a:endParaRPr lang="en-US" dirty="0"/>
          </a:p>
        </p:txBody>
      </p:sp>
      <p:sp>
        <p:nvSpPr>
          <p:cNvPr id="4" name="Slide Number Placeholder 3"/>
          <p:cNvSpPr>
            <a:spLocks noGrp="1"/>
          </p:cNvSpPr>
          <p:nvPr>
            <p:ph type="sldNum" sz="quarter" idx="12"/>
          </p:nvPr>
        </p:nvSpPr>
        <p:spPr/>
        <p:txBody>
          <a:bodyPr/>
          <a:lstStyle/>
          <a:p>
            <a:fld id="{4C1015C9-1ACA-46B4-8D79-D34DA2D0B710}" type="slidenum">
              <a:rPr lang="en-US" smtClean="0"/>
              <a:t>9</a:t>
            </a:fld>
            <a:endParaRPr lang="en-US"/>
          </a:p>
        </p:txBody>
      </p:sp>
    </p:spTree>
    <p:extLst>
      <p:ext uri="{BB962C8B-B14F-4D97-AF65-F5344CB8AC3E}">
        <p14:creationId xmlns:p14="http://schemas.microsoft.com/office/powerpoint/2010/main" val="2652265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2871</TotalTime>
  <Words>4301</Words>
  <Application>Microsoft Office PowerPoint</Application>
  <PresentationFormat>Widescreen</PresentationFormat>
  <Paragraphs>695</Paragraphs>
  <Slides>82</Slides>
  <Notes>57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82</vt:i4>
      </vt:variant>
    </vt:vector>
  </HeadingPairs>
  <TitlesOfParts>
    <vt:vector size="88" baseType="lpstr">
      <vt:lpstr>Arial</vt:lpstr>
      <vt:lpstr>Calibri</vt:lpstr>
      <vt:lpstr>Calibri Light</vt:lpstr>
      <vt:lpstr>Cambria Math</vt:lpstr>
      <vt:lpstr>Office Theme</vt:lpstr>
      <vt:lpstr>Simple Light</vt:lpstr>
      <vt:lpstr>PowerPoint Presentation</vt:lpstr>
      <vt:lpstr>Electromagnetic Shower</vt:lpstr>
      <vt:lpstr>PowerPoint Presentation</vt:lpstr>
      <vt:lpstr>PowerPoint Presentation</vt:lpstr>
      <vt:lpstr>Radiation loss (Bremsstrahlung)</vt:lpstr>
      <vt:lpstr>PowerPoint Presentation</vt:lpstr>
      <vt:lpstr>PowerPoint Presentation</vt:lpstr>
      <vt:lpstr>PowerPoint Presentation</vt:lpstr>
      <vt:lpstr>PowerPoint Presentation</vt:lpstr>
      <vt:lpstr>Interaction of photons</vt:lpstr>
      <vt:lpstr>PowerPoint Presentation</vt:lpstr>
      <vt:lpstr>Hadronic Showers</vt:lpstr>
      <vt:lpstr>PowerPoint Presentation</vt:lpstr>
      <vt:lpstr>HCAL </vt:lpstr>
      <vt:lpstr>PowerPoint Presentation</vt:lpstr>
      <vt:lpstr>PowerPoint Presentation</vt:lpstr>
      <vt:lpstr>2.2 Scintillator</vt:lpstr>
      <vt:lpstr>PowerPoint Presentation</vt:lpstr>
      <vt:lpstr>PowerPoint Presentation</vt:lpstr>
      <vt:lpstr>2.3 Longitudinal Segmentation</vt:lpstr>
      <vt:lpstr>PowerPoint Presentation</vt:lpstr>
      <vt:lpstr>3. Electronics and Data Acquisition</vt:lpstr>
      <vt:lpstr>PowerPoint Presentation</vt:lpstr>
      <vt:lpstr>PowerPoint Presentation</vt:lpstr>
      <vt:lpstr>PowerPoint Presentation</vt:lpstr>
      <vt:lpstr>3.1 Trigger and Readout Modules</vt:lpstr>
      <vt:lpstr>PowerPoint Presentation</vt:lpstr>
      <vt:lpstr>PowerPoint Presentation</vt:lpstr>
      <vt:lpstr>3.2 Data Concentrator Card </vt:lpstr>
      <vt:lpstr>PowerPoint Presentation</vt:lpstr>
      <vt:lpstr>4. Test Beam Setup </vt:lpstr>
      <vt:lpstr>4.1 ECAL Module</vt:lpstr>
      <vt:lpstr>4.2 Data Sets</vt:lpstr>
      <vt:lpstr>4.2 Data Sets</vt:lpstr>
      <vt:lpstr>PowerPoint Presentation</vt:lpstr>
      <vt:lpstr>4.4 Noise Performance</vt:lpstr>
      <vt:lpstr>4.4 Noise Performance</vt:lpstr>
      <vt:lpstr>4.5 Time Structure</vt:lpstr>
      <vt:lpstr>4.5.1 Measurements with a Photomultiplier Tube</vt:lpstr>
      <vt:lpstr>PowerPoint Presentation</vt:lpstr>
      <vt:lpstr>PowerPoint Presentation</vt:lpstr>
      <vt:lpstr>PowerPoint Presentation</vt:lpstr>
      <vt:lpstr>4.5.2 HPD/QIE Measurements</vt:lpstr>
      <vt:lpstr>PowerPoint Presentation</vt:lpstr>
      <vt:lpstr>5. The HB Response to Pions and Muons</vt:lpstr>
      <vt:lpstr>Muons</vt:lpstr>
      <vt:lpstr>How to measure the energy of pion?</vt:lpstr>
      <vt:lpstr>PowerPoint Presentation</vt:lpstr>
      <vt:lpstr>PowerPoint Presentation</vt:lpstr>
      <vt:lpstr>Pions</vt:lpstr>
      <vt:lpstr>PowerPoint Presentation</vt:lpstr>
      <vt:lpstr>6. The EB Response to       Electrons</vt:lpstr>
      <vt:lpstr>PowerPoint Presentation</vt:lpstr>
      <vt:lpstr>7. Performance of the combimed calorimeters: EB+HB</vt:lpstr>
      <vt:lpstr>7.1 Energy Resolution and Response</vt:lpstr>
      <vt:lpstr>PowerPoint Presentation</vt:lpstr>
      <vt:lpstr>PowerPoint Presentation</vt:lpstr>
      <vt:lpstr>PowerPoint Presentation</vt:lpstr>
      <vt:lpstr>PowerPoint Presentation</vt:lpstr>
      <vt:lpstr>PowerPoint Presentation</vt:lpstr>
      <vt:lpstr>PowerPoint Presentation</vt:lpstr>
      <vt:lpstr>8. Comparison with GEANT4</vt:lpstr>
      <vt:lpstr>PowerPoint Presentation</vt:lpstr>
      <vt:lpstr>PowerPoint Presentation</vt:lpstr>
      <vt:lpstr>PowerPoint Presentation</vt:lpstr>
      <vt:lpstr>PowerPoint Presentation</vt:lpstr>
      <vt:lpstr>PowerPoint Presentation</vt:lpstr>
      <vt:lpstr>9. Radioactive Source Calibration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Mohit Saharan</dc:creator>
  <cp:lastModifiedBy>Mohit Saharan</cp:lastModifiedBy>
  <cp:revision>105</cp:revision>
  <dcterms:created xsi:type="dcterms:W3CDTF">2018-08-16T14:08:07Z</dcterms:created>
  <dcterms:modified xsi:type="dcterms:W3CDTF">2018-08-20T15:29:42Z</dcterms:modified>
</cp:coreProperties>
</file>