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4"/>
  </p:notesMasterIdLst>
  <p:sldIdLst>
    <p:sldId id="355" r:id="rId2"/>
    <p:sldId id="356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32" r:id="rId18"/>
    <p:sldId id="267" r:id="rId19"/>
    <p:sldId id="333" r:id="rId20"/>
    <p:sldId id="268" r:id="rId21"/>
    <p:sldId id="271" r:id="rId22"/>
    <p:sldId id="272" r:id="rId23"/>
    <p:sldId id="275" r:id="rId24"/>
    <p:sldId id="277" r:id="rId25"/>
    <p:sldId id="278" r:id="rId26"/>
    <p:sldId id="280" r:id="rId27"/>
    <p:sldId id="287" r:id="rId28"/>
    <p:sldId id="288" r:id="rId29"/>
    <p:sldId id="335" r:id="rId30"/>
    <p:sldId id="337" r:id="rId31"/>
    <p:sldId id="338" r:id="rId32"/>
    <p:sldId id="303" r:id="rId33"/>
    <p:sldId id="308" r:id="rId34"/>
    <p:sldId id="310" r:id="rId35"/>
    <p:sldId id="313" r:id="rId36"/>
    <p:sldId id="314" r:id="rId37"/>
    <p:sldId id="315" r:id="rId38"/>
    <p:sldId id="316" r:id="rId39"/>
    <p:sldId id="324" r:id="rId40"/>
    <p:sldId id="325" r:id="rId41"/>
    <p:sldId id="328" r:id="rId42"/>
    <p:sldId id="354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9958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CEFCDE2-0767-4DC1-AC44-05D31F41AD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4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866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0609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3555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700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55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940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008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28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798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4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collisons</a:t>
            </a:r>
            <a:r>
              <a:rPr lang="en-US" baseline="0" dirty="0" smtClean="0"/>
              <a:t>: Kinetic energy (T) of the atomic collision after collision is less than the </a:t>
            </a:r>
            <a:r>
              <a:rPr lang="en-US" baseline="0" dirty="0" err="1" smtClean="0"/>
              <a:t>T</a:t>
            </a:r>
            <a:r>
              <a:rPr lang="en-US" baseline="-25000" dirty="0" err="1" smtClean="0"/>
              <a:t>max</a:t>
            </a:r>
            <a:r>
              <a:rPr lang="en-US" baseline="0" dirty="0" smtClean="0"/>
              <a:t>. Reverse for Hard collisions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CEFCDE2-0767-4DC1-AC44-05D31F41AD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32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323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943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814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526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74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32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98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237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94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485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601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97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11A2BEB-7C52-4CED-AD4D-1A2C45696B3C}" type="datetime1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15C9-1ACA-46B4-8D79-D34DA2D0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09493"/>
            <a:ext cx="8520600" cy="1040876"/>
          </a:xfrm>
        </p:spPr>
        <p:txBody>
          <a:bodyPr/>
          <a:lstStyle/>
          <a:p>
            <a:pPr algn="ctr"/>
            <a:r>
              <a:rPr lang="en-US" dirty="0" smtClean="0"/>
              <a:t>Hadron Calorimeter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35770"/>
                <a:ext cx="7886700" cy="4196954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2000" dirty="0" smtClean="0"/>
                  <a:t>Lateral development of the shower</a:t>
                </a:r>
              </a:p>
              <a:p>
                <a:pPr marL="11430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Up to the shower maximum, the shower is contained in a cylinder with radius &lt; 1 radiation length.</a:t>
                </a:r>
              </a:p>
              <a:p>
                <a:r>
                  <a:rPr lang="en-US" sz="2000" dirty="0" smtClean="0"/>
                  <a:t>Beyond that point, lateral size scales in Moliere radius, which is given approximately by</a:t>
                </a: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~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sz="2000" b="0" dirty="0" smtClean="0"/>
                  <a:t>   g/cm</a:t>
                </a:r>
                <a:r>
                  <a:rPr lang="en-US" sz="2000" b="0" baseline="30000" dirty="0" smtClean="0"/>
                  <a:t>2</a:t>
                </a:r>
                <a:endParaRPr lang="en-US" sz="2000" b="0" dirty="0" smtClean="0"/>
              </a:p>
              <a:p>
                <a:r>
                  <a:rPr lang="en-US" sz="2000" dirty="0" smtClean="0"/>
                  <a:t>Roughly 95% of the shower is contained laterally in a cylinder of radius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35770"/>
                <a:ext cx="7886700" cy="4196954"/>
              </a:xfrm>
              <a:blipFill rotWithShape="0">
                <a:blip r:embed="rId2"/>
                <a:stretch>
                  <a:fillRect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15C9-1ACA-46B4-8D79-D34DA2D0B7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3571875" cy="3976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Interaction of photons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750094"/>
                <a:ext cx="7886700" cy="431482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Energy loss primarily by:</a:t>
                </a:r>
              </a:p>
              <a:p>
                <a:pPr lvl="1"/>
                <a:r>
                  <a:rPr lang="en-US" dirty="0" smtClean="0"/>
                  <a:t>Photoelectric effect (E&lt;500 </a:t>
                </a:r>
                <a:r>
                  <a:rPr lang="en-US" dirty="0" err="1" smtClean="0"/>
                  <a:t>keV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Compton effect (Intermediate range)</a:t>
                </a:r>
              </a:p>
              <a:p>
                <a:pPr lvl="1"/>
                <a:r>
                  <a:rPr lang="en-US" dirty="0" smtClean="0"/>
                  <a:t>Pair production (E&gt;50 MeV)</a:t>
                </a:r>
              </a:p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Photon </a:t>
                </a:r>
                <a:r>
                  <a:rPr lang="en-US" dirty="0">
                    <a:solidFill>
                      <a:prstClr val="black"/>
                    </a:solidFill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bsorption length: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𝑝h𝑜𝑡𝑜𝑛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𝑝h𝑜𝑡𝑜𝑒𝑙𝑒𝑐𝑡𝑟𝑖𝑐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𝑐𝑜𝑚𝑝𝑡𝑜𝑛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𝑝𝑎𝑖𝑟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𝑝𝑟𝑜𝑑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3429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&amp;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3429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𝑝𝑎𝑖𝑟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𝑝𝑟𝑜𝑑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=4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183 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≫137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m = mass of electron			k = energy of photon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Z = Atomic number of target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= classical electron radius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= fine structure constant 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3429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750094"/>
                <a:ext cx="7886700" cy="4314825"/>
              </a:xfrm>
              <a:blipFill rotWithShape="0"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15C9-1ACA-46B4-8D79-D34DA2D0B7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2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7169"/>
            <a:ext cx="7886700" cy="4425554"/>
          </a:xfrm>
        </p:spPr>
        <p:txBody>
          <a:bodyPr/>
          <a:lstStyle/>
          <a:p>
            <a:r>
              <a:rPr lang="en-US" dirty="0" smtClean="0"/>
              <a:t>Photon absorption length for </a:t>
            </a:r>
            <a:r>
              <a:rPr lang="en-US" smtClean="0"/>
              <a:t>some elements:</a:t>
            </a:r>
          </a:p>
          <a:p>
            <a:pPr marL="0" indent="0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At high energies where pair production is dominant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24000" y="1497012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Element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Z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A (g/mol)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100" b="1" i="1" baseline="0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oMath>
                          </a14:m>
                          <a:r>
                            <a:rPr lang="en-US" sz="1100" b="1" baseline="-25000" smtClean="0"/>
                            <a:t>ph abs</a:t>
                          </a:r>
                          <a:r>
                            <a:rPr lang="en-US" sz="1100" b="1" baseline="0" smtClean="0"/>
                            <a:t> (g/cm</a:t>
                          </a:r>
                          <a:r>
                            <a:rPr lang="en-US" sz="1100" b="1" baseline="30000" smtClean="0"/>
                            <a:t>2</a:t>
                          </a:r>
                          <a:r>
                            <a:rPr lang="en-US" sz="1100" b="1" baseline="0" smtClean="0"/>
                            <a:t>)</a:t>
                          </a:r>
                          <a:endParaRPr lang="en-US" sz="1100" b="1" baseline="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Al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13</a:t>
                          </a:r>
                          <a:r>
                            <a:rPr lang="en-US" sz="1100" baseline="0" smtClean="0"/>
                            <a:t>.0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27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33.79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Ca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20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40.1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21.926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Fe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26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55.8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18.436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Cu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29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63.5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17.014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Ta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73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180.9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8.272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Pb 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82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207.2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7.586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U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92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smtClean="0"/>
                            <a:t>238</a:t>
                          </a:r>
                          <a:endParaRPr lang="en-US" sz="11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6.995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8104314"/>
                  </p:ext>
                </p:extLst>
              </p:nvPr>
            </p:nvGraphicFramePr>
            <p:xfrm>
              <a:off x="2032000" y="1996016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Element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Z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A (g/mol)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8197" r="-1201" b="-7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Al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13</a:t>
                          </a:r>
                          <a:r>
                            <a:rPr lang="en-US" baseline="0" smtClean="0"/>
                            <a:t>.0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27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33.79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40.1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21.926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Fe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26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55.8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18.436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Cu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29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63.5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17.014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Ta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73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180.9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8.272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Pb 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82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207.2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7.586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U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92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238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6.995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15C9-1ACA-46B4-8D79-D34DA2D0B7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9532"/>
            <a:ext cx="3571875" cy="3976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Hadronic Showers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57201"/>
                <a:ext cx="7886700" cy="456485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If the incoming particles possess the following characteristics:</a:t>
                </a:r>
              </a:p>
              <a:p>
                <a:pPr lvl="1"/>
                <a:r>
                  <a:rPr lang="en-US" sz="1600" dirty="0"/>
                  <a:t>Particle is a hadron</a:t>
                </a:r>
              </a:p>
              <a:p>
                <a:pPr lvl="1"/>
                <a:r>
                  <a:rPr lang="en-US" sz="1600" dirty="0"/>
                  <a:t>It has long enough lifetime so that it can interact with the </a:t>
                </a:r>
                <a:r>
                  <a:rPr lang="en-US" sz="1600" dirty="0" smtClean="0"/>
                  <a:t>medium</a:t>
                </a:r>
              </a:p>
              <a:p>
                <a:r>
                  <a:rPr lang="en-US" dirty="0" smtClean="0"/>
                  <a:t>Then the particle will undergo strong interaction with the nuclei of the medium, and produce hadronic shower.</a:t>
                </a:r>
              </a:p>
              <a:p>
                <a:r>
                  <a:rPr lang="en-US" dirty="0" smtClean="0"/>
                  <a:t>Some hadrons which can produce hadronic showers:</a:t>
                </a:r>
              </a:p>
              <a:p>
                <a:pPr lvl="1"/>
                <a:r>
                  <a:rPr lang="en-US" sz="1600" dirty="0" smtClean="0"/>
                  <a:t>Proton (stable)</a:t>
                </a:r>
              </a:p>
              <a:p>
                <a:pPr lvl="1"/>
                <a:r>
                  <a:rPr lang="en-US" sz="1600" dirty="0" smtClean="0"/>
                  <a:t>Neutron (881.5 s)</a:t>
                </a:r>
              </a:p>
              <a:p>
                <a:pPr lvl="1"/>
                <a:r>
                  <a:rPr lang="en-US" sz="1600" dirty="0" smtClean="0"/>
                  <a:t>Charged </a:t>
                </a:r>
                <a:r>
                  <a:rPr lang="en-US" sz="1600" dirty="0" err="1" smtClean="0"/>
                  <a:t>kons</a:t>
                </a:r>
                <a:r>
                  <a:rPr lang="en-US" sz="1600" dirty="0" smtClean="0"/>
                  <a:t>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1.238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 smtClean="0"/>
                  <a:t>) </a:t>
                </a:r>
              </a:p>
              <a:p>
                <a:pPr lvl="1"/>
                <a:r>
                  <a:rPr lang="en-US" sz="1600" dirty="0" smtClean="0"/>
                  <a:t>Charged </a:t>
                </a:r>
                <a:r>
                  <a:rPr lang="en-US" sz="1600" dirty="0" err="1" smtClean="0"/>
                  <a:t>pions</a:t>
                </a:r>
                <a:r>
                  <a:rPr lang="en-US" sz="1600" dirty="0" smtClean="0"/>
                  <a:t> (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2.603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16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 smtClean="0"/>
                  <a:t>)</a:t>
                </a:r>
              </a:p>
              <a:p>
                <a:pPr lvl="1"/>
                <a:r>
                  <a:rPr lang="en-US" sz="1600" dirty="0" smtClean="0"/>
                  <a:t>Charged D-mesons (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04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sz="16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 smtClean="0"/>
                  <a:t> (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2.6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sz="16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57201"/>
                <a:ext cx="7886700" cy="456485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15C9-1ACA-46B4-8D79-D34DA2D0B7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57176"/>
                <a:ext cx="7886700" cy="26860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700" dirty="0" smtClean="0"/>
                  <a:t>Interaction length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2700" dirty="0"/>
                  <a:t>):</a:t>
                </a:r>
              </a:p>
              <a:p>
                <a:pPr marL="0" indent="0">
                  <a:buNone/>
                </a:pPr>
                <a:r>
                  <a:rPr lang="en-US" dirty="0" smtClean="0"/>
                  <a:t>Absorption of hadrons in matter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Where,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𝑖𝑛𝑒𝑙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 = Avogadro number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= density of the medium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𝑖𝑛𝑒𝑙</m:t>
                        </m:r>
                      </m:sub>
                    </m:sSub>
                  </m:oMath>
                </a14:m>
                <a:r>
                  <a:rPr lang="en-US" dirty="0" smtClean="0"/>
                  <a:t> = inelastic cross section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57176"/>
                <a:ext cx="7886700" cy="2686049"/>
              </a:xfrm>
              <a:blipFill rotWithShape="0"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15C9-1ACA-46B4-8D79-D34DA2D0B71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668" y="2719722"/>
            <a:ext cx="5401538" cy="21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3845"/>
            <a:ext cx="3050381" cy="4762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HCAL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871538"/>
                <a:ext cx="7886700" cy="3761185"/>
              </a:xfrm>
            </p:spPr>
            <p:txBody>
              <a:bodyPr>
                <a:normAutofit fontScale="92500" lnSpcReduction="20000"/>
              </a:bodyPr>
              <a:lstStyle/>
              <a:p>
                <a:pPr marL="342900" indent="-257175">
                  <a:buFont typeface="Arial" panose="020B0604020202020204" pitchFamily="34" charset="0"/>
                  <a:buChar char="●"/>
                </a:pPr>
                <a:r>
                  <a:rPr lang="en-US" dirty="0"/>
                  <a:t>T</a:t>
                </a:r>
                <a:r>
                  <a:rPr lang="en-US" dirty="0" smtClean="0"/>
                  <a:t>iming </a:t>
                </a:r>
                <a:r>
                  <a:rPr lang="en-US" dirty="0"/>
                  <a:t>and energy of hadronic showers.</a:t>
                </a:r>
              </a:p>
              <a:p>
                <a:pPr marL="342900" indent="-257175"/>
                <a:endParaRPr lang="en-US" dirty="0" smtClean="0"/>
              </a:p>
              <a:p>
                <a:pPr marL="342900" indent="-257175"/>
                <a:r>
                  <a:rPr lang="en-US" dirty="0" smtClean="0"/>
                  <a:t>4 </a:t>
                </a:r>
                <a:r>
                  <a:rPr lang="en-US" dirty="0"/>
                  <a:t>T superconducting solenoidal magnet of length 13 m and inner </a:t>
                </a:r>
                <a:r>
                  <a:rPr lang="en-US" dirty="0" smtClean="0"/>
                  <a:t>diameter </a:t>
                </a:r>
                <a:r>
                  <a:rPr lang="en-US" dirty="0"/>
                  <a:t>5.9 m.</a:t>
                </a:r>
              </a:p>
              <a:p>
                <a:pPr marL="342900" indent="-257175"/>
                <a:endParaRPr lang="en-US" dirty="0"/>
              </a:p>
              <a:p>
                <a:pPr marL="342900" indent="-257175"/>
                <a:r>
                  <a:rPr lang="en-US" dirty="0" smtClean="0"/>
                  <a:t>Surrounds </a:t>
                </a: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PbW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 electromagnetic calorimeter (</a:t>
                </a:r>
                <a:r>
                  <a:rPr lang="en-US" dirty="0" err="1"/>
                  <a:t>EB</a:t>
                </a:r>
                <a:r>
                  <a:rPr lang="en-US" dirty="0" smtClean="0"/>
                  <a:t>).</a:t>
                </a:r>
              </a:p>
              <a:p>
                <a:pPr marL="342900" indent="-257175"/>
                <a:endParaRPr lang="en-US" b="1" dirty="0"/>
              </a:p>
              <a:p>
                <a:pPr marL="342900" indent="-257175"/>
                <a:r>
                  <a:rPr lang="en-US" b="1" dirty="0" smtClean="0"/>
                  <a:t>9072 </a:t>
                </a:r>
                <a:r>
                  <a:rPr lang="en-US" b="1" dirty="0"/>
                  <a:t>readout channels</a:t>
                </a:r>
                <a:r>
                  <a:rPr lang="en-US" dirty="0"/>
                  <a:t> organized into </a:t>
                </a:r>
                <a:r>
                  <a:rPr lang="en-US" b="1" dirty="0"/>
                  <a:t>four subsystems: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barrel </a:t>
                </a:r>
                <a:r>
                  <a:rPr lang="en-US" dirty="0"/>
                  <a:t>(HB, 2592 channels</a:t>
                </a:r>
                <a:r>
                  <a:rPr lang="en-US" dirty="0" smtClean="0"/>
                  <a:t>) </a:t>
                </a:r>
              </a:p>
              <a:p>
                <a:pPr lvl="1"/>
                <a:r>
                  <a:rPr lang="en-US" dirty="0" smtClean="0"/>
                  <a:t>endcap </a:t>
                </a:r>
                <a:r>
                  <a:rPr lang="en-US" dirty="0"/>
                  <a:t>(HE, 2592 channels</a:t>
                </a:r>
                <a:r>
                  <a:rPr lang="en-US" dirty="0" smtClean="0"/>
                  <a:t>) </a:t>
                </a:r>
              </a:p>
              <a:p>
                <a:pPr lvl="1"/>
                <a:r>
                  <a:rPr lang="en-US" dirty="0" smtClean="0"/>
                  <a:t>outer </a:t>
                </a:r>
                <a:r>
                  <a:rPr lang="en-US" dirty="0"/>
                  <a:t>(HO, 2160   channels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forward </a:t>
                </a:r>
                <a:r>
                  <a:rPr lang="en-US" dirty="0"/>
                  <a:t>(HF, 1728 channels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marL="342900" indent="-257175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871538"/>
                <a:ext cx="7886700" cy="376118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15C9-1ACA-46B4-8D79-D34DA2D0B7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l="9666" r="9465"/>
          <a:stretch/>
        </p:blipFill>
        <p:spPr>
          <a:xfrm>
            <a:off x="150019" y="1101300"/>
            <a:ext cx="4150520" cy="37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468863" y="487519"/>
            <a:ext cx="4317450" cy="61378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300" dirty="0"/>
              <a:t>Design</a:t>
            </a:r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4457699" y="794409"/>
            <a:ext cx="4381744" cy="422778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 err="1">
                <a:latin typeface="Arial" panose="020B0604020202020204" pitchFamily="34" charset="0"/>
                <a:cs typeface="Arial" panose="020B0604020202020204" pitchFamily="34" charset="0"/>
              </a:rPr>
              <a:t>Pseudorapidity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 range −1.3 &lt; </a:t>
            </a:r>
            <a:r>
              <a:rPr lang="el-GR" sz="1700" dirty="0">
                <a:latin typeface="Arial" panose="020B0604020202020204" pitchFamily="34" charset="0"/>
                <a:cs typeface="Arial" panose="020B0604020202020204" pitchFamily="34" charset="0"/>
              </a:rPr>
              <a:t>η &lt; 1.3.</a:t>
            </a:r>
          </a:p>
          <a:p>
            <a:pPr marL="114297" indent="0">
              <a:buNone/>
            </a:pPr>
            <a:endParaRPr lang="el-G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Two half-barrels (HB+ and HB–), 36 identical azimuthal wedges (∆</a:t>
            </a:r>
            <a:r>
              <a:rPr lang="el-GR" sz="1700" dirty="0">
                <a:latin typeface="Arial" panose="020B0604020202020204" pitchFamily="34" charset="0"/>
                <a:cs typeface="Arial" panose="020B0604020202020204" pitchFamily="34" charset="0"/>
              </a:rPr>
              <a:t>φ = 20</a:t>
            </a:r>
            <a:r>
              <a:rPr lang="el-GR" sz="1700" baseline="30000" dirty="0">
                <a:latin typeface="Arial" panose="020B0604020202020204" pitchFamily="34" charset="0"/>
                <a:cs typeface="Arial" panose="020B0604020202020204" pitchFamily="34" charset="0"/>
              </a:rPr>
              <a:t>◦</a:t>
            </a:r>
            <a:r>
              <a:rPr lang="el-GR" sz="17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14297" indent="0">
              <a:buNone/>
            </a:pPr>
            <a:endParaRPr lang="el-G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Four azimuthal (∆</a:t>
            </a:r>
            <a:r>
              <a:rPr lang="el-GR" sz="1700" dirty="0">
                <a:latin typeface="Arial" panose="020B0604020202020204" pitchFamily="34" charset="0"/>
                <a:cs typeface="Arial" panose="020B0604020202020204" pitchFamily="34" charset="0"/>
              </a:rPr>
              <a:t>φ = 5</a:t>
            </a:r>
            <a:r>
              <a:rPr lang="el-GR" sz="1700" baseline="30000" dirty="0">
                <a:latin typeface="Arial" panose="020B0604020202020204" pitchFamily="34" charset="0"/>
                <a:cs typeface="Arial" panose="020B0604020202020204" pitchFamily="34" charset="0"/>
              </a:rPr>
              <a:t>◦</a:t>
            </a:r>
            <a:r>
              <a:rPr lang="el-GR" sz="17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sectors.</a:t>
            </a:r>
          </a:p>
          <a:p>
            <a:pPr marL="114297" indent="0">
              <a:buNone/>
            </a:pP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The scintillator is divided into 16 </a:t>
            </a:r>
            <a:r>
              <a:rPr lang="el-GR" sz="1700" dirty="0">
                <a:latin typeface="Arial" panose="020B0604020202020204" pitchFamily="34" charset="0"/>
                <a:cs typeface="Arial" panose="020B0604020202020204" pitchFamily="34" charset="0"/>
              </a:rPr>
              <a:t>η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sectors, resulting in a segmentation of (∆</a:t>
            </a:r>
            <a:r>
              <a:rPr lang="el-GR" sz="1700" dirty="0">
                <a:latin typeface="Arial" panose="020B0604020202020204" pitchFamily="34" charset="0"/>
                <a:cs typeface="Arial" panose="020B0604020202020204" pitchFamily="34" charset="0"/>
              </a:rPr>
              <a:t>η, ∆φ) = (0.087, 0.087). </a:t>
            </a:r>
          </a:p>
        </p:txBody>
      </p:sp>
    </p:spTree>
    <p:extLst>
      <p:ext uri="{BB962C8B-B14F-4D97-AF65-F5344CB8AC3E}">
        <p14:creationId xmlns:p14="http://schemas.microsoft.com/office/powerpoint/2010/main" val="31433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94344"/>
                <a:ext cx="8520600" cy="4811486"/>
              </a:xfrm>
            </p:spPr>
            <p:txBody>
              <a:bodyPr/>
              <a:lstStyle/>
              <a:p>
                <a:endParaRPr lang="en-US" dirty="0" smtClean="0"/>
              </a:p>
              <a:p>
                <a:pPr marL="114300" indent="0">
                  <a:buNone/>
                </a:pPr>
                <a:r>
                  <a:rPr lang="en-US" b="1" dirty="0" smtClean="0">
                    <a:solidFill>
                      <a:srgbClr val="7030A0"/>
                    </a:solidFill>
                  </a:rPr>
                  <a:t>Absorber Geometry</a:t>
                </a:r>
                <a:endParaRPr lang="en-US" b="1" dirty="0">
                  <a:solidFill>
                    <a:srgbClr val="7030A0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HB effective thickness increases with polar </a:t>
                </a:r>
                <a:r>
                  <a:rPr lang="en-US" dirty="0" smtClean="0"/>
                  <a:t>angle; </a:t>
                </a:r>
                <a:r>
                  <a:rPr lang="en-US" dirty="0"/>
                  <a:t>10.6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at |η| = 1.3.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err="1" smtClean="0"/>
                  <a:t>EB</a:t>
                </a:r>
                <a:r>
                  <a:rPr lang="en-US" dirty="0" smtClean="0"/>
                  <a:t>  adds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1.1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4344"/>
                <a:ext cx="8520600" cy="481148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968171" y="1696358"/>
            <a:ext cx="3309257" cy="362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Front Steel Plate (40 mm)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68170" y="1246415"/>
            <a:ext cx="3309257" cy="362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 8 Brass plates (50.5 mm)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68170" y="705757"/>
            <a:ext cx="3309257" cy="362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6 </a:t>
            </a:r>
            <a:r>
              <a:rPr lang="en-US" dirty="0">
                <a:solidFill>
                  <a:schemeClr val="bg2"/>
                </a:solidFill>
              </a:rPr>
              <a:t>Brass plates (</a:t>
            </a:r>
            <a:r>
              <a:rPr lang="en-US" dirty="0" smtClean="0">
                <a:solidFill>
                  <a:schemeClr val="bg2"/>
                </a:solidFill>
              </a:rPr>
              <a:t>56.5 </a:t>
            </a:r>
            <a:r>
              <a:rPr lang="en-US" dirty="0">
                <a:solidFill>
                  <a:schemeClr val="bg2"/>
                </a:solidFill>
              </a:rPr>
              <a:t>mm)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68169" y="117929"/>
            <a:ext cx="3309257" cy="362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Back Steel Plate (75 mm)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345543" y="2286000"/>
            <a:ext cx="2612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58115" y="2130297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Beam Direction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5123471"/>
                  </p:ext>
                </p:extLst>
              </p:nvPr>
            </p:nvGraphicFramePr>
            <p:xfrm>
              <a:off x="2257328" y="3385459"/>
              <a:ext cx="4963529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3529"/>
                  </a:tblGrid>
                  <a:tr h="211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Brass Absorber (</a:t>
                          </a:r>
                          <a:r>
                            <a:rPr lang="en-US" dirty="0" err="1" smtClean="0"/>
                            <a:t>C26000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57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70</a:t>
                          </a:r>
                          <a:r>
                            <a:rPr lang="en-US" baseline="0" dirty="0" smtClean="0"/>
                            <a:t> % Cu and 30 % Zn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57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Density</a:t>
                          </a:r>
                          <a:r>
                            <a:rPr lang="en-US" baseline="0" dirty="0" smtClean="0"/>
                            <a:t> = 8.83 g/</a:t>
                          </a:r>
                          <a:r>
                            <a:rPr lang="en-US" baseline="0" dirty="0" err="1" smtClean="0"/>
                            <a:t>cm</a:t>
                          </a:r>
                          <a:r>
                            <a:rPr lang="en-US" baseline="30000" dirty="0" err="1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57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Radiation Length X</a:t>
                          </a:r>
                          <a:r>
                            <a:rPr lang="en-US" baseline="-25000" dirty="0" smtClean="0"/>
                            <a:t>o </a:t>
                          </a:r>
                          <a:r>
                            <a:rPr lang="en-US" baseline="0" dirty="0" smtClean="0"/>
                            <a:t> = 1.49 cm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57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Interaction</a:t>
                          </a:r>
                          <a:r>
                            <a:rPr lang="en-US" baseline="0" dirty="0" smtClean="0"/>
                            <a:t> Length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aseline="0" dirty="0" smtClean="0"/>
                            <a:t> = 16.42 cm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5123471"/>
                  </p:ext>
                </p:extLst>
              </p:nvPr>
            </p:nvGraphicFramePr>
            <p:xfrm>
              <a:off x="2257328" y="3385459"/>
              <a:ext cx="4963529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3529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Brass Absorber (</a:t>
                          </a:r>
                          <a:r>
                            <a:rPr lang="en-US" dirty="0" err="1" smtClean="0"/>
                            <a:t>C26000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70</a:t>
                          </a:r>
                          <a:r>
                            <a:rPr lang="en-US" baseline="0" dirty="0" smtClean="0"/>
                            <a:t> % Cu and 30 % Zn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Density</a:t>
                          </a:r>
                          <a:r>
                            <a:rPr lang="en-US" baseline="0" dirty="0" smtClean="0"/>
                            <a:t> = 8.83 g/</a:t>
                          </a:r>
                          <a:r>
                            <a:rPr lang="en-US" baseline="0" dirty="0" err="1" smtClean="0"/>
                            <a:t>cm</a:t>
                          </a:r>
                          <a:r>
                            <a:rPr lang="en-US" baseline="30000" dirty="0" err="1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Radiation Length X</a:t>
                          </a:r>
                          <a:r>
                            <a:rPr lang="en-US" baseline="-25000" dirty="0" smtClean="0"/>
                            <a:t>o </a:t>
                          </a:r>
                          <a:r>
                            <a:rPr lang="en-US" baseline="0" dirty="0" smtClean="0"/>
                            <a:t> = 1.49 cm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3" t="-404000" r="-491" b="-2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8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194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2.2 Scintillator</a:t>
            </a:r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767400"/>
            <a:ext cx="8520600" cy="3801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CMS </a:t>
            </a:r>
            <a:r>
              <a:rPr lang="en-GB" dirty="0" err="1"/>
              <a:t>HCAL</a:t>
            </a:r>
            <a:r>
              <a:rPr lang="en-GB" dirty="0"/>
              <a:t> active elements consist of about 70,000 scintillator tiles.</a:t>
            </a:r>
            <a:endParaRPr u="sng" dirty="0"/>
          </a:p>
          <a:p>
            <a:pPr marL="114300" lvl="0" indent="0">
              <a:buNone/>
            </a:pPr>
            <a:r>
              <a:rPr lang="en-GB" b="1" dirty="0" smtClean="0">
                <a:solidFill>
                  <a:srgbClr val="0070C0"/>
                </a:solidFill>
              </a:rPr>
              <a:t>Tray:</a:t>
            </a:r>
            <a:endParaRPr b="1" dirty="0" smtClean="0">
              <a:solidFill>
                <a:srgbClr val="0070C0"/>
              </a:solidFill>
            </a:endParaRPr>
          </a:p>
          <a:p>
            <a:pPr marL="91440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132688" y="1172351"/>
            <a:ext cx="73559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Single azimuthal Section and a depth layer are grouped into a single scintillator unit referred to as a tray.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70C0"/>
                </a:solidFill>
              </a:rPr>
              <a:t>Made </a:t>
            </a:r>
            <a:r>
              <a:rPr lang="en-GB" sz="1600" dirty="0">
                <a:solidFill>
                  <a:srgbClr val="0070C0"/>
                </a:solidFill>
              </a:rPr>
              <a:t>of individual optically independent scintillators with white painted edges wrapped in Tyvek </a:t>
            </a:r>
            <a:r>
              <a:rPr lang="en-GB" sz="1600" dirty="0" err="1">
                <a:solidFill>
                  <a:srgbClr val="0070C0"/>
                </a:solidFill>
              </a:rPr>
              <a:t>1073D</a:t>
            </a:r>
            <a:r>
              <a:rPr lang="en-GB" sz="1600" dirty="0">
                <a:solidFill>
                  <a:srgbClr val="0070C0"/>
                </a:solidFill>
              </a:rPr>
              <a:t> sheets.</a:t>
            </a: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28081"/>
              </p:ext>
            </p:extLst>
          </p:nvPr>
        </p:nvGraphicFramePr>
        <p:xfrm>
          <a:off x="453903" y="2380342"/>
          <a:ext cx="4096326" cy="2629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326"/>
              </a:tblGrid>
              <a:tr h="2945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HB</a:t>
                      </a:r>
                      <a:r>
                        <a:rPr lang="en-US" baseline="0" dirty="0" smtClean="0"/>
                        <a:t> Scintillator</a:t>
                      </a:r>
                      <a:endParaRPr lang="en-US" dirty="0"/>
                    </a:p>
                  </a:txBody>
                  <a:tcPr/>
                </a:tc>
              </a:tr>
              <a:tr h="248579">
                <a:tc>
                  <a:txBody>
                    <a:bodyPr/>
                    <a:lstStyle/>
                    <a:p>
                      <a:r>
                        <a:rPr lang="en-GB" dirty="0" smtClean="0"/>
                        <a:t>A 3.7-mm thick Kuraray </a:t>
                      </a:r>
                      <a:r>
                        <a:rPr lang="en-GB" dirty="0" err="1" smtClean="0"/>
                        <a:t>SCSN81</a:t>
                      </a:r>
                      <a:r>
                        <a:rPr lang="en-GB" dirty="0" smtClean="0"/>
                        <a:t> plate was used</a:t>
                      </a:r>
                      <a:endParaRPr lang="en-US" dirty="0"/>
                    </a:p>
                  </a:txBody>
                  <a:tcPr/>
                </a:tc>
              </a:tr>
              <a:tr h="422584">
                <a:tc>
                  <a:txBody>
                    <a:bodyPr/>
                    <a:lstStyle/>
                    <a:p>
                      <a:r>
                        <a:rPr lang="en-US" dirty="0" smtClean="0"/>
                        <a:t>Long term stability and</a:t>
                      </a:r>
                      <a:r>
                        <a:rPr lang="en-US" baseline="0" dirty="0" smtClean="0"/>
                        <a:t> acceptable radiation hardness</a:t>
                      </a:r>
                      <a:endParaRPr lang="en-US" dirty="0"/>
                    </a:p>
                  </a:txBody>
                  <a:tcPr/>
                </a:tc>
              </a:tr>
              <a:tr h="770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First layer (Layer-0)</a:t>
                      </a:r>
                      <a:r>
                        <a:rPr lang="en-US" baseline="0" dirty="0" smtClean="0"/>
                        <a:t> is </a:t>
                      </a:r>
                      <a:r>
                        <a:rPr lang="en-US" dirty="0" smtClean="0"/>
                        <a:t>made of 9-mm thick </a:t>
                      </a:r>
                      <a:r>
                        <a:rPr lang="en-US" dirty="0" err="1" smtClean="0"/>
                        <a:t>Bicron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BC408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/>
                </a:tc>
              </a:tr>
              <a:tr h="596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Last layer (Layer-16) is 9-mm thick Kuraray </a:t>
                      </a:r>
                      <a:r>
                        <a:rPr lang="en-US" dirty="0" err="1" smtClean="0"/>
                        <a:t>SCSN81</a:t>
                      </a:r>
                      <a:r>
                        <a:rPr lang="en-US" dirty="0" smtClean="0"/>
                        <a:t>.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49257" y="3933372"/>
            <a:ext cx="2639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</a:t>
            </a:r>
            <a:r>
              <a:rPr lang="en-US" sz="1600" dirty="0" smtClean="0"/>
              <a:t>sed to oversample early and late developing showers 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 flipV="1">
            <a:off x="4572000" y="3942863"/>
            <a:ext cx="1277257" cy="4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</p:cNvCxnSpPr>
          <p:nvPr/>
        </p:nvCxnSpPr>
        <p:spPr>
          <a:xfrm flipH="1">
            <a:off x="4572000" y="4348871"/>
            <a:ext cx="1277257" cy="20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5430" y="0"/>
            <a:ext cx="4978400" cy="30245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535965" y="455853"/>
            <a:ext cx="34483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Schematic of a partial scintillator </a:t>
            </a:r>
            <a:r>
              <a:rPr lang="en-US" dirty="0" smtClean="0"/>
              <a:t>tray</a:t>
            </a:r>
          </a:p>
          <a:p>
            <a:r>
              <a:rPr lang="en-US" dirty="0" smtClean="0"/>
              <a:t>Source</a:t>
            </a:r>
            <a:r>
              <a:rPr lang="en-US" dirty="0"/>
              <a:t>: </a:t>
            </a:r>
            <a:r>
              <a:rPr lang="en-US" dirty="0">
                <a:solidFill>
                  <a:schemeClr val="dk1"/>
                </a:solidFill>
              </a:rPr>
              <a:t>CMS NOTE 2006/138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03651"/>
              </p:ext>
            </p:extLst>
          </p:nvPr>
        </p:nvGraphicFramePr>
        <p:xfrm>
          <a:off x="2039257" y="3024549"/>
          <a:ext cx="6139545" cy="18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545"/>
              </a:tblGrid>
              <a:tr h="4164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Wavelength</a:t>
                      </a:r>
                      <a:r>
                        <a:rPr lang="en-US" baseline="0" dirty="0" smtClean="0"/>
                        <a:t> shifting fiber (Kuraray </a:t>
                      </a:r>
                      <a:r>
                        <a:rPr lang="en-US" baseline="0" dirty="0" err="1" smtClean="0"/>
                        <a:t>Y11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16425">
                <a:tc>
                  <a:txBody>
                    <a:bodyPr/>
                    <a:lstStyle/>
                    <a:p>
                      <a:r>
                        <a:rPr lang="en-US" dirty="0" smtClean="0"/>
                        <a:t>Green double clad</a:t>
                      </a:r>
                      <a:r>
                        <a:rPr lang="en-US" baseline="0" dirty="0" smtClean="0"/>
                        <a:t>,  0.94 – mm diameter</a:t>
                      </a:r>
                      <a:endParaRPr lang="en-US" dirty="0"/>
                    </a:p>
                  </a:txBody>
                  <a:tcPr/>
                </a:tc>
              </a:tr>
              <a:tr h="581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Mirrored</a:t>
                      </a:r>
                      <a:r>
                        <a:rPr lang="en-US" baseline="0" dirty="0" smtClean="0"/>
                        <a:t> at the tip; </a:t>
                      </a:r>
                      <a:r>
                        <a:rPr lang="en-US" dirty="0" smtClean="0"/>
                        <a:t>average reflectivity ∼ 83% with a spread of about 6.5%</a:t>
                      </a:r>
                      <a:endParaRPr lang="en-US" dirty="0"/>
                    </a:p>
                  </a:txBody>
                  <a:tcPr/>
                </a:tc>
              </a:tr>
              <a:tr h="416425">
                <a:tc>
                  <a:txBody>
                    <a:bodyPr/>
                    <a:lstStyle/>
                    <a:p>
                      <a:r>
                        <a:rPr lang="en-GB" dirty="0" smtClean="0"/>
                        <a:t>Spliced to clear </a:t>
                      </a:r>
                      <a:r>
                        <a:rPr lang="en-GB" dirty="0" err="1" smtClean="0"/>
                        <a:t>fibers</a:t>
                      </a:r>
                      <a:r>
                        <a:rPr lang="en-GB" dirty="0" smtClean="0"/>
                        <a:t>;</a:t>
                      </a:r>
                      <a:r>
                        <a:rPr lang="en-GB" baseline="0" dirty="0" smtClean="0"/>
                        <a:t> t</a:t>
                      </a:r>
                      <a:r>
                        <a:rPr lang="en-GB" dirty="0" smtClean="0"/>
                        <a:t>ransmission efficiency: 92.6%, </a:t>
                      </a:r>
                      <a:r>
                        <a:rPr lang="en-GB" dirty="0" err="1" smtClean="0"/>
                        <a:t>rms</a:t>
                      </a:r>
                      <a:r>
                        <a:rPr lang="en-GB" dirty="0" smtClean="0"/>
                        <a:t> :1.8%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to basic concepts</a:t>
            </a:r>
          </a:p>
          <a:p>
            <a:pPr lvl="1"/>
            <a:r>
              <a:rPr lang="en-US" dirty="0"/>
              <a:t>Interactions</a:t>
            </a:r>
          </a:p>
          <a:p>
            <a:pPr lvl="1"/>
            <a:r>
              <a:rPr lang="en-US" dirty="0" smtClean="0"/>
              <a:t>Showers</a:t>
            </a:r>
          </a:p>
          <a:p>
            <a:r>
              <a:rPr lang="en-US" dirty="0" smtClean="0"/>
              <a:t>Hadron-Barrel </a:t>
            </a:r>
            <a:r>
              <a:rPr lang="en-US" dirty="0"/>
              <a:t>C</a:t>
            </a:r>
            <a:r>
              <a:rPr lang="en-US" dirty="0" smtClean="0"/>
              <a:t>alorimeter</a:t>
            </a:r>
          </a:p>
          <a:p>
            <a:r>
              <a:rPr lang="en-US" dirty="0" smtClean="0"/>
              <a:t>Hadron-Outer calorimeter</a:t>
            </a:r>
          </a:p>
          <a:p>
            <a:r>
              <a:rPr lang="en-US" dirty="0" smtClean="0"/>
              <a:t>Hybrid Photodiode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74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64242" y="316303"/>
            <a:ext cx="1124858" cy="703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Scintillator plates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97530" y="316304"/>
            <a:ext cx="928914" cy="703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WLS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34874" y="316303"/>
            <a:ext cx="838200" cy="703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Fibers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81504" y="316303"/>
            <a:ext cx="1081313" cy="703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Optical connector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771247" y="316303"/>
            <a:ext cx="863597" cy="68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Optical unit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943274" y="316302"/>
            <a:ext cx="1643742" cy="68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Hybrid </a:t>
            </a:r>
            <a:r>
              <a:rPr lang="en-US" dirty="0"/>
              <a:t>photodiode 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/>
              <a:t>HPD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89100" y="656608"/>
            <a:ext cx="235858" cy="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933699" y="658054"/>
            <a:ext cx="235858" cy="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80329" y="657331"/>
            <a:ext cx="235858" cy="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62817" y="668274"/>
            <a:ext cx="235858" cy="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34844" y="642942"/>
            <a:ext cx="235858" cy="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64862" y="1511316"/>
            <a:ext cx="3279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Arranges the fibers into readout towers</a:t>
            </a:r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62748"/>
              </p:ext>
            </p:extLst>
          </p:nvPr>
        </p:nvGraphicFramePr>
        <p:xfrm>
          <a:off x="4198258" y="1962105"/>
          <a:ext cx="4774111" cy="2948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4111"/>
              </a:tblGrid>
              <a:tr h="4885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 of</a:t>
                      </a:r>
                      <a:r>
                        <a:rPr lang="en-US" baseline="0" dirty="0" smtClean="0"/>
                        <a:t> the tray</a:t>
                      </a:r>
                      <a:endParaRPr lang="en-US" dirty="0"/>
                    </a:p>
                  </a:txBody>
                  <a:tcPr/>
                </a:tc>
              </a:tr>
              <a:tr h="559528">
                <a:tc>
                  <a:txBody>
                    <a:bodyPr/>
                    <a:lstStyle/>
                    <a:p>
                      <a:r>
                        <a:rPr lang="en-US" dirty="0" smtClean="0"/>
                        <a:t>Collimated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30000" dirty="0" err="1" smtClean="0"/>
                        <a:t>137</a:t>
                      </a:r>
                      <a:r>
                        <a:rPr lang="en-US" dirty="0" err="1" smtClean="0"/>
                        <a:t>Cs</a:t>
                      </a:r>
                      <a:r>
                        <a:rPr lang="en-US" dirty="0" smtClean="0"/>
                        <a:t> source,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illuminated a 4-cm diameter spot on the tray</a:t>
                      </a:r>
                      <a:endParaRPr lang="en-US" dirty="0"/>
                    </a:p>
                  </a:txBody>
                  <a:tcPr/>
                </a:tc>
              </a:tr>
              <a:tr h="559528"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</a:t>
                      </a:r>
                      <a:r>
                        <a:rPr lang="en-US" baseline="0" dirty="0" smtClean="0"/>
                        <a:t>d the relative yield of each tile and uniformity of each tray.</a:t>
                      </a:r>
                      <a:endParaRPr lang="en-US" dirty="0"/>
                    </a:p>
                  </a:txBody>
                  <a:tcPr/>
                </a:tc>
              </a:tr>
              <a:tr h="559528">
                <a:tc>
                  <a:txBody>
                    <a:bodyPr/>
                    <a:lstStyle/>
                    <a:p>
                      <a:r>
                        <a:rPr lang="en-US" dirty="0" smtClean="0"/>
                        <a:t>RMS</a:t>
                      </a:r>
                      <a:r>
                        <a:rPr lang="en-US" baseline="0" dirty="0" smtClean="0"/>
                        <a:t> of response and transverse uniformity of each tile = 4.6%, spread of 4.5%</a:t>
                      </a:r>
                      <a:endParaRPr lang="en-US" dirty="0"/>
                    </a:p>
                  </a:txBody>
                  <a:tcPr/>
                </a:tc>
              </a:tr>
              <a:tr h="781807">
                <a:tc>
                  <a:txBody>
                    <a:bodyPr/>
                    <a:lstStyle/>
                    <a:p>
                      <a:r>
                        <a:rPr lang="en-US" dirty="0" smtClean="0"/>
                        <a:t>Results imply -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tile uniformity contributes negligibly to the fractional energy resolution of the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HCAL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 flipH="1" flipV="1">
            <a:off x="6467384" y="1030891"/>
            <a:ext cx="387717" cy="421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0837204"/>
                  </p:ext>
                </p:extLst>
              </p:nvPr>
            </p:nvGraphicFramePr>
            <p:xfrm>
              <a:off x="175940" y="1487863"/>
              <a:ext cx="3866653" cy="34058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66653"/>
                  </a:tblGrid>
                  <a:tr h="378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Source tube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704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1-mm diameter stainless steel tube, </a:t>
                          </a:r>
                          <a:r>
                            <a:rPr lang="en-US" b="1" dirty="0" smtClean="0"/>
                            <a:t>for calibration purposes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7440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Guides a </a:t>
                          </a:r>
                          <a:r>
                            <a:rPr lang="en-US" b="1" dirty="0" err="1" smtClean="0"/>
                            <a:t>137Cs</a:t>
                          </a:r>
                          <a:r>
                            <a:rPr lang="en-US" b="1" dirty="0" smtClean="0"/>
                            <a:t> (or </a:t>
                          </a:r>
                          <a:r>
                            <a:rPr lang="en-US" b="1" dirty="0" err="1" smtClean="0"/>
                            <a:t>60Co</a:t>
                          </a:r>
                          <a:r>
                            <a:rPr lang="en-US" b="1" dirty="0" smtClean="0"/>
                            <a:t>) source</a:t>
                          </a:r>
                          <a:r>
                            <a:rPr lang="en-US" dirty="0" smtClean="0"/>
                            <a:t> welded on the tip of a thin stainless steel wire across the center of each tile in a tray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7045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Used during the assembly</a:t>
                          </a:r>
                          <a:r>
                            <a:rPr lang="en-US" b="1" baseline="0" dirty="0" smtClean="0"/>
                            <a:t> stage</a:t>
                          </a:r>
                          <a:r>
                            <a:rPr lang="en-US" baseline="0" dirty="0" smtClean="0"/>
                            <a:t>, to guide the wire source.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1080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RMS </a:t>
                          </a:r>
                          <a:r>
                            <a:rPr lang="en-US" dirty="0" smtClean="0"/>
                            <a:t>of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Light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yield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by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collimated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source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Light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yield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by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wire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source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=</a:t>
                          </a:r>
                          <a:r>
                            <a:rPr lang="en-US" baseline="0" dirty="0" smtClean="0"/>
                            <a:t>1</a:t>
                          </a:r>
                          <a:r>
                            <a:rPr lang="en-US" dirty="0" smtClean="0"/>
                            <a:t>.3%.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r>
                            <a:rPr lang="en-US" sz="1400" b="0" i="0" u="none" strike="noStrike" cap="non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Wire sources can be used to calibrate individual tiles to better than 2%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0837204"/>
                  </p:ext>
                </p:extLst>
              </p:nvPr>
            </p:nvGraphicFramePr>
            <p:xfrm>
              <a:off x="175940" y="1487863"/>
              <a:ext cx="3866653" cy="34058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66653"/>
                  </a:tblGrid>
                  <a:tr h="378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Source tube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704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1-mm diameter stainless steel tube, </a:t>
                          </a:r>
                          <a:r>
                            <a:rPr lang="en-US" b="1" dirty="0" smtClean="0"/>
                            <a:t>for calibration purposes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7440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Guides a </a:t>
                          </a:r>
                          <a:r>
                            <a:rPr lang="en-US" b="1" dirty="0" err="1" smtClean="0"/>
                            <a:t>137Cs</a:t>
                          </a:r>
                          <a:r>
                            <a:rPr lang="en-US" b="1" dirty="0" smtClean="0"/>
                            <a:t> (or </a:t>
                          </a:r>
                          <a:r>
                            <a:rPr lang="en-US" b="1" dirty="0" err="1" smtClean="0"/>
                            <a:t>60Co</a:t>
                          </a:r>
                          <a:r>
                            <a:rPr lang="en-US" b="1" dirty="0" smtClean="0"/>
                            <a:t>) source</a:t>
                          </a:r>
                          <a:r>
                            <a:rPr lang="en-US" dirty="0" smtClean="0"/>
                            <a:t> welded on the tip of a thin stainless steel wire across the center of each tile in a tray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7045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Used during the assembly</a:t>
                          </a:r>
                          <a:r>
                            <a:rPr lang="en-US" b="1" baseline="0" dirty="0" smtClean="0"/>
                            <a:t> stage</a:t>
                          </a:r>
                          <a:r>
                            <a:rPr lang="en-US" baseline="0" dirty="0" smtClean="0"/>
                            <a:t>, to guide the wire source.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10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7" t="-306838" r="-629" b="-81197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1400" b="0" i="0" u="none" strike="noStrike" cap="non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Wire sources can be used to calibrate individual tiles to better than 2%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03140" y="4857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2.3 Longitudinal Segmentation</a:t>
            </a:r>
            <a:endParaRPr dirty="0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500" y="1017725"/>
            <a:ext cx="4646251" cy="347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311700" y="449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Figure 4: The </a:t>
            </a:r>
            <a:r>
              <a:rPr lang="en-GB" dirty="0" err="1"/>
              <a:t>HCAL</a:t>
            </a:r>
            <a:r>
              <a:rPr lang="en-GB" dirty="0"/>
              <a:t> tower segmentation for one-fourth of the HB, </a:t>
            </a:r>
            <a:r>
              <a:rPr lang="en-GB" dirty="0" err="1"/>
              <a:t>HO</a:t>
            </a:r>
            <a:r>
              <a:rPr lang="en-GB" dirty="0"/>
              <a:t>, and HE </a:t>
            </a:r>
            <a:r>
              <a:rPr lang="en-GB" dirty="0" err="1"/>
              <a:t>detectors.</a:t>
            </a:r>
            <a:r>
              <a:rPr lang="en-GB" b="1" u="sng" dirty="0" err="1"/>
              <a:t>The</a:t>
            </a:r>
            <a:r>
              <a:rPr lang="en-GB" b="1" u="sng" dirty="0"/>
              <a:t> shading</a:t>
            </a:r>
            <a:endParaRPr b="1" u="sng"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/>
              <a:t>represents independent longitudinal readouts in the HB/HE overlap and the small angle regions. </a:t>
            </a:r>
            <a:endParaRPr b="1" u="sng" dirty="0"/>
          </a:p>
        </p:txBody>
      </p:sp>
      <p:cxnSp>
        <p:nvCxnSpPr>
          <p:cNvPr id="145" name="Shape 145"/>
          <p:cNvCxnSpPr>
            <a:stCxn id="146" idx="0"/>
          </p:cNvCxnSpPr>
          <p:nvPr/>
        </p:nvCxnSpPr>
        <p:spPr>
          <a:xfrm rot="10800000" flipH="1">
            <a:off x="1343575" y="1243650"/>
            <a:ext cx="1012500" cy="18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Shape 147"/>
          <p:cNvCxnSpPr>
            <a:stCxn id="146" idx="3"/>
          </p:cNvCxnSpPr>
          <p:nvPr/>
        </p:nvCxnSpPr>
        <p:spPr>
          <a:xfrm rot="10800000" flipH="1">
            <a:off x="2024875" y="2466450"/>
            <a:ext cx="891600" cy="7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" name="Shape 146"/>
          <p:cNvSpPr txBox="1"/>
          <p:nvPr/>
        </p:nvSpPr>
        <p:spPr>
          <a:xfrm>
            <a:off x="662275" y="3074550"/>
            <a:ext cx="13626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Tower number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6163925" y="3434300"/>
            <a:ext cx="22287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Scintillator layer number</a:t>
            </a:r>
            <a:endParaRPr/>
          </a:p>
        </p:txBody>
      </p:sp>
      <p:cxnSp>
        <p:nvCxnSpPr>
          <p:cNvPr id="149" name="Shape 149"/>
          <p:cNvCxnSpPr>
            <a:stCxn id="148" idx="0"/>
          </p:cNvCxnSpPr>
          <p:nvPr/>
        </p:nvCxnSpPr>
        <p:spPr>
          <a:xfrm rot="10800000">
            <a:off x="6584075" y="2441000"/>
            <a:ext cx="694200" cy="9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Shape 150"/>
          <p:cNvCxnSpPr>
            <a:stCxn id="148" idx="1"/>
          </p:cNvCxnSpPr>
          <p:nvPr/>
        </p:nvCxnSpPr>
        <p:spPr>
          <a:xfrm flipH="1">
            <a:off x="4087925" y="3663500"/>
            <a:ext cx="2076000" cy="3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274320"/>
            <a:ext cx="8520600" cy="459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Towers 1 through </a:t>
            </a:r>
            <a:r>
              <a:rPr lang="en-GB" dirty="0" smtClean="0"/>
              <a:t>14, all have a single </a:t>
            </a:r>
            <a:r>
              <a:rPr lang="en-GB" dirty="0"/>
              <a:t>longitudinal </a:t>
            </a:r>
            <a:r>
              <a:rPr lang="en-GB" dirty="0" smtClean="0"/>
              <a:t>readout</a:t>
            </a:r>
          </a:p>
          <a:p>
            <a:endParaRPr u="sng" dirty="0"/>
          </a:p>
          <a:p>
            <a:r>
              <a:rPr lang="en-GB" dirty="0"/>
              <a:t>Towers 15 and 16 are segmented in depth.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Front </a:t>
            </a:r>
            <a:r>
              <a:rPr lang="en-GB" dirty="0"/>
              <a:t>segment of Tower 15 contains either 12 or 13 scintillator layers.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Rear </a:t>
            </a:r>
            <a:r>
              <a:rPr lang="en-GB" dirty="0"/>
              <a:t>segment of Tower 15 has three scintillator layers</a:t>
            </a:r>
            <a:r>
              <a:rPr lang="en-GB" dirty="0" smtClean="0"/>
              <a:t>.</a:t>
            </a:r>
          </a:p>
          <a:p>
            <a:pPr marL="114300" indent="0">
              <a:buNone/>
            </a:pPr>
            <a:r>
              <a:rPr lang="en-GB" dirty="0" smtClean="0"/>
              <a:t> </a:t>
            </a:r>
            <a:endParaRPr dirty="0"/>
          </a:p>
          <a:p>
            <a:r>
              <a:rPr lang="en-GB" dirty="0"/>
              <a:t>Tower 16 has five layers in the front segment and three in the rear.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Tower </a:t>
            </a:r>
            <a:r>
              <a:rPr lang="en-GB" dirty="0"/>
              <a:t>16 does not have a Layer-0 scintillator.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Shape 17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650081"/>
                <a:ext cx="8520600" cy="440673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GB" dirty="0" smtClean="0"/>
                  <a:t>Each wedge contains 72 channels of front-end electronics mounted on the  detector periphery near Tower 14 in an enclosure referred to as a readout box (</a:t>
                </a:r>
                <a:r>
                  <a:rPr lang="en-GB" dirty="0" err="1"/>
                  <a:t>RBX</a:t>
                </a:r>
                <a:r>
                  <a:rPr lang="en-GB" dirty="0" smtClean="0"/>
                  <a:t>).</a:t>
                </a:r>
              </a:p>
              <a:p>
                <a:pPr marL="114300" lvl="0" indent="0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GB" dirty="0"/>
                  <a:t>	</a:t>
                </a:r>
                <a:r>
                  <a:rPr lang="en-GB" dirty="0" smtClean="0"/>
                  <a:t>					</a:t>
                </a:r>
              </a:p>
              <a:p>
                <a:pPr marL="114300" lvl="0" indent="0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en-GB" dirty="0"/>
              </a:p>
              <a:p>
                <a:pPr marL="114300" lvl="0" indent="0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en-GB" dirty="0" smtClean="0"/>
              </a:p>
              <a:p>
                <a:pPr lvl="0"/>
                <a:endParaRPr lang="en-US" dirty="0" smtClean="0"/>
              </a:p>
              <a:p>
                <a:pPr lvl="0"/>
                <a:r>
                  <a:rPr lang="en-US" dirty="0" err="1" smtClean="0"/>
                  <a:t>HPD</a:t>
                </a:r>
                <a:r>
                  <a:rPr lang="en-US" dirty="0" smtClean="0"/>
                  <a:t> operating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8kV</a:t>
                </a:r>
                <a:r>
                  <a:rPr lang="en-US" dirty="0" smtClean="0"/>
                  <a:t> produces high gain of about 1600</a:t>
                </a:r>
              </a:p>
              <a:p>
                <a:pPr lvl="0"/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diode consists of </a:t>
                </a:r>
                <a:r>
                  <a:rPr lang="en-US" b="1" dirty="0"/>
                  <a:t>19 electrically independent readouts</a:t>
                </a:r>
                <a:r>
                  <a:rPr lang="en-US" b="1" dirty="0" smtClean="0"/>
                  <a:t>.</a:t>
                </a:r>
              </a:p>
              <a:p>
                <a:endParaRPr lang="en-US" b="1" dirty="0" smtClean="0"/>
              </a:p>
              <a:p>
                <a:r>
                  <a:rPr lang="en-GB" dirty="0"/>
                  <a:t>The </a:t>
                </a:r>
                <a:r>
                  <a:rPr lang="en-GB" dirty="0" err="1"/>
                  <a:t>HPD</a:t>
                </a:r>
                <a:r>
                  <a:rPr lang="en-GB" dirty="0"/>
                  <a:t> signals are </a:t>
                </a:r>
                <a:r>
                  <a:rPr lang="en-US" dirty="0"/>
                  <a:t>measured and encoded into a non-linear digital scale by the charge integrator IC </a:t>
                </a:r>
                <a:r>
                  <a:rPr lang="en-US" b="1" dirty="0"/>
                  <a:t>(</a:t>
                </a:r>
                <a:r>
                  <a:rPr lang="en-US" b="1" dirty="0" err="1"/>
                  <a:t>QIE</a:t>
                </a:r>
                <a:r>
                  <a:rPr lang="en-US" b="1" dirty="0"/>
                  <a:t>).</a:t>
                </a:r>
              </a:p>
              <a:p>
                <a:endParaRPr lang="en-US" b="1" dirty="0"/>
              </a:p>
              <a:p>
                <a:pPr lvl="0"/>
                <a:endParaRPr lang="en-US" dirty="0"/>
              </a:p>
              <a:p>
                <a:pPr marL="114300" lvl="0" indent="0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en-GB" dirty="0" smtClean="0"/>
              </a:p>
              <a:p>
                <a:pPr marL="114300" lvl="0" indent="0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73" name="Shape 17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650081"/>
                <a:ext cx="8520600" cy="4406735"/>
              </a:xfrm>
              <a:prstGeom prst="rect">
                <a:avLst/>
              </a:prstGeom>
              <a:blipFill rotWithShape="0">
                <a:blip r:embed="rId3"/>
                <a:stretch>
                  <a:fillRect r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459481" y="178760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RBX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15096" y="1562635"/>
            <a:ext cx="1059543" cy="224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5095" y="1907349"/>
            <a:ext cx="1059543" cy="224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Readout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15094" y="2266577"/>
            <a:ext cx="1059543" cy="224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15094" y="2611291"/>
            <a:ext cx="1059543" cy="224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89995" y="2266577"/>
            <a:ext cx="179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53675" y="1891746"/>
            <a:ext cx="214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</a:t>
            </a:r>
            <a:r>
              <a:rPr lang="en-US" dirty="0" err="1" smtClean="0"/>
              <a:t>RBX</a:t>
            </a:r>
            <a:r>
              <a:rPr lang="en-US" dirty="0" smtClean="0"/>
              <a:t> is divided into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70315" y="2318028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four readout modules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  <p:sp>
        <p:nvSpPr>
          <p:cNvPr id="13" name="Shape 161"/>
          <p:cNvSpPr txBox="1">
            <a:spLocks noGrp="1"/>
          </p:cNvSpPr>
          <p:nvPr>
            <p:ph type="title"/>
          </p:nvPr>
        </p:nvSpPr>
        <p:spPr>
          <a:xfrm>
            <a:off x="311700" y="68196"/>
            <a:ext cx="8520600" cy="5818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smtClean="0"/>
              <a:t>Electronics </a:t>
            </a:r>
            <a:r>
              <a:rPr lang="en-GB" dirty="0"/>
              <a:t>and Data Acquisition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5779293" y="1914460"/>
            <a:ext cx="1557337" cy="20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19-channel </a:t>
            </a:r>
            <a:r>
              <a:rPr lang="en-US" dirty="0" err="1" smtClean="0"/>
              <a:t>HPD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4" idx="1"/>
          </p:cNvCxnSpPr>
          <p:nvPr/>
        </p:nvCxnSpPr>
        <p:spPr>
          <a:xfrm flipV="1">
            <a:off x="5574638" y="2019145"/>
            <a:ext cx="204655" cy="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878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Trigger </a:t>
            </a:r>
            <a:r>
              <a:rPr lang="en-GB" dirty="0"/>
              <a:t>and Readout Modules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  <p:pic>
        <p:nvPicPr>
          <p:cNvPr id="5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219" y="598981"/>
            <a:ext cx="5089561" cy="3904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11700" y="304800"/>
            <a:ext cx="5088975" cy="4264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</a:t>
            </a:r>
            <a:r>
              <a:rPr lang="en-GB" dirty="0" err="1"/>
              <a:t>HTR</a:t>
            </a:r>
            <a:r>
              <a:rPr lang="en-GB" dirty="0"/>
              <a:t> includes </a:t>
            </a:r>
            <a:r>
              <a:rPr lang="en-GB" b="1" dirty="0"/>
              <a:t>two data pipe-lines</a:t>
            </a:r>
            <a:r>
              <a:rPr lang="en-GB" b="1" dirty="0" smtClean="0"/>
              <a:t>:</a:t>
            </a:r>
            <a:endParaRPr b="1" dirty="0"/>
          </a:p>
          <a:p>
            <a:pPr lvl="1" indent="-342900">
              <a:buSzPts val="1800"/>
              <a:buChar char="●"/>
            </a:pPr>
            <a:r>
              <a:rPr lang="en-GB" sz="1600" dirty="0"/>
              <a:t>The </a:t>
            </a:r>
            <a:r>
              <a:rPr lang="en-GB" sz="1600" b="1" dirty="0"/>
              <a:t>trigger </a:t>
            </a:r>
            <a:r>
              <a:rPr lang="en-GB" sz="1600" b="1" dirty="0" smtClean="0"/>
              <a:t>pipe-line:</a:t>
            </a:r>
            <a:r>
              <a:rPr lang="en-GB" sz="1600" dirty="0" smtClean="0"/>
              <a:t> </a:t>
            </a:r>
            <a:r>
              <a:rPr lang="en-GB" sz="1600" dirty="0"/>
              <a:t>assigns the front-end data to a particular </a:t>
            </a:r>
            <a:r>
              <a:rPr lang="en-GB" sz="1600" dirty="0" err="1"/>
              <a:t>LHC</a:t>
            </a:r>
            <a:r>
              <a:rPr lang="en-GB" sz="1600" dirty="0"/>
              <a:t> bunch crossing and sends them to the CMS </a:t>
            </a:r>
            <a:r>
              <a:rPr lang="en-GB" sz="1600" dirty="0" smtClean="0"/>
              <a:t>trigger</a:t>
            </a:r>
            <a:r>
              <a:rPr lang="en-GB" sz="1600" dirty="0"/>
              <a:t>.</a:t>
            </a:r>
            <a:endParaRPr lang="en-GB" sz="1600" dirty="0" smtClean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sz="1600" dirty="0" smtClean="0"/>
              <a:t>The </a:t>
            </a:r>
            <a:r>
              <a:rPr lang="en-GB" sz="1600" b="1" dirty="0"/>
              <a:t>data acquisition pipe-line</a:t>
            </a:r>
            <a:r>
              <a:rPr lang="en-GB" sz="1600" dirty="0"/>
              <a:t> stacks the frontend data and sends it to the DCC which performs the data acquisition task</a:t>
            </a:r>
            <a:r>
              <a:rPr lang="en-GB" sz="1600" dirty="0" smtClean="0"/>
              <a:t>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GB" dirty="0"/>
          </a:p>
          <a:p>
            <a:r>
              <a:rPr lang="en-US" dirty="0" smtClean="0"/>
              <a:t>The raw input data stream is de-serialized and synchronized to the local clock. </a:t>
            </a:r>
          </a:p>
          <a:p>
            <a:r>
              <a:rPr lang="en-US" dirty="0" smtClean="0"/>
              <a:t>A programmable delay of up to a few clock cycles is used to align data from different input fibers. 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 smtClean="0"/>
              <a:t> </a:t>
            </a:r>
            <a:endParaRPr dirty="0"/>
          </a:p>
          <a:p>
            <a:pPr marL="91440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  <p:pic>
        <p:nvPicPr>
          <p:cNvPr id="4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675" y="1307306"/>
            <a:ext cx="3620483" cy="2621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26208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Data Concentrator </a:t>
            </a:r>
            <a:r>
              <a:rPr lang="en-GB" dirty="0"/>
              <a:t>Card </a:t>
            </a:r>
            <a:endParaRPr dirty="0"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25987" y="488106"/>
            <a:ext cx="8520600" cy="4419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smtClean="0"/>
              <a:t>Event </a:t>
            </a:r>
            <a:r>
              <a:rPr lang="en-GB" dirty="0"/>
              <a:t>building, protocol checking, event number checking and bit error correction are performed independently for each link</a:t>
            </a:r>
            <a:r>
              <a:rPr lang="en-GB" dirty="0" smtClean="0"/>
              <a:t>.</a:t>
            </a:r>
          </a:p>
          <a:p>
            <a:pPr marL="114300" indent="0">
              <a:buNone/>
            </a:pPr>
            <a:r>
              <a:rPr lang="en-GB" dirty="0" smtClean="0"/>
              <a:t>The </a:t>
            </a:r>
            <a:r>
              <a:rPr lang="en-GB" dirty="0"/>
              <a:t>event builder output is sent in parallel to several </a:t>
            </a:r>
            <a:r>
              <a:rPr lang="en-GB" dirty="0" smtClean="0"/>
              <a:t>destinations. 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data acquisition (</a:t>
            </a:r>
            <a:r>
              <a:rPr lang="en-US" b="1" dirty="0" err="1"/>
              <a:t>DAQ</a:t>
            </a:r>
            <a:r>
              <a:rPr lang="en-US" b="1" dirty="0"/>
              <a:t>) </a:t>
            </a:r>
            <a:r>
              <a:rPr lang="en-US" b="1" dirty="0" smtClean="0"/>
              <a:t>output:</a:t>
            </a:r>
            <a:r>
              <a:rPr lang="en-US" dirty="0" smtClean="0"/>
              <a:t> Every event is sent to the CMS </a:t>
            </a:r>
            <a:r>
              <a:rPr lang="en-US" dirty="0" err="1" smtClean="0"/>
              <a:t>DAQ</a:t>
            </a:r>
            <a:r>
              <a:rPr lang="en-US" dirty="0" smtClean="0"/>
              <a:t>. </a:t>
            </a:r>
            <a:endParaRPr lang="en-US" sz="1800" dirty="0" smtClean="0"/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trigger data output:</a:t>
            </a:r>
            <a:r>
              <a:rPr lang="en-US" dirty="0"/>
              <a:t> The trigger information sent to the CMS Level-1 trigger is also sent to a special trigger </a:t>
            </a:r>
            <a:r>
              <a:rPr lang="en-US" dirty="0" err="1"/>
              <a:t>DAQ</a:t>
            </a:r>
            <a:r>
              <a:rPr lang="en-US" dirty="0"/>
              <a:t> system for monitoring of the trigger </a:t>
            </a:r>
            <a:r>
              <a:rPr lang="en-US" dirty="0" smtClean="0"/>
              <a:t>performance.</a:t>
            </a:r>
            <a:endParaRPr lang="en-US" sz="1800" dirty="0" smtClean="0"/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spy output: </a:t>
            </a:r>
            <a:r>
              <a:rPr lang="en-US" dirty="0"/>
              <a:t>A selected subset of events is sent to a </a:t>
            </a:r>
            <a:r>
              <a:rPr lang="en-US" dirty="0" err="1"/>
              <a:t>VME</a:t>
            </a:r>
            <a:r>
              <a:rPr lang="en-US" dirty="0"/>
              <a:t>-accessible memory for monitoring and diagnostics.</a:t>
            </a:r>
          </a:p>
          <a:p>
            <a:endParaRPr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Prototype </a:t>
            </a:r>
            <a:r>
              <a:rPr lang="en-US" dirty="0"/>
              <a:t>electromagnetic crystal calorimeter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2D</a:t>
            </a:r>
            <a:r>
              <a:rPr lang="en-US" dirty="0"/>
              <a:t> movement of platform</a:t>
            </a:r>
          </a:p>
          <a:p>
            <a:pPr marL="742950" indent="-285750"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/>
          </a:p>
        </p:txBody>
      </p:sp>
      <p:sp>
        <p:nvSpPr>
          <p:cNvPr id="5" name="Shape 234"/>
          <p:cNvSpPr txBox="1">
            <a:spLocks/>
          </p:cNvSpPr>
          <p:nvPr/>
        </p:nvSpPr>
        <p:spPr>
          <a:xfrm>
            <a:off x="333131" y="3293269"/>
            <a:ext cx="4746076" cy="55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Test Beam Setup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5844" y="751655"/>
            <a:ext cx="8955314" cy="371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ECAL</a:t>
            </a:r>
            <a:r>
              <a:rPr lang="en-US" dirty="0" smtClean="0"/>
              <a:t> module: 49 lead tungstate crystals arranged in a 7 × 7 array.</a:t>
            </a:r>
          </a:p>
          <a:p>
            <a:pPr lvl="0"/>
            <a:r>
              <a:rPr lang="en-US" dirty="0" smtClean="0"/>
              <a:t>Each crystal coupled to a single photo-multiplier tube</a:t>
            </a:r>
          </a:p>
          <a:p>
            <a:pPr lvl="0"/>
            <a:r>
              <a:rPr lang="en-US" dirty="0" smtClean="0"/>
              <a:t>The </a:t>
            </a:r>
            <a:r>
              <a:rPr lang="en-US" dirty="0" err="1" smtClean="0"/>
              <a:t>PMT</a:t>
            </a:r>
            <a:r>
              <a:rPr lang="en-US" dirty="0" smtClean="0"/>
              <a:t> signals were digitized by charge-to-digital converters (</a:t>
            </a:r>
            <a:r>
              <a:rPr lang="en-US" dirty="0" err="1" smtClean="0"/>
              <a:t>QDC</a:t>
            </a:r>
            <a:r>
              <a:rPr lang="en-US" dirty="0" smtClean="0"/>
              <a:t>).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 smtClean="0"/>
          </a:p>
          <a:p>
            <a:pPr marL="114300" lvl="0" indent="0">
              <a:buNone/>
            </a:pPr>
            <a:r>
              <a:rPr lang="en-GB" dirty="0" smtClean="0"/>
              <a:t>      </a:t>
            </a:r>
            <a:r>
              <a:rPr lang="en-GB" sz="2800" dirty="0" smtClean="0"/>
              <a:t>Data </a:t>
            </a:r>
            <a:r>
              <a:rPr lang="en-GB" sz="2800" dirty="0"/>
              <a:t>Sets</a:t>
            </a:r>
            <a:endParaRPr lang="en-GB" sz="2800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 smtClean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 dirty="0" smtClean="0"/>
              <a:t>Beams</a:t>
            </a:r>
            <a:r>
              <a:rPr lang="en-GB" dirty="0" smtClean="0"/>
              <a:t> - directed into the </a:t>
            </a:r>
            <a:r>
              <a:rPr lang="en-GB" dirty="0" err="1" smtClean="0"/>
              <a:t>centers</a:t>
            </a:r>
            <a:r>
              <a:rPr lang="en-GB" dirty="0" smtClean="0"/>
              <a:t> of all towers 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 smtClean="0"/>
              <a:t>	   limited to the bottom two 5</a:t>
            </a:r>
            <a:r>
              <a:rPr lang="en-GB" sz="2300" b="1" baseline="30000" dirty="0" smtClean="0"/>
              <a:t>◦</a:t>
            </a:r>
            <a:r>
              <a:rPr lang="en-GB" dirty="0" smtClean="0"/>
              <a:t> sectors of the top </a:t>
            </a:r>
          </a:p>
          <a:p>
            <a:pPr marL="114300" lvl="0" indent="0">
              <a:buNone/>
            </a:pPr>
            <a:r>
              <a:rPr lang="en-GB" dirty="0" smtClean="0"/>
              <a:t>	   wedge for mechanical reasons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 smtClean="0"/>
              <a:t>The scan covered the entire η range (16 sectors). 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 smtClean="0"/>
              <a:t>These data were taken </a:t>
            </a:r>
            <a:r>
              <a:rPr lang="en-GB" b="1" dirty="0" smtClean="0">
                <a:solidFill>
                  <a:srgbClr val="0070C0"/>
                </a:solidFill>
              </a:rPr>
              <a:t>without</a:t>
            </a:r>
            <a:r>
              <a:rPr lang="en-GB" dirty="0" smtClean="0"/>
              <a:t> the electromagnetic calorimeter module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70939"/>
              </p:ext>
            </p:extLst>
          </p:nvPr>
        </p:nvGraphicFramePr>
        <p:xfrm>
          <a:off x="6181596" y="1835944"/>
          <a:ext cx="262236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43"/>
                <a:gridCol w="814388"/>
                <a:gridCol w="821531"/>
              </a:tblGrid>
              <a:tr h="456479"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 (GeV/c)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Pion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dirty="0" smtClean="0"/>
                        <a:t>(GeV/c)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Muon </a:t>
                      </a:r>
                    </a:p>
                    <a:p>
                      <a:r>
                        <a:rPr lang="en-US" dirty="0" smtClean="0"/>
                        <a:t>(GeV/c)</a:t>
                      </a:r>
                      <a:endParaRPr lang="en-US" dirty="0"/>
                    </a:p>
                  </a:txBody>
                  <a:tcPr/>
                </a:tc>
              </a:tr>
              <a:tr h="246459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/>
                </a:tc>
              </a:tr>
              <a:tr h="246459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6459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6459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64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/>
          </a:p>
        </p:txBody>
      </p:sp>
      <p:sp>
        <p:nvSpPr>
          <p:cNvPr id="6" name="Shape 240"/>
          <p:cNvSpPr txBox="1">
            <a:spLocks/>
          </p:cNvSpPr>
          <p:nvPr/>
        </p:nvSpPr>
        <p:spPr>
          <a:xfrm>
            <a:off x="536728" y="108718"/>
            <a:ext cx="2881556" cy="59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 smtClean="0"/>
              <a:t>ECAL</a:t>
            </a:r>
            <a:r>
              <a:rPr lang="en-GB" dirty="0" smtClean="0"/>
              <a:t> Module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311700" y="164306"/>
            <a:ext cx="8520600" cy="440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Several special runs</a:t>
            </a:r>
            <a:r>
              <a:rPr lang="en-GB" dirty="0"/>
              <a:t> </a:t>
            </a:r>
            <a:r>
              <a:rPr lang="en-GB" dirty="0" smtClean="0"/>
              <a:t>:</a:t>
            </a:r>
            <a:endParaRPr lang="en-GB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sz="1600" dirty="0"/>
              <a:t>T</a:t>
            </a:r>
            <a:r>
              <a:rPr lang="en-GB" sz="1600" dirty="0" smtClean="0"/>
              <a:t>aken </a:t>
            </a:r>
            <a:r>
              <a:rPr lang="en-GB" sz="1600" dirty="0"/>
              <a:t>with the moving </a:t>
            </a:r>
            <a:r>
              <a:rPr lang="en-GB" sz="1600" b="1" dirty="0"/>
              <a:t>radioactive wire source</a:t>
            </a:r>
            <a:r>
              <a:rPr lang="en-GB" sz="1600" dirty="0"/>
              <a:t> and with a </a:t>
            </a:r>
            <a:r>
              <a:rPr lang="en-GB" sz="1600" b="1" dirty="0"/>
              <a:t>LED </a:t>
            </a:r>
            <a:r>
              <a:rPr lang="en-GB" sz="1600" b="1" dirty="0" err="1"/>
              <a:t>pulser</a:t>
            </a:r>
            <a:r>
              <a:rPr lang="en-GB" sz="1600" dirty="0"/>
              <a:t> which illuminated the </a:t>
            </a:r>
            <a:r>
              <a:rPr lang="en-GB" sz="1600" dirty="0" err="1"/>
              <a:t>HPD</a:t>
            </a:r>
            <a:r>
              <a:rPr lang="en-GB" sz="1600" dirty="0"/>
              <a:t>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sz="1600" dirty="0"/>
              <a:t>The measurements included a </a:t>
            </a:r>
            <a:r>
              <a:rPr lang="en-GB" sz="1600" b="1" dirty="0"/>
              <a:t>complete radioactive sourcing</a:t>
            </a:r>
            <a:r>
              <a:rPr lang="en-GB" sz="1600" dirty="0"/>
              <a:t> of all scintillator </a:t>
            </a:r>
            <a:r>
              <a:rPr lang="en-GB" sz="1600" dirty="0" smtClean="0"/>
              <a:t>tiles</a:t>
            </a:r>
            <a:endParaRPr lang="en-GB" sz="2400" dirty="0" smtClean="0"/>
          </a:p>
          <a:p>
            <a:pPr marL="114300" lvl="0" indent="0">
              <a:buNone/>
            </a:pPr>
            <a:r>
              <a:rPr lang="en-GB" sz="2400" dirty="0" smtClean="0"/>
              <a:t>The </a:t>
            </a:r>
            <a:r>
              <a:rPr lang="en-GB" sz="2400" dirty="0"/>
              <a:t>HB Response to </a:t>
            </a:r>
            <a:r>
              <a:rPr lang="en-GB" sz="2400" dirty="0" err="1"/>
              <a:t>Pions</a:t>
            </a:r>
            <a:r>
              <a:rPr lang="en-GB" sz="2400" dirty="0"/>
              <a:t> and </a:t>
            </a:r>
            <a:r>
              <a:rPr lang="en-GB" sz="2400" dirty="0" smtClean="0"/>
              <a:t>Muons</a:t>
            </a:r>
            <a:endParaRPr lang="en-US" dirty="0"/>
          </a:p>
          <a:p>
            <a: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smtClean="0">
                <a:solidFill>
                  <a:srgbClr val="FF0000"/>
                </a:solidFill>
              </a:rPr>
              <a:t>    Muons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/>
          </a:p>
        </p:txBody>
      </p:sp>
      <p:sp>
        <p:nvSpPr>
          <p:cNvPr id="4" name="Shape 353"/>
          <p:cNvSpPr txBox="1">
            <a:spLocks/>
          </p:cNvSpPr>
          <p:nvPr/>
        </p:nvSpPr>
        <p:spPr>
          <a:xfrm>
            <a:off x="311700" y="2366590"/>
            <a:ext cx="6539156" cy="214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Important to understand HB response to muons for particle identification purposes</a:t>
            </a:r>
          </a:p>
          <a:p>
            <a:endParaRPr lang="en-US" dirty="0" smtClean="0"/>
          </a:p>
          <a:p>
            <a:r>
              <a:rPr lang="en-US" dirty="0" smtClean="0"/>
              <a:t>A feature bit will be reported for use in higher level triggers, when a muon is identified by the HB. </a:t>
            </a:r>
          </a:p>
          <a:p>
            <a:endParaRPr lang="en-US" dirty="0" smtClean="0"/>
          </a:p>
          <a:p>
            <a:r>
              <a:rPr lang="en-US" dirty="0" smtClean="0"/>
              <a:t>A Landau fit to this distribution results in 1.64 GeV for the most probable and 2.5 GeV for the mean value.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Shape 358"/>
          <p:cNvPicPr preferRelativeResize="0"/>
          <p:nvPr/>
        </p:nvPicPr>
        <p:blipFill rotWithShape="1">
          <a:blip r:embed="rId3">
            <a:alphaModFix/>
          </a:blip>
          <a:srcRect r="4029"/>
          <a:stretch/>
        </p:blipFill>
        <p:spPr>
          <a:xfrm>
            <a:off x="6043614" y="2007394"/>
            <a:ext cx="3053522" cy="2275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measure the energy of pion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572700"/>
                <a:ext cx="8520600" cy="4327913"/>
              </a:xfrm>
            </p:spPr>
            <p:txBody>
              <a:bodyPr/>
              <a:lstStyle/>
              <a:p>
                <a:r>
                  <a:rPr lang="en-US" dirty="0" smtClean="0"/>
                  <a:t>Calibration using 225 GeV muons:</a:t>
                </a:r>
              </a:p>
              <a:p>
                <a:pPr lvl="1"/>
                <a:r>
                  <a:rPr lang="en-US" sz="1600" dirty="0" smtClean="0"/>
                  <a:t>We consider 25 towers of the calorimeter</a:t>
                </a:r>
              </a:p>
              <a:p>
                <a:pPr lvl="1"/>
                <a:r>
                  <a:rPr lang="en-US" sz="1600" dirty="0" smtClean="0"/>
                  <a:t>Select a tower, say (1,1) element of the </a:t>
                </a:r>
                <a:r>
                  <a:rPr lang="en-US" sz="1600" dirty="0" err="1" smtClean="0"/>
                  <a:t>5x5</a:t>
                </a:r>
                <a:r>
                  <a:rPr lang="en-US" sz="1600" dirty="0" smtClean="0"/>
                  <a:t> array</a:t>
                </a:r>
              </a:p>
              <a:p>
                <a:pPr lvl="1"/>
                <a:r>
                  <a:rPr lang="en-US" sz="1600" dirty="0" smtClean="0"/>
                  <a:t>Shoot a muon beam (of energy 225 GeV) in the center of the tower</a:t>
                </a:r>
              </a:p>
              <a:p>
                <a:pPr lvl="1"/>
                <a:r>
                  <a:rPr lang="en-US" sz="1600" dirty="0" smtClean="0"/>
                  <a:t>In the beam, there will be 10,000 pulses i.e., 10,000 events. Each pulse consists of one muon</a:t>
                </a:r>
              </a:p>
              <a:p>
                <a:pPr lvl="1"/>
                <a:r>
                  <a:rPr lang="en-US" sz="1600" dirty="0" smtClean="0"/>
                  <a:t>For each event : Scintillation </a:t>
                </a:r>
                <a:r>
                  <a:rPr lang="en-US" sz="1600" dirty="0"/>
                  <a:t>light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optical fibers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HPD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QIE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ADC  </a:t>
                </a:r>
              </a:p>
              <a:p>
                <a:pPr marL="596900" lvl="1" indent="0" algn="ctr">
                  <a:buNone/>
                </a:pPr>
                <a:r>
                  <a:rPr lang="en-US" sz="1600" dirty="0" smtClean="0"/>
                  <a:t>(Each </a:t>
                </a:r>
                <a:r>
                  <a:rPr lang="en-US" sz="1600" dirty="0"/>
                  <a:t>ADC count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200×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−15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or 200 </a:t>
                </a:r>
                <a:r>
                  <a:rPr lang="en-US" sz="1600" dirty="0" err="1" smtClean="0"/>
                  <a:t>fC</a:t>
                </a:r>
                <a:r>
                  <a:rPr lang="en-US" sz="1600" dirty="0" smtClean="0"/>
                  <a:t>)</a:t>
                </a:r>
              </a:p>
              <a:p>
                <a:pPr lvl="1"/>
                <a:r>
                  <a:rPr lang="en-US" sz="1600" dirty="0" smtClean="0"/>
                  <a:t>Thus we record 10,000 values of charge corresponding to 10,000 events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572700"/>
                <a:ext cx="8520600" cy="432791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0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3845"/>
            <a:ext cx="4193381" cy="476250"/>
          </a:xfrm>
        </p:spPr>
        <p:txBody>
          <a:bodyPr>
            <a:normAutofit fontScale="90000"/>
          </a:bodyPr>
          <a:lstStyle/>
          <a:p>
            <a:r>
              <a:rPr lang="en-US" smtClean="0"/>
              <a:t>Electromagnetic Shower</a:t>
            </a:r>
            <a:endParaRPr lang="en-US"/>
          </a:p>
        </p:txBody>
      </p:sp>
      <p:pic>
        <p:nvPicPr>
          <p:cNvPr id="8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56" y="1090017"/>
            <a:ext cx="4357688" cy="33242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15C9-1ACA-46B4-8D79-D34DA2D0B7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0"/>
                <a:ext cx="8520600" cy="5056817"/>
              </a:xfrm>
            </p:spPr>
            <p:txBody>
              <a:bodyPr/>
              <a:lstStyle/>
              <a:p>
                <a:pPr lvl="1"/>
                <a:r>
                  <a:rPr lang="en-US" sz="1600" dirty="0" smtClean="0"/>
                  <a:t>We </a:t>
                </a:r>
                <a:r>
                  <a:rPr lang="en-US" sz="1600" dirty="0"/>
                  <a:t>make a histogram of charge, taking frequency of recorded value of charge along vertical axis and value of charge along x-axis</a:t>
                </a:r>
              </a:p>
              <a:p>
                <a:pPr lvl="1"/>
                <a:r>
                  <a:rPr lang="en-US" sz="1600" dirty="0"/>
                  <a:t>The histogram approximates to a Landau Distribution</a:t>
                </a:r>
              </a:p>
              <a:p>
                <a:pPr lvl="1"/>
                <a:r>
                  <a:rPr lang="en-US" sz="1600" dirty="0"/>
                  <a:t>Then we find the value of </a:t>
                </a:r>
                <a:r>
                  <a:rPr lang="en-US" sz="1600" dirty="0" smtClean="0"/>
                  <a:t>charge(ADC count) </a:t>
                </a:r>
                <a:r>
                  <a:rPr lang="en-US" sz="1600" dirty="0"/>
                  <a:t>corresponding to the peak of the distribution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1600" dirty="0"/>
                  <a:t>) in this case</a:t>
                </a:r>
              </a:p>
              <a:p>
                <a:pPr lvl="1"/>
                <a:r>
                  <a:rPr lang="en-US" sz="1600" dirty="0"/>
                  <a:t>We repeat this for all the 25 towers and find the corresponding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Determination of pion energy</a:t>
                </a:r>
              </a:p>
              <a:p>
                <a:pPr lvl="1"/>
                <a:r>
                  <a:rPr lang="en-US" sz="1600" dirty="0" smtClean="0"/>
                  <a:t>Shoot a pion beam of known energy (100 GeV) into the center of the array. (10,000 events)</a:t>
                </a:r>
              </a:p>
              <a:p>
                <a:pPr lvl="1"/>
                <a:r>
                  <a:rPr lang="en-US" sz="1600" dirty="0" smtClean="0"/>
                  <a:t>Choose a tower, say (1,1).</a:t>
                </a:r>
              </a:p>
              <a:p>
                <a:pPr lvl="1"/>
                <a:r>
                  <a:rPr lang="en-US" sz="1600" dirty="0" smtClean="0"/>
                  <a:t>For k</a:t>
                </a:r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event, a value of charge will be recorded,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600" dirty="0" smtClean="0"/>
                  <a:t> ADC count.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0"/>
                <a:ext cx="8520600" cy="505681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04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85738" y="-64294"/>
                <a:ext cx="8835420" cy="5121111"/>
              </a:xfrm>
            </p:spPr>
            <p:txBody>
              <a:bodyPr/>
              <a:lstStyle/>
              <a:p>
                <a:pPr lvl="1"/>
                <a:r>
                  <a:rPr lang="en-US" sz="1600" dirty="0" smtClean="0"/>
                  <a:t>Now,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〈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〉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〈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〉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</m:d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596900" lvl="1" indent="0">
                  <a:buNone/>
                </a:pPr>
                <a:r>
                  <a:rPr lang="en-US" sz="1600" dirty="0" smtClean="0"/>
                  <a:t>where</a:t>
                </a:r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d>
                          <m:dPr>
                            <m:begChr m:val="〈"/>
                            <m:endChr m:val="〉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600" dirty="0"/>
                  <a:t> = number of </a:t>
                </a:r>
                <a:r>
                  <a:rPr lang="en-US" sz="1600" dirty="0" smtClean="0"/>
                  <a:t>MIPs </a:t>
                </a:r>
                <a:r>
                  <a:rPr lang="en-US" sz="1600" dirty="0"/>
                  <a:t>per event in (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) </a:t>
                </a:r>
                <a:r>
                  <a:rPr lang="en-US" sz="1600" dirty="0" smtClean="0"/>
                  <a:t>tower and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600" dirty="0"/>
                  <a:t> = total number of </a:t>
                </a:r>
                <a:r>
                  <a:rPr lang="en-US" sz="1600" dirty="0" smtClean="0"/>
                  <a:t>MIPs </a:t>
                </a:r>
                <a:r>
                  <a:rPr lang="en-US" sz="1600" dirty="0"/>
                  <a:t>recorded in the detector in k</a:t>
                </a:r>
                <a:r>
                  <a:rPr lang="en-US" sz="1600" baseline="30000" dirty="0"/>
                  <a:t>th</a:t>
                </a:r>
                <a:r>
                  <a:rPr lang="en-US" sz="1600" dirty="0"/>
                  <a:t> event. </a:t>
                </a:r>
              </a:p>
              <a:p>
                <a:pPr lvl="1"/>
                <a:r>
                  <a:rPr lang="en-US" sz="1600" dirty="0" smtClean="0"/>
                  <a:t>Plot the histogram of total number of MIPs in each event, for 10,000 events. The distribution will be Gaussian. </a:t>
                </a:r>
              </a:p>
              <a:p>
                <a:pPr lvl="1"/>
                <a:r>
                  <a:rPr lang="en-US" sz="1600" dirty="0" smtClean="0"/>
                  <a:t>Fit the distribution and find the most probable value of total number of MIPs per event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 smtClean="0"/>
                  <a:t>)</a:t>
                </a:r>
              </a:p>
              <a:p>
                <a:pPr lvl="1"/>
                <a:r>
                  <a:rPr lang="en-US" sz="1600" dirty="0" smtClean="0"/>
                  <a:t>So we get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 smtClean="0"/>
                  <a:t> corresponding to E</a:t>
                </a:r>
                <a14:m>
                  <m:oMath xmlns:m="http://schemas.openxmlformats.org/officeDocument/2006/math"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 smtClean="0"/>
                  <a:t> (100 GeV in this case).</a:t>
                </a:r>
              </a:p>
              <a:p>
                <a:pPr lvl="1"/>
                <a:r>
                  <a:rPr lang="en-US" sz="1600" dirty="0" smtClean="0"/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 smtClean="0"/>
                  <a:t> varies linearly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 smtClean="0"/>
                  <a:t>, straight line passing through origin. </a:t>
                </a:r>
              </a:p>
              <a:p>
                <a:pPr lvl="1"/>
                <a:r>
                  <a:rPr lang="en-US" sz="1600" dirty="0" smtClean="0"/>
                  <a:t>Then for an unknown energy pion, we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 smtClean="0"/>
                  <a:t> and using the obtained straight line calibration curve, we obtain the energy of pion.</a:t>
                </a:r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5738" y="-64294"/>
                <a:ext cx="8835420" cy="5121111"/>
              </a:xfrm>
              <a:blipFill rotWithShape="0">
                <a:blip r:embed="rId2"/>
                <a:stretch>
                  <a:fillRect r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 t="5726"/>
          <a:stretch/>
        </p:blipFill>
        <p:spPr>
          <a:xfrm>
            <a:off x="6565106" y="104610"/>
            <a:ext cx="2252867" cy="158131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hape 33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33119" y="104609"/>
                <a:ext cx="4838944" cy="158131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1600"/>
                  </a:spcBef>
                </a:pPr>
                <a:r>
                  <a:rPr lang="en-US" dirty="0" smtClean="0"/>
                  <a:t>The energy response for 100 GeV </a:t>
                </a:r>
                <a:r>
                  <a:rPr lang="en-US" b="1" dirty="0" err="1"/>
                  <a:t>pions</a:t>
                </a:r>
                <a:r>
                  <a:rPr lang="en-US" b="1" dirty="0"/>
                  <a:t> </a:t>
                </a:r>
                <a:r>
                  <a:rPr lang="en-US" dirty="0"/>
                  <a:t>in a 5 × 5 </a:t>
                </a:r>
                <a:r>
                  <a:rPr lang="en-US" dirty="0" smtClean="0"/>
                  <a:t>array</a:t>
                </a:r>
                <a:endParaRPr lang="en-US" dirty="0"/>
              </a:p>
              <a:p>
                <a:pPr lvl="0">
                  <a:spcBef>
                    <a:spcPts val="1600"/>
                  </a:spcBef>
                </a:pPr>
                <a:r>
                  <a:rPr lang="en-US" dirty="0"/>
                  <a:t>A Gaussian </a:t>
                </a:r>
                <a:r>
                  <a:rPr lang="en-US" dirty="0" smtClean="0"/>
                  <a:t>fit - energy resolution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 smtClean="0"/>
                  <a:t>10</a:t>
                </a:r>
                <a:r>
                  <a:rPr lang="en-US" dirty="0"/>
                  <a:t>%.</a:t>
                </a:r>
              </a:p>
              <a:p>
                <a:pPr marL="457200" lv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8" name="Shape 3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3119" y="104609"/>
                <a:ext cx="4838944" cy="1581317"/>
              </a:xfrm>
              <a:prstGeom prst="rect">
                <a:avLst/>
              </a:prstGeom>
              <a:blipFill rotWithShape="0">
                <a:blip r:embed="rId4"/>
                <a:stretch>
                  <a:fillRect r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32</a:t>
            </a:fld>
            <a:endParaRPr lang="en-GB"/>
          </a:p>
        </p:txBody>
      </p:sp>
      <p:pic>
        <p:nvPicPr>
          <p:cNvPr id="6" name="Shape 3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5153" y="1685926"/>
            <a:ext cx="3981655" cy="32780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66"/>
          <p:cNvSpPr txBox="1">
            <a:spLocks/>
          </p:cNvSpPr>
          <p:nvPr/>
        </p:nvSpPr>
        <p:spPr>
          <a:xfrm>
            <a:off x="297413" y="1727100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b="1" smtClean="0"/>
              <a:t>The EB response to electrons</a:t>
            </a:r>
          </a:p>
          <a:p>
            <a:r>
              <a:rPr lang="en-US" smtClean="0"/>
              <a:t>All 49 electromagnetic calorimeter crystals were calibrated with 100 GeV/c electrons.</a:t>
            </a:r>
          </a:p>
          <a:p>
            <a:endParaRPr lang="en-US" smtClean="0"/>
          </a:p>
          <a:p>
            <a:r>
              <a:rPr lang="en-US" smtClean="0"/>
              <a:t>The linearity of response of the EB module was studied at electron beam energies of 20, 30, 50 and 100 GeV/c.</a:t>
            </a:r>
          </a:p>
          <a:p>
            <a:pPr indent="0">
              <a:spcBef>
                <a:spcPts val="1600"/>
              </a:spcBef>
              <a:spcAft>
                <a:spcPts val="1600"/>
              </a:spcAft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9194" y="214716"/>
            <a:ext cx="3932707" cy="17498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366"/>
          <p:cNvSpPr txBox="1">
            <a:spLocks noGrp="1"/>
          </p:cNvSpPr>
          <p:nvPr>
            <p:ph type="body" idx="1"/>
          </p:nvPr>
        </p:nvSpPr>
        <p:spPr>
          <a:xfrm>
            <a:off x="417723" y="293297"/>
            <a:ext cx="4361445" cy="1314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linearity of energy response as a function of beam energy derived from the Gaussian </a:t>
            </a:r>
            <a:r>
              <a:rPr lang="en-US" dirty="0" smtClean="0"/>
              <a:t>fits.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33</a:t>
            </a:fld>
            <a:endParaRPr lang="en-GB"/>
          </a:p>
        </p:txBody>
      </p:sp>
      <p:sp>
        <p:nvSpPr>
          <p:cNvPr id="6" name="Shape 389"/>
          <p:cNvSpPr txBox="1">
            <a:spLocks/>
          </p:cNvSpPr>
          <p:nvPr/>
        </p:nvSpPr>
        <p:spPr>
          <a:xfrm>
            <a:off x="226208" y="2043112"/>
            <a:ext cx="8520600" cy="280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2400" b="1" dirty="0" smtClean="0"/>
              <a:t>Performance of the combined calorimeters: </a:t>
            </a:r>
            <a:r>
              <a:rPr lang="en-US" sz="2400" b="1" dirty="0" err="1" smtClean="0"/>
              <a:t>EB+HB</a:t>
            </a:r>
            <a:endParaRPr lang="en-US" sz="2000" b="1" dirty="0" smtClean="0"/>
          </a:p>
          <a:p>
            <a:pPr marL="114300" indent="0">
              <a:buFont typeface="Arial"/>
              <a:buNone/>
            </a:pPr>
            <a:r>
              <a:rPr lang="en-US" sz="2000" u="sng" dirty="0" smtClean="0"/>
              <a:t>Energy Resolution and Response:</a:t>
            </a:r>
          </a:p>
          <a:p>
            <a:r>
              <a:rPr lang="en-US" dirty="0" smtClean="0"/>
              <a:t>The performance characteristics of the HB and the </a:t>
            </a:r>
            <a:r>
              <a:rPr lang="en-US" dirty="0" err="1" smtClean="0"/>
              <a:t>EB</a:t>
            </a:r>
            <a:r>
              <a:rPr lang="en-US" dirty="0" smtClean="0"/>
              <a:t> module were studied  with pion beams of varying momenta contaminated with muons and electrons.</a:t>
            </a:r>
          </a:p>
          <a:p>
            <a:endParaRPr lang="en-US" dirty="0" smtClean="0"/>
          </a:p>
          <a:p>
            <a:r>
              <a:rPr lang="en-US" dirty="0" smtClean="0"/>
              <a:t>The absolute energy scale of the HB was defined using a beam of 50 GeV/c </a:t>
            </a:r>
            <a:r>
              <a:rPr lang="en-US" dirty="0" err="1" smtClean="0"/>
              <a:t>pions</a:t>
            </a:r>
            <a:r>
              <a:rPr lang="en-US" dirty="0" smtClean="0"/>
              <a:t> directed at the combined calorimeter systems.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226208" y="97182"/>
            <a:ext cx="8520600" cy="1660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Only </a:t>
            </a:r>
            <a:r>
              <a:rPr lang="en-GB" dirty="0"/>
              <a:t>those </a:t>
            </a:r>
            <a:r>
              <a:rPr lang="en-GB" dirty="0" err="1"/>
              <a:t>pions</a:t>
            </a:r>
            <a:r>
              <a:rPr lang="en-GB" dirty="0"/>
              <a:t> which deposited less than 2 GeV in the </a:t>
            </a:r>
            <a:r>
              <a:rPr lang="en-GB" dirty="0" err="1"/>
              <a:t>EB</a:t>
            </a:r>
            <a:r>
              <a:rPr lang="en-GB" dirty="0"/>
              <a:t> were selected for the HB calibration. </a:t>
            </a:r>
            <a:endParaRPr lang="en-GB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The </a:t>
            </a:r>
            <a:r>
              <a:rPr lang="en-GB" dirty="0"/>
              <a:t>calibration factor was extracted as the ratio between the pion beam momentum and the mean of the distribution of summed HB energy deposited in a 5 × 5 tower array </a:t>
            </a:r>
            <a:r>
              <a:rPr lang="en-GB" dirty="0" err="1"/>
              <a:t>centered</a:t>
            </a:r>
            <a:r>
              <a:rPr lang="en-GB" dirty="0"/>
              <a:t> on the beam position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34</a:t>
            </a:fld>
            <a:endParaRPr lang="en-GB"/>
          </a:p>
        </p:txBody>
      </p:sp>
      <p:pic>
        <p:nvPicPr>
          <p:cNvPr id="5" name="Shape 394"/>
          <p:cNvPicPr preferRelativeResize="0"/>
          <p:nvPr/>
        </p:nvPicPr>
        <p:blipFill rotWithShape="1">
          <a:blip r:embed="rId3">
            <a:alphaModFix/>
          </a:blip>
          <a:srcRect r="3370"/>
          <a:stretch/>
        </p:blipFill>
        <p:spPr>
          <a:xfrm>
            <a:off x="5835046" y="2064776"/>
            <a:ext cx="3071813" cy="21215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95"/>
          <p:cNvSpPr txBox="1"/>
          <p:nvPr/>
        </p:nvSpPr>
        <p:spPr>
          <a:xfrm>
            <a:off x="5835046" y="4250574"/>
            <a:ext cx="3186112" cy="89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Dashed lines -  Cut </a:t>
            </a:r>
            <a:r>
              <a:rPr lang="en-GB" dirty="0"/>
              <a:t>limits which were imposed to remove muon and electron contamination in the beam.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402"/>
              <p:cNvSpPr txBox="1">
                <a:spLocks/>
              </p:cNvSpPr>
              <p:nvPr/>
            </p:nvSpPr>
            <p:spPr>
              <a:xfrm>
                <a:off x="226208" y="1885950"/>
                <a:ext cx="5738824" cy="36347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buFont typeface="Arial"/>
                  <a:buNone/>
                </a:pPr>
                <a:r>
                  <a:rPr lang="en-US" dirty="0" smtClean="0"/>
                  <a:t>A </a:t>
                </a:r>
                <a:r>
                  <a:rPr lang="en-US" b="1" dirty="0" smtClean="0"/>
                  <a:t>series of cuts </a:t>
                </a:r>
                <a:r>
                  <a:rPr lang="en-US" dirty="0" smtClean="0"/>
                  <a:t>were developed to select </a:t>
                </a:r>
                <a:r>
                  <a:rPr lang="en-US" dirty="0" err="1"/>
                  <a:t>pions</a:t>
                </a:r>
                <a:r>
                  <a:rPr lang="en-US" dirty="0"/>
                  <a:t> in contaminated beams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EHB</a:t>
                </a:r>
                <a:r>
                  <a:rPr lang="en-US" dirty="0" smtClean="0"/>
                  <a:t> </a:t>
                </a:r>
                <a:r>
                  <a:rPr lang="en-US" dirty="0"/>
                  <a:t>&gt; 6.5 </a:t>
                </a:r>
                <a:r>
                  <a:rPr lang="en-US" dirty="0" smtClean="0"/>
                  <a:t>GeV (</a:t>
                </a:r>
                <a:r>
                  <a:rPr lang="en-US" dirty="0" err="1" smtClean="0"/>
                  <a:t>EHB</a:t>
                </a:r>
                <a:r>
                  <a:rPr lang="en-US" dirty="0" smtClean="0"/>
                  <a:t> </a:t>
                </a:r>
                <a:r>
                  <a:rPr lang="en-US" dirty="0"/>
                  <a:t>is the HB </a:t>
                </a:r>
                <a:r>
                  <a:rPr lang="en-US" dirty="0" smtClean="0"/>
                  <a:t>energy)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To </a:t>
                </a:r>
                <a:r>
                  <a:rPr lang="en-US" dirty="0"/>
                  <a:t>eliminate the events with abnormally small HB energy </a:t>
                </a:r>
                <a:r>
                  <a:rPr lang="en-US" dirty="0" smtClean="0"/>
                  <a:t>and </a:t>
                </a:r>
                <a:r>
                  <a:rPr lang="en-US" dirty="0"/>
                  <a:t>to remove electron contamination</a:t>
                </a:r>
                <a:r>
                  <a:rPr lang="en-US" dirty="0" smtClean="0"/>
                  <a:t>.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 </a:t>
                </a:r>
              </a:p>
              <a:p>
                <a:r>
                  <a:rPr lang="en-US" dirty="0" err="1" smtClean="0"/>
                  <a:t>EHB</a:t>
                </a:r>
                <a:r>
                  <a:rPr lang="en-US" dirty="0" smtClean="0"/>
                  <a:t> </a:t>
                </a:r>
                <a:r>
                  <a:rPr lang="en-US" dirty="0"/>
                  <a:t>&gt; −</a:t>
                </a:r>
                <a:r>
                  <a:rPr lang="en-US" dirty="0" err="1"/>
                  <a:t>0.83E</a:t>
                </a:r>
                <a:r>
                  <a:rPr lang="en-US" baseline="-25000" dirty="0" err="1"/>
                  <a:t>EB</a:t>
                </a:r>
                <a:r>
                  <a:rPr lang="en-US" dirty="0"/>
                  <a:t> + 5.2 </a:t>
                </a:r>
                <a:r>
                  <a:rPr lang="en-US" dirty="0" smtClean="0"/>
                  <a:t>GeV (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EB</a:t>
                </a:r>
                <a:r>
                  <a:rPr lang="en-US" dirty="0" smtClean="0"/>
                  <a:t> = energy </a:t>
                </a:r>
                <a:r>
                  <a:rPr lang="en-US" dirty="0"/>
                  <a:t>measured by the </a:t>
                </a:r>
                <a:r>
                  <a:rPr lang="en-US" dirty="0" err="1" smtClean="0"/>
                  <a:t>EB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</a:t>
                </a:r>
                <a:r>
                  <a:rPr lang="en-US" dirty="0" smtClean="0"/>
                  <a:t>o </a:t>
                </a:r>
                <a:r>
                  <a:rPr lang="en-US" dirty="0"/>
                  <a:t>reduce the </a:t>
                </a:r>
                <a:r>
                  <a:rPr lang="en-US" dirty="0" smtClean="0"/>
                  <a:t>muon </a:t>
                </a:r>
                <a:r>
                  <a:rPr lang="en-US" dirty="0"/>
                  <a:t>background</a:t>
                </a:r>
                <a:r>
                  <a:rPr lang="en-US" dirty="0" smtClean="0"/>
                  <a:t>.</a:t>
                </a:r>
              </a:p>
              <a:p>
                <a:pPr marL="114300" indent="0">
                  <a:buFont typeface="Arial"/>
                  <a:buNone/>
                </a:pPr>
                <a:endParaRPr lang="en-US" dirty="0" smtClean="0"/>
              </a:p>
              <a:p>
                <a:pPr marL="114300" indent="0">
                  <a:buFont typeface="Arial"/>
                  <a:buNone/>
                </a:pP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7" name="Shape 4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8" y="1885950"/>
                <a:ext cx="5738824" cy="3634747"/>
              </a:xfrm>
              <a:prstGeom prst="rect">
                <a:avLst/>
              </a:prstGeom>
              <a:blipFill rotWithShape="0">
                <a:blip r:embed="rId4"/>
                <a:stretch>
                  <a:fillRect b="-11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311700" y="235744"/>
            <a:ext cx="8520600" cy="4333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These energy response and energy resolution measurements were corrected for the effect of the beam cuts, using a Monte Carlo simulation based on </a:t>
            </a:r>
            <a:r>
              <a:rPr lang="en-US" dirty="0" err="1" smtClean="0"/>
              <a:t>GEANT4</a:t>
            </a:r>
            <a:endParaRPr lang="en-US" dirty="0" smtClean="0"/>
          </a:p>
          <a:p>
            <a:pPr marL="0" lvl="0" indent="0">
              <a:buNone/>
            </a:pPr>
            <a:endParaRPr lang="en-GB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Beams of </a:t>
            </a:r>
            <a:r>
              <a:rPr lang="en-GB" dirty="0" err="1" smtClean="0"/>
              <a:t>pions</a:t>
            </a:r>
            <a:r>
              <a:rPr lang="en-GB" dirty="0" smtClean="0"/>
              <a:t> were generated and showered in the </a:t>
            </a:r>
            <a:r>
              <a:rPr lang="en-GB" dirty="0" err="1" smtClean="0"/>
              <a:t>EB</a:t>
            </a:r>
            <a:r>
              <a:rPr lang="en-GB" dirty="0" smtClean="0"/>
              <a:t> and the HB, and the resulting distributions were scaled up to match the measured mean energy. </a:t>
            </a:r>
            <a:endParaRPr dirty="0" smtClean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smtClean="0"/>
              <a:t>The quality cuts for background rejection were then applied and the correction factors were derived.</a:t>
            </a:r>
            <a:endParaRPr dirty="0" smtClean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smtClean="0"/>
              <a:t>The </a:t>
            </a:r>
            <a:r>
              <a:rPr lang="en-GB" dirty="0"/>
              <a:t>correction factors to the energy response and the resolution for 20 GeV/c (30 GeV/c) </a:t>
            </a:r>
            <a:r>
              <a:rPr lang="en-GB" dirty="0" err="1"/>
              <a:t>pions</a:t>
            </a:r>
            <a:r>
              <a:rPr lang="en-GB" dirty="0"/>
              <a:t> are 0.931 (0.987) and 1.056 (1.018), respectively. The corrections factors at higher energies are negligible.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311700" y="304800"/>
            <a:ext cx="8520600" cy="4264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There are three contributions to the quoted HB calibration error</a:t>
            </a:r>
            <a:r>
              <a:rPr lang="en-GB" dirty="0" smtClean="0"/>
              <a:t>.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 smtClean="0"/>
              <a:t> </a:t>
            </a:r>
            <a:endParaRPr dirty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One comes from the 2 GeV cut to the </a:t>
            </a:r>
            <a:r>
              <a:rPr lang="en-GB" dirty="0" err="1"/>
              <a:t>EB</a:t>
            </a:r>
            <a:r>
              <a:rPr lang="en-GB" dirty="0"/>
              <a:t> energy deposition by 50 GeV/c </a:t>
            </a:r>
            <a:r>
              <a:rPr lang="en-GB" dirty="0" err="1"/>
              <a:t>pions</a:t>
            </a:r>
            <a:r>
              <a:rPr lang="en-GB" dirty="0"/>
              <a:t>, The second contribution comes from the background subtraction method applied  to the 50 GeV/c calibration sample. </a:t>
            </a:r>
            <a:r>
              <a:rPr lang="en-GB" dirty="0" smtClean="0"/>
              <a:t/>
            </a:r>
            <a:br>
              <a:rPr lang="en-GB" dirty="0" smtClean="0"/>
            </a:br>
            <a:endParaRPr dirty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The third component comes from the statistical error on the mean of the 50 GeV/c distribution. </a:t>
            </a:r>
            <a:endParaRPr lang="en-GB" dirty="0" smtClean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Added in quadrature, the total calibration uncertainty is ±1.3%. </a:t>
            </a:r>
            <a:endParaRPr lang="en-GB" dirty="0" smtClean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This error on the pion energy was propagated to the mean and width of the distributions by recalculating the total energy with the nominal, high, and low calibration factors.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350" y="236450"/>
            <a:ext cx="6800700" cy="2695824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Shape 420"/>
          <p:cNvSpPr txBox="1"/>
          <p:nvPr/>
        </p:nvSpPr>
        <p:spPr>
          <a:xfrm>
            <a:off x="439350" y="2881325"/>
            <a:ext cx="8265300" cy="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Table 2: The energy resolutions and the associated errors ascribed to statistics, background and the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calibration uncertainties for </a:t>
            </a:r>
            <a:r>
              <a:rPr lang="en-GB" dirty="0" err="1"/>
              <a:t>pions</a:t>
            </a:r>
            <a:r>
              <a:rPr lang="en-GB" dirty="0"/>
              <a:t> at five different beam momenta.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Source: CMS NOTE 2006/138</a:t>
            </a:r>
            <a:endParaRPr dirty="0"/>
          </a:p>
        </p:txBody>
      </p:sp>
      <p:sp>
        <p:nvSpPr>
          <p:cNvPr id="421" name="Shape 421"/>
          <p:cNvSpPr txBox="1">
            <a:spLocks noGrp="1"/>
          </p:cNvSpPr>
          <p:nvPr>
            <p:ph type="body" idx="4294967295"/>
          </p:nvPr>
        </p:nvSpPr>
        <p:spPr>
          <a:xfrm>
            <a:off x="311700" y="3587125"/>
            <a:ext cx="8520600" cy="13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fits are applied to the raw data and no correction is made for the large e/h value of the electromagnetic calorimeter. Results are in agreement with </a:t>
            </a:r>
            <a:r>
              <a:rPr lang="en-GB" dirty="0" err="1"/>
              <a:t>GEANT4</a:t>
            </a:r>
            <a:r>
              <a:rPr lang="en-GB" dirty="0"/>
              <a:t> within the systematic errors and the available beam momentum range.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Shape 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352" y="229625"/>
            <a:ext cx="3181148" cy="299839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Shape 427"/>
          <p:cNvSpPr txBox="1"/>
          <p:nvPr/>
        </p:nvSpPr>
        <p:spPr>
          <a:xfrm>
            <a:off x="523525" y="3305025"/>
            <a:ext cx="37188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Figure 21: The measured energy resolution(solid circles) with fit (solid line) (σ/E) = 115 √.E 3% ⊕ 5.5% compared to two different tunes of </a:t>
            </a:r>
            <a:r>
              <a:rPr lang="en-GB" dirty="0" err="1"/>
              <a:t>GEANT4</a:t>
            </a:r>
            <a:r>
              <a:rPr lang="en-GB" dirty="0"/>
              <a:t> (open squares and stars). The symbol ⊕ implies that two terms are added in quadrature.</a:t>
            </a:r>
            <a:endParaRPr dirty="0"/>
          </a:p>
        </p:txBody>
      </p:sp>
      <p:pic>
        <p:nvPicPr>
          <p:cNvPr id="428" name="Shape 4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350" y="93050"/>
            <a:ext cx="3239150" cy="30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 txBox="1"/>
          <p:nvPr/>
        </p:nvSpPr>
        <p:spPr>
          <a:xfrm>
            <a:off x="4673875" y="3305025"/>
            <a:ext cx="3986100" cy="11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Figure 22: The measured energy response (solid circles) linearity compared to the GEANT4 simulations with different physics lists. The error bars indicate the statistical and systematic uncertainties added in quadrature.</a:t>
            </a:r>
            <a:endParaRPr/>
          </a:p>
        </p:txBody>
      </p:sp>
      <p:sp>
        <p:nvSpPr>
          <p:cNvPr id="430" name="Shape 430"/>
          <p:cNvSpPr txBox="1"/>
          <p:nvPr/>
        </p:nvSpPr>
        <p:spPr>
          <a:xfrm>
            <a:off x="3731475" y="4682525"/>
            <a:ext cx="31074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Source: CMS NOTE 2006/138 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Shape 47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46575" y="1457043"/>
                <a:ext cx="5773477" cy="32649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 smtClean="0"/>
                  <a:t>The radioactive source calibration is performed for every scintillator tile. </a:t>
                </a:r>
                <a:endParaRPr lang="en-US" dirty="0"/>
              </a:p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𝑹𝒂𝒅𝒊𝒐𝒂𝒄𝒕𝒊𝒗𝒆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𝒔𝒐𝒖𝒓𝒄𝒆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𝒔𝒊𝒈𝒏𝒂𝒍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𝑬𝒏𝒆𝒓𝒈𝒚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𝒓𝒆𝒔𝒑𝒐𝒏𝒔𝒆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𝒃𝒆𝒂𝒎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𝒑𝒊𝒐𝒏𝒔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for </a:t>
                </a:r>
                <a:r>
                  <a:rPr lang="en-US" dirty="0"/>
                  <a:t>each tower provides the initial calibration. </a:t>
                </a:r>
              </a:p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 smtClean="0"/>
                  <a:t>The </a:t>
                </a:r>
                <a:r>
                  <a:rPr lang="en-US" dirty="0"/>
                  <a:t>signals from 1745 tiles, corrected for the different fiber attenuation, are shown in figure.</a:t>
                </a:r>
              </a:p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The width of the distribution is 8% and it is consistent with the  measurements of tile uniformity made during tray reconstruction.</a:t>
                </a:r>
              </a:p>
              <a:p>
                <a:pPr marL="457200" lv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473" name="Shape 47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6575" y="1457043"/>
                <a:ext cx="5773477" cy="3264975"/>
              </a:xfrm>
              <a:prstGeom prst="rect">
                <a:avLst/>
              </a:prstGeom>
              <a:blipFill rotWithShape="0">
                <a:blip r:embed="rId3"/>
                <a:stretch>
                  <a:fillRect r="-1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4" name="Shape 474"/>
          <p:cNvPicPr preferRelativeResize="0"/>
          <p:nvPr/>
        </p:nvPicPr>
        <p:blipFill rotWithShape="1">
          <a:blip r:embed="rId4">
            <a:alphaModFix/>
          </a:blip>
          <a:srcRect l="230" t="259" r="6636" b="-259"/>
          <a:stretch/>
        </p:blipFill>
        <p:spPr>
          <a:xfrm>
            <a:off x="6255809" y="1457043"/>
            <a:ext cx="2888191" cy="2754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39</a:t>
            </a:fld>
            <a:endParaRPr lang="en-GB"/>
          </a:p>
        </p:txBody>
      </p:sp>
      <p:sp>
        <p:nvSpPr>
          <p:cNvPr id="6" name="Shape 468"/>
          <p:cNvSpPr txBox="1">
            <a:spLocks noGrp="1"/>
          </p:cNvSpPr>
          <p:nvPr>
            <p:ph type="title"/>
          </p:nvPr>
        </p:nvSpPr>
        <p:spPr>
          <a:xfrm>
            <a:off x="345755" y="179175"/>
            <a:ext cx="5226369" cy="10138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/>
              <a:t>Radioactive </a:t>
            </a:r>
            <a:r>
              <a:rPr lang="en-GB" sz="2800" dirty="0"/>
              <a:t>Source Calibration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71438"/>
                <a:ext cx="8286750" cy="49696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Energy loss due to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ionisation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3810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=4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MeV/gcm</a:t>
                </a:r>
                <a:r>
                  <a:rPr lang="en-US" baseline="30000" dirty="0"/>
                  <a:t>-2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3810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here, </a:t>
                </a:r>
              </a:p>
              <a:p>
                <a:pPr marL="38100" indent="0">
                  <a:buNone/>
                </a:pPr>
                <a:r>
                  <a:rPr lang="en-US" dirty="0" smtClean="0"/>
                  <a:t>N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 </a:t>
                </a:r>
                <a:r>
                  <a:rPr lang="en-US" dirty="0"/>
                  <a:t>=</a:t>
                </a:r>
                <a:r>
                  <a:rPr lang="en-US" dirty="0" smtClean="0"/>
                  <a:t> Avogadro number</a:t>
                </a:r>
              </a:p>
              <a:p>
                <a:pPr marL="38100" indent="0">
                  <a:buNone/>
                </a:pPr>
                <a:r>
                  <a:rPr lang="en-US" dirty="0" smtClean="0"/>
                  <a:t>z = charge of incoming particle</a:t>
                </a:r>
              </a:p>
              <a:p>
                <a:pPr marL="38100" indent="0">
                  <a:buNone/>
                </a:pPr>
                <a:r>
                  <a:rPr lang="en-US" dirty="0" smtClean="0"/>
                  <a:t>Z, A = atomic number, atomic weight of absorber</a:t>
                </a:r>
              </a:p>
              <a:p>
                <a:pPr marL="38100" indent="0">
                  <a:buNone/>
                </a:pPr>
                <a:r>
                  <a:rPr lang="en-US" dirty="0" smtClean="0"/>
                  <a:t>m</a:t>
                </a:r>
                <a:r>
                  <a:rPr lang="en-US" baseline="-25000" dirty="0" smtClean="0"/>
                  <a:t>e</a:t>
                </a:r>
                <a:r>
                  <a:rPr lang="en-US" dirty="0" smtClean="0"/>
                  <a:t> = mass of electron</a:t>
                </a:r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 smtClean="0"/>
                  <a:t>, (v = speed of the incoming particle)</a:t>
                </a:r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0" dirty="0" smtClean="0">
                    <a:latin typeface="+mj-lt"/>
                  </a:rPr>
                  <a:t> </a:t>
                </a:r>
                <a:r>
                  <a:rPr lang="en-US" dirty="0" smtClean="0"/>
                  <a:t>= Lorentz factor </a:t>
                </a:r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:r>
                  <a:rPr lang="en-US" dirty="0"/>
                  <a:t>mean excitation </a:t>
                </a:r>
                <a:r>
                  <a:rPr lang="en-US" dirty="0" smtClean="0"/>
                  <a:t>energy of target element, which </a:t>
                </a:r>
                <a:r>
                  <a:rPr lang="en-US" dirty="0"/>
                  <a:t>can be approximated by</a:t>
                </a:r>
              </a:p>
              <a:p>
                <a:pPr marL="3810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0.9</m:t>
                        </m:r>
                      </m:sup>
                    </m:sSup>
                  </m:oMath>
                </a14:m>
                <a:r>
                  <a:rPr lang="en-US" dirty="0"/>
                  <a:t>eV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marL="38100" indent="0">
                  <a:buNone/>
                </a:pPr>
                <a:r>
                  <a:rPr lang="en-US" dirty="0" smtClean="0"/>
                  <a:t>r</a:t>
                </a:r>
                <a:r>
                  <a:rPr lang="en-US" baseline="-25000" dirty="0" smtClean="0"/>
                  <a:t>e </a:t>
                </a:r>
                <a:r>
                  <a:rPr lang="en-US" dirty="0" smtClean="0"/>
                  <a:t>= classical electron radius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71438"/>
                <a:ext cx="8286750" cy="4969669"/>
              </a:xfrm>
              <a:blipFill rotWithShape="0">
                <a:blip r:embed="rId3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593557" y="1608535"/>
                <a:ext cx="3321844" cy="1806178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FF0000"/>
                    </a:solidFill>
                  </a:rPr>
                  <a:t>Function of</a:t>
                </a:r>
                <a:r>
                  <a:rPr lang="en-US" sz="1800" dirty="0">
                    <a:solidFill>
                      <a:srgbClr val="FF0000"/>
                    </a:solidFill>
                  </a:rPr>
                  <a:t> :</a:t>
                </a:r>
              </a:p>
              <a:p>
                <a:pPr lvl="1"/>
                <a:r>
                  <a:rPr lang="en-US" sz="1500" dirty="0">
                    <a:solidFill>
                      <a:srgbClr val="FF0000"/>
                    </a:solidFill>
                  </a:rPr>
                  <a:t>Speed of the incident particle:</a:t>
                </a:r>
              </a:p>
              <a:p>
                <a:pPr marL="342900" lvl="1" indent="0">
                  <a:buNone/>
                </a:pPr>
                <a:r>
                  <a:rPr lang="en-US" sz="1500" dirty="0">
                    <a:solidFill>
                      <a:srgbClr val="FF0000"/>
                    </a:solidFill>
                  </a:rPr>
                  <a:t>   At low energies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𝛾𝛽</m:t>
                        </m:r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500" dirty="0">
                  <a:solidFill>
                    <a:srgbClr val="FF0000"/>
                  </a:solidFill>
                </a:endParaRPr>
              </a:p>
              <a:p>
                <a:pPr marL="342900" lvl="1" indent="0">
                  <a:buNone/>
                </a:pPr>
                <a:r>
                  <a:rPr lang="en-US" sz="1500" dirty="0">
                    <a:solidFill>
                      <a:srgbClr val="FF0000"/>
                    </a:solidFill>
                  </a:rPr>
                  <a:t>   At high energies, slow variation  </a:t>
                </a:r>
              </a:p>
              <a:p>
                <a:pPr marL="342900" lvl="1" indent="0">
                  <a:buNone/>
                </a:pPr>
                <a:r>
                  <a:rPr lang="en-US" sz="1500" dirty="0">
                    <a:solidFill>
                      <a:srgbClr val="FF0000"/>
                    </a:solidFill>
                  </a:rPr>
                  <a:t>   due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func>
                  </m:oMath>
                </a14:m>
                <a:endParaRPr lang="en-US" sz="15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1500" dirty="0">
                    <a:solidFill>
                      <a:srgbClr val="FF0000"/>
                    </a:solidFill>
                  </a:rPr>
                  <a:t>Mean Excitation energy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ℏ〈</m:t>
                    </m:r>
                    <m:r>
                      <a:rPr 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75" y="2144713"/>
                <a:ext cx="4429125" cy="2408237"/>
              </a:xfrm>
              <a:prstGeom prst="rect">
                <a:avLst/>
              </a:prstGeom>
              <a:blipFill rotWithShape="0">
                <a:blip r:embed="rId4"/>
                <a:stretch>
                  <a:fillRect l="-2063" t="-3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1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328023" y="214313"/>
            <a:ext cx="5236957" cy="1450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Ratio </a:t>
            </a:r>
            <a:r>
              <a:rPr lang="en-US" dirty="0"/>
              <a:t>of the radioactive source signal (fit to peak value) to the 100 GeV/c incident </a:t>
            </a:r>
            <a:r>
              <a:rPr lang="en-US" dirty="0" smtClean="0"/>
              <a:t>electron signal </a:t>
            </a:r>
            <a:r>
              <a:rPr lang="en-US" dirty="0"/>
              <a:t>in the HB vs η number of the tower for five different φ numbers (80 towers total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81" name="Shape 481"/>
          <p:cNvPicPr preferRelativeResize="0"/>
          <p:nvPr/>
        </p:nvPicPr>
        <p:blipFill rotWithShape="1">
          <a:blip r:embed="rId3">
            <a:alphaModFix/>
          </a:blip>
          <a:srcRect t="3134" r="4998"/>
          <a:stretch/>
        </p:blipFill>
        <p:spPr>
          <a:xfrm>
            <a:off x="5564980" y="92869"/>
            <a:ext cx="3471864" cy="20145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40</a:t>
            </a:fld>
            <a:endParaRPr lang="en-GB"/>
          </a:p>
        </p:txBody>
      </p:sp>
      <p:sp>
        <p:nvSpPr>
          <p:cNvPr id="6" name="Shape 495"/>
          <p:cNvSpPr txBox="1">
            <a:spLocks/>
          </p:cNvSpPr>
          <p:nvPr/>
        </p:nvSpPr>
        <p:spPr>
          <a:xfrm>
            <a:off x="97387" y="2251017"/>
            <a:ext cx="5467593" cy="290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dirty="0"/>
              <a:t>Ratio of the radioactive source signal to the HB signal due to a 225 GeV/c beam of incident muons vs η number for four diﬀerent φ numbers (64 towers total). </a:t>
            </a:r>
            <a:endParaRPr lang="en-US" dirty="0" smtClean="0"/>
          </a:p>
          <a:p>
            <a:pPr marL="285750" indent="-285750"/>
            <a:r>
              <a:rPr lang="en-US" dirty="0" smtClean="0"/>
              <a:t>Towers </a:t>
            </a:r>
            <a:r>
              <a:rPr lang="en-US" dirty="0"/>
              <a:t>with the number 15 and 16 have longitudinal segmentation which is not corrected for in this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244" y="2251017"/>
            <a:ext cx="3438753" cy="231361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307681" y="1321594"/>
            <a:ext cx="119300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71973" y="3288506"/>
            <a:ext cx="119300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41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/>
              <p:cNvSpPr txBox="1">
                <a:spLocks/>
              </p:cNvSpPr>
              <p:nvPr/>
            </p:nvSpPr>
            <p:spPr>
              <a:xfrm>
                <a:off x="333132" y="192881"/>
                <a:ext cx="8520600" cy="4470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85750" indent="-285750"/>
                <a:r>
                  <a:rPr lang="en-US" dirty="0"/>
                  <a:t>The electron response agrees with the radioactive source measurements to an </a:t>
                </a:r>
                <a:r>
                  <a:rPr lang="en-US" dirty="0" err="1"/>
                  <a:t>rms</a:t>
                </a:r>
                <a:r>
                  <a:rPr lang="en-US" dirty="0"/>
                  <a:t> of 5%, while the muon data agrees to 3%. </a:t>
                </a:r>
              </a:p>
              <a:p>
                <a:pPr marL="285750" indent="-285750">
                  <a:spcBef>
                    <a:spcPts val="1600"/>
                  </a:spcBef>
                </a:pPr>
                <a:r>
                  <a:rPr lang="en-US" dirty="0"/>
                  <a:t>Greater spread in e</a:t>
                </a:r>
                <a:r>
                  <a:rPr lang="en-US" baseline="30000" dirty="0"/>
                  <a:t>-</a:t>
                </a:r>
                <a:r>
                  <a:rPr lang="en-US" dirty="0"/>
                  <a:t>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The e</a:t>
                </a:r>
                <a:r>
                  <a:rPr lang="en-US" baseline="30000" dirty="0"/>
                  <a:t>-</a:t>
                </a:r>
                <a:r>
                  <a:rPr lang="en-US" dirty="0"/>
                  <a:t> shower is concentrated in the first few scintillator layers, while the source measurement is averaged over all layers with equal weight as is the muon signal.</a:t>
                </a:r>
              </a:p>
              <a:p>
                <a:pPr marL="285750" indent="-285750">
                  <a:spcBef>
                    <a:spcPts val="1600"/>
                  </a:spcBef>
                </a:pPr>
                <a:r>
                  <a:rPr lang="en-US" dirty="0"/>
                  <a:t>The muon data are therefore better suited to establish the HB tower-to-tower relative calibration. </a:t>
                </a:r>
              </a:p>
              <a:p>
                <a:pPr marL="285750" indent="-285750">
                  <a:spcBef>
                    <a:spcPts val="1600"/>
                  </a:spcBef>
                </a:pPr>
                <a:r>
                  <a:rPr lang="en-US" dirty="0" smtClean="0"/>
                  <a:t>The electron </a:t>
                </a:r>
                <a:r>
                  <a:rPr lang="en-US" dirty="0"/>
                  <a:t>data establish the absolute energy scale. </a:t>
                </a:r>
                <a:endParaRPr lang="en-US" dirty="0" smtClean="0"/>
              </a:p>
              <a:p>
                <a:pPr marL="285750" indent="-285750">
                  <a:spcBef>
                    <a:spcPts val="1600"/>
                  </a:spcBef>
                </a:pPr>
                <a:r>
                  <a:rPr lang="en-US" dirty="0" smtClean="0"/>
                  <a:t>Therefore </a:t>
                </a:r>
                <a:r>
                  <a:rPr lang="en-US" dirty="0"/>
                  <a:t>we have a cross check of the calibration initially established by </a:t>
                </a:r>
                <a:r>
                  <a:rPr lang="en-US" dirty="0" err="1"/>
                  <a:t>pions</a:t>
                </a:r>
                <a:r>
                  <a:rPr lang="en-US" dirty="0"/>
                  <a:t>.</a:t>
                </a:r>
              </a:p>
              <a:p>
                <a:pPr marL="285750" indent="-285750">
                  <a:spcBef>
                    <a:spcPts val="160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6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32" y="192881"/>
                <a:ext cx="8520600" cy="4470335"/>
              </a:xfrm>
              <a:prstGeom prst="rect">
                <a:avLst/>
              </a:prstGeom>
              <a:blipFill rotWithShape="0">
                <a:blip r:embed="rId3"/>
                <a:stretch>
                  <a:fillRect l="-501" r="-6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15C9-1ACA-46B4-8D79-D34DA2D0B710}" type="slidenum">
              <a:rPr lang="en-US" smtClean="0"/>
              <a:t>42</a:t>
            </a:fld>
            <a:endParaRPr lang="en-US"/>
          </a:p>
        </p:txBody>
      </p:sp>
      <p:sp>
        <p:nvSpPr>
          <p:cNvPr id="5" name="Shape 500"/>
          <p:cNvSpPr txBox="1">
            <a:spLocks/>
          </p:cNvSpPr>
          <p:nvPr/>
        </p:nvSpPr>
        <p:spPr>
          <a:xfrm>
            <a:off x="86343" y="582408"/>
            <a:ext cx="5137276" cy="3109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 smtClean="0"/>
              <a:t>The length of the optical fibers between the  scintillators and the </a:t>
            </a:r>
            <a:r>
              <a:rPr lang="en-US" dirty="0" err="1" smtClean="0"/>
              <a:t>HPDs</a:t>
            </a:r>
            <a:r>
              <a:rPr lang="en-US" dirty="0" smtClean="0"/>
              <a:t> varies with η. </a:t>
            </a:r>
          </a:p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 smtClean="0"/>
              <a:t>Figure shows measurement of the attenuation vs η number for five different φ numbers.</a:t>
            </a:r>
          </a:p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 smtClean="0"/>
              <a:t>The light level at the </a:t>
            </a:r>
            <a:r>
              <a:rPr lang="en-US" dirty="0" err="1" smtClean="0"/>
              <a:t>HPD</a:t>
            </a:r>
            <a:r>
              <a:rPr lang="en-US" dirty="0" smtClean="0"/>
              <a:t> is about 30% lower for η = 1 towers when  compared to η = 14 towers. </a:t>
            </a:r>
            <a:endParaRPr lang="en-US" dirty="0"/>
          </a:p>
        </p:txBody>
      </p:sp>
      <p:pic>
        <p:nvPicPr>
          <p:cNvPr id="6" name="Shape 50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3619" y="582408"/>
            <a:ext cx="3668951" cy="2450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88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0019" y="242888"/>
                <a:ext cx="8708231" cy="438983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dirty="0" smtClean="0"/>
                  <a:t> screening parameter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=0.3071</m:t>
                    </m:r>
                  </m:oMath>
                </a14:m>
                <a:r>
                  <a:rPr lang="en-US" dirty="0" smtClean="0"/>
                  <a:t> MeV/</a:t>
                </a:r>
                <a:r>
                  <a:rPr lang="en-US" dirty="0" err="1" smtClean="0"/>
                  <a:t>gcm</a:t>
                </a:r>
                <a:r>
                  <a:rPr lang="en-US" baseline="30000" dirty="0" smtClean="0"/>
                  <a:t>-2</a:t>
                </a:r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At very high energies,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28.8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ra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𝛽𝛾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</a:p>
              <a:p>
                <a:pPr marL="0" indent="0" algn="ctr">
                  <a:buNone/>
                </a:pPr>
                <a:r>
                  <a:rPr lang="en-US" dirty="0"/>
                  <a:t>Average energy loss by 225 GeV muon in various materials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019" y="242888"/>
                <a:ext cx="8708231" cy="438983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15C9-1ACA-46B4-8D79-D34DA2D0B710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008459" y="2541436"/>
              <a:ext cx="6991350" cy="20951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8270"/>
                    <a:gridCol w="1398270"/>
                    <a:gridCol w="1398270"/>
                    <a:gridCol w="1398270"/>
                    <a:gridCol w="1398270"/>
                  </a:tblGrid>
                  <a:tr h="424673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Element 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Z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  <a:p>
                          <a:pPr algn="ctr"/>
                          <a:r>
                            <a:rPr lang="en-US" sz="1100" dirty="0" smtClean="0"/>
                            <a:t>g/</a:t>
                          </a:r>
                          <a:r>
                            <a:rPr lang="en-US" sz="1100" dirty="0" err="1" smtClean="0"/>
                            <a:t>cm</a:t>
                          </a:r>
                          <a:r>
                            <a:rPr lang="en-US" sz="1100" baseline="30000" dirty="0" err="1" smtClean="0"/>
                            <a:t>3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𝒅𝑬</m:t>
                                    </m:r>
                                  </m:num>
                                  <m:den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𝒅𝒙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sz="11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𝒊𝒐𝒏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1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b="1" i="1" smtClean="0">
                                            <a:latin typeface="Cambria Math" panose="02040503050406030204" pitchFamily="18" charset="0"/>
                                          </a:rPr>
                                          <m:t>𝑴𝒆𝑽</m:t>
                                        </m:r>
                                      </m:num>
                                      <m:den>
                                        <m:r>
                                          <a:rPr lang="en-US" sz="1100" b="1" i="1" smtClean="0">
                                            <a:latin typeface="Cambria Math" panose="02040503050406030204" pitchFamily="18" charset="0"/>
                                          </a:rPr>
                                          <m:t>𝒈𝒄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1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1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𝒎</m:t>
                                            </m:r>
                                          </m:e>
                                          <m:sup>
                                            <m:r>
                                              <a:rPr lang="en-US" sz="11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1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68580" marR="68580" marT="34290" marB="34290"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Al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27.0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2.7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1.490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Ca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20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40.1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1.54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1.510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Fe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26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55.8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7.874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1.523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Cu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29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63.5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8.96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1.500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Ta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73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180.9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16.4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1.355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100" dirty="0" err="1" smtClean="0"/>
                            <a:t>Pb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82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207.2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11.34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1.306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U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92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238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19.1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1.305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008459" y="2541436"/>
              <a:ext cx="6991350" cy="20951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8270"/>
                    <a:gridCol w="1398270"/>
                    <a:gridCol w="1398270"/>
                    <a:gridCol w="1398270"/>
                    <a:gridCol w="1398270"/>
                  </a:tblGrid>
                  <a:tr h="441643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Element 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Z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3"/>
                          <a:stretch>
                            <a:fillRect l="-301310" t="-98630" r="-102183" b="-383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3"/>
                          <a:stretch>
                            <a:fillRect l="-399565" t="-98630" r="-1739" b="-383562"/>
                          </a:stretch>
                        </a:blipFill>
                      </a:tcPr>
                    </a:tc>
                  </a:tr>
                  <a:tr h="23622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Al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27.0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2.7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1.490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</a:tr>
                  <a:tr h="23622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Ca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20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40.1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1.54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1.510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</a:tr>
                  <a:tr h="23622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Fe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26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55.8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7.874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1.523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</a:tr>
                  <a:tr h="23622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Cu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29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63.5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8.96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1.500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</a:tr>
                  <a:tr h="23622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Ta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73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180.9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16.4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1.355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</a:tr>
                  <a:tr h="236220">
                    <a:tc>
                      <a:txBody>
                        <a:bodyPr/>
                        <a:lstStyle/>
                        <a:p>
                          <a:r>
                            <a:rPr lang="en-US" sz="1100" dirty="0" err="1" smtClean="0"/>
                            <a:t>Pb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82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207.2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11.34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1.306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</a:tr>
                  <a:tr h="23622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U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92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238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19.1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1.305</a:t>
                          </a:r>
                          <a:endParaRPr lang="en-US" sz="11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32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82" y="242888"/>
            <a:ext cx="6093619" cy="4643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Radiation loss (Bremsstrahlung)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5781" y="800100"/>
                <a:ext cx="8058150" cy="412194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183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Z, A = atomic number, atomic weight of the medium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= fine structure constant</a:t>
                </a:r>
              </a:p>
              <a:p>
                <a:pPr marL="0" indent="0">
                  <a:buNone/>
                </a:pPr>
                <a:r>
                  <a:rPr lang="en-US" dirty="0" smtClean="0"/>
                  <a:t>Z, m, E = charge, mass, </a:t>
                </a:r>
                <a:r>
                  <a:rPr lang="en-US" dirty="0"/>
                  <a:t>e</a:t>
                </a:r>
                <a:r>
                  <a:rPr lang="en-US" dirty="0" smtClean="0"/>
                  <a:t>nergy of incident particle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For electrons as incident particles: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i</a:t>
                </a:r>
                <a:r>
                  <a:rPr lang="en-US" dirty="0" smtClean="0"/>
                  <a:t>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781" y="800100"/>
                <a:ext cx="8058150" cy="4121944"/>
              </a:xfrm>
              <a:blipFill rotWithShape="0">
                <a:blip r:embed="rId2"/>
                <a:stretch>
                  <a:fillRect l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15C9-1ACA-46B4-8D79-D34DA2D0B7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50056"/>
                <a:ext cx="7886700" cy="4182666"/>
              </a:xfrm>
            </p:spPr>
            <p:txBody>
              <a:bodyPr/>
              <a:lstStyle/>
              <a:p>
                <a:r>
                  <a:rPr lang="en-US" dirty="0" smtClean="0"/>
                  <a:t>Radiation length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If contribution of atomic electrons is also included: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183 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−1/3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Considering the screening effect due to atomic electrons,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716.4⋅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287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50056"/>
                <a:ext cx="7886700" cy="4182666"/>
              </a:xfrm>
              <a:blipFill rotWithShape="0"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15C9-1ACA-46B4-8D79-D34DA2D0B7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285751"/>
                <a:ext cx="7886700" cy="467915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Critical energy: </a:t>
                </a:r>
              </a:p>
              <a:p>
                <a:pPr marL="0" indent="0">
                  <a:buNone/>
                </a:pPr>
                <a:r>
                  <a:rPr lang="en-US" dirty="0"/>
                  <a:t>Total rate of energy loss per unit distance travelled by the particle, in the medium is: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38100" indent="0">
                  <a:buNone/>
                </a:pPr>
                <a:r>
                  <a:rPr lang="en-US" dirty="0" smtClean="0"/>
                  <a:t>For solids,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varies almost as: (incident particle: electron)</a:t>
                </a:r>
              </a:p>
              <a:p>
                <a:pPr marL="38100" indent="0">
                  <a:buNone/>
                </a:pPr>
                <a:endParaRPr lang="en-US" dirty="0" smtClean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610 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+1.24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𝑀𝑒𝑉</m:t>
                      </m:r>
                    </m:oMath>
                  </m:oMathPara>
                </a14:m>
                <a:endParaRPr lang="en-US" dirty="0" smtClean="0"/>
              </a:p>
              <a:p>
                <a:pPr marL="38100" indent="0">
                  <a:buNone/>
                </a:pPr>
                <a:r>
                  <a:rPr lang="en-US" dirty="0" err="1" smtClean="0"/>
                  <a:t>Fernow’s</a:t>
                </a:r>
                <a:r>
                  <a:rPr lang="en-US" dirty="0" smtClean="0"/>
                  <a:t> expression: (incident particle: electron)</a:t>
                </a:r>
              </a:p>
              <a:p>
                <a:pPr marL="38100" indent="0">
                  <a:buNone/>
                </a:pPr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1600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38100" indent="0">
                  <a:buNone/>
                </a:pPr>
                <a:endParaRPr lang="en-US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285751"/>
                <a:ext cx="7886700" cy="4679156"/>
              </a:xfrm>
              <a:blipFill rotWithShape="0">
                <a:blip r:embed="rId2"/>
                <a:stretch>
                  <a:fillRect l="-2087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52" y="274320"/>
            <a:ext cx="8603782" cy="4237911"/>
          </a:xfrm>
        </p:spPr>
        <p:txBody>
          <a:bodyPr>
            <a:normAutofit/>
          </a:bodyPr>
          <a:lstStyle/>
          <a:p>
            <a:pPr marL="38100" indent="0">
              <a:buNone/>
            </a:pPr>
            <a:endParaRPr lang="en-US" b="0" i="1" dirty="0" smtClean="0">
              <a:latin typeface="Cambria Math" panose="02040503050406030204" pitchFamily="18" charset="0"/>
            </a:endParaRPr>
          </a:p>
          <a:p>
            <a:pPr marL="38100" indent="0">
              <a:buNone/>
            </a:pPr>
            <a:endParaRPr lang="en-US" dirty="0" smtClean="0"/>
          </a:p>
          <a:p>
            <a:pPr marL="3810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03781"/>
              </p:ext>
            </p:extLst>
          </p:nvPr>
        </p:nvGraphicFramePr>
        <p:xfrm>
          <a:off x="5477541" y="1368425"/>
          <a:ext cx="348342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</a:tblGrid>
              <a:tr h="7086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Element 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Z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E</a:t>
                      </a:r>
                      <a:r>
                        <a:rPr lang="en-US" sz="1100" baseline="-25000" dirty="0" err="1" smtClean="0"/>
                        <a:t>c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Electron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MeV/</a:t>
                      </a:r>
                      <a:r>
                        <a:rPr lang="en-US" sz="1100" baseline="0" dirty="0" err="1" smtClean="0"/>
                        <a:t>c</a:t>
                      </a:r>
                      <a:r>
                        <a:rPr lang="en-US" sz="1100" baseline="30000" dirty="0" err="1" smtClean="0"/>
                        <a:t>2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E</a:t>
                      </a:r>
                      <a:r>
                        <a:rPr lang="en-US" sz="1100" baseline="-25000" dirty="0" err="1" smtClean="0"/>
                        <a:t>c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Muon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MeV/</a:t>
                      </a:r>
                      <a:r>
                        <a:rPr lang="en-US" sz="1100" baseline="0" dirty="0" err="1" smtClean="0"/>
                        <a:t>c</a:t>
                      </a:r>
                      <a:r>
                        <a:rPr lang="en-US" sz="1100" baseline="30000" dirty="0" err="1" smtClean="0"/>
                        <a:t>2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Si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14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40.0262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1.7101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Pb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82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7.3282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0.3131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42.8371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1.8302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26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22.3935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0.9568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29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20.1719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0.8618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74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8.1074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0.3464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232742" y="969767"/>
            <a:ext cx="22397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E</a:t>
            </a:r>
            <a:r>
              <a:rPr lang="en-US" sz="1500" baseline="-25000" dirty="0" err="1"/>
              <a:t>c</a:t>
            </a:r>
            <a:r>
              <a:rPr lang="en-US" sz="1500" dirty="0"/>
              <a:t> of electron and muon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57187" y="285751"/>
                <a:ext cx="5100638" cy="4346972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700" dirty="0">
                    <a:latin typeface="Cambria Math" panose="02040503050406030204" pitchFamily="18" charset="0"/>
                  </a:rPr>
                  <a:t>Shower parameters:</a:t>
                </a:r>
              </a:p>
              <a:p>
                <a:r>
                  <a:rPr lang="en-US" sz="2100" dirty="0">
                    <a:latin typeface="Cambria Math" panose="02040503050406030204" pitchFamily="18" charset="0"/>
                  </a:rPr>
                  <a:t>Number of particles in the shower after ‘t’ radiation lengths:</a:t>
                </a:r>
              </a:p>
              <a:p>
                <a:pPr marL="0" indent="0">
                  <a:buNone/>
                </a:pPr>
                <a:endParaRPr lang="en-US" sz="21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1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r>
                  <a:rPr lang="en-US" sz="2100" dirty="0"/>
                  <a:t>Energy of each particle after ‘t’ radiation lengths:</a:t>
                </a:r>
              </a:p>
              <a:p>
                <a:pPr marL="0" indent="0" algn="ctr">
                  <a:buNone/>
                </a:pPr>
                <a:endParaRPr lang="en-US" sz="21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100" i="1" dirty="0"/>
                  <a:t>­</a:t>
                </a:r>
                <a:endParaRPr lang="en-US" sz="2100" dirty="0"/>
              </a:p>
              <a:p>
                <a:endParaRPr lang="en-US" sz="2100" dirty="0"/>
              </a:p>
              <a:p>
                <a:r>
                  <a:rPr lang="en-US" sz="2100" dirty="0">
                    <a:latin typeface="Cambria Math" panose="02040503050406030204" pitchFamily="18" charset="0"/>
                  </a:rPr>
                  <a:t>Maximum number of particles in the shower</a:t>
                </a:r>
              </a:p>
              <a:p>
                <a:pPr marL="0" indent="0" algn="ctr">
                  <a:buNone/>
                </a:pPr>
                <a:endParaRPr lang="en-US" sz="21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func>
                          <m:func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1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100" dirty="0"/>
                  <a:t> =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7" y="285751"/>
                <a:ext cx="5100638" cy="4346972"/>
              </a:xfrm>
              <a:prstGeom prst="rect">
                <a:avLst/>
              </a:prstGeom>
              <a:blipFill rotWithShape="0">
                <a:blip r:embed="rId2"/>
                <a:stretch>
                  <a:fillRect l="-2512" t="-3787" b="-15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8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2429</Words>
  <Application>Microsoft Office PowerPoint</Application>
  <PresentationFormat>On-screen Show (16:9)</PresentationFormat>
  <Paragraphs>514</Paragraphs>
  <Slides>42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Cambria Math</vt:lpstr>
      <vt:lpstr>Simple Light</vt:lpstr>
      <vt:lpstr>Hadron Calorimeter </vt:lpstr>
      <vt:lpstr>Outline</vt:lpstr>
      <vt:lpstr>Electromagnetic Shower</vt:lpstr>
      <vt:lpstr>PowerPoint Presentation</vt:lpstr>
      <vt:lpstr>PowerPoint Presentation</vt:lpstr>
      <vt:lpstr>Radiation loss (Bremsstrahlung)</vt:lpstr>
      <vt:lpstr>PowerPoint Presentation</vt:lpstr>
      <vt:lpstr>PowerPoint Presentation</vt:lpstr>
      <vt:lpstr>PowerPoint Presentation</vt:lpstr>
      <vt:lpstr>PowerPoint Presentation</vt:lpstr>
      <vt:lpstr>Interaction of photons</vt:lpstr>
      <vt:lpstr>PowerPoint Presentation</vt:lpstr>
      <vt:lpstr>Hadronic Showers</vt:lpstr>
      <vt:lpstr>PowerPoint Presentation</vt:lpstr>
      <vt:lpstr>HCAL </vt:lpstr>
      <vt:lpstr>PowerPoint Presentation</vt:lpstr>
      <vt:lpstr>PowerPoint Presentation</vt:lpstr>
      <vt:lpstr>2.2 Scintillator</vt:lpstr>
      <vt:lpstr>PowerPoint Presentation</vt:lpstr>
      <vt:lpstr>PowerPoint Presentation</vt:lpstr>
      <vt:lpstr>2.3 Longitudinal Segmentation</vt:lpstr>
      <vt:lpstr>PowerPoint Presentation</vt:lpstr>
      <vt:lpstr>Electronics and Data Acquisition</vt:lpstr>
      <vt:lpstr>Trigger and Readout Modules</vt:lpstr>
      <vt:lpstr>PowerPoint Presentation</vt:lpstr>
      <vt:lpstr>Data Concentrator Card </vt:lpstr>
      <vt:lpstr>PowerPoint Presentation</vt:lpstr>
      <vt:lpstr>PowerPoint Presentation</vt:lpstr>
      <vt:lpstr>To measure the energy of pion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Radioactive Source Calibration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Design, Performance, and Calibration of CMS Hadron-Barrel Calorimeter Wedges</dc:title>
  <cp:lastModifiedBy>Mohit Saharan</cp:lastModifiedBy>
  <cp:revision>155</cp:revision>
  <dcterms:modified xsi:type="dcterms:W3CDTF">2018-08-21T17:18:45Z</dcterms:modified>
</cp:coreProperties>
</file>