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7" r:id="rId3"/>
    <p:sldId id="336" r:id="rId4"/>
    <p:sldId id="343" r:id="rId5"/>
    <p:sldId id="344" r:id="rId6"/>
    <p:sldId id="346" r:id="rId7"/>
    <p:sldId id="354" r:id="rId8"/>
    <p:sldId id="355" r:id="rId9"/>
    <p:sldId id="347" r:id="rId10"/>
    <p:sldId id="348" r:id="rId11"/>
    <p:sldId id="349" r:id="rId12"/>
    <p:sldId id="350" r:id="rId13"/>
    <p:sldId id="357" r:id="rId14"/>
    <p:sldId id="351" r:id="rId15"/>
    <p:sldId id="358" r:id="rId16"/>
    <p:sldId id="352" r:id="rId17"/>
    <p:sldId id="353" r:id="rId18"/>
    <p:sldId id="360" r:id="rId19"/>
    <p:sldId id="367" r:id="rId20"/>
    <p:sldId id="362" r:id="rId21"/>
    <p:sldId id="365" r:id="rId22"/>
    <p:sldId id="366" r:id="rId23"/>
    <p:sldId id="368" r:id="rId24"/>
    <p:sldId id="369" r:id="rId25"/>
    <p:sldId id="370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DAF58-F080-4060-873E-E00635BA7EB6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BC7A4-6D2C-48E4-8CB6-0A651C9E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7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BC7A4-6D2C-48E4-8CB6-0A651C9EC0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7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C97-9ABA-4400-AD51-986817FA3677}" type="datetime1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9F1E-4B78-448D-A289-4ECACAA90391}" type="datetime1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B64E-F9F7-4C9C-BC57-55E8B255276F}" type="datetime1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F1F9-7354-4B25-8FFB-21C82670B02C}" type="datetime1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7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C2DF-5A5F-41C6-B2CC-6B22D47AF006}" type="datetime1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F715-DB77-47B3-9816-5B9F3A885641}" type="datetime1">
              <a:rPr lang="en-US" smtClean="0"/>
              <a:t>21-Aug-18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8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D859-F57A-44FB-9E46-018CD1EAD947}" type="datetime1">
              <a:rPr lang="en-US" smtClean="0"/>
              <a:t>21-Aug-18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5F-539B-4372-B4BF-FD37A1C05B06}" type="datetime1">
              <a:rPr lang="en-US" smtClean="0"/>
              <a:t>21-Aug-18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236F-41BA-45DF-AE45-38356A7B3182}" type="datetime1">
              <a:rPr lang="en-US" smtClean="0"/>
              <a:t>21-Aug-18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0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3CB9-5A40-4ACC-9374-96DD2E8502A3}" type="datetime1">
              <a:rPr lang="en-US" smtClean="0"/>
              <a:t>21-Aug-18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8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629D-2998-4A47-93E8-E3AEE9BB5396}" type="datetime1">
              <a:rPr lang="en-US" smtClean="0"/>
              <a:t>21-Aug-18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3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2A0DE-97A0-4C70-AEA7-3D029828F587}" type="datetime1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The Outer Hadron Calorimeter (HO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1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4048"/>
                <a:ext cx="10515600" cy="579291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Both </a:t>
                </a:r>
                <a:r>
                  <a:rPr lang="en-US" dirty="0"/>
                  <a:t>layers of ring 0 have 8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-divisions (8 tiles in a tray: -4 to 4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dirty="0" smtClean="0"/>
                  <a:t>Ring </a:t>
                </a:r>
                <a:r>
                  <a:rPr lang="en-US" dirty="0"/>
                  <a:t>1 has 6 divisions: (5 to 10) </a:t>
                </a:r>
              </a:p>
              <a:p>
                <a:r>
                  <a:rPr lang="en-US" dirty="0"/>
                  <a:t>Ring 2 has 5 divisions: 11 to </a:t>
                </a:r>
                <a:r>
                  <a:rPr lang="en-US" dirty="0" smtClean="0"/>
                  <a:t>15 </a:t>
                </a:r>
                <a:endParaRPr lang="en-US" dirty="0"/>
              </a:p>
              <a:p>
                <a:r>
                  <a:rPr lang="en-US" dirty="0"/>
                  <a:t>Ring -1 and ring +1 have the same number of divisions as rings 1 and 2 but with -</a:t>
                </a:r>
                <a:r>
                  <a:rPr lang="en-US" dirty="0" err="1"/>
                  <a:t>ve</a:t>
                </a:r>
                <a:r>
                  <a:rPr lang="en-US" dirty="0"/>
                  <a:t> indices. 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-dimensions of any tile with -</a:t>
                </a:r>
                <a:r>
                  <a:rPr lang="en-US" dirty="0" err="1"/>
                  <a:t>ve</a:t>
                </a:r>
                <a:r>
                  <a:rPr lang="en-US" dirty="0"/>
                  <a:t> tower number is the same as the one with +</a:t>
                </a:r>
                <a:r>
                  <a:rPr lang="en-US" dirty="0" err="1"/>
                  <a:t>ve</a:t>
                </a:r>
                <a:r>
                  <a:rPr lang="en-US" dirty="0"/>
                  <a:t> number.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4048"/>
                <a:ext cx="10515600" cy="5792915"/>
              </a:xfrm>
              <a:blipFill rotWithShape="0">
                <a:blip r:embed="rId2"/>
                <a:stretch>
                  <a:fillRect l="-1043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4"/>
          <p:cNvSpPr txBox="1">
            <a:spLocks/>
          </p:cNvSpPr>
          <p:nvPr/>
        </p:nvSpPr>
        <p:spPr>
          <a:xfrm>
            <a:off x="838200" y="1106424"/>
            <a:ext cx="10515600" cy="500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5"/>
              <p:cNvSpPr txBox="1">
                <a:spLocks/>
              </p:cNvSpPr>
              <p:nvPr/>
            </p:nvSpPr>
            <p:spPr>
              <a:xfrm>
                <a:off x="2606040" y="3838256"/>
                <a:ext cx="7235952" cy="771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Dimensions of tiles along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for different trays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040" y="3838256"/>
                <a:ext cx="7235952" cy="771271"/>
              </a:xfrm>
              <a:prstGeom prst="rect">
                <a:avLst/>
              </a:prstGeom>
              <a:blipFill rotWithShape="0">
                <a:blip r:embed="rId3"/>
                <a:stretch>
                  <a:fillRect l="-1769" t="-13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04" y="4429544"/>
            <a:ext cx="8955024" cy="20049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4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448"/>
                <a:ext cx="10515600" cy="6021515"/>
              </a:xfrm>
            </p:spPr>
            <p:txBody>
              <a:bodyPr/>
              <a:lstStyle/>
              <a:p>
                <a:r>
                  <a:rPr lang="en-US" dirty="0" smtClean="0"/>
                  <a:t>Dimensions of rings along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 for the towers: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448"/>
                <a:ext cx="10515600" cy="6021515"/>
              </a:xfrm>
              <a:blipFill rotWithShape="0">
                <a:blip r:embed="rId2"/>
                <a:stretch>
                  <a:fillRect l="-1043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334" y="1121537"/>
            <a:ext cx="7637332" cy="43513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5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0"/>
            <a:ext cx="2919984" cy="1325563"/>
          </a:xfrm>
        </p:spPr>
        <p:txBody>
          <a:bodyPr/>
          <a:lstStyle/>
          <a:p>
            <a:r>
              <a:rPr lang="en-US" dirty="0" smtClean="0"/>
              <a:t>Tiles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325563"/>
                <a:ext cx="6894576" cy="50935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Bicron </a:t>
                </a:r>
                <a:r>
                  <a:rPr lang="en-US" dirty="0" err="1"/>
                  <a:t>BC408</a:t>
                </a:r>
                <a:r>
                  <a:rPr lang="en-US" dirty="0"/>
                  <a:t> scintillator plates of thickness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</m:t>
                        </m:r>
                      </m:sup>
                    </m:sSubSup>
                  </m:oMath>
                </a14:m>
                <a:r>
                  <a:rPr lang="en-US" dirty="0" smtClean="0"/>
                  <a:t>mm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/>
                  <a:t>C</a:t>
                </a:r>
                <a:r>
                  <a:rPr lang="en-US" dirty="0" smtClean="0"/>
                  <a:t>ircular </a:t>
                </a:r>
                <a:r>
                  <a:rPr lang="en-US" dirty="0"/>
                  <a:t>part </a:t>
                </a:r>
                <a:r>
                  <a:rPr lang="en-US" dirty="0" smtClean="0"/>
                  <a:t>of groove (Diameter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1.35 </a:t>
                </a:r>
                <a:r>
                  <a:rPr lang="en-US" dirty="0"/>
                  <a:t>mm) </a:t>
                </a:r>
                <a:endParaRPr lang="en-US" dirty="0" smtClean="0"/>
              </a:p>
              <a:p>
                <a:r>
                  <a:rPr lang="en-US" dirty="0"/>
                  <a:t>N</a:t>
                </a:r>
                <a:r>
                  <a:rPr lang="en-US" dirty="0" smtClean="0"/>
                  <a:t>eck </a:t>
                </a:r>
                <a:r>
                  <a:rPr lang="en-US" dirty="0"/>
                  <a:t>of 0.86 mm width. </a:t>
                </a:r>
                <a:endParaRPr lang="en-US" dirty="0" smtClean="0"/>
              </a:p>
              <a:p>
                <a:r>
                  <a:rPr lang="en-US" dirty="0" smtClean="0"/>
                  <a:t>Grooves </a:t>
                </a:r>
                <a:r>
                  <a:rPr lang="en-US" dirty="0"/>
                  <a:t>are </a:t>
                </a:r>
                <a:r>
                  <a:rPr lang="en-US" dirty="0" smtClean="0"/>
                  <a:t>2.05 mm </a:t>
                </a:r>
                <a:r>
                  <a:rPr lang="en-US" dirty="0"/>
                  <a:t>deep. </a:t>
                </a:r>
              </a:p>
              <a:p>
                <a:r>
                  <a:rPr lang="en-US" dirty="0" smtClean="0"/>
                  <a:t>95 </a:t>
                </a:r>
                <a:r>
                  <a:rPr lang="en-US" dirty="0"/>
                  <a:t>different tile </a:t>
                </a:r>
                <a:r>
                  <a:rPr lang="en-US" dirty="0" smtClean="0"/>
                  <a:t>dimensions</a:t>
                </a:r>
              </a:p>
              <a:p>
                <a:r>
                  <a:rPr lang="en-US" dirty="0" smtClean="0"/>
                  <a:t>75 </a:t>
                </a:r>
                <a:r>
                  <a:rPr lang="en-US" dirty="0"/>
                  <a:t>for layer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r>
                  <a:rPr lang="en-US" dirty="0" smtClean="0"/>
                  <a:t>20 </a:t>
                </a:r>
                <a:r>
                  <a:rPr lang="en-US" dirty="0"/>
                  <a:t>for layer 0 and </a:t>
                </a:r>
                <a:endParaRPr lang="en-US" dirty="0" smtClean="0"/>
              </a:p>
              <a:p>
                <a:r>
                  <a:rPr lang="en-US" dirty="0" smtClean="0"/>
                  <a:t>2730 in total (</a:t>
                </a:r>
                <a:r>
                  <a:rPr lang="en-US" dirty="0"/>
                  <a:t>2154 for layer 1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and </a:t>
                </a:r>
                <a:r>
                  <a:rPr lang="en-US" dirty="0"/>
                  <a:t>576 </a:t>
                </a:r>
                <a:r>
                  <a:rPr lang="en-US" dirty="0" smtClean="0"/>
                  <a:t>for </a:t>
                </a:r>
                <a:r>
                  <a:rPr lang="en-US" dirty="0" err="1" smtClean="0"/>
                  <a:t>layer0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325563"/>
                <a:ext cx="6894576" cy="5093525"/>
              </a:xfrm>
              <a:blipFill rotWithShape="0">
                <a:blip r:embed="rId2"/>
                <a:stretch>
                  <a:fillRect l="-1326" t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14" y="1771173"/>
            <a:ext cx="6254286" cy="42023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4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7008"/>
                <a:ext cx="10515600" cy="4969955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Each tray corresponds to one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slice (5 wide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). </a:t>
                </a:r>
              </a:p>
              <a:p>
                <a:r>
                  <a:rPr lang="en-US" dirty="0" smtClean="0"/>
                  <a:t>Along the z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direction, a </a:t>
                </a:r>
                <a:r>
                  <a:rPr lang="en-US" dirty="0" smtClean="0"/>
                  <a:t>tray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covers </a:t>
                </a:r>
                <a:r>
                  <a:rPr lang="en-US" dirty="0"/>
                  <a:t>the entire span of a muon ring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Each tray contains: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5 tiles in 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±2</m:t>
                    </m:r>
                  </m:oMath>
                </a14:m>
                <a:endParaRPr lang="en-US" b="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6 tiles in 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endParaRPr lang="en-US" b="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8 tiles in ring 0   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7008"/>
                <a:ext cx="10515600" cy="4969955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89" y="447421"/>
            <a:ext cx="4723319" cy="59463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2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93192"/>
            <a:ext cx="10515600" cy="57837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Bicron</a:t>
            </a:r>
            <a:r>
              <a:rPr lang="en-US" dirty="0"/>
              <a:t> reflecting white paint </a:t>
            </a:r>
            <a:r>
              <a:rPr lang="en-US" dirty="0" smtClean="0"/>
              <a:t>on the tile edges</a:t>
            </a:r>
          </a:p>
          <a:p>
            <a:pPr lvl="1"/>
            <a:r>
              <a:rPr lang="en-US" dirty="0"/>
              <a:t>Better light collection</a:t>
            </a:r>
          </a:p>
          <a:p>
            <a:pPr lvl="1"/>
            <a:r>
              <a:rPr lang="en-US" dirty="0"/>
              <a:t>Isolation of the </a:t>
            </a:r>
            <a:r>
              <a:rPr lang="en-US" dirty="0" smtClean="0"/>
              <a:t>tile</a:t>
            </a:r>
          </a:p>
          <a:p>
            <a:r>
              <a:rPr lang="en-US" dirty="0" smtClean="0"/>
              <a:t>Further isolation: Black </a:t>
            </a:r>
            <a:r>
              <a:rPr lang="en-US" dirty="0" err="1" smtClean="0"/>
              <a:t>tedlar</a:t>
            </a:r>
            <a:r>
              <a:rPr lang="en-US" dirty="0" smtClean="0"/>
              <a:t> strip between adjacent tiles</a:t>
            </a:r>
          </a:p>
          <a:p>
            <a:r>
              <a:rPr lang="en-US" dirty="0" smtClean="0"/>
              <a:t>1.6 mm deep channels grooved on the top plate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1.5 mm deep straight groove along the edge of the top cover to house the S.S. tube</a:t>
            </a:r>
          </a:p>
          <a:p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t="9313" r="789" b="3797"/>
          <a:stretch/>
        </p:blipFill>
        <p:spPr>
          <a:xfrm>
            <a:off x="5661582" y="2360461"/>
            <a:ext cx="6168272" cy="224515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196445" y="2724346"/>
            <a:ext cx="2224726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dirty="0" err="1" smtClean="0"/>
              <a:t>ibres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96445" y="3285077"/>
            <a:ext cx="2224726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rooves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96445" y="3854774"/>
            <a:ext cx="2224726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Optical connector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3214540" y="3120272"/>
            <a:ext cx="254524" cy="17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214540" y="3689969"/>
            <a:ext cx="254524" cy="17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6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24" y="513556"/>
            <a:ext cx="9372600" cy="5461000"/>
          </a:xfrm>
        </p:spPr>
      </p:pic>
      <p:sp>
        <p:nvSpPr>
          <p:cNvPr id="5" name="TextBox 4"/>
          <p:cNvSpPr txBox="1"/>
          <p:nvPr/>
        </p:nvSpPr>
        <p:spPr>
          <a:xfrm>
            <a:off x="1014984" y="6217920"/>
            <a:ext cx="187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Optical Connector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81912" y="5541264"/>
            <a:ext cx="566928" cy="676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0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Pigtails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485"/>
            <a:ext cx="10515600" cy="4951478"/>
          </a:xfrm>
        </p:spPr>
        <p:txBody>
          <a:bodyPr/>
          <a:lstStyle/>
          <a:p>
            <a:r>
              <a:rPr lang="en-US" dirty="0" smtClean="0"/>
              <a:t>Photodetectors are located on muon rings.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11062" r="3224" b="10317"/>
          <a:stretch/>
        </p:blipFill>
        <p:spPr>
          <a:xfrm>
            <a:off x="1472151" y="3216947"/>
            <a:ext cx="9587061" cy="1480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794" y="4696955"/>
            <a:ext cx="2290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Polished aluminized and protected using polymer coating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09790" y="2313545"/>
            <a:ext cx="255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Comes out of the tile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5024487" y="2713655"/>
            <a:ext cx="1163422" cy="576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1472151" y="3695307"/>
            <a:ext cx="108409" cy="1001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50155" y="2794373"/>
                <a:ext cx="3065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Attenuation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~1.8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55" y="2794373"/>
                <a:ext cx="3065284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218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01696" y="2794373"/>
                <a:ext cx="3065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Attenuation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~8.0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696" y="2794373"/>
                <a:ext cx="306528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98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4048"/>
            <a:ext cx="10515600" cy="5792915"/>
          </a:xfrm>
        </p:spPr>
        <p:txBody>
          <a:bodyPr/>
          <a:lstStyle/>
          <a:p>
            <a:r>
              <a:rPr lang="en-US" dirty="0"/>
              <a:t>In a tray, the grooves of the tiles form two </a:t>
            </a:r>
            <a:r>
              <a:rPr lang="en-US" dirty="0" smtClean="0"/>
              <a:t>rows along. </a:t>
            </a:r>
          </a:p>
          <a:p>
            <a:r>
              <a:rPr lang="en-US" dirty="0" smtClean="0"/>
              <a:t>The fibers </a:t>
            </a:r>
            <a:r>
              <a:rPr lang="en-US" dirty="0"/>
              <a:t>from all grooves on one row terminate on one connector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4"/>
          <a:stretch/>
        </p:blipFill>
        <p:spPr>
          <a:xfrm>
            <a:off x="182880" y="1975104"/>
            <a:ext cx="6079998" cy="3509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49" y="5035392"/>
            <a:ext cx="6506471" cy="1591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0472" y="4599814"/>
            <a:ext cx="431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Tray specifications for different rings of HO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3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632"/>
            <a:ext cx="10811256" cy="56923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tray has 2 pigtails and there are 864 pigtails in total: 720 for layer 1 and 144 for layer 0.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Fabrication:</a:t>
            </a:r>
          </a:p>
          <a:p>
            <a:pPr lvl="1"/>
            <a:r>
              <a:rPr lang="en-US" b="1" dirty="0" smtClean="0"/>
              <a:t>WLS fiber</a:t>
            </a:r>
            <a:r>
              <a:rPr lang="en-US" dirty="0" smtClean="0"/>
              <a:t>: cut, polish both ends, aluminize one end and coat with thin polymer layer</a:t>
            </a:r>
          </a:p>
          <a:p>
            <a:pPr lvl="1"/>
            <a:r>
              <a:rPr lang="en-US" b="1" dirty="0" smtClean="0"/>
              <a:t>Clear fiber</a:t>
            </a:r>
            <a:r>
              <a:rPr lang="en-US" dirty="0" smtClean="0"/>
              <a:t>: cut and polish one end</a:t>
            </a:r>
          </a:p>
          <a:p>
            <a:pPr lvl="1"/>
            <a:r>
              <a:rPr lang="en-US" dirty="0" smtClean="0"/>
              <a:t>Splice non aluminized end of WLS fiber and non-polished end of clear fiber</a:t>
            </a:r>
          </a:p>
          <a:p>
            <a:pPr lvl="1"/>
            <a:r>
              <a:rPr lang="en-US" dirty="0" smtClean="0"/>
              <a:t>Correctly insert the spliced fibers in the connector and fix using optical hardener</a:t>
            </a:r>
          </a:p>
          <a:p>
            <a:pPr lvl="1"/>
            <a:r>
              <a:rPr lang="en-US" dirty="0" smtClean="0"/>
              <a:t>Polish the connector end  with a high speed diamond cutter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28" y="1726913"/>
            <a:ext cx="6915912" cy="14605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0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Quality 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independent quality control tests were performed: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radioactive wire-source test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Radioactive </a:t>
            </a:r>
            <a:r>
              <a:rPr lang="en-US" dirty="0" err="1" smtClean="0"/>
              <a:t>XY</a:t>
            </a:r>
            <a:r>
              <a:rPr lang="en-US" dirty="0" smtClean="0"/>
              <a:t> Scan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Cosmic muon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5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860612"/>
                <a:ext cx="10902875" cy="99895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design of </a:t>
                </a:r>
                <a:r>
                  <a:rPr lang="en-US" dirty="0" err="1"/>
                  <a:t>HCAL</a:t>
                </a:r>
                <a:r>
                  <a:rPr lang="en-US" dirty="0"/>
                  <a:t> is strongly influenced by the solenoid </a:t>
                </a:r>
                <a:r>
                  <a:rPr lang="en-US" dirty="0" smtClean="0"/>
                  <a:t>coil.</a:t>
                </a:r>
              </a:p>
              <a:p>
                <a:r>
                  <a:rPr lang="en-US" dirty="0" smtClean="0"/>
                  <a:t>Interaction length of  HB 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is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5.8 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860612"/>
                <a:ext cx="10902875" cy="998957"/>
              </a:xfrm>
              <a:blipFill rotWithShape="0">
                <a:blip r:embed="rId2"/>
                <a:stretch>
                  <a:fillRect l="-1006" t="-9756" b="-16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69797" y="3458942"/>
            <a:ext cx="3474720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797" y="1994505"/>
            <a:ext cx="3474720" cy="50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Solenoid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0653" y="3904774"/>
            <a:ext cx="3474720" cy="44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82261" y="2501806"/>
            <a:ext cx="0" cy="957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2261" y="279570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1.18 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12160" y="2380209"/>
            <a:ext cx="3767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enough to contain the whole hadronic shower 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2608" y="128334"/>
            <a:ext cx="7990780" cy="6515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Need of Outer Hadron Calorimeter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" t="3902" r="6880" b="728"/>
          <a:stretch/>
        </p:blipFill>
        <p:spPr>
          <a:xfrm>
            <a:off x="8423208" y="3074894"/>
            <a:ext cx="3697075" cy="3735091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09820" y="5054334"/>
            <a:ext cx="8170792" cy="15332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Without HO, nearly 3% of events having a 300 GeV pion will give rise to missing energy corresponding to 100 GeV.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0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en-US" dirty="0"/>
              <a:t>Certification of Pigtails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>
            <a:normAutofit/>
          </a:bodyPr>
          <a:lstStyle/>
          <a:p>
            <a:r>
              <a:rPr lang="en-US" dirty="0" smtClean="0"/>
              <a:t>Setup: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computer controlled mechanical stage which houses an UV lamp.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specific points, the shutter is opened, </a:t>
            </a:r>
            <a:r>
              <a:rPr lang="en-US" dirty="0" err="1"/>
              <a:t>fibres</a:t>
            </a:r>
            <a:r>
              <a:rPr lang="en-US" dirty="0"/>
              <a:t> absorb UV photons and the </a:t>
            </a:r>
            <a:r>
              <a:rPr lang="en-US" dirty="0" smtClean="0"/>
              <a:t>light in each </a:t>
            </a:r>
            <a:r>
              <a:rPr lang="en-US" dirty="0" err="1"/>
              <a:t>fibre</a:t>
            </a:r>
            <a:r>
              <a:rPr lang="en-US" dirty="0"/>
              <a:t> is carried to the end to a set of photo diodes. </a:t>
            </a:r>
            <a:endParaRPr lang="en-US" dirty="0" smtClean="0"/>
          </a:p>
          <a:p>
            <a:pPr lvl="1"/>
            <a:r>
              <a:rPr lang="en-US" dirty="0" smtClean="0"/>
              <a:t>Digitized and stored the signals.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combined transmission </a:t>
            </a:r>
            <a:r>
              <a:rPr lang="en-US" dirty="0" smtClean="0"/>
              <a:t>loss(spliced </a:t>
            </a:r>
            <a:r>
              <a:rPr lang="en-US" dirty="0"/>
              <a:t>junctions, connector interface and </a:t>
            </a:r>
            <a:r>
              <a:rPr lang="en-US" dirty="0" smtClean="0"/>
              <a:t>attenuation offered) </a:t>
            </a:r>
            <a:r>
              <a:rPr lang="en-US" dirty="0"/>
              <a:t>are estimated by </a:t>
            </a:r>
            <a:r>
              <a:rPr lang="en-US" dirty="0" err="1"/>
              <a:t>analysing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data. 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Measurements </a:t>
            </a:r>
            <a:r>
              <a:rPr lang="en-US" dirty="0" smtClean="0"/>
              <a:t>were </a:t>
            </a:r>
            <a:r>
              <a:rPr lang="en-US" dirty="0"/>
              <a:t>made for all the pigtails belonging to a given layer and ring and if a pigtail </a:t>
            </a:r>
            <a:r>
              <a:rPr lang="en-US" dirty="0" smtClean="0"/>
              <a:t>was within </a:t>
            </a:r>
            <a:r>
              <a:rPr lang="en-US" dirty="0"/>
              <a:t>10% of the average in term of transmission properties, the pigtail </a:t>
            </a:r>
            <a:r>
              <a:rPr lang="en-US" dirty="0" smtClean="0"/>
              <a:t>was </a:t>
            </a:r>
            <a:r>
              <a:rPr lang="en-US" dirty="0"/>
              <a:t>accepted.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140" y="2967879"/>
            <a:ext cx="4607859" cy="296675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8659906" y="2872278"/>
            <a:ext cx="528919" cy="50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485529" y="5136452"/>
            <a:ext cx="206189" cy="44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94377" y="2164392"/>
            <a:ext cx="3272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Peak positions corresponding to the center of the tile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17199" y="5676292"/>
            <a:ext cx="2412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Measured dispersion of those points</a:t>
            </a:r>
            <a:endParaRPr lang="en-US" sz="20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10139" y="1649505"/>
            <a:ext cx="6745940" cy="44823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In-situ relative tile calibration procedure</a:t>
            </a:r>
          </a:p>
          <a:p>
            <a:r>
              <a:rPr lang="en-US" dirty="0" smtClean="0"/>
              <a:t>A quick quality control test of a completely assembled HO tray.</a:t>
            </a:r>
          </a:p>
          <a:p>
            <a:r>
              <a:rPr lang="en-US" dirty="0" smtClean="0"/>
              <a:t>Stainless steel wire with a point-like radioactive source of strength of 3 </a:t>
            </a:r>
            <a:r>
              <a:rPr lang="en-US" dirty="0" err="1" smtClean="0"/>
              <a:t>millicurie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cs typeface="Arial" panose="020B0604020202020204" pitchFamily="34" charset="0"/>
              </a:rPr>
              <a:t>Wire </a:t>
            </a:r>
            <a:r>
              <a:rPr lang="en-US" dirty="0">
                <a:cs typeface="Arial" panose="020B0604020202020204" pitchFamily="34" charset="0"/>
              </a:rPr>
              <a:t>Source scan of a set of 12 fully assembled scintillator trays (of the 12 sectors) belonging to ring 0 &amp; layer 0 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cs typeface="Arial" panose="020B0604020202020204" pitchFamily="34" charset="0"/>
              </a:rPr>
              <a:t>tray </a:t>
            </a:r>
            <a:r>
              <a:rPr lang="en-US" dirty="0">
                <a:cs typeface="Arial" panose="020B0604020202020204" pitchFamily="34" charset="0"/>
              </a:rPr>
              <a:t>position 3. 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endParaRPr lang="en-US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0139" y="418914"/>
            <a:ext cx="5894294" cy="5403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Radioactive wire source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38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046"/>
            <a:ext cx="10515600" cy="62663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Signals were sampled in histogram mode.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mean of </a:t>
            </a:r>
            <a:r>
              <a:rPr lang="en-US" dirty="0" smtClean="0"/>
              <a:t>such a histogram </a:t>
            </a:r>
            <a:r>
              <a:rPr lang="en-US" dirty="0"/>
              <a:t>represents the response of tile at the </a:t>
            </a:r>
            <a:r>
              <a:rPr lang="en-US" dirty="0" smtClean="0"/>
              <a:t>given reel </a:t>
            </a:r>
            <a:r>
              <a:rPr lang="en-US" dirty="0"/>
              <a:t>position.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reel </a:t>
            </a:r>
            <a:r>
              <a:rPr lang="en-US" dirty="0"/>
              <a:t>position is used to find out the correspondence between tile number and readout channel.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height </a:t>
            </a:r>
            <a:r>
              <a:rPr lang="en-US" dirty="0" smtClean="0"/>
              <a:t>of the </a:t>
            </a:r>
            <a:r>
              <a:rPr lang="en-US" dirty="0"/>
              <a:t>signal is largest near the connector end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several spikes which correspond </a:t>
            </a:r>
            <a:r>
              <a:rPr lang="en-US" dirty="0" smtClean="0"/>
              <a:t>to source </a:t>
            </a:r>
            <a:r>
              <a:rPr lang="en-US" dirty="0"/>
              <a:t>positions where WLS </a:t>
            </a:r>
            <a:r>
              <a:rPr lang="en-US" dirty="0" err="1"/>
              <a:t>fibre</a:t>
            </a:r>
            <a:r>
              <a:rPr lang="en-US" dirty="0"/>
              <a:t>(s) directly see the effect of the source.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ispersion </a:t>
            </a:r>
            <a:r>
              <a:rPr lang="en-US" dirty="0"/>
              <a:t>is well below </a:t>
            </a:r>
            <a:r>
              <a:rPr lang="en-US" dirty="0" smtClean="0"/>
              <a:t>10% which </a:t>
            </a:r>
            <a:r>
              <a:rPr lang="en-US" dirty="0"/>
              <a:t>is used as the acceptance criterion.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3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33682" cy="594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Radioactive </a:t>
            </a:r>
            <a:r>
              <a:rPr lang="en-US" dirty="0" err="1" smtClean="0"/>
              <a:t>XY</a:t>
            </a:r>
            <a:r>
              <a:rPr lang="en-US" dirty="0" smtClean="0"/>
              <a:t> Scan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386681"/>
            <a:ext cx="6991350" cy="45148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10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7553"/>
            <a:ext cx="10515600" cy="61646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HO trays are expected to supply at least 10 </a:t>
            </a:r>
            <a:r>
              <a:rPr lang="en-US" dirty="0" smtClean="0"/>
              <a:t>photo electrons </a:t>
            </a:r>
            <a:r>
              <a:rPr lang="en-US" dirty="0"/>
              <a:t>for a </a:t>
            </a:r>
            <a:r>
              <a:rPr lang="en-US" dirty="0" smtClean="0"/>
              <a:t>MIP </a:t>
            </a:r>
            <a:r>
              <a:rPr lang="en-US" dirty="0"/>
              <a:t>if </a:t>
            </a:r>
            <a:r>
              <a:rPr lang="en-US" dirty="0" err="1" smtClean="0"/>
              <a:t>PMTs</a:t>
            </a:r>
            <a:r>
              <a:rPr lang="en-US" dirty="0" smtClean="0"/>
              <a:t> were </a:t>
            </a:r>
            <a:r>
              <a:rPr lang="en-US" dirty="0"/>
              <a:t>used in the read out. 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A collimated </a:t>
            </a:r>
            <a:r>
              <a:rPr lang="en-US" dirty="0" err="1" smtClean="0"/>
              <a:t>Cs</a:t>
            </a:r>
            <a:r>
              <a:rPr lang="en-US" baseline="30000" dirty="0" err="1" smtClean="0"/>
              <a:t>137</a:t>
            </a:r>
            <a:r>
              <a:rPr lang="en-US" dirty="0" smtClean="0"/>
              <a:t> </a:t>
            </a:r>
            <a:r>
              <a:rPr lang="en-US" dirty="0"/>
              <a:t>(10 </a:t>
            </a:r>
            <a:r>
              <a:rPr lang="en-US" dirty="0" err="1"/>
              <a:t>mCi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radioactive source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positioning accuracy </a:t>
            </a:r>
            <a:r>
              <a:rPr lang="en-US" dirty="0" smtClean="0"/>
              <a:t>is </a:t>
            </a:r>
          </a:p>
          <a:p>
            <a:pPr marL="0" indent="0">
              <a:buNone/>
            </a:pPr>
            <a:r>
              <a:rPr lang="en-US" dirty="0" smtClean="0"/>
              <a:t>   about </a:t>
            </a:r>
            <a:r>
              <a:rPr lang="en-US" dirty="0"/>
              <a:t>1 mm over a span of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about </a:t>
            </a:r>
            <a:r>
              <a:rPr lang="en-US" dirty="0"/>
              <a:t>3000 </a:t>
            </a:r>
            <a:r>
              <a:rPr lang="en-US" dirty="0" smtClean="0"/>
              <a:t>mm x 500 </a:t>
            </a:r>
            <a:r>
              <a:rPr lang="en-US" dirty="0"/>
              <a:t>mm.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ADC </a:t>
            </a:r>
            <a:r>
              <a:rPr lang="en-US" dirty="0"/>
              <a:t>output at several x </a:t>
            </a:r>
            <a:r>
              <a:rPr lang="en-US" dirty="0" smtClean="0"/>
              <a:t>and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y </a:t>
            </a:r>
            <a:r>
              <a:rPr lang="en-US" dirty="0"/>
              <a:t>points over the </a:t>
            </a:r>
            <a:r>
              <a:rPr lang="en-US" dirty="0" smtClean="0"/>
              <a:t>surfaces </a:t>
            </a:r>
            <a:r>
              <a:rPr lang="en-US" dirty="0"/>
              <a:t>of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twelve </a:t>
            </a:r>
            <a:r>
              <a:rPr lang="en-US" dirty="0"/>
              <a:t>trays of tray type 3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belonging </a:t>
            </a:r>
            <a:r>
              <a:rPr lang="en-US" dirty="0"/>
              <a:t>to ring 0 and layer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87554" y="6132139"/>
            <a:ext cx="3591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Peak from permanently fixed tile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67" y="1801906"/>
            <a:ext cx="6106833" cy="412376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1134956" y="5130502"/>
            <a:ext cx="331694" cy="104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42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9953"/>
            <a:ext cx="10515600" cy="5657010"/>
          </a:xfrm>
        </p:spPr>
        <p:txBody>
          <a:bodyPr/>
          <a:lstStyle/>
          <a:p>
            <a:r>
              <a:rPr lang="en-US" dirty="0" smtClean="0"/>
              <a:t>The fluctuations among </a:t>
            </a:r>
            <a:r>
              <a:rPr lang="en-US" dirty="0"/>
              <a:t>the trays are at a level much below </a:t>
            </a:r>
            <a:r>
              <a:rPr lang="en-US" dirty="0" smtClean="0"/>
              <a:t>10%.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scintillator tile </a:t>
            </a:r>
            <a:r>
              <a:rPr lang="en-US" dirty="0" smtClean="0"/>
              <a:t>is </a:t>
            </a:r>
            <a:r>
              <a:rPr lang="en-US" dirty="0"/>
              <a:t>permanently fixed on one end of the scanning </a:t>
            </a:r>
            <a:r>
              <a:rPr lang="en-US" dirty="0" smtClean="0"/>
              <a:t>table. </a:t>
            </a:r>
          </a:p>
          <a:p>
            <a:endParaRPr lang="en-US" dirty="0" smtClean="0"/>
          </a:p>
          <a:p>
            <a:r>
              <a:rPr lang="en-US" dirty="0" smtClean="0"/>
              <a:t>Fixed tile is used to cancel </a:t>
            </a:r>
            <a:r>
              <a:rPr lang="en-US" dirty="0"/>
              <a:t>out day to day </a:t>
            </a:r>
            <a:r>
              <a:rPr lang="en-US" dirty="0" smtClean="0"/>
              <a:t>gain variations </a:t>
            </a:r>
            <a:r>
              <a:rPr lang="en-US" dirty="0"/>
              <a:t>in the readout </a:t>
            </a:r>
            <a:r>
              <a:rPr lang="en-US" dirty="0" smtClean="0"/>
              <a:t>system. Also used </a:t>
            </a:r>
            <a:r>
              <a:rPr lang="en-US" dirty="0"/>
              <a:t>for obtaining the response uniformity scan of the entire tray 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60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95800" cy="5851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Cosmic muon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25" y="1434306"/>
            <a:ext cx="6813550" cy="44640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0659"/>
            <a:ext cx="10515600" cy="58363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Setup: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tray is placed in a black box equipped with a set </a:t>
            </a:r>
            <a:r>
              <a:rPr lang="en-US" dirty="0" smtClean="0"/>
              <a:t>of 8 telescopes.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telescope has 4 scintillators with photo multiplier read out.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ertical </a:t>
            </a:r>
            <a:r>
              <a:rPr lang="en-US" dirty="0"/>
              <a:t>muons are selected </a:t>
            </a:r>
            <a:r>
              <a:rPr lang="en-US" dirty="0" smtClean="0"/>
              <a:t>using 4-fold </a:t>
            </a:r>
            <a:r>
              <a:rPr lang="en-US" dirty="0"/>
              <a:t>coincidence trigger </a:t>
            </a:r>
            <a:r>
              <a:rPr lang="en-US" dirty="0" smtClean="0"/>
              <a:t>logic.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telescopes are positioned roughly at the </a:t>
            </a:r>
            <a:r>
              <a:rPr lang="en-US" dirty="0" err="1"/>
              <a:t>centre</a:t>
            </a:r>
            <a:r>
              <a:rPr lang="en-US" dirty="0"/>
              <a:t> of each of the tiles in </a:t>
            </a:r>
            <a:r>
              <a:rPr lang="en-US" dirty="0" smtClean="0"/>
              <a:t>the tray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any of the telescopes registers a coincidence, data from the tray are read out together with the </a:t>
            </a:r>
            <a:r>
              <a:rPr lang="en-US" dirty="0" smtClean="0"/>
              <a:t>information of </a:t>
            </a:r>
            <a:r>
              <a:rPr lang="en-US" dirty="0"/>
              <a:t>the telescope causing the </a:t>
            </a:r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5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953" y="373343"/>
            <a:ext cx="10515600" cy="5955740"/>
          </a:xfrm>
        </p:spPr>
        <p:txBody>
          <a:bodyPr>
            <a:normAutofit/>
          </a:bodyPr>
          <a:lstStyle/>
          <a:p>
            <a:r>
              <a:rPr lang="en-US" dirty="0"/>
              <a:t>Signal from the tiles are grouped into two bunches (alternate </a:t>
            </a:r>
            <a:r>
              <a:rPr lang="en-US" dirty="0" smtClean="0"/>
              <a:t>tiles)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two bunches are then led to two </a:t>
            </a:r>
            <a:r>
              <a:rPr lang="en-US" dirty="0" smtClean="0"/>
              <a:t>fully calibrated </a:t>
            </a:r>
            <a:r>
              <a:rPr lang="en-US" dirty="0"/>
              <a:t>green extended photo multiplier tube.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electronic signal is sent to a charge-sensitive ADC for converting it into a digital one.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Online </a:t>
            </a:r>
            <a:r>
              <a:rPr lang="en-US" dirty="0"/>
              <a:t>data are acquired in a </a:t>
            </a:r>
            <a:r>
              <a:rPr lang="en-US" dirty="0" smtClean="0"/>
              <a:t>PC.</a:t>
            </a:r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err="1"/>
              <a:t>PMT’s</a:t>
            </a:r>
            <a:r>
              <a:rPr lang="en-US" dirty="0"/>
              <a:t> </a:t>
            </a:r>
            <a:r>
              <a:rPr lang="en-US" dirty="0" smtClean="0"/>
              <a:t>are calibrated </a:t>
            </a:r>
            <a:r>
              <a:rPr lang="en-US" dirty="0"/>
              <a:t>using a precisely controlled LED source to get the factor for ADC count per photo electron.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6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4446"/>
            <a:ext cx="10515600" cy="6212541"/>
          </a:xfrm>
        </p:spPr>
        <p:txBody>
          <a:bodyPr/>
          <a:lstStyle/>
          <a:p>
            <a:r>
              <a:rPr lang="en-US" dirty="0"/>
              <a:t>(a) Raw ADC spectrum for tile # 8 for one of the trays for ring 0 layer 0 tray position 3;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b) a fit to </a:t>
            </a:r>
            <a:r>
              <a:rPr lang="en-US" dirty="0" smtClean="0"/>
              <a:t>the pedestal </a:t>
            </a:r>
            <a:r>
              <a:rPr lang="en-US" dirty="0"/>
              <a:t>part to a Gaussian distribution;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c) pedestal subtracted distribution fitted to a Gaussian convoluted </a:t>
            </a:r>
            <a:r>
              <a:rPr lang="en-US" dirty="0" smtClean="0"/>
              <a:t>Landau distribution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12" y="2669580"/>
            <a:ext cx="7454152" cy="379397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2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271016"/>
                <a:ext cx="11411712" cy="534924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cs typeface="Arial" panose="020B0604020202020204" pitchFamily="34" charset="0"/>
                  </a:rPr>
                  <a:t>New interaction length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=11.8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 smtClean="0">
                  <a:cs typeface="Arial" panose="020B0604020202020204" pitchFamily="34" charset="0"/>
                </a:endParaRPr>
              </a:p>
              <a:p>
                <a:endParaRPr lang="en-US" dirty="0">
                  <a:cs typeface="Arial" panose="020B0604020202020204" pitchFamily="34" charset="0"/>
                </a:endParaRPr>
              </a:p>
              <a:p>
                <a:r>
                  <a:rPr lang="en-US" dirty="0">
                    <a:cs typeface="Arial" panose="020B0604020202020204" pitchFamily="34" charset="0"/>
                  </a:rPr>
                  <a:t>Solenoid: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cs typeface="Arial" panose="020B0604020202020204" pitchFamily="34" charset="0"/>
                  </a:rPr>
                  <a:t>an </a:t>
                </a:r>
                <a:r>
                  <a:rPr lang="en-US" dirty="0">
                    <a:cs typeface="Arial" panose="020B0604020202020204" pitchFamily="34" charset="0"/>
                  </a:rPr>
                  <a:t>additional </a:t>
                </a:r>
                <a:r>
                  <a:rPr lang="en-US" dirty="0" smtClean="0">
                    <a:cs typeface="Arial" panose="020B0604020202020204" pitchFamily="34" charset="0"/>
                  </a:rPr>
                  <a:t>absorber</a:t>
                </a:r>
              </a:p>
              <a:p>
                <a:endParaRPr lang="en-US" dirty="0"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cs typeface="Arial" panose="020B0604020202020204" pitchFamily="34" charset="0"/>
                  </a:rPr>
                  <a:t>Identify late </a:t>
                </a:r>
                <a:r>
                  <a:rPr lang="en-US" dirty="0">
                    <a:cs typeface="Arial" panose="020B0604020202020204" pitchFamily="34" charset="0"/>
                  </a:rPr>
                  <a:t>developing </a:t>
                </a:r>
                <a:r>
                  <a:rPr lang="en-US" dirty="0" smtClean="0">
                    <a:cs typeface="Arial" panose="020B0604020202020204" pitchFamily="34" charset="0"/>
                  </a:rPr>
                  <a:t>showers</a:t>
                </a:r>
              </a:p>
              <a:p>
                <a:endParaRPr lang="en-US" dirty="0">
                  <a:cs typeface="Arial" panose="020B0604020202020204" pitchFamily="34" charset="0"/>
                </a:endParaRPr>
              </a:p>
              <a:p>
                <a:r>
                  <a:rPr lang="en-US" dirty="0">
                    <a:cs typeface="Arial" panose="020B0604020202020204" pitchFamily="34" charset="0"/>
                  </a:rPr>
                  <a:t>Measure the shower energy beyond the geometrical reach of </a:t>
                </a:r>
                <a:r>
                  <a:rPr lang="en-US" dirty="0" smtClean="0">
                    <a:cs typeface="Arial" panose="020B0604020202020204" pitchFamily="34" charset="0"/>
                  </a:rPr>
                  <a:t>HB</a:t>
                </a:r>
              </a:p>
              <a:p>
                <a:endParaRPr lang="en-US" dirty="0">
                  <a:cs typeface="Arial" panose="020B0604020202020204" pitchFamily="34" charset="0"/>
                </a:endParaRPr>
              </a:p>
              <a:p>
                <a:r>
                  <a:rPr lang="en-US" dirty="0">
                    <a:cs typeface="Arial" panose="020B0604020202020204" pitchFamily="34" charset="0"/>
                  </a:rPr>
                  <a:t>Improve energy resolution for high </a:t>
                </a:r>
                <a:r>
                  <a:rPr lang="en-US" dirty="0" err="1" smtClean="0">
                    <a:cs typeface="Arial" panose="020B0604020202020204" pitchFamily="34" charset="0"/>
                  </a:rPr>
                  <a:t>p</a:t>
                </a:r>
                <a:r>
                  <a:rPr lang="en-US" baseline="-25000" dirty="0" err="1" smtClean="0">
                    <a:cs typeface="Arial" panose="020B0604020202020204" pitchFamily="34" charset="0"/>
                  </a:rPr>
                  <a:t>T</a:t>
                </a:r>
                <a:r>
                  <a:rPr lang="en-US" dirty="0" smtClean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jets and MET </a:t>
                </a:r>
                <a:r>
                  <a:rPr lang="en-US" dirty="0" smtClean="0">
                    <a:cs typeface="Arial" panose="020B0604020202020204" pitchFamily="34" charset="0"/>
                  </a:rPr>
                  <a:t>resolution</a:t>
                </a:r>
              </a:p>
              <a:p>
                <a:endParaRPr lang="en-US" dirty="0">
                  <a:cs typeface="Arial" panose="020B0604020202020204" pitchFamily="34" charset="0"/>
                </a:endParaRPr>
              </a:p>
              <a:p>
                <a:r>
                  <a:rPr lang="en-US" dirty="0">
                    <a:cs typeface="Arial" panose="020B0604020202020204" pitchFamily="34" charset="0"/>
                  </a:rPr>
                  <a:t>Uncertainty of MET reduces significantly.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cs typeface="Arial" panose="020B0604020202020204" pitchFamily="34" charset="0"/>
                  </a:rPr>
                  <a:t>Important </a:t>
                </a:r>
                <a:r>
                  <a:rPr lang="en-US" dirty="0">
                    <a:cs typeface="Arial" panose="020B0604020202020204" pitchFamily="34" charset="0"/>
                  </a:rPr>
                  <a:t>for searches for supersymmetric particles.</a:t>
                </a:r>
              </a:p>
              <a:p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271016"/>
                <a:ext cx="11411712" cy="5349240"/>
              </a:xfrm>
              <a:blipFill rotWithShape="0">
                <a:blip r:embed="rId2"/>
                <a:stretch>
                  <a:fillRect l="-801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1584" y="173101"/>
            <a:ext cx="10515600" cy="979043"/>
          </a:xfrm>
        </p:spPr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r="5032"/>
          <a:stretch/>
        </p:blipFill>
        <p:spPr>
          <a:xfrm>
            <a:off x="6947647" y="662622"/>
            <a:ext cx="4580965" cy="286105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62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1341"/>
            <a:ext cx="10515600" cy="575562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calibration tile equipped with </a:t>
            </a:r>
            <a:r>
              <a:rPr lang="en-US" dirty="0" err="1"/>
              <a:t>fibre</a:t>
            </a:r>
            <a:r>
              <a:rPr lang="en-US" dirty="0"/>
              <a:t> readout which is placed </a:t>
            </a:r>
            <a:r>
              <a:rPr lang="en-US" dirty="0" smtClean="0"/>
              <a:t>separately and is </a:t>
            </a:r>
            <a:r>
              <a:rPr lang="en-US" dirty="0"/>
              <a:t>always read out to monitor </a:t>
            </a:r>
            <a:r>
              <a:rPr lang="en-US" dirty="0" err="1"/>
              <a:t>PMT</a:t>
            </a:r>
            <a:r>
              <a:rPr lang="en-US" dirty="0"/>
              <a:t> gains.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pedestal subtracted pulse height </a:t>
            </a:r>
            <a:r>
              <a:rPr lang="en-US" dirty="0" smtClean="0"/>
              <a:t>is fitted </a:t>
            </a:r>
            <a:r>
              <a:rPr lang="en-US" dirty="0"/>
              <a:t>to a Landau distribution and the position of the mean value of the spectrum together with</a:t>
            </a:r>
            <a:br>
              <a:rPr lang="en-US" dirty="0"/>
            </a:br>
            <a:r>
              <a:rPr lang="en-US" dirty="0"/>
              <a:t>the calibration factor provides the number of photoelectrons yielded in a given </a:t>
            </a:r>
            <a:r>
              <a:rPr lang="en-US" dirty="0" smtClean="0"/>
              <a:t>tile.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99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976"/>
            <a:ext cx="10515600" cy="591698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plot of average number of photo electrons obtained using cosmic muons as a function of the </a:t>
            </a:r>
            <a:r>
              <a:rPr lang="en-US" dirty="0" smtClean="0"/>
              <a:t>tile number </a:t>
            </a:r>
            <a:r>
              <a:rPr lang="en-US" dirty="0"/>
              <a:t>in a set of 12 trays belonging to ring 0 layer 0 tray position 3.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of photo electrons is </a:t>
            </a:r>
            <a:r>
              <a:rPr lang="en-US" dirty="0" smtClean="0"/>
              <a:t>always above </a:t>
            </a:r>
            <a:r>
              <a:rPr lang="en-US" dirty="0"/>
              <a:t>10. They are as high as 20 for some of the tiles close to the connector. The RMS spread in the number </a:t>
            </a:r>
            <a:r>
              <a:rPr lang="en-US" dirty="0" smtClean="0"/>
              <a:t>of photo </a:t>
            </a:r>
            <a:r>
              <a:rPr lang="en-US" dirty="0"/>
              <a:t>electrons is less than 10% which is the </a:t>
            </a:r>
            <a:r>
              <a:rPr lang="en-US" dirty="0" smtClean="0"/>
              <a:t> acceptance </a:t>
            </a:r>
            <a:r>
              <a:rPr lang="en-US" dirty="0"/>
              <a:t>criterion for the trays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19107"/>
            <a:ext cx="5409877" cy="39506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02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Beam Studies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Prototypes of HO trays were put together with 2 wedges of HB and a prototype of one sector of endcap hadron calorimeter </a:t>
                </a:r>
                <a:r>
                  <a:rPr lang="en-US" dirty="0"/>
                  <a:t>module (HE) in the test beam facility at CERN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These </a:t>
                </a:r>
                <a:r>
                  <a:rPr lang="en-US" dirty="0"/>
                  <a:t>prototype trays were exposed to a variety </a:t>
                </a:r>
                <a:r>
                  <a:rPr lang="en-US" dirty="0" smtClean="0"/>
                  <a:t>of positively </a:t>
                </a:r>
                <a:r>
                  <a:rPr lang="en-US" dirty="0"/>
                  <a:t>as well as negatively charged beams of hadrons, electrons and muons over a wide energy range.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signals from these detectors </a:t>
                </a:r>
                <a:r>
                  <a:rPr lang="en-US" dirty="0" smtClean="0"/>
                  <a:t>were </a:t>
                </a:r>
                <a:r>
                  <a:rPr lang="en-US" dirty="0"/>
                  <a:t>read out </a:t>
                </a:r>
                <a:r>
                  <a:rPr lang="en-US" dirty="0" smtClean="0"/>
                  <a:t>using</a:t>
                </a:r>
                <a:r>
                  <a:rPr lang="en-US" dirty="0"/>
                  <a:t> </a:t>
                </a:r>
                <a:r>
                  <a:rPr lang="en-US" dirty="0" err="1" smtClean="0"/>
                  <a:t>HPD</a:t>
                </a:r>
                <a:r>
                  <a:rPr lang="en-US" dirty="0" err="1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 smtClean="0"/>
              </a:p>
              <a:p>
                <a:r>
                  <a:rPr lang="en-US" dirty="0"/>
                  <a:t>Arrival time of signals from a scintillator tile to the readout element has a significant dependence on its location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. Taken </a:t>
                </a:r>
                <a:r>
                  <a:rPr lang="en-US" dirty="0"/>
                  <a:t>care of by introducing an </a:t>
                </a:r>
                <a:r>
                  <a:rPr lang="en-US" dirty="0" smtClean="0"/>
                  <a:t> appropriate dependent delay </a:t>
                </a:r>
                <a:r>
                  <a:rPr lang="en-US" dirty="0"/>
                  <a:t>for each of the towers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 r="-522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63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635188" cy="504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3012"/>
            <a:ext cx="5428129" cy="51639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HO trays were calibrated using the </a:t>
            </a:r>
            <a:r>
              <a:rPr lang="en-US" dirty="0" smtClean="0"/>
              <a:t>radioactive wire-source </a:t>
            </a:r>
            <a:r>
              <a:rPr lang="en-US" dirty="0"/>
              <a:t>test as well as by exposing them to a beam </a:t>
            </a:r>
            <a:r>
              <a:rPr lang="en-US" dirty="0" smtClean="0"/>
              <a:t>of muons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Figure </a:t>
            </a:r>
            <a:r>
              <a:rPr lang="en-US" dirty="0"/>
              <a:t>shows a plot of ADC counts from ring </a:t>
            </a:r>
            <a:r>
              <a:rPr lang="en-US" dirty="0" smtClean="0"/>
              <a:t>0, layer </a:t>
            </a:r>
            <a:r>
              <a:rPr lang="en-US" dirty="0"/>
              <a:t>0 tiles as the radioactive source passes along them. </a:t>
            </a:r>
            <a:endParaRPr lang="en-US" dirty="0" smtClean="0"/>
          </a:p>
          <a:p>
            <a:r>
              <a:rPr lang="en-US" dirty="0" smtClean="0"/>
              <a:t>Pedestal: Fitting </a:t>
            </a:r>
            <a:r>
              <a:rPr lang="en-US" dirty="0"/>
              <a:t>a straight line with </a:t>
            </a:r>
            <a:r>
              <a:rPr lang="en-US" dirty="0" smtClean="0"/>
              <a:t>zero slope </a:t>
            </a:r>
            <a:r>
              <a:rPr lang="en-US" dirty="0"/>
              <a:t>to the part of the signal when radioactive source </a:t>
            </a:r>
            <a:r>
              <a:rPr lang="en-US" dirty="0" smtClean="0"/>
              <a:t>is far </a:t>
            </a:r>
            <a:r>
              <a:rPr lang="en-US" dirty="0"/>
              <a:t>away from the tile under consideration.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9" y="1770069"/>
            <a:ext cx="5591361" cy="38702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40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59" y="313765"/>
            <a:ext cx="11349318" cy="6284259"/>
          </a:xfrm>
        </p:spPr>
        <p:txBody>
          <a:bodyPr>
            <a:normAutofit/>
          </a:bodyPr>
          <a:lstStyle/>
          <a:p>
            <a:r>
              <a:rPr lang="en-US" dirty="0" smtClean="0"/>
              <a:t>Evident leakage </a:t>
            </a:r>
            <a:r>
              <a:rPr lang="en-US" dirty="0"/>
              <a:t>of the signal </a:t>
            </a:r>
            <a:r>
              <a:rPr lang="en-US" dirty="0" smtClean="0"/>
              <a:t>to the </a:t>
            </a:r>
            <a:r>
              <a:rPr lang="en-US" dirty="0" err="1"/>
              <a:t>neighbouring</a:t>
            </a:r>
            <a:r>
              <a:rPr lang="en-US" dirty="0"/>
              <a:t> tiles when the source is at the edge </a:t>
            </a:r>
            <a:r>
              <a:rPr lang="en-US" dirty="0" smtClean="0"/>
              <a:t>of the </a:t>
            </a:r>
            <a:r>
              <a:rPr lang="en-US" dirty="0"/>
              <a:t>tile.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the pedestal subtracted signals from the </a:t>
            </a:r>
            <a:r>
              <a:rPr lang="en-US" dirty="0" err="1"/>
              <a:t>neighbouring</a:t>
            </a:r>
            <a:r>
              <a:rPr lang="en-US" dirty="0"/>
              <a:t> tiles are added with proper weight to get the </a:t>
            </a:r>
            <a:r>
              <a:rPr lang="en-US" dirty="0" smtClean="0"/>
              <a:t>total signal</a:t>
            </a:r>
            <a:r>
              <a:rPr lang="en-US" dirty="0"/>
              <a:t>. The signal from a tile and that from its two adjacent ones are then fitted using an iterative procedure to</a:t>
            </a:r>
            <a:br>
              <a:rPr lang="en-US" dirty="0"/>
            </a:br>
            <a:r>
              <a:rPr lang="en-US" dirty="0"/>
              <a:t>extract the calibration constants.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HPD</a:t>
            </a:r>
            <a:r>
              <a:rPr lang="en-US" dirty="0"/>
              <a:t> for HO readout was operated at voltages 8 kV and 10 kV and </a:t>
            </a:r>
            <a:r>
              <a:rPr lang="en-US" dirty="0" smtClean="0"/>
              <a:t>separate datasets </a:t>
            </a:r>
            <a:r>
              <a:rPr lang="en-US" dirty="0"/>
              <a:t>were collected for the two settings.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Calibration constants </a:t>
            </a:r>
            <a:r>
              <a:rPr lang="en-US" dirty="0"/>
              <a:t>obtained with these two sets of data show the</a:t>
            </a:r>
            <a:br>
              <a:rPr lang="en-US" dirty="0"/>
            </a:br>
            <a:r>
              <a:rPr lang="en-US" dirty="0"/>
              <a:t>expected consistency </a:t>
            </a:r>
            <a:r>
              <a:rPr lang="en-US" dirty="0" smtClean="0"/>
              <a:t>being </a:t>
            </a:r>
            <a:r>
              <a:rPr lang="en-US" dirty="0"/>
              <a:t>different by </a:t>
            </a:r>
            <a:r>
              <a:rPr lang="en-US" dirty="0" smtClean="0"/>
              <a:t>a factor </a:t>
            </a:r>
            <a:r>
              <a:rPr lang="en-US" dirty="0"/>
              <a:t>of 1.415. 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00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16" y="1810869"/>
            <a:ext cx="3895165" cy="4168869"/>
          </a:xfrm>
        </p:spPr>
        <p:txBody>
          <a:bodyPr/>
          <a:lstStyle/>
          <a:p>
            <a:r>
              <a:rPr lang="en-US" dirty="0"/>
              <a:t>Ratio of calibration constant for ring 1 HO tiles </a:t>
            </a:r>
            <a:r>
              <a:rPr lang="en-US" dirty="0" smtClean="0"/>
              <a:t>in the </a:t>
            </a:r>
            <a:r>
              <a:rPr lang="en-US" dirty="0"/>
              <a:t>test beam set up with the </a:t>
            </a:r>
            <a:r>
              <a:rPr lang="en-US" dirty="0" err="1"/>
              <a:t>HPD’s</a:t>
            </a:r>
            <a:r>
              <a:rPr lang="en-US" dirty="0"/>
              <a:t> being operated at 10 kV</a:t>
            </a:r>
            <a:br>
              <a:rPr lang="en-US" dirty="0"/>
            </a:br>
            <a:r>
              <a:rPr lang="en-US" dirty="0"/>
              <a:t>and at 8 kV.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04" y="982663"/>
            <a:ext cx="7715250" cy="51943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97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765"/>
            <a:ext cx="10515600" cy="58631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For the muon </a:t>
            </a:r>
            <a:r>
              <a:rPr lang="en-US" sz="3200" dirty="0" smtClean="0">
                <a:solidFill>
                  <a:srgbClr val="FF0000"/>
                </a:solidFill>
              </a:rPr>
              <a:t>runs: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HPD</a:t>
            </a:r>
            <a:r>
              <a:rPr lang="en-US" dirty="0"/>
              <a:t> was operating at 10 kV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Muons </a:t>
            </a:r>
            <a:r>
              <a:rPr lang="en-US" dirty="0"/>
              <a:t>of energy 150 GeV were pointed at the </a:t>
            </a:r>
            <a:r>
              <a:rPr lang="en-US" dirty="0" err="1"/>
              <a:t>centre</a:t>
            </a:r>
            <a:r>
              <a:rPr lang="en-US" dirty="0"/>
              <a:t> </a:t>
            </a:r>
            <a:r>
              <a:rPr lang="en-US" dirty="0" smtClean="0"/>
              <a:t>of each </a:t>
            </a:r>
            <a:r>
              <a:rPr lang="en-US" dirty="0"/>
              <a:t>HO tile and </a:t>
            </a:r>
            <a:r>
              <a:rPr lang="en-US" dirty="0" smtClean="0"/>
              <a:t>muon calibration constant was determined. </a:t>
            </a:r>
          </a:p>
          <a:p>
            <a:r>
              <a:rPr lang="en-US" dirty="0" smtClean="0"/>
              <a:t>To minimize noise</a:t>
            </a:r>
            <a:r>
              <a:rPr lang="en-US" dirty="0"/>
              <a:t>, the sum of 4 time slices with the maximum </a:t>
            </a:r>
            <a:r>
              <a:rPr lang="en-US" dirty="0" smtClean="0"/>
              <a:t>amount of </a:t>
            </a:r>
            <a:r>
              <a:rPr lang="en-US" dirty="0"/>
              <a:t>energy deposit is taken as the signal.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sum of </a:t>
            </a:r>
            <a:r>
              <a:rPr lang="en-US" dirty="0" smtClean="0"/>
              <a:t>four time </a:t>
            </a:r>
            <a:r>
              <a:rPr lang="en-US" dirty="0"/>
              <a:t>slices away from the signal region is taken as the</a:t>
            </a:r>
            <a:br>
              <a:rPr lang="en-US" dirty="0"/>
            </a:br>
            <a:r>
              <a:rPr lang="en-US" dirty="0"/>
              <a:t>pedestal. </a:t>
            </a:r>
            <a:endParaRPr lang="en-US" dirty="0" smtClean="0"/>
          </a:p>
          <a:p>
            <a:r>
              <a:rPr lang="en-US" dirty="0" smtClean="0"/>
              <a:t>The pedestal value </a:t>
            </a:r>
            <a:r>
              <a:rPr lang="en-US" dirty="0"/>
              <a:t>is taken as the fitted mean obtained by fitting </a:t>
            </a:r>
            <a:r>
              <a:rPr lang="en-US" dirty="0" smtClean="0"/>
              <a:t>the </a:t>
            </a:r>
            <a:r>
              <a:rPr lang="en-US" dirty="0"/>
              <a:t>pedestal distribution with a Gaussian </a:t>
            </a:r>
            <a:r>
              <a:rPr lang="en-US" dirty="0" smtClean="0"/>
              <a:t>curve. </a:t>
            </a:r>
          </a:p>
          <a:p>
            <a:r>
              <a:rPr lang="en-US" dirty="0"/>
              <a:t>P</a:t>
            </a:r>
            <a:r>
              <a:rPr lang="en-US" dirty="0" smtClean="0"/>
              <a:t>edestal subtracted muon signal is then fitted with a Gaussian convoluted Landau distribution to find the muon calibration constant for the tile.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79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r>
              <a:rPr lang="en-US" dirty="0" smtClean="0"/>
              <a:t>Figure </a:t>
            </a:r>
            <a:r>
              <a:rPr lang="en-US" dirty="0"/>
              <a:t>shows energy distributions for a 300 </a:t>
            </a:r>
            <a:r>
              <a:rPr lang="en-US" dirty="0" smtClean="0"/>
              <a:t>GeV pion </a:t>
            </a:r>
            <a:r>
              <a:rPr lang="en-US" dirty="0"/>
              <a:t>beam with only </a:t>
            </a:r>
            <a:r>
              <a:rPr lang="en-US" dirty="0" err="1"/>
              <a:t>EB</a:t>
            </a:r>
            <a:r>
              <a:rPr lang="en-US" dirty="0"/>
              <a:t> + HB in the beam and with </a:t>
            </a:r>
            <a:r>
              <a:rPr lang="en-US" dirty="0" err="1" smtClean="0"/>
              <a:t>EB</a:t>
            </a:r>
            <a:r>
              <a:rPr lang="en-US" dirty="0" smtClean="0"/>
              <a:t> + </a:t>
            </a:r>
            <a:r>
              <a:rPr lang="en-US" dirty="0"/>
              <a:t>HB + HO in the beam.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measured distributions </a:t>
            </a:r>
            <a:r>
              <a:rPr lang="en-US" dirty="0" smtClean="0"/>
              <a:t>for hadron </a:t>
            </a:r>
            <a:r>
              <a:rPr lang="en-US" dirty="0"/>
              <a:t>beams of energy above 100 GeV are more symmetric and have smaller widths after adding HO to </a:t>
            </a:r>
            <a:r>
              <a:rPr lang="en-US" dirty="0" smtClean="0"/>
              <a:t>the energy </a:t>
            </a:r>
            <a:r>
              <a:rPr lang="en-US" dirty="0"/>
              <a:t>calculation.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17" y="2630740"/>
            <a:ext cx="4166347" cy="395906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56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7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Improvement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Simulation tool </a:t>
                </a:r>
                <a:r>
                  <a:rPr lang="en-US" dirty="0" err="1" smtClean="0"/>
                  <a:t>CMSIM</a:t>
                </a:r>
                <a:endParaRPr lang="en-US" dirty="0" smtClean="0"/>
              </a:p>
              <a:p>
                <a:r>
                  <a:rPr lang="en-US" dirty="0" smtClean="0"/>
                  <a:t>Single </a:t>
                </a:r>
                <a:r>
                  <a:rPr lang="en-US" dirty="0" err="1" smtClean="0"/>
                  <a:t>pions</a:t>
                </a:r>
                <a:r>
                  <a:rPr lang="en-US" dirty="0" smtClean="0"/>
                  <a:t> of </a:t>
                </a:r>
                <a:r>
                  <a:rPr lang="en-US" dirty="0"/>
                  <a:t>fixed energies </a:t>
                </a:r>
                <a:r>
                  <a:rPr lang="en-US" dirty="0" smtClean="0"/>
                  <a:t>were </a:t>
                </a:r>
                <a:r>
                  <a:rPr lang="en-US" dirty="0"/>
                  <a:t>shot at </a:t>
                </a:r>
                <a:r>
                  <a:rPr lang="en-US" dirty="0" smtClean="0"/>
                  <a:t>specific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</a:t>
                </a: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>E</a:t>
                </a:r>
                <a:r>
                  <a:rPr lang="en-US" dirty="0" smtClean="0"/>
                  <a:t>nergy </a:t>
                </a:r>
                <a:r>
                  <a:rPr lang="en-US" dirty="0"/>
                  <a:t>deposits in </a:t>
                </a:r>
                <a:r>
                  <a:rPr lang="en-US" dirty="0" err="1" smtClean="0"/>
                  <a:t>EB</a:t>
                </a:r>
                <a:r>
                  <a:rPr lang="en-US" dirty="0" smtClean="0"/>
                  <a:t> + </a:t>
                </a:r>
                <a:r>
                  <a:rPr lang="en-US" dirty="0" err="1" smtClean="0"/>
                  <a:t>HCAL</a:t>
                </a:r>
                <a:r>
                  <a:rPr lang="en-US" dirty="0"/>
                  <a:t> </a:t>
                </a:r>
                <a:r>
                  <a:rPr lang="en-US" dirty="0" smtClean="0"/>
                  <a:t>= Measured energy </a:t>
                </a:r>
              </a:p>
              <a:p>
                <a:r>
                  <a:rPr lang="en-US" dirty="0" smtClean="0"/>
                  <a:t>Leakage observed: </a:t>
                </a:r>
                <a:r>
                  <a:rPr lang="en-US" dirty="0"/>
                  <a:t>A</a:t>
                </a:r>
                <a:r>
                  <a:rPr lang="en-US" dirty="0" smtClean="0"/>
                  <a:t>n </a:t>
                </a:r>
                <a:r>
                  <a:rPr lang="en-US" dirty="0"/>
                  <a:t>excess </a:t>
                </a:r>
                <a:r>
                  <a:rPr lang="en-US" dirty="0" smtClean="0"/>
                  <a:t>in number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 smtClean="0"/>
                  <a:t> events, for </a:t>
                </a:r>
                <a:r>
                  <a:rPr lang="en-US" dirty="0"/>
                  <a:t>measurements without HO. </a:t>
                </a:r>
                <a:endParaRPr lang="en-US" dirty="0" smtClean="0"/>
              </a:p>
              <a:p>
                <a:r>
                  <a:rPr lang="en-US" dirty="0"/>
                  <a:t>Deficit in energy measurement starting at 70 GeV/c at η = 0 (ring 0).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0" y="2797996"/>
            <a:ext cx="10515600" cy="295451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/>
              </p:cNvSpPr>
              <p:nvPr/>
            </p:nvSpPr>
            <p:spPr>
              <a:xfrm>
                <a:off x="256032" y="770286"/>
                <a:ext cx="11082528" cy="58367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Distributions </a:t>
                </a:r>
                <a:r>
                  <a:rPr lang="en-US" dirty="0"/>
                  <a:t>of </a:t>
                </a:r>
                <a:r>
                  <a:rPr lang="en-US" dirty="0" smtClean="0"/>
                  <a:t>measured energy </a:t>
                </a:r>
                <a:r>
                  <a:rPr lang="en-US" dirty="0"/>
                  <a:t>scaled to incident energy for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200 </a:t>
                </a:r>
                <a:r>
                  <a:rPr lang="en-US" dirty="0"/>
                  <a:t>GeV </a:t>
                </a:r>
                <a:r>
                  <a:rPr lang="en-US" dirty="0" err="1"/>
                  <a:t>pions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 = 0</a:t>
                </a:r>
              </a:p>
              <a:p>
                <a:pPr lvl="1"/>
                <a:r>
                  <a:rPr lang="en-US" dirty="0" smtClean="0"/>
                  <a:t>225 GeV </a:t>
                </a:r>
                <a:r>
                  <a:rPr lang="en-US" dirty="0" err="1" smtClean="0"/>
                  <a:t>pions</a:t>
                </a:r>
                <a:r>
                  <a:rPr lang="en-US" dirty="0" smtClean="0"/>
                  <a:t> </a:t>
                </a: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 = 0.5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(</a:t>
                </a:r>
                <a:r>
                  <a:rPr lang="en-US" dirty="0"/>
                  <a:t>pointing towards the </a:t>
                </a:r>
                <a:r>
                  <a:rPr lang="en-US" dirty="0" smtClean="0"/>
                  <a:t>middle of </a:t>
                </a:r>
                <a:r>
                  <a:rPr lang="en-US" dirty="0"/>
                  <a:t>ring 1</a:t>
                </a:r>
                <a:r>
                  <a:rPr lang="en-US" dirty="0" smtClean="0"/>
                  <a:t>)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Solid line – without HO				Dashed line </a:t>
                </a:r>
                <a:r>
                  <a:rPr lang="en-US" dirty="0"/>
                  <a:t>–</a:t>
                </a:r>
                <a:r>
                  <a:rPr lang="en-US" dirty="0" smtClean="0"/>
                  <a:t> with HO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Some evidence of leakage  without HO in ring 1 but with reduced intensity. Negligible amount of leakage in ring 2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" y="770286"/>
                <a:ext cx="11082528" cy="5836702"/>
              </a:xfrm>
              <a:prstGeom prst="rect">
                <a:avLst/>
              </a:prstGeom>
              <a:blipFill rotWithShape="0">
                <a:blip r:embed="rId3"/>
                <a:stretch>
                  <a:fillRect l="-990" t="-1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0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80517"/>
            <a:ext cx="10905744" cy="875857"/>
          </a:xfrm>
        </p:spPr>
        <p:txBody>
          <a:bodyPr/>
          <a:lstStyle/>
          <a:p>
            <a:r>
              <a:rPr lang="en-US" dirty="0" smtClean="0"/>
              <a:t>Direct consequence of shower leakage on E</a:t>
            </a:r>
            <a:r>
              <a:rPr lang="en-US" baseline="-25000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069848"/>
            <a:ext cx="11064240" cy="51071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inclusion of </a:t>
            </a:r>
            <a:r>
              <a:rPr lang="en-US" dirty="0"/>
              <a:t>HO reduces the background cross section by a factor of 1.5 or more for </a:t>
            </a:r>
            <a:r>
              <a:rPr lang="en-US" dirty="0" smtClean="0"/>
              <a:t>moderate E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values.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E</a:t>
            </a:r>
            <a:r>
              <a:rPr lang="en-US" baseline="-25000" dirty="0"/>
              <a:t>T</a:t>
            </a:r>
            <a:r>
              <a:rPr lang="en-US" dirty="0" smtClean="0"/>
              <a:t> </a:t>
            </a:r>
            <a:r>
              <a:rPr lang="en-US" dirty="0"/>
              <a:t>region </a:t>
            </a:r>
            <a:r>
              <a:rPr lang="en-US" dirty="0" smtClean="0"/>
              <a:t>is important </a:t>
            </a:r>
            <a:r>
              <a:rPr lang="en-US" dirty="0"/>
              <a:t>for searches of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supersymmetric particles.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Figure: </a:t>
            </a:r>
            <a:r>
              <a:rPr lang="en-US" b="1" dirty="0"/>
              <a:t>Integrated </a:t>
            </a:r>
            <a:r>
              <a:rPr lang="en-US" b="1" dirty="0" smtClean="0"/>
              <a:t>background cross </a:t>
            </a:r>
          </a:p>
          <a:p>
            <a:pPr marL="0" indent="0">
              <a:buNone/>
            </a:pPr>
            <a:r>
              <a:rPr lang="en-US" b="1" dirty="0" smtClean="0"/>
              <a:t>	  section </a:t>
            </a:r>
            <a:r>
              <a:rPr lang="en-US" b="1" dirty="0"/>
              <a:t>above threshold as a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  function </a:t>
            </a:r>
            <a:r>
              <a:rPr lang="en-US" b="1" dirty="0"/>
              <a:t>of </a:t>
            </a:r>
            <a:r>
              <a:rPr lang="en-US" b="1" dirty="0" smtClean="0"/>
              <a:t>missing</a:t>
            </a:r>
          </a:p>
          <a:p>
            <a:pPr marL="0" indent="0">
              <a:buNone/>
            </a:pPr>
            <a:r>
              <a:rPr lang="en-US" b="1" dirty="0" smtClean="0"/>
              <a:t>	  </a:t>
            </a:r>
            <a:r>
              <a:rPr lang="en-US" b="1" dirty="0"/>
              <a:t>E</a:t>
            </a:r>
            <a:r>
              <a:rPr lang="en-US" b="1" baseline="-25000" dirty="0"/>
              <a:t>T</a:t>
            </a:r>
            <a:r>
              <a:rPr lang="en-US" b="1" dirty="0" smtClean="0"/>
              <a:t> with </a:t>
            </a:r>
            <a:r>
              <a:rPr lang="en-US" b="1" dirty="0"/>
              <a:t>or without HO.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97" y="2372082"/>
            <a:ext cx="4216018" cy="414986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52" y="1841166"/>
            <a:ext cx="5612103" cy="410238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" y="1592215"/>
            <a:ext cx="6114424" cy="4351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88992" y="423367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+5.342 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21736" y="423367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+2.686 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14616" y="1755648"/>
            <a:ext cx="256032" cy="134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4616" y="1429075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layers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31187" y="6025329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19.5 mm thick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71650" y="3377120"/>
            <a:ext cx="34787" cy="3017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81826" y="5993335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3820 mm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24820" y="565599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4070 mm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663500" y="3892359"/>
            <a:ext cx="374333" cy="224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144870" y="3892360"/>
            <a:ext cx="27915" cy="2502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156159" y="6394661"/>
            <a:ext cx="3897141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20548" y="605982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7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228600"/>
                <a:ext cx="11411712" cy="639165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000000"/>
                    </a:solidFill>
                  </a:rPr>
                  <a:t>12 identical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</a:rPr>
                  <a:t>sectors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separated by </a:t>
                </a:r>
                <a:r>
                  <a:rPr lang="en-US" dirty="0">
                    <a:solidFill>
                      <a:srgbClr val="000000"/>
                    </a:solidFill>
                  </a:rPr>
                  <a:t>75 mm thick stainless steel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beams</a:t>
                </a:r>
              </a:p>
              <a:p>
                <a:r>
                  <a:rPr lang="en-US" dirty="0" smtClean="0"/>
                  <a:t>Numbered </a:t>
                </a:r>
                <a:r>
                  <a:rPr lang="en-US" dirty="0"/>
                  <a:t>1 to 12 counting clockwise starting from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9 </a:t>
                </a:r>
                <a:r>
                  <a:rPr lang="en-US" dirty="0"/>
                  <a:t>o’clock </a:t>
                </a:r>
                <a:r>
                  <a:rPr lang="en-US" dirty="0" smtClean="0"/>
                  <a:t>position</a:t>
                </a:r>
                <a:endParaRPr lang="en-US" dirty="0"/>
              </a:p>
              <a:p>
                <a:r>
                  <a:rPr lang="en-US" dirty="0" smtClean="0"/>
                  <a:t>40 mm of space available for HO</a:t>
                </a:r>
              </a:p>
              <a:p>
                <a:r>
                  <a:rPr lang="en-US" dirty="0" smtClean="0"/>
                  <a:t>16 mm available for detector layer, rest for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:r>
                  <a:rPr lang="en-US" dirty="0" err="1" smtClean="0"/>
                  <a:t>aluminium</a:t>
                </a:r>
                <a:r>
                  <a:rPr lang="en-US" dirty="0" smtClean="0"/>
                  <a:t> honeycomb support structure.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sizes and positions of the tiles in HO, roughly map the layers of HB to make towers of granularity 0.087 x 0.087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228600"/>
                <a:ext cx="11411712" cy="6391656"/>
              </a:xfrm>
              <a:blipFill rotWithShape="0">
                <a:blip r:embed="rId2"/>
                <a:stretch>
                  <a:fillRect l="-962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r="5188"/>
          <a:stretch/>
        </p:blipFill>
        <p:spPr>
          <a:xfrm>
            <a:off x="8408892" y="628137"/>
            <a:ext cx="2931459" cy="269767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65760" y="3424428"/>
            <a:ext cx="10515600" cy="588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29027" y="4348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90771" y="4348583"/>
            <a:ext cx="13837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</a:t>
            </a:r>
          </a:p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97307" y="4348583"/>
            <a:ext cx="14843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Scintillator tile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  <a:endCxn id="13" idx="1"/>
          </p:cNvCxnSpPr>
          <p:nvPr/>
        </p:nvCxnSpPr>
        <p:spPr>
          <a:xfrm>
            <a:off x="4581683" y="4805783"/>
            <a:ext cx="847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43427" y="4805783"/>
            <a:ext cx="847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80608" y="5265467"/>
            <a:ext cx="24112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ulti-clad </a:t>
            </a:r>
            <a:r>
              <a:rPr lang="en-US" dirty="0" err="1"/>
              <a:t>Y11</a:t>
            </a:r>
            <a:r>
              <a:rPr lang="en-US" dirty="0"/>
              <a:t> </a:t>
            </a:r>
            <a:r>
              <a:rPr lang="en-US" dirty="0" smtClean="0"/>
              <a:t>Kuraray</a:t>
            </a:r>
          </a:p>
          <a:p>
            <a:r>
              <a:rPr lang="en-US" dirty="0" smtClean="0"/>
              <a:t>Diameter = 0.94 mm </a:t>
            </a:r>
          </a:p>
          <a:p>
            <a:pPr algn="ctr"/>
            <a:r>
              <a:rPr lang="en-US" dirty="0" smtClean="0"/>
              <a:t>+</a:t>
            </a:r>
          </a:p>
          <a:p>
            <a:r>
              <a:rPr lang="en-US" dirty="0" smtClean="0"/>
              <a:t>Spliced multi-clad clear </a:t>
            </a:r>
          </a:p>
          <a:p>
            <a:r>
              <a:rPr lang="en-US" dirty="0" smtClean="0"/>
              <a:t>fiber (Dia. = 0.94 mm)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90771" y="5431865"/>
            <a:ext cx="1722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located on the structure of the return yoke 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8" r="6776"/>
          <a:stretch/>
        </p:blipFill>
        <p:spPr>
          <a:xfrm>
            <a:off x="0" y="1638933"/>
            <a:ext cx="4572000" cy="4351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6552" y="333863"/>
            <a:ext cx="107137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The </a:t>
            </a:r>
            <a:r>
              <a:rPr lang="en-US" sz="3200" dirty="0">
                <a:solidFill>
                  <a:srgbClr val="000000"/>
                </a:solidFill>
              </a:rPr>
              <a:t>final layout of all the HO trays in the overall CMS detector.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82056" y="1200021"/>
                <a:ext cx="6096000" cy="48936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00"/>
                    </a:solidFill>
                    <a:latin typeface="Times-Roman"/>
                  </a:rPr>
                  <a:t>Length of a full tray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 is 2510 mm</a:t>
                </a:r>
              </a:p>
              <a:p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b="1" dirty="0">
                    <a:solidFill>
                      <a:srgbClr val="000000"/>
                    </a:solidFill>
                    <a:latin typeface="Times-Roman"/>
                  </a:rPr>
                  <a:t>S</a:t>
                </a:r>
                <a:r>
                  <a:rPr lang="en-US" sz="2400" b="1" dirty="0" smtClean="0">
                    <a:solidFill>
                      <a:srgbClr val="000000"/>
                    </a:solidFill>
                    <a:latin typeface="Times-Roman"/>
                  </a:rPr>
                  <a:t>izes of trays </a:t>
                </a:r>
                <a:r>
                  <a:rPr lang="en-US" sz="2400" b="1" dirty="0">
                    <a:solidFill>
                      <a:srgbClr val="000000"/>
                    </a:solidFill>
                    <a:latin typeface="Times-Roman"/>
                  </a:rPr>
                  <a:t>constrained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 because of the chimney (trays 4 and 5 in sector 4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of ring +1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and trays 3, 4, 5 and 6 in sector 3 of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ring -1),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are </a:t>
                </a:r>
                <a:r>
                  <a:rPr lang="en-US" sz="2400" b="1" dirty="0">
                    <a:solidFill>
                      <a:srgbClr val="000000"/>
                    </a:solidFill>
                    <a:latin typeface="Times-Roman"/>
                  </a:rPr>
                  <a:t>2119 mm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 long. </a:t>
                </a:r>
                <a:endParaRPr lang="en-US" sz="2400" dirty="0" smtClean="0">
                  <a:solidFill>
                    <a:srgbClr val="000000"/>
                  </a:solidFill>
                  <a:latin typeface="Times-Roman"/>
                </a:endParaRPr>
              </a:p>
              <a:p>
                <a:endParaRPr lang="en-US" sz="2400" dirty="0">
                  <a:solidFill>
                    <a:srgbClr val="000000"/>
                  </a:solidFill>
                  <a:latin typeface="Times-Roman"/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Because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of the constraints imposed by the gap between the two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rings, a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part of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tower no.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±4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, which falls in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ring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(tower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±4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 is restricted only to ring 0) is merged with tower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.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56" y="1200021"/>
                <a:ext cx="6096000" cy="4893647"/>
              </a:xfrm>
              <a:prstGeom prst="rect">
                <a:avLst/>
              </a:prstGeom>
              <a:blipFill rotWithShape="0">
                <a:blip r:embed="rId3"/>
                <a:stretch>
                  <a:fillRect l="-1600" t="-872" r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 flipV="1">
            <a:off x="1979676" y="2340866"/>
            <a:ext cx="3902964" cy="7406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1784</Words>
  <Application>Microsoft Office PowerPoint</Application>
  <PresentationFormat>Widescreen</PresentationFormat>
  <Paragraphs>306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Times-Roman</vt:lpstr>
      <vt:lpstr>Office Theme</vt:lpstr>
      <vt:lpstr>The Outer Hadron Calorimeter (HO)</vt:lpstr>
      <vt:lpstr>Need of Outer Hadron Calorimeter</vt:lpstr>
      <vt:lpstr>Improvements</vt:lpstr>
      <vt:lpstr>Quantitative Improvement</vt:lpstr>
      <vt:lpstr>PowerPoint Presentation</vt:lpstr>
      <vt:lpstr>Direct consequence of shower leakage on ET</vt:lpstr>
      <vt:lpstr>Design</vt:lpstr>
      <vt:lpstr>PowerPoint Presentation</vt:lpstr>
      <vt:lpstr>PowerPoint Presentation</vt:lpstr>
      <vt:lpstr>PowerPoint Presentation</vt:lpstr>
      <vt:lpstr>PowerPoint Presentation</vt:lpstr>
      <vt:lpstr>Tiles</vt:lpstr>
      <vt:lpstr>Tray</vt:lpstr>
      <vt:lpstr>PowerPoint Presentation</vt:lpstr>
      <vt:lpstr>PowerPoint Presentation</vt:lpstr>
      <vt:lpstr>Pigtails</vt:lpstr>
      <vt:lpstr>PowerPoint Presentation</vt:lpstr>
      <vt:lpstr>PowerPoint Presentation</vt:lpstr>
      <vt:lpstr>Testing and Quality assurance</vt:lpstr>
      <vt:lpstr>Certification of Pigtails </vt:lpstr>
      <vt:lpstr>Radioactive wire source</vt:lpstr>
      <vt:lpstr>PowerPoint Presentation</vt:lpstr>
      <vt:lpstr>Radioactive XY Scan</vt:lpstr>
      <vt:lpstr>PowerPoint Presentation</vt:lpstr>
      <vt:lpstr>PowerPoint Presentation</vt:lpstr>
      <vt:lpstr>Cosmic muon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Beam Studies</vt:lpstr>
      <vt:lpstr>Calibration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Saharan</dc:creator>
  <cp:lastModifiedBy>Mohit Saharan</cp:lastModifiedBy>
  <cp:revision>110</cp:revision>
  <dcterms:created xsi:type="dcterms:W3CDTF">2018-08-02T02:45:44Z</dcterms:created>
  <dcterms:modified xsi:type="dcterms:W3CDTF">2018-08-21T18:05:04Z</dcterms:modified>
</cp:coreProperties>
</file>