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60" r:id="rId5"/>
    <p:sldId id="261" r:id="rId6"/>
    <p:sldId id="262" r:id="rId7"/>
    <p:sldId id="263" r:id="rId8"/>
    <p:sldId id="265" r:id="rId9"/>
    <p:sldId id="267" r:id="rId10"/>
    <p:sldId id="269" r:id="rId11"/>
    <p:sldId id="268" r:id="rId12"/>
    <p:sldId id="270" r:id="rId13"/>
    <p:sldId id="271" r:id="rId14"/>
    <p:sldId id="272" r:id="rId15"/>
    <p:sldId id="273" r:id="rId16"/>
    <p:sldId id="275" r:id="rId17"/>
    <p:sldId id="276" r:id="rId18"/>
    <p:sldId id="277" r:id="rId19"/>
    <p:sldId id="278" r:id="rId20"/>
    <p:sldId id="280" r:id="rId21"/>
    <p:sldId id="281" r:id="rId22"/>
    <p:sldId id="279" r:id="rId23"/>
    <p:sldId id="282" r:id="rId24"/>
    <p:sldId id="283" r:id="rId25"/>
    <p:sldId id="289" r:id="rId26"/>
    <p:sldId id="288" r:id="rId27"/>
    <p:sldId id="284" r:id="rId28"/>
    <p:sldId id="285" r:id="rId29"/>
    <p:sldId id="286" r:id="rId30"/>
    <p:sldId id="287" r:id="rId31"/>
    <p:sldId id="290" r:id="rId32"/>
    <p:sldId id="291" r:id="rId33"/>
    <p:sldId id="29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48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C20522-5C28-400A-995A-86584839BFEC}" type="datetimeFigureOut">
              <a:rPr lang="en-US" smtClean="0"/>
              <a:t>23-Aug-18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C0B6FE-C0D4-40D4-ACBD-6AE4A7ADD444}" type="slidenum">
              <a:rPr lang="en-US" smtClean="0"/>
              <a:t>‹#›</a:t>
            </a:fld>
            <a:endParaRPr lang="en-US"/>
          </a:p>
        </p:txBody>
      </p:sp>
    </p:spTree>
    <p:extLst>
      <p:ext uri="{BB962C8B-B14F-4D97-AF65-F5344CB8AC3E}">
        <p14:creationId xmlns:p14="http://schemas.microsoft.com/office/powerpoint/2010/main" val="2704182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C0B6FE-C0D4-40D4-ACBD-6AE4A7ADD444}" type="slidenum">
              <a:rPr lang="en-US" smtClean="0"/>
              <a:t>1</a:t>
            </a:fld>
            <a:endParaRPr lang="en-US"/>
          </a:p>
        </p:txBody>
      </p:sp>
    </p:spTree>
    <p:extLst>
      <p:ext uri="{BB962C8B-B14F-4D97-AF65-F5344CB8AC3E}">
        <p14:creationId xmlns:p14="http://schemas.microsoft.com/office/powerpoint/2010/main" val="526092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008A5C-D243-44E9-9821-A6384D390BEC}" type="datetime1">
              <a:rPr lang="en-US" smtClean="0"/>
              <a:t>23-Aug-18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FF09C-AC37-4DAF-8C79-26C5DBF952D4}" type="slidenum">
              <a:rPr lang="en-US" smtClean="0"/>
              <a:t>‹#›</a:t>
            </a:fld>
            <a:endParaRPr lang="en-US"/>
          </a:p>
        </p:txBody>
      </p:sp>
    </p:spTree>
    <p:extLst>
      <p:ext uri="{BB962C8B-B14F-4D97-AF65-F5344CB8AC3E}">
        <p14:creationId xmlns:p14="http://schemas.microsoft.com/office/powerpoint/2010/main" val="3583147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CB5272-9796-4780-B375-F76F94C0447A}" type="datetime1">
              <a:rPr lang="en-US" smtClean="0"/>
              <a:t>23-Aug-18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FF09C-AC37-4DAF-8C79-26C5DBF952D4}" type="slidenum">
              <a:rPr lang="en-US" smtClean="0"/>
              <a:t>‹#›</a:t>
            </a:fld>
            <a:endParaRPr lang="en-US"/>
          </a:p>
        </p:txBody>
      </p:sp>
    </p:spTree>
    <p:extLst>
      <p:ext uri="{BB962C8B-B14F-4D97-AF65-F5344CB8AC3E}">
        <p14:creationId xmlns:p14="http://schemas.microsoft.com/office/powerpoint/2010/main" val="1806961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57201D-962B-4147-8D7A-AB54813E7384}" type="datetime1">
              <a:rPr lang="en-US" smtClean="0"/>
              <a:t>23-Aug-18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FF09C-AC37-4DAF-8C79-26C5DBF952D4}" type="slidenum">
              <a:rPr lang="en-US" smtClean="0"/>
              <a:t>‹#›</a:t>
            </a:fld>
            <a:endParaRPr lang="en-US"/>
          </a:p>
        </p:txBody>
      </p:sp>
    </p:spTree>
    <p:extLst>
      <p:ext uri="{BB962C8B-B14F-4D97-AF65-F5344CB8AC3E}">
        <p14:creationId xmlns:p14="http://schemas.microsoft.com/office/powerpoint/2010/main" val="1994917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BCE7C5-71E1-4FC2-BE1C-53AC152A4903}" type="datetime1">
              <a:rPr lang="en-US" smtClean="0"/>
              <a:t>23-Aug-18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FF09C-AC37-4DAF-8C79-26C5DBF952D4}" type="slidenum">
              <a:rPr lang="en-US" smtClean="0"/>
              <a:t>‹#›</a:t>
            </a:fld>
            <a:endParaRPr lang="en-US"/>
          </a:p>
        </p:txBody>
      </p:sp>
    </p:spTree>
    <p:extLst>
      <p:ext uri="{BB962C8B-B14F-4D97-AF65-F5344CB8AC3E}">
        <p14:creationId xmlns:p14="http://schemas.microsoft.com/office/powerpoint/2010/main" val="3153313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C731C4-6AEB-4277-8DC6-E602C8D473A6}" type="datetime1">
              <a:rPr lang="en-US" smtClean="0"/>
              <a:t>23-Aug-18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FF09C-AC37-4DAF-8C79-26C5DBF952D4}" type="slidenum">
              <a:rPr lang="en-US" smtClean="0"/>
              <a:t>‹#›</a:t>
            </a:fld>
            <a:endParaRPr lang="en-US"/>
          </a:p>
        </p:txBody>
      </p:sp>
    </p:spTree>
    <p:extLst>
      <p:ext uri="{BB962C8B-B14F-4D97-AF65-F5344CB8AC3E}">
        <p14:creationId xmlns:p14="http://schemas.microsoft.com/office/powerpoint/2010/main" val="3512462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3BEC9E-84EB-4F26-9B34-2C153680444D}" type="datetime1">
              <a:rPr lang="en-US" smtClean="0"/>
              <a:t>23-Aug-18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AFF09C-AC37-4DAF-8C79-26C5DBF952D4}" type="slidenum">
              <a:rPr lang="en-US" smtClean="0"/>
              <a:t>‹#›</a:t>
            </a:fld>
            <a:endParaRPr lang="en-US"/>
          </a:p>
        </p:txBody>
      </p:sp>
    </p:spTree>
    <p:extLst>
      <p:ext uri="{BB962C8B-B14F-4D97-AF65-F5344CB8AC3E}">
        <p14:creationId xmlns:p14="http://schemas.microsoft.com/office/powerpoint/2010/main" val="1646627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62CD1B-294D-49EF-9EC2-FC735A0946E0}" type="datetime1">
              <a:rPr lang="en-US" smtClean="0"/>
              <a:t>23-Aug-18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AFF09C-AC37-4DAF-8C79-26C5DBF952D4}" type="slidenum">
              <a:rPr lang="en-US" smtClean="0"/>
              <a:t>‹#›</a:t>
            </a:fld>
            <a:endParaRPr lang="en-US"/>
          </a:p>
        </p:txBody>
      </p:sp>
    </p:spTree>
    <p:extLst>
      <p:ext uri="{BB962C8B-B14F-4D97-AF65-F5344CB8AC3E}">
        <p14:creationId xmlns:p14="http://schemas.microsoft.com/office/powerpoint/2010/main" val="2717648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0A24E5-3808-41E7-8933-0956E99609AA}" type="datetime1">
              <a:rPr lang="en-US" smtClean="0"/>
              <a:t>23-Aug-18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AFF09C-AC37-4DAF-8C79-26C5DBF952D4}" type="slidenum">
              <a:rPr lang="en-US" smtClean="0"/>
              <a:t>‹#›</a:t>
            </a:fld>
            <a:endParaRPr lang="en-US"/>
          </a:p>
        </p:txBody>
      </p:sp>
    </p:spTree>
    <p:extLst>
      <p:ext uri="{BB962C8B-B14F-4D97-AF65-F5344CB8AC3E}">
        <p14:creationId xmlns:p14="http://schemas.microsoft.com/office/powerpoint/2010/main" val="2726912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7C37FF-3E13-4FE6-B312-650D79D16AB6}" type="datetime1">
              <a:rPr lang="en-US" smtClean="0"/>
              <a:t>23-Aug-18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AFF09C-AC37-4DAF-8C79-26C5DBF952D4}" type="slidenum">
              <a:rPr lang="en-US" smtClean="0"/>
              <a:t>‹#›</a:t>
            </a:fld>
            <a:endParaRPr lang="en-US"/>
          </a:p>
        </p:txBody>
      </p:sp>
    </p:spTree>
    <p:extLst>
      <p:ext uri="{BB962C8B-B14F-4D97-AF65-F5344CB8AC3E}">
        <p14:creationId xmlns:p14="http://schemas.microsoft.com/office/powerpoint/2010/main" val="186677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B9E040-3996-4EB5-A48E-D47A8E3E0D74}" type="datetime1">
              <a:rPr lang="en-US" smtClean="0"/>
              <a:t>23-Aug-18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AFF09C-AC37-4DAF-8C79-26C5DBF952D4}" type="slidenum">
              <a:rPr lang="en-US" smtClean="0"/>
              <a:t>‹#›</a:t>
            </a:fld>
            <a:endParaRPr lang="en-US"/>
          </a:p>
        </p:txBody>
      </p:sp>
    </p:spTree>
    <p:extLst>
      <p:ext uri="{BB962C8B-B14F-4D97-AF65-F5344CB8AC3E}">
        <p14:creationId xmlns:p14="http://schemas.microsoft.com/office/powerpoint/2010/main" val="1727356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3BAB9-B5DB-490D-B34E-FBA347312D30}" type="datetime1">
              <a:rPr lang="en-US" smtClean="0"/>
              <a:t>23-Aug-18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AFF09C-AC37-4DAF-8C79-26C5DBF952D4}" type="slidenum">
              <a:rPr lang="en-US" smtClean="0"/>
              <a:t>‹#›</a:t>
            </a:fld>
            <a:endParaRPr lang="en-US"/>
          </a:p>
        </p:txBody>
      </p:sp>
    </p:spTree>
    <p:extLst>
      <p:ext uri="{BB962C8B-B14F-4D97-AF65-F5344CB8AC3E}">
        <p14:creationId xmlns:p14="http://schemas.microsoft.com/office/powerpoint/2010/main" val="1867610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2FEB0A-3BB3-4788-9411-BA5ADBC517BE}" type="datetime1">
              <a:rPr lang="en-US" smtClean="0"/>
              <a:t>23-Aug-18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AFF09C-AC37-4DAF-8C79-26C5DBF952D4}" type="slidenum">
              <a:rPr lang="en-US" smtClean="0"/>
              <a:t>‹#›</a:t>
            </a:fld>
            <a:endParaRPr lang="en-US"/>
          </a:p>
        </p:txBody>
      </p:sp>
    </p:spTree>
    <p:extLst>
      <p:ext uri="{BB962C8B-B14F-4D97-AF65-F5344CB8AC3E}">
        <p14:creationId xmlns:p14="http://schemas.microsoft.com/office/powerpoint/2010/main" val="713251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HPD</a:t>
            </a:r>
            <a:endParaRPr lang="en-US" dirty="0"/>
          </a:p>
        </p:txBody>
      </p:sp>
      <p:sp>
        <p:nvSpPr>
          <p:cNvPr id="4" name="Slide Number Placeholder 3"/>
          <p:cNvSpPr>
            <a:spLocks noGrp="1"/>
          </p:cNvSpPr>
          <p:nvPr>
            <p:ph type="sldNum" sz="quarter" idx="12"/>
          </p:nvPr>
        </p:nvSpPr>
        <p:spPr/>
        <p:txBody>
          <a:bodyPr/>
          <a:lstStyle/>
          <a:p>
            <a:fld id="{C5AFF09C-AC37-4DAF-8C79-26C5DBF952D4}" type="slidenum">
              <a:rPr lang="en-US" smtClean="0"/>
              <a:t>1</a:t>
            </a:fld>
            <a:endParaRPr lang="en-US"/>
          </a:p>
        </p:txBody>
      </p:sp>
    </p:spTree>
    <p:extLst>
      <p:ext uri="{BB962C8B-B14F-4D97-AF65-F5344CB8AC3E}">
        <p14:creationId xmlns:p14="http://schemas.microsoft.com/office/powerpoint/2010/main" val="29848672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6454" y="221696"/>
            <a:ext cx="10204933" cy="6295925"/>
          </a:xfrm>
        </p:spPr>
      </p:pic>
      <p:sp>
        <p:nvSpPr>
          <p:cNvPr id="2" name="Slide Number Placeholder 1"/>
          <p:cNvSpPr>
            <a:spLocks noGrp="1"/>
          </p:cNvSpPr>
          <p:nvPr>
            <p:ph type="sldNum" sz="quarter" idx="12"/>
          </p:nvPr>
        </p:nvSpPr>
        <p:spPr/>
        <p:txBody>
          <a:bodyPr/>
          <a:lstStyle/>
          <a:p>
            <a:fld id="{C5AFF09C-AC37-4DAF-8C79-26C5DBF952D4}" type="slidenum">
              <a:rPr lang="en-US" smtClean="0"/>
              <a:t>10</a:t>
            </a:fld>
            <a:endParaRPr lang="en-US"/>
          </a:p>
        </p:txBody>
      </p:sp>
    </p:spTree>
    <p:extLst>
      <p:ext uri="{BB962C8B-B14F-4D97-AF65-F5344CB8AC3E}">
        <p14:creationId xmlns:p14="http://schemas.microsoft.com/office/powerpoint/2010/main" val="20522068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Progress of localized damage under bright illumination</a:t>
            </a:r>
            <a:endParaRPr lang="en-US" dirty="0"/>
          </a:p>
        </p:txBody>
      </p:sp>
      <p:sp>
        <p:nvSpPr>
          <p:cNvPr id="5" name="Content Placeholder 4"/>
          <p:cNvSpPr>
            <a:spLocks noGrp="1"/>
          </p:cNvSpPr>
          <p:nvPr>
            <p:ph idx="1"/>
          </p:nvPr>
        </p:nvSpPr>
        <p:spPr>
          <a:xfrm>
            <a:off x="838200" y="1825625"/>
            <a:ext cx="6556188" cy="4351338"/>
          </a:xfrm>
        </p:spPr>
        <p:txBody>
          <a:bodyPr/>
          <a:lstStyle/>
          <a:p>
            <a:pPr marL="0" indent="0">
              <a:buNone/>
            </a:pPr>
            <a:r>
              <a:rPr lang="en-US" sz="3600" dirty="0" smtClean="0"/>
              <a:t>Initial Scan</a:t>
            </a:r>
            <a:endParaRPr lang="en-US" dirty="0" smtClean="0"/>
          </a:p>
          <a:p>
            <a:endParaRPr lang="en-US" dirty="0"/>
          </a:p>
          <a:p>
            <a:r>
              <a:rPr lang="en-US" dirty="0" err="1" smtClean="0"/>
              <a:t>HPD</a:t>
            </a:r>
            <a:r>
              <a:rPr lang="en-US" dirty="0" smtClean="0"/>
              <a:t> is locally uniform with a gradual 20 % fall off toward the edges (within CMS specification)</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4365" y="1133943"/>
            <a:ext cx="4216400" cy="4908550"/>
          </a:xfrm>
          <a:prstGeom prst="rect">
            <a:avLst/>
          </a:prstGeom>
        </p:spPr>
      </p:pic>
      <p:sp>
        <p:nvSpPr>
          <p:cNvPr id="3" name="Slide Number Placeholder 2"/>
          <p:cNvSpPr>
            <a:spLocks noGrp="1"/>
          </p:cNvSpPr>
          <p:nvPr>
            <p:ph type="sldNum" sz="quarter" idx="12"/>
          </p:nvPr>
        </p:nvSpPr>
        <p:spPr/>
        <p:txBody>
          <a:bodyPr/>
          <a:lstStyle/>
          <a:p>
            <a:fld id="{C5AFF09C-AC37-4DAF-8C79-26C5DBF952D4}" type="slidenum">
              <a:rPr lang="en-US" smtClean="0"/>
              <a:t>11</a:t>
            </a:fld>
            <a:endParaRPr lang="en-US"/>
          </a:p>
        </p:txBody>
      </p:sp>
    </p:spTree>
    <p:extLst>
      <p:ext uri="{BB962C8B-B14F-4D97-AF65-F5344CB8AC3E}">
        <p14:creationId xmlns:p14="http://schemas.microsoft.com/office/powerpoint/2010/main" val="29784499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4059" y="1123858"/>
            <a:ext cx="6735109" cy="4760539"/>
          </a:xfrm>
        </p:spPr>
        <p:txBody>
          <a:bodyPr/>
          <a:lstStyle/>
          <a:p>
            <a:pPr marL="0" indent="0">
              <a:buNone/>
            </a:pPr>
            <a:r>
              <a:rPr lang="en-US" b="1" dirty="0" smtClean="0"/>
              <a:t>End of test 1:</a:t>
            </a:r>
          </a:p>
          <a:p>
            <a:r>
              <a:rPr lang="en-US" dirty="0" smtClean="0"/>
              <a:t>Equivalent to 33 years of CMS running into one pixel </a:t>
            </a:r>
          </a:p>
          <a:p>
            <a:r>
              <a:rPr lang="en-US" dirty="0" smtClean="0"/>
              <a:t>Damage to illuminated pixels 9 (bright) and 11 (dim) are clearly visible.  </a:t>
            </a:r>
          </a:p>
          <a:p>
            <a:r>
              <a:rPr lang="en-US" dirty="0" smtClean="0"/>
              <a:t>Damage is local to the pixel</a:t>
            </a:r>
          </a:p>
          <a:p>
            <a:r>
              <a:rPr lang="en-US" dirty="0" smtClean="0"/>
              <a:t>Degradation in the outer edges closest to the illuminated pixels and in the region bridging the two pixels.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9850" y="1123858"/>
            <a:ext cx="4502150" cy="4927600"/>
          </a:xfrm>
          <a:prstGeom prst="rect">
            <a:avLst/>
          </a:prstGeom>
        </p:spPr>
      </p:pic>
      <p:sp>
        <p:nvSpPr>
          <p:cNvPr id="2" name="Slide Number Placeholder 1"/>
          <p:cNvSpPr>
            <a:spLocks noGrp="1"/>
          </p:cNvSpPr>
          <p:nvPr>
            <p:ph type="sldNum" sz="quarter" idx="12"/>
          </p:nvPr>
        </p:nvSpPr>
        <p:spPr/>
        <p:txBody>
          <a:bodyPr/>
          <a:lstStyle/>
          <a:p>
            <a:fld id="{C5AFF09C-AC37-4DAF-8C79-26C5DBF952D4}" type="slidenum">
              <a:rPr lang="en-US" smtClean="0"/>
              <a:t>12</a:t>
            </a:fld>
            <a:endParaRPr lang="en-US"/>
          </a:p>
        </p:txBody>
      </p:sp>
    </p:spTree>
    <p:extLst>
      <p:ext uri="{BB962C8B-B14F-4D97-AF65-F5344CB8AC3E}">
        <p14:creationId xmlns:p14="http://schemas.microsoft.com/office/powerpoint/2010/main" val="15088707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68425"/>
            <a:ext cx="6798048" cy="4633119"/>
          </a:xfrm>
        </p:spPr>
        <p:txBody>
          <a:bodyPr/>
          <a:lstStyle/>
          <a:p>
            <a:pPr marL="0" indent="0">
              <a:buNone/>
            </a:pPr>
            <a:r>
              <a:rPr lang="en-US" b="1" dirty="0" smtClean="0"/>
              <a:t>End of Test 2:</a:t>
            </a:r>
          </a:p>
          <a:p>
            <a:r>
              <a:rPr lang="en-US" dirty="0"/>
              <a:t>D</a:t>
            </a:r>
            <a:r>
              <a:rPr lang="en-US" dirty="0" smtClean="0"/>
              <a:t>amaged region extends to neighboring pixels </a:t>
            </a:r>
          </a:p>
          <a:p>
            <a:r>
              <a:rPr lang="en-US" dirty="0" smtClean="0"/>
              <a:t>Previously damaged regions further away maintain the same damage pattern, while slowly degrading as a whole.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6248" y="1086644"/>
            <a:ext cx="4324350" cy="4914900"/>
          </a:xfrm>
          <a:prstGeom prst="rect">
            <a:avLst/>
          </a:prstGeom>
        </p:spPr>
      </p:pic>
      <p:sp>
        <p:nvSpPr>
          <p:cNvPr id="2" name="Slide Number Placeholder 1"/>
          <p:cNvSpPr>
            <a:spLocks noGrp="1"/>
          </p:cNvSpPr>
          <p:nvPr>
            <p:ph type="sldNum" sz="quarter" idx="12"/>
          </p:nvPr>
        </p:nvSpPr>
        <p:spPr/>
        <p:txBody>
          <a:bodyPr/>
          <a:lstStyle/>
          <a:p>
            <a:fld id="{C5AFF09C-AC37-4DAF-8C79-26C5DBF952D4}" type="slidenum">
              <a:rPr lang="en-US" smtClean="0"/>
              <a:t>13</a:t>
            </a:fld>
            <a:endParaRPr lang="en-US"/>
          </a:p>
        </p:txBody>
      </p:sp>
    </p:spTree>
    <p:extLst>
      <p:ext uri="{BB962C8B-B14F-4D97-AF65-F5344CB8AC3E}">
        <p14:creationId xmlns:p14="http://schemas.microsoft.com/office/powerpoint/2010/main" val="11224196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0588"/>
            <a:ext cx="7463119" cy="5342060"/>
          </a:xfrm>
        </p:spPr>
        <p:txBody>
          <a:bodyPr>
            <a:normAutofit/>
          </a:bodyPr>
          <a:lstStyle/>
          <a:p>
            <a:pPr marL="0" indent="0">
              <a:buNone/>
            </a:pPr>
            <a:r>
              <a:rPr lang="en-US" sz="3600" dirty="0" smtClean="0"/>
              <a:t>Area scan of </a:t>
            </a:r>
            <a:r>
              <a:rPr lang="en-US" sz="3600" dirty="0" err="1" smtClean="0"/>
              <a:t>HPD</a:t>
            </a:r>
            <a:r>
              <a:rPr lang="en-US" sz="3600" dirty="0" smtClean="0"/>
              <a:t>-2:</a:t>
            </a:r>
          </a:p>
          <a:p>
            <a:r>
              <a:rPr lang="en-US" dirty="0"/>
              <a:t>O</a:t>
            </a:r>
            <a:r>
              <a:rPr lang="en-US" dirty="0" smtClean="0"/>
              <a:t>nly 3% reduction in calibrated response, for a much less aggressive illumination rate of 1.35 C/year </a:t>
            </a:r>
          </a:p>
          <a:p>
            <a:pPr marL="0" indent="0">
              <a:buNone/>
            </a:pPr>
            <a:r>
              <a:rPr lang="en-US" dirty="0"/>
              <a:t> </a:t>
            </a:r>
            <a:r>
              <a:rPr lang="en-US" dirty="0" smtClean="0"/>
              <a:t> (still more than 4 times that expected at the     </a:t>
            </a:r>
          </a:p>
          <a:p>
            <a:pPr marL="0" indent="0">
              <a:buNone/>
            </a:pPr>
            <a:r>
              <a:rPr lang="en-US" dirty="0"/>
              <a:t> </a:t>
            </a:r>
            <a:r>
              <a:rPr lang="en-US" dirty="0" smtClean="0"/>
              <a:t>  worst CMS location)</a:t>
            </a:r>
          </a:p>
          <a:p>
            <a:r>
              <a:rPr lang="en-US" dirty="0" smtClean="0"/>
              <a:t>None of the non-illuminated pixels were affected significantly by illumination of pixel 10 at the lower rate.</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46777" y="3532095"/>
            <a:ext cx="2783000" cy="293055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6777" y="574116"/>
            <a:ext cx="2783000" cy="2957979"/>
          </a:xfrm>
          <a:prstGeom prst="rect">
            <a:avLst/>
          </a:prstGeom>
        </p:spPr>
      </p:pic>
      <p:sp>
        <p:nvSpPr>
          <p:cNvPr id="2" name="Slide Number Placeholder 1"/>
          <p:cNvSpPr>
            <a:spLocks noGrp="1"/>
          </p:cNvSpPr>
          <p:nvPr>
            <p:ph type="sldNum" sz="quarter" idx="12"/>
          </p:nvPr>
        </p:nvSpPr>
        <p:spPr/>
        <p:txBody>
          <a:bodyPr/>
          <a:lstStyle/>
          <a:p>
            <a:fld id="{C5AFF09C-AC37-4DAF-8C79-26C5DBF952D4}" type="slidenum">
              <a:rPr lang="en-US" smtClean="0"/>
              <a:t>14</a:t>
            </a:fld>
            <a:endParaRPr lang="en-US"/>
          </a:p>
        </p:txBody>
      </p:sp>
    </p:spTree>
    <p:extLst>
      <p:ext uri="{BB962C8B-B14F-4D97-AF65-F5344CB8AC3E}">
        <p14:creationId xmlns:p14="http://schemas.microsoft.com/office/powerpoint/2010/main" val="28053127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26141"/>
            <a:ext cx="10515600" cy="5450822"/>
          </a:xfrm>
        </p:spPr>
        <p:txBody>
          <a:bodyPr>
            <a:normAutofit/>
          </a:bodyPr>
          <a:lstStyle/>
          <a:p>
            <a:pPr marL="0" indent="0">
              <a:buNone/>
            </a:pPr>
            <a:r>
              <a:rPr lang="en-US" sz="3200" dirty="0" smtClean="0"/>
              <a:t>The progress of selected pixels as a function of time, using data from the periodic area scans</a:t>
            </a:r>
          </a:p>
          <a:p>
            <a:pPr marL="0" indent="0">
              <a:buNone/>
            </a:pPr>
            <a:endParaRPr lang="en-US" dirty="0" smtClean="0"/>
          </a:p>
          <a:p>
            <a:r>
              <a:rPr lang="en-US" dirty="0" smtClean="0"/>
              <a:t>Curves are normalized to the first data point for each pixel</a:t>
            </a:r>
          </a:p>
          <a:p>
            <a:r>
              <a:rPr lang="en-US" dirty="0"/>
              <a:t>C</a:t>
            </a:r>
            <a:r>
              <a:rPr lang="en-US" dirty="0" smtClean="0"/>
              <a:t>hange in an illuminated pixel is relative to a “control” pixel which was not illuminated during the test</a:t>
            </a:r>
          </a:p>
          <a:p>
            <a:r>
              <a:rPr lang="en-US" dirty="0" smtClean="0"/>
              <a:t>The total tube response degrades monotonically during illumination and then recovers slightly during dark storage. </a:t>
            </a:r>
            <a:endParaRPr lang="en-US" dirty="0"/>
          </a:p>
        </p:txBody>
      </p:sp>
      <p:sp>
        <p:nvSpPr>
          <p:cNvPr id="2" name="Slide Number Placeholder 1"/>
          <p:cNvSpPr>
            <a:spLocks noGrp="1"/>
          </p:cNvSpPr>
          <p:nvPr>
            <p:ph type="sldNum" sz="quarter" idx="12"/>
          </p:nvPr>
        </p:nvSpPr>
        <p:spPr/>
        <p:txBody>
          <a:bodyPr/>
          <a:lstStyle/>
          <a:p>
            <a:fld id="{C5AFF09C-AC37-4DAF-8C79-26C5DBF952D4}" type="slidenum">
              <a:rPr lang="en-US" smtClean="0"/>
              <a:t>15</a:t>
            </a:fld>
            <a:endParaRPr lang="en-US"/>
          </a:p>
        </p:txBody>
      </p:sp>
    </p:spTree>
    <p:extLst>
      <p:ext uri="{BB962C8B-B14F-4D97-AF65-F5344CB8AC3E}">
        <p14:creationId xmlns:p14="http://schemas.microsoft.com/office/powerpoint/2010/main" val="40796080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51929"/>
            <a:ext cx="10515600" cy="825034"/>
          </a:xfrm>
        </p:spPr>
        <p:txBody>
          <a:bodyPr>
            <a:normAutofit lnSpcReduction="10000"/>
          </a:bodyPr>
          <a:lstStyle/>
          <a:p>
            <a:pPr marL="0" indent="0">
              <a:buNone/>
            </a:pPr>
            <a:r>
              <a:rPr lang="en-US" dirty="0" smtClean="0"/>
              <a:t>The in-situ data of the second test provides a more detailed and continuous time-dependent response curve. </a:t>
            </a:r>
            <a:endParaRPr lang="en-US" dirty="0"/>
          </a:p>
        </p:txBody>
      </p:sp>
      <p:pic>
        <p:nvPicPr>
          <p:cNvPr id="5" name="Content Placeholder 3"/>
          <p:cNvPicPr>
            <a:picLocks noChangeAspect="1"/>
          </p:cNvPicPr>
          <p:nvPr/>
        </p:nvPicPr>
        <p:blipFill rotWithShape="1">
          <a:blip r:embed="rId2">
            <a:extLst>
              <a:ext uri="{28A0092B-C50C-407E-A947-70E740481C1C}">
                <a14:useLocalDpi xmlns:a14="http://schemas.microsoft.com/office/drawing/2010/main" val="0"/>
              </a:ext>
            </a:extLst>
          </a:blip>
          <a:srcRect b="713"/>
          <a:stretch/>
        </p:blipFill>
        <p:spPr>
          <a:xfrm>
            <a:off x="501980" y="188259"/>
            <a:ext cx="11345831" cy="5029200"/>
          </a:xfrm>
          <a:prstGeom prst="rect">
            <a:avLst/>
          </a:prstGeom>
        </p:spPr>
      </p:pic>
      <p:sp>
        <p:nvSpPr>
          <p:cNvPr id="2" name="Slide Number Placeholder 1"/>
          <p:cNvSpPr>
            <a:spLocks noGrp="1"/>
          </p:cNvSpPr>
          <p:nvPr>
            <p:ph type="sldNum" sz="quarter" idx="12"/>
          </p:nvPr>
        </p:nvSpPr>
        <p:spPr/>
        <p:txBody>
          <a:bodyPr/>
          <a:lstStyle/>
          <a:p>
            <a:fld id="{C5AFF09C-AC37-4DAF-8C79-26C5DBF952D4}" type="slidenum">
              <a:rPr lang="en-US" smtClean="0"/>
              <a:t>16</a:t>
            </a:fld>
            <a:endParaRPr lang="en-US"/>
          </a:p>
        </p:txBody>
      </p:sp>
    </p:spTree>
    <p:extLst>
      <p:ext uri="{BB962C8B-B14F-4D97-AF65-F5344CB8AC3E}">
        <p14:creationId xmlns:p14="http://schemas.microsoft.com/office/powerpoint/2010/main" val="9609174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15153" y="143435"/>
                <a:ext cx="11138647" cy="6436659"/>
              </a:xfrm>
            </p:spPr>
            <p:txBody>
              <a:bodyPr>
                <a:normAutofit lnSpcReduction="10000"/>
              </a:bodyPr>
              <a:lstStyle/>
              <a:p>
                <a:pPr marL="0" indent="0">
                  <a:buNone/>
                </a:pPr>
                <a:r>
                  <a:rPr lang="en-US" sz="3600" dirty="0" smtClean="0"/>
                  <a:t>Log plot of the in-situ data taken during the second test</a:t>
                </a:r>
              </a:p>
              <a:p>
                <a:pPr marL="0" indent="0">
                  <a:buNone/>
                </a:pPr>
                <a:endParaRPr lang="en-US" dirty="0" smtClean="0"/>
              </a:p>
              <a:p>
                <a:r>
                  <a:rPr lang="en-US" dirty="0"/>
                  <a:t>A</a:t>
                </a:r>
                <a:r>
                  <a:rPr lang="en-US" dirty="0" smtClean="0"/>
                  <a:t>ny variation in the source intensity is normalized out using the reference photodiode</a:t>
                </a:r>
              </a:p>
              <a:p>
                <a:endParaRPr lang="en-US" dirty="0" smtClean="0"/>
              </a:p>
              <a:p>
                <a:r>
                  <a:rPr lang="en-US" dirty="0" smtClean="0"/>
                  <a:t>Temperature fluctuations were around 3</a:t>
                </a:r>
                <a14:m>
                  <m:oMath xmlns:m="http://schemas.openxmlformats.org/officeDocument/2006/math">
                    <m:r>
                      <a:rPr lang="en-US" b="0" i="1" smtClean="0">
                        <a:latin typeface="Cambria Math" panose="02040503050406030204" pitchFamily="18" charset="0"/>
                      </a:rPr>
                      <m:t>°</m:t>
                    </m:r>
                    <m:r>
                      <m:rPr>
                        <m:sty m:val="p"/>
                      </m:rPr>
                      <a:rPr lang="en-US" b="0" i="0" smtClean="0">
                        <a:latin typeface="Cambria Math" panose="02040503050406030204" pitchFamily="18" charset="0"/>
                      </a:rPr>
                      <m:t>C</m:t>
                    </m:r>
                  </m:oMath>
                </a14:m>
                <a:r>
                  <a:rPr lang="en-US" dirty="0" smtClean="0"/>
                  <a:t>, temperature effects neglected</a:t>
                </a:r>
              </a:p>
              <a:p>
                <a:endParaRPr lang="en-US" dirty="0" smtClean="0"/>
              </a:p>
              <a:p>
                <a:r>
                  <a:rPr lang="en-US" dirty="0" smtClean="0"/>
                  <a:t>Signal: slope gives monotonic degradation of the tube response</a:t>
                </a:r>
              </a:p>
              <a:p>
                <a:endParaRPr lang="en-US" dirty="0" smtClean="0"/>
              </a:p>
              <a:p>
                <a:r>
                  <a:rPr lang="en-US" dirty="0" smtClean="0"/>
                  <a:t>Brightly lit pixel 3 lost 40% of the signal after 2.8 C of integrated charge, </a:t>
                </a:r>
              </a:p>
              <a:p>
                <a:endParaRPr lang="en-US" dirty="0" smtClean="0"/>
              </a:p>
              <a:p>
                <a:r>
                  <a:rPr lang="en-US" dirty="0" smtClean="0"/>
                  <a:t>Dim pixel 10 would have lost only 19% at its projected rate (it lost 3% over 0.46 C), indicating that the intensity, not just the total charge, affects the rate.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15153" y="143435"/>
                <a:ext cx="11138647" cy="6436659"/>
              </a:xfrm>
              <a:blipFill rotWithShape="0">
                <a:blip r:embed="rId2"/>
                <a:stretch>
                  <a:fillRect l="-1641" t="-3033" r="-1204"/>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C5AFF09C-AC37-4DAF-8C79-26C5DBF952D4}" type="slidenum">
              <a:rPr lang="en-US" smtClean="0"/>
              <a:t>17</a:t>
            </a:fld>
            <a:endParaRPr lang="en-US"/>
          </a:p>
        </p:txBody>
      </p:sp>
    </p:spTree>
    <p:extLst>
      <p:ext uri="{BB962C8B-B14F-4D97-AF65-F5344CB8AC3E}">
        <p14:creationId xmlns:p14="http://schemas.microsoft.com/office/powerpoint/2010/main" val="37081315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72635"/>
            <a:ext cx="10515600" cy="1371600"/>
          </a:xfrm>
        </p:spPr>
        <p:txBody>
          <a:bodyPr>
            <a:normAutofit/>
          </a:bodyPr>
          <a:lstStyle/>
          <a:p>
            <a:pPr marL="0" indent="0">
              <a:buNone/>
            </a:pPr>
            <a:r>
              <a:rPr lang="en-US" dirty="0" smtClean="0"/>
              <a:t>Temperature, pixel dark current, and light (signal-dark); recorded automatically every 2 hours.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331253"/>
            <a:ext cx="10058400" cy="4446935"/>
          </a:xfrm>
          <a:prstGeom prst="rect">
            <a:avLst/>
          </a:prstGeom>
        </p:spPr>
      </p:pic>
      <p:sp>
        <p:nvSpPr>
          <p:cNvPr id="2" name="Slide Number Placeholder 1"/>
          <p:cNvSpPr>
            <a:spLocks noGrp="1"/>
          </p:cNvSpPr>
          <p:nvPr>
            <p:ph type="sldNum" sz="quarter" idx="12"/>
          </p:nvPr>
        </p:nvSpPr>
        <p:spPr/>
        <p:txBody>
          <a:bodyPr/>
          <a:lstStyle/>
          <a:p>
            <a:fld id="{C5AFF09C-AC37-4DAF-8C79-26C5DBF952D4}" type="slidenum">
              <a:rPr lang="en-US" smtClean="0"/>
              <a:t>18</a:t>
            </a:fld>
            <a:endParaRPr lang="en-US"/>
          </a:p>
        </p:txBody>
      </p:sp>
    </p:spTree>
    <p:extLst>
      <p:ext uri="{BB962C8B-B14F-4D97-AF65-F5344CB8AC3E}">
        <p14:creationId xmlns:p14="http://schemas.microsoft.com/office/powerpoint/2010/main" val="6735732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Voltage Aging tests</a:t>
            </a:r>
            <a:endParaRPr lang="en-US" dirty="0"/>
          </a:p>
        </p:txBody>
      </p:sp>
      <p:sp>
        <p:nvSpPr>
          <p:cNvPr id="3" name="Content Placeholder 2"/>
          <p:cNvSpPr>
            <a:spLocks noGrp="1"/>
          </p:cNvSpPr>
          <p:nvPr>
            <p:ph idx="1"/>
          </p:nvPr>
        </p:nvSpPr>
        <p:spPr/>
        <p:txBody>
          <a:bodyPr/>
          <a:lstStyle/>
          <a:p>
            <a:r>
              <a:rPr lang="en-US" dirty="0" smtClean="0"/>
              <a:t>8 </a:t>
            </a:r>
            <a:r>
              <a:rPr lang="en-US" dirty="0" err="1" smtClean="0"/>
              <a:t>HPDs</a:t>
            </a:r>
            <a:r>
              <a:rPr lang="en-US" dirty="0" smtClean="0"/>
              <a:t> were operated at </a:t>
            </a:r>
            <a:r>
              <a:rPr lang="en-US" dirty="0" err="1" smtClean="0"/>
              <a:t>V</a:t>
            </a:r>
            <a:r>
              <a:rPr lang="en-US" baseline="-25000" dirty="0" err="1" smtClean="0"/>
              <a:t>gap</a:t>
            </a:r>
            <a:r>
              <a:rPr lang="en-US" dirty="0" smtClean="0"/>
              <a:t> between 8-10 kV for 18 months to test the effect of high voltage alone</a:t>
            </a:r>
          </a:p>
          <a:p>
            <a:r>
              <a:rPr lang="en-US" dirty="0" smtClean="0"/>
              <a:t>Four </a:t>
            </a:r>
            <a:r>
              <a:rPr lang="en-US" dirty="0" err="1" smtClean="0"/>
              <a:t>HPDs</a:t>
            </a:r>
            <a:r>
              <a:rPr lang="en-US" dirty="0" smtClean="0"/>
              <a:t> (</a:t>
            </a:r>
            <a:r>
              <a:rPr lang="en-US" dirty="0" err="1" smtClean="0"/>
              <a:t>B1</a:t>
            </a:r>
            <a:r>
              <a:rPr lang="en-US" dirty="0" smtClean="0"/>
              <a:t>, </a:t>
            </a:r>
            <a:r>
              <a:rPr lang="en-US" dirty="0" err="1" smtClean="0"/>
              <a:t>B2</a:t>
            </a:r>
            <a:r>
              <a:rPr lang="en-US" dirty="0" smtClean="0"/>
              <a:t>, </a:t>
            </a:r>
            <a:r>
              <a:rPr lang="en-US" dirty="0" err="1" smtClean="0"/>
              <a:t>B3</a:t>
            </a:r>
            <a:r>
              <a:rPr lang="en-US" dirty="0" smtClean="0"/>
              <a:t>, </a:t>
            </a:r>
            <a:r>
              <a:rPr lang="en-US" dirty="0" err="1" smtClean="0"/>
              <a:t>B4</a:t>
            </a:r>
            <a:r>
              <a:rPr lang="en-US" dirty="0" smtClean="0"/>
              <a:t>) - breakdown problems above </a:t>
            </a:r>
            <a:r>
              <a:rPr lang="en-US" dirty="0" err="1" smtClean="0"/>
              <a:t>V</a:t>
            </a:r>
            <a:r>
              <a:rPr lang="en-US" baseline="-25000" dirty="0" err="1" smtClean="0"/>
              <a:t>gap</a:t>
            </a:r>
            <a:r>
              <a:rPr lang="en-US" dirty="0" smtClean="0"/>
              <a:t> &gt; 10 kV</a:t>
            </a:r>
          </a:p>
          <a:p>
            <a:r>
              <a:rPr lang="en-US" dirty="0" smtClean="0"/>
              <a:t>Four good </a:t>
            </a:r>
            <a:r>
              <a:rPr lang="en-US" dirty="0" err="1" smtClean="0"/>
              <a:t>HPDs</a:t>
            </a:r>
            <a:r>
              <a:rPr lang="en-US" dirty="0" smtClean="0"/>
              <a:t> (</a:t>
            </a:r>
            <a:r>
              <a:rPr lang="en-US" dirty="0" err="1" smtClean="0"/>
              <a:t>G1</a:t>
            </a:r>
            <a:r>
              <a:rPr lang="en-US" dirty="0" smtClean="0"/>
              <a:t>, </a:t>
            </a:r>
            <a:r>
              <a:rPr lang="en-US" dirty="0" err="1" smtClean="0"/>
              <a:t>G2</a:t>
            </a:r>
            <a:r>
              <a:rPr lang="en-US" dirty="0" smtClean="0"/>
              <a:t>, </a:t>
            </a:r>
            <a:r>
              <a:rPr lang="en-US" dirty="0" err="1" smtClean="0"/>
              <a:t>G3</a:t>
            </a:r>
            <a:r>
              <a:rPr lang="en-US" dirty="0" smtClean="0"/>
              <a:t>, </a:t>
            </a:r>
            <a:r>
              <a:rPr lang="en-US" dirty="0" err="1" smtClean="0"/>
              <a:t>G4</a:t>
            </a:r>
            <a:r>
              <a:rPr lang="en-US" dirty="0" smtClean="0"/>
              <a:t>) </a:t>
            </a:r>
          </a:p>
          <a:p>
            <a:r>
              <a:rPr lang="en-US" dirty="0" smtClean="0"/>
              <a:t>Why?</a:t>
            </a:r>
          </a:p>
          <a:p>
            <a:pPr lvl="1"/>
            <a:r>
              <a:rPr lang="en-US" dirty="0" smtClean="0"/>
              <a:t>To check if the “bad” </a:t>
            </a:r>
            <a:r>
              <a:rPr lang="en-US" dirty="0" err="1" smtClean="0"/>
              <a:t>HPD’s</a:t>
            </a:r>
            <a:r>
              <a:rPr lang="en-US" dirty="0" smtClean="0"/>
              <a:t> would have more problems just remaining at high voltage than the </a:t>
            </a:r>
            <a:r>
              <a:rPr lang="en-US" dirty="0" err="1" smtClean="0"/>
              <a:t>HPD’s</a:t>
            </a:r>
            <a:r>
              <a:rPr lang="en-US" dirty="0" smtClean="0"/>
              <a:t> that appeared normal</a:t>
            </a:r>
            <a:endParaRPr lang="en-US" dirty="0"/>
          </a:p>
          <a:p>
            <a:r>
              <a:rPr lang="en-US" dirty="0"/>
              <a:t>P</a:t>
            </a:r>
            <a:r>
              <a:rPr lang="en-US" dirty="0" smtClean="0"/>
              <a:t>eriodically removed from the setup to undergo area scans, gain curve, and other measurements in our quality assurance stations </a:t>
            </a:r>
            <a:endParaRPr lang="en-US" dirty="0"/>
          </a:p>
        </p:txBody>
      </p:sp>
      <p:sp>
        <p:nvSpPr>
          <p:cNvPr id="4" name="Slide Number Placeholder 3"/>
          <p:cNvSpPr>
            <a:spLocks noGrp="1"/>
          </p:cNvSpPr>
          <p:nvPr>
            <p:ph type="sldNum" sz="quarter" idx="12"/>
          </p:nvPr>
        </p:nvSpPr>
        <p:spPr/>
        <p:txBody>
          <a:bodyPr/>
          <a:lstStyle/>
          <a:p>
            <a:fld id="{C5AFF09C-AC37-4DAF-8C79-26C5DBF952D4}" type="slidenum">
              <a:rPr lang="en-US" smtClean="0"/>
              <a:t>19</a:t>
            </a:fld>
            <a:endParaRPr lang="en-US"/>
          </a:p>
        </p:txBody>
      </p:sp>
    </p:spTree>
    <p:extLst>
      <p:ext uri="{BB962C8B-B14F-4D97-AF65-F5344CB8AC3E}">
        <p14:creationId xmlns:p14="http://schemas.microsoft.com/office/powerpoint/2010/main" val="34607323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A 19 channel hybrid photodiode (</a:t>
                </a:r>
                <a:r>
                  <a:rPr lang="en-US" dirty="0" err="1" smtClean="0"/>
                  <a:t>HPD</a:t>
                </a:r>
                <a:r>
                  <a:rPr lang="en-US" dirty="0" smtClean="0"/>
                  <a:t>) to read out CMS </a:t>
                </a:r>
                <a:r>
                  <a:rPr lang="en-US" dirty="0" err="1" smtClean="0"/>
                  <a:t>HCAL</a:t>
                </a:r>
                <a:r>
                  <a:rPr lang="en-US" dirty="0" smtClean="0"/>
                  <a:t>. </a:t>
                </a:r>
              </a:p>
              <a:p>
                <a:r>
                  <a:rPr lang="en-US" dirty="0" smtClean="0"/>
                  <a:t>A proximity focused device</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𝑔𝑎𝑝</m:t>
                        </m:r>
                      </m:sub>
                    </m:sSub>
                    <m:r>
                      <a:rPr lang="en-US" b="0" i="1" smtClean="0">
                        <a:latin typeface="Cambria Math" panose="02040503050406030204" pitchFamily="18" charset="0"/>
                      </a:rPr>
                      <m:t>~ 10 </m:t>
                    </m:r>
                    <m:r>
                      <a:rPr lang="en-US" b="0" i="1" smtClean="0">
                        <a:latin typeface="Cambria Math" panose="02040503050406030204" pitchFamily="18" charset="0"/>
                      </a:rPr>
                      <m:t>𝑘𝑉</m:t>
                    </m:r>
                  </m:oMath>
                </a14:m>
                <a:r>
                  <a:rPr lang="en-US" dirty="0" smtClean="0"/>
                  <a:t> across the 3 mm gap to produce  a gain of 2000</a:t>
                </a:r>
              </a:p>
              <a:p>
                <a:r>
                  <a:rPr lang="en-US" dirty="0" smtClean="0"/>
                  <a:t>Segmented into an array of 5.4 mm hexagonal pixels</a:t>
                </a:r>
              </a:p>
              <a:p>
                <a:r>
                  <a:rPr lang="en-US" dirty="0" smtClean="0"/>
                  <a:t>Each channel is read out individually through a bump-bonded vacuum feedthrough under a reverse bias which drifts the charges across the junction</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r="-173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5AFF09C-AC37-4DAF-8C79-26C5DBF952D4}" type="slidenum">
              <a:rPr lang="en-US" smtClean="0"/>
              <a:t>2</a:t>
            </a:fld>
            <a:endParaRPr lang="en-US"/>
          </a:p>
        </p:txBody>
      </p:sp>
    </p:spTree>
    <p:extLst>
      <p:ext uri="{BB962C8B-B14F-4D97-AF65-F5344CB8AC3E}">
        <p14:creationId xmlns:p14="http://schemas.microsoft.com/office/powerpoint/2010/main" val="2649872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200" y="528918"/>
            <a:ext cx="10515600" cy="5648045"/>
          </a:xfrm>
        </p:spPr>
        <p:txBody>
          <a:bodyPr>
            <a:normAutofit/>
          </a:bodyPr>
          <a:lstStyle/>
          <a:p>
            <a:pPr marL="0" indent="0">
              <a:buNone/>
            </a:pPr>
            <a:r>
              <a:rPr lang="en-US" dirty="0" smtClean="0"/>
              <a:t>First set of rows: applies to all the tubes</a:t>
            </a:r>
          </a:p>
          <a:p>
            <a:r>
              <a:rPr lang="en-US" dirty="0" smtClean="0"/>
              <a:t>AC Crosstalk: </a:t>
            </a:r>
          </a:p>
          <a:p>
            <a:pPr lvl="1"/>
            <a:r>
              <a:rPr lang="en-US" dirty="0" err="1" smtClean="0"/>
              <a:t>Capacitively</a:t>
            </a:r>
            <a:r>
              <a:rPr lang="en-US" dirty="0" smtClean="0"/>
              <a:t>-coupled cross talk</a:t>
            </a:r>
          </a:p>
          <a:p>
            <a:r>
              <a:rPr lang="en-US" dirty="0" smtClean="0"/>
              <a:t>DC Crosstalk: </a:t>
            </a:r>
          </a:p>
          <a:p>
            <a:pPr lvl="1"/>
            <a:r>
              <a:rPr lang="en-US" dirty="0" smtClean="0"/>
              <a:t>optical Crosstalk</a:t>
            </a:r>
          </a:p>
          <a:p>
            <a:r>
              <a:rPr lang="en-US" dirty="0" smtClean="0"/>
              <a:t>Bias Curve test: </a:t>
            </a:r>
          </a:p>
          <a:p>
            <a:pPr lvl="1"/>
            <a:r>
              <a:rPr lang="en-US" dirty="0" smtClean="0"/>
              <a:t>is sensitive to the shape of the tube response curve as a function of reverse bias, essentially determining whether there was a change in the breakdown voltage of the diode itself. </a:t>
            </a:r>
          </a:p>
          <a:p>
            <a:r>
              <a:rPr lang="en-US" dirty="0" err="1" smtClean="0"/>
              <a:t>HV</a:t>
            </a:r>
            <a:r>
              <a:rPr lang="en-US" dirty="0" smtClean="0"/>
              <a:t> Curve:</a:t>
            </a:r>
          </a:p>
          <a:p>
            <a:pPr lvl="1"/>
            <a:r>
              <a:rPr lang="en-US" dirty="0" smtClean="0"/>
              <a:t> measures the linearity of the </a:t>
            </a:r>
            <a:r>
              <a:rPr lang="en-US" dirty="0" err="1" smtClean="0"/>
              <a:t>HV</a:t>
            </a:r>
            <a:r>
              <a:rPr lang="en-US" dirty="0" smtClean="0"/>
              <a:t> curve by forming a ratio of the slope from 8-12 KV to the slope from 6-8 kV.  An upturn in the slope at higher voltages indicates possible low level sparking. </a:t>
            </a:r>
          </a:p>
          <a:p>
            <a:pPr lvl="1"/>
            <a:endParaRPr lang="en-US" dirty="0" smtClean="0"/>
          </a:p>
        </p:txBody>
      </p:sp>
      <p:sp>
        <p:nvSpPr>
          <p:cNvPr id="2" name="Slide Number Placeholder 1"/>
          <p:cNvSpPr>
            <a:spLocks noGrp="1"/>
          </p:cNvSpPr>
          <p:nvPr>
            <p:ph type="sldNum" sz="quarter" idx="12"/>
          </p:nvPr>
        </p:nvSpPr>
        <p:spPr/>
        <p:txBody>
          <a:bodyPr/>
          <a:lstStyle/>
          <a:p>
            <a:fld id="{C5AFF09C-AC37-4DAF-8C79-26C5DBF952D4}" type="slidenum">
              <a:rPr lang="en-US" smtClean="0"/>
              <a:t>20</a:t>
            </a:fld>
            <a:endParaRPr lang="en-US"/>
          </a:p>
        </p:txBody>
      </p:sp>
    </p:spTree>
    <p:extLst>
      <p:ext uri="{BB962C8B-B14F-4D97-AF65-F5344CB8AC3E}">
        <p14:creationId xmlns:p14="http://schemas.microsoft.com/office/powerpoint/2010/main" val="21690394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4447"/>
            <a:ext cx="10515600" cy="5782516"/>
          </a:xfrm>
        </p:spPr>
        <p:txBody>
          <a:bodyPr/>
          <a:lstStyle/>
          <a:p>
            <a:r>
              <a:rPr lang="en-US" dirty="0" smtClean="0"/>
              <a:t>Viking test:</a:t>
            </a:r>
          </a:p>
          <a:p>
            <a:pPr lvl="1"/>
            <a:r>
              <a:rPr lang="en-US" dirty="0" smtClean="0"/>
              <a:t> measures the resolution of the single photoelectron peaks at very low light levels.  </a:t>
            </a:r>
          </a:p>
          <a:p>
            <a:pPr lvl="1"/>
            <a:r>
              <a:rPr lang="en-US" dirty="0" smtClean="0"/>
              <a:t>It can detect the onset of ion feedback due to poor vacuum, but in these cases, it fails because the current out of at least one pixel is too high or fluctuating, thus loading the system preamp.  </a:t>
            </a:r>
          </a:p>
          <a:p>
            <a:pPr lvl="1"/>
            <a:r>
              <a:rPr lang="en-US" dirty="0" smtClean="0"/>
              <a:t>E/P stands for Electrons/Photons and is the number of Coulombs out the anode divided by the number of photons in the front.   It is therefore the calibrated tube response.  Once the gain is factored out, it gives the QE. </a:t>
            </a:r>
          </a:p>
          <a:p>
            <a:endParaRPr lang="en-US" dirty="0" smtClean="0"/>
          </a:p>
        </p:txBody>
      </p:sp>
      <p:sp>
        <p:nvSpPr>
          <p:cNvPr id="2" name="Slide Number Placeholder 1"/>
          <p:cNvSpPr>
            <a:spLocks noGrp="1"/>
          </p:cNvSpPr>
          <p:nvPr>
            <p:ph type="sldNum" sz="quarter" idx="12"/>
          </p:nvPr>
        </p:nvSpPr>
        <p:spPr/>
        <p:txBody>
          <a:bodyPr/>
          <a:lstStyle/>
          <a:p>
            <a:fld id="{C5AFF09C-AC37-4DAF-8C79-26C5DBF952D4}" type="slidenum">
              <a:rPr lang="en-US" smtClean="0"/>
              <a:t>21</a:t>
            </a:fld>
            <a:endParaRPr lang="en-US"/>
          </a:p>
        </p:txBody>
      </p:sp>
    </p:spTree>
    <p:extLst>
      <p:ext uri="{BB962C8B-B14F-4D97-AF65-F5344CB8AC3E}">
        <p14:creationId xmlns:p14="http://schemas.microsoft.com/office/powerpoint/2010/main" val="16749972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4037" y="1898854"/>
            <a:ext cx="11884141" cy="3524794"/>
          </a:xfrm>
          <a:prstGeom prst="rect">
            <a:avLst/>
          </a:prstGeom>
        </p:spPr>
      </p:pic>
      <p:sp>
        <p:nvSpPr>
          <p:cNvPr id="2" name="Slide Number Placeholder 1"/>
          <p:cNvSpPr>
            <a:spLocks noGrp="1"/>
          </p:cNvSpPr>
          <p:nvPr>
            <p:ph type="sldNum" sz="quarter" idx="12"/>
          </p:nvPr>
        </p:nvSpPr>
        <p:spPr/>
        <p:txBody>
          <a:bodyPr/>
          <a:lstStyle/>
          <a:p>
            <a:fld id="{C5AFF09C-AC37-4DAF-8C79-26C5DBF952D4}" type="slidenum">
              <a:rPr lang="en-US" smtClean="0"/>
              <a:t>22</a:t>
            </a:fld>
            <a:endParaRPr lang="en-US"/>
          </a:p>
        </p:txBody>
      </p:sp>
    </p:spTree>
    <p:extLst>
      <p:ext uri="{BB962C8B-B14F-4D97-AF65-F5344CB8AC3E}">
        <p14:creationId xmlns:p14="http://schemas.microsoft.com/office/powerpoint/2010/main" val="13140148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8565"/>
            <a:ext cx="10515600" cy="5558398"/>
          </a:xfrm>
        </p:spPr>
        <p:txBody>
          <a:bodyPr>
            <a:normAutofit/>
          </a:bodyPr>
          <a:lstStyle/>
          <a:p>
            <a:r>
              <a:rPr lang="en-US" dirty="0" smtClean="0"/>
              <a:t>The gain of the tubes is a stable quantity over time.  </a:t>
            </a:r>
          </a:p>
          <a:p>
            <a:r>
              <a:rPr lang="en-US" dirty="0" smtClean="0"/>
              <a:t>The overall dark current decreased for most of the </a:t>
            </a:r>
            <a:r>
              <a:rPr lang="en-US" dirty="0" err="1" smtClean="0"/>
              <a:t>HPDs</a:t>
            </a:r>
            <a:r>
              <a:rPr lang="en-US" dirty="0" smtClean="0"/>
              <a:t> during the </a:t>
            </a:r>
            <a:r>
              <a:rPr lang="en-US" dirty="0" err="1" smtClean="0"/>
              <a:t>HV</a:t>
            </a:r>
            <a:r>
              <a:rPr lang="en-US" dirty="0" smtClean="0"/>
              <a:t>-only test, as did the optical crosstalk and </a:t>
            </a:r>
            <a:r>
              <a:rPr lang="en-US" dirty="0" err="1" smtClean="0"/>
              <a:t>capacitively</a:t>
            </a:r>
            <a:r>
              <a:rPr lang="en-US" dirty="0" smtClean="0"/>
              <a:t>-coupled crosstalk.  </a:t>
            </a:r>
          </a:p>
          <a:p>
            <a:r>
              <a:rPr lang="en-US" dirty="0" smtClean="0"/>
              <a:t>The QE can be affected by operation (even without light injection) if the tubes have </a:t>
            </a:r>
            <a:r>
              <a:rPr lang="en-US" dirty="0" err="1" smtClean="0"/>
              <a:t>HV</a:t>
            </a:r>
            <a:r>
              <a:rPr lang="en-US" dirty="0" smtClean="0"/>
              <a:t> instabilities.   </a:t>
            </a:r>
          </a:p>
          <a:p>
            <a:r>
              <a:rPr lang="en-US" dirty="0" smtClean="0"/>
              <a:t>For three of the </a:t>
            </a:r>
            <a:r>
              <a:rPr lang="en-US" dirty="0" err="1" smtClean="0"/>
              <a:t>HPD’s</a:t>
            </a:r>
            <a:r>
              <a:rPr lang="en-US" dirty="0" smtClean="0"/>
              <a:t> (</a:t>
            </a:r>
            <a:r>
              <a:rPr lang="en-US" dirty="0" err="1" smtClean="0"/>
              <a:t>B1</a:t>
            </a:r>
            <a:r>
              <a:rPr lang="en-US" dirty="0" smtClean="0"/>
              <a:t>, </a:t>
            </a:r>
            <a:r>
              <a:rPr lang="en-US" dirty="0" err="1" smtClean="0"/>
              <a:t>B3</a:t>
            </a:r>
            <a:r>
              <a:rPr lang="en-US" dirty="0" smtClean="0"/>
              <a:t>, </a:t>
            </a:r>
            <a:r>
              <a:rPr lang="en-US" dirty="0" err="1" smtClean="0"/>
              <a:t>G2</a:t>
            </a:r>
            <a:r>
              <a:rPr lang="en-US" dirty="0" smtClean="0"/>
              <a:t>), area scans show large </a:t>
            </a:r>
            <a:r>
              <a:rPr lang="en-US" dirty="0" smtClean="0">
                <a:solidFill>
                  <a:srgbClr val="FF0000"/>
                </a:solidFill>
              </a:rPr>
              <a:t>changes in QE</a:t>
            </a:r>
            <a:r>
              <a:rPr lang="en-US" dirty="0" smtClean="0"/>
              <a:t> during the test, but all three appear to have been affected differently.  </a:t>
            </a:r>
          </a:p>
        </p:txBody>
      </p:sp>
      <p:sp>
        <p:nvSpPr>
          <p:cNvPr id="2" name="Slide Number Placeholder 1"/>
          <p:cNvSpPr>
            <a:spLocks noGrp="1"/>
          </p:cNvSpPr>
          <p:nvPr>
            <p:ph type="sldNum" sz="quarter" idx="12"/>
          </p:nvPr>
        </p:nvSpPr>
        <p:spPr/>
        <p:txBody>
          <a:bodyPr/>
          <a:lstStyle/>
          <a:p>
            <a:fld id="{C5AFF09C-AC37-4DAF-8C79-26C5DBF952D4}" type="slidenum">
              <a:rPr lang="en-US" smtClean="0"/>
              <a:t>23</a:t>
            </a:fld>
            <a:endParaRPr lang="en-US"/>
          </a:p>
        </p:txBody>
      </p:sp>
    </p:spTree>
    <p:extLst>
      <p:ext uri="{BB962C8B-B14F-4D97-AF65-F5344CB8AC3E}">
        <p14:creationId xmlns:p14="http://schemas.microsoft.com/office/powerpoint/2010/main" val="42809622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1"/>
            <a:ext cx="10515600" cy="708212"/>
          </a:xfrm>
        </p:spPr>
        <p:txBody>
          <a:bodyPr/>
          <a:lstStyle/>
          <a:p>
            <a:r>
              <a:rPr lang="en-US" dirty="0" err="1" smtClean="0"/>
              <a:t>B1</a:t>
            </a:r>
            <a:r>
              <a:rPr lang="en-US" dirty="0" smtClean="0"/>
              <a:t> and </a:t>
            </a:r>
            <a:r>
              <a:rPr lang="en-US" dirty="0" err="1" smtClean="0"/>
              <a:t>B3</a:t>
            </a:r>
            <a:r>
              <a:rPr lang="en-US" dirty="0" smtClean="0"/>
              <a:t>: Decreased QE, surface response became non-uniform</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1392" y="2501154"/>
            <a:ext cx="8140700" cy="3810000"/>
          </a:xfrm>
          <a:prstGeom prst="rect">
            <a:avLst/>
          </a:prstGeom>
        </p:spPr>
      </p:pic>
      <p:sp>
        <p:nvSpPr>
          <p:cNvPr id="5" name="Rectangle 4"/>
          <p:cNvSpPr/>
          <p:nvPr/>
        </p:nvSpPr>
        <p:spPr>
          <a:xfrm>
            <a:off x="295836" y="3074005"/>
            <a:ext cx="3155576" cy="1200329"/>
          </a:xfrm>
          <a:prstGeom prst="rect">
            <a:avLst/>
          </a:prstGeom>
        </p:spPr>
        <p:txBody>
          <a:bodyPr wrap="square">
            <a:spAutoFit/>
          </a:bodyPr>
          <a:lstStyle/>
          <a:p>
            <a:r>
              <a:rPr lang="en-US" sz="2400" dirty="0" err="1" smtClean="0"/>
              <a:t>B1</a:t>
            </a:r>
            <a:r>
              <a:rPr lang="en-US" sz="2400" dirty="0" smtClean="0"/>
              <a:t> area scans for selected times during </a:t>
            </a:r>
            <a:r>
              <a:rPr lang="en-US" sz="2400" dirty="0" err="1" smtClean="0"/>
              <a:t>HV</a:t>
            </a:r>
            <a:r>
              <a:rPr lang="en-US" sz="2400" dirty="0" smtClean="0"/>
              <a:t>-only test</a:t>
            </a:r>
            <a:endParaRPr lang="en-US" sz="2400" dirty="0"/>
          </a:p>
        </p:txBody>
      </p:sp>
      <p:sp>
        <p:nvSpPr>
          <p:cNvPr id="2" name="Slide Number Placeholder 1"/>
          <p:cNvSpPr>
            <a:spLocks noGrp="1"/>
          </p:cNvSpPr>
          <p:nvPr>
            <p:ph type="sldNum" sz="quarter" idx="12"/>
          </p:nvPr>
        </p:nvSpPr>
        <p:spPr/>
        <p:txBody>
          <a:bodyPr/>
          <a:lstStyle/>
          <a:p>
            <a:fld id="{C5AFF09C-AC37-4DAF-8C79-26C5DBF952D4}" type="slidenum">
              <a:rPr lang="en-US" smtClean="0"/>
              <a:t>24</a:t>
            </a:fld>
            <a:endParaRPr lang="en-US"/>
          </a:p>
        </p:txBody>
      </p:sp>
    </p:spTree>
    <p:extLst>
      <p:ext uri="{BB962C8B-B14F-4D97-AF65-F5344CB8AC3E}">
        <p14:creationId xmlns:p14="http://schemas.microsoft.com/office/powerpoint/2010/main" val="23673380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3985" y="2456329"/>
            <a:ext cx="11007039" cy="3421272"/>
          </a:xfrm>
        </p:spPr>
      </p:pic>
      <p:sp>
        <p:nvSpPr>
          <p:cNvPr id="5" name="Rectangle 4"/>
          <p:cNvSpPr/>
          <p:nvPr/>
        </p:nvSpPr>
        <p:spPr>
          <a:xfrm>
            <a:off x="729169" y="510099"/>
            <a:ext cx="8826071" cy="584775"/>
          </a:xfrm>
          <a:prstGeom prst="rect">
            <a:avLst/>
          </a:prstGeom>
        </p:spPr>
        <p:txBody>
          <a:bodyPr wrap="none">
            <a:spAutoFit/>
          </a:bodyPr>
          <a:lstStyle/>
          <a:p>
            <a:r>
              <a:rPr lang="en-US" sz="3200" dirty="0" err="1" smtClean="0"/>
              <a:t>B3</a:t>
            </a:r>
            <a:r>
              <a:rPr lang="en-US" sz="3200" dirty="0" smtClean="0"/>
              <a:t> area scans for selected times during </a:t>
            </a:r>
            <a:r>
              <a:rPr lang="en-US" sz="3200" dirty="0" err="1" smtClean="0"/>
              <a:t>HV</a:t>
            </a:r>
            <a:r>
              <a:rPr lang="en-US" sz="3200" dirty="0" smtClean="0"/>
              <a:t>-only test</a:t>
            </a:r>
            <a:endParaRPr lang="en-US" sz="3200" dirty="0"/>
          </a:p>
        </p:txBody>
      </p:sp>
      <p:sp>
        <p:nvSpPr>
          <p:cNvPr id="2" name="Slide Number Placeholder 1"/>
          <p:cNvSpPr>
            <a:spLocks noGrp="1"/>
          </p:cNvSpPr>
          <p:nvPr>
            <p:ph type="sldNum" sz="quarter" idx="12"/>
          </p:nvPr>
        </p:nvSpPr>
        <p:spPr/>
        <p:txBody>
          <a:bodyPr/>
          <a:lstStyle/>
          <a:p>
            <a:fld id="{C5AFF09C-AC37-4DAF-8C79-26C5DBF952D4}" type="slidenum">
              <a:rPr lang="en-US" smtClean="0"/>
              <a:t>25</a:t>
            </a:fld>
            <a:endParaRPr lang="en-US"/>
          </a:p>
        </p:txBody>
      </p:sp>
    </p:spTree>
    <p:extLst>
      <p:ext uri="{BB962C8B-B14F-4D97-AF65-F5344CB8AC3E}">
        <p14:creationId xmlns:p14="http://schemas.microsoft.com/office/powerpoint/2010/main" val="16296451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7188" y="400190"/>
            <a:ext cx="10515600" cy="4351338"/>
          </a:xfrm>
        </p:spPr>
        <p:txBody>
          <a:bodyPr/>
          <a:lstStyle/>
          <a:p>
            <a:pPr marL="0" indent="0">
              <a:buNone/>
            </a:pPr>
            <a:r>
              <a:rPr lang="en-US" dirty="0" err="1" smtClean="0"/>
              <a:t>G2</a:t>
            </a:r>
            <a:r>
              <a:rPr lang="en-US" dirty="0" smtClean="0"/>
              <a:t> actually redistributed its response over time</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788" y="2160333"/>
            <a:ext cx="10058400" cy="3016457"/>
          </a:xfrm>
          <a:prstGeom prst="rect">
            <a:avLst/>
          </a:prstGeom>
        </p:spPr>
      </p:pic>
      <p:sp>
        <p:nvSpPr>
          <p:cNvPr id="6" name="Rectangle 5"/>
          <p:cNvSpPr/>
          <p:nvPr/>
        </p:nvSpPr>
        <p:spPr>
          <a:xfrm>
            <a:off x="2763147" y="5602052"/>
            <a:ext cx="6753003" cy="461665"/>
          </a:xfrm>
          <a:prstGeom prst="rect">
            <a:avLst/>
          </a:prstGeom>
        </p:spPr>
        <p:txBody>
          <a:bodyPr wrap="none">
            <a:spAutoFit/>
          </a:bodyPr>
          <a:lstStyle/>
          <a:p>
            <a:pPr algn="ctr"/>
            <a:r>
              <a:rPr lang="en-US" sz="2400" dirty="0" err="1" smtClean="0"/>
              <a:t>G2</a:t>
            </a:r>
            <a:r>
              <a:rPr lang="en-US" sz="2400" dirty="0" smtClean="0"/>
              <a:t> area scans for selected times during </a:t>
            </a:r>
            <a:r>
              <a:rPr lang="en-US" sz="2400" dirty="0" err="1" smtClean="0"/>
              <a:t>HV</a:t>
            </a:r>
            <a:r>
              <a:rPr lang="en-US" sz="2400" dirty="0" smtClean="0"/>
              <a:t>-only test </a:t>
            </a:r>
            <a:endParaRPr lang="en-US" sz="2400" dirty="0"/>
          </a:p>
        </p:txBody>
      </p:sp>
      <p:sp>
        <p:nvSpPr>
          <p:cNvPr id="2" name="Slide Number Placeholder 1"/>
          <p:cNvSpPr>
            <a:spLocks noGrp="1"/>
          </p:cNvSpPr>
          <p:nvPr>
            <p:ph type="sldNum" sz="quarter" idx="12"/>
          </p:nvPr>
        </p:nvSpPr>
        <p:spPr/>
        <p:txBody>
          <a:bodyPr/>
          <a:lstStyle/>
          <a:p>
            <a:fld id="{C5AFF09C-AC37-4DAF-8C79-26C5DBF952D4}" type="slidenum">
              <a:rPr lang="en-US" smtClean="0"/>
              <a:t>26</a:t>
            </a:fld>
            <a:endParaRPr lang="en-US"/>
          </a:p>
        </p:txBody>
      </p:sp>
    </p:spTree>
    <p:extLst>
      <p:ext uri="{BB962C8B-B14F-4D97-AF65-F5344CB8AC3E}">
        <p14:creationId xmlns:p14="http://schemas.microsoft.com/office/powerpoint/2010/main" val="41854991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9623" y="215153"/>
            <a:ext cx="11573435" cy="5961810"/>
          </a:xfrm>
        </p:spPr>
        <p:txBody>
          <a:bodyPr/>
          <a:lstStyle/>
          <a:p>
            <a:r>
              <a:rPr lang="en-US" dirty="0" smtClean="0"/>
              <a:t>The area scans are calibrated and the QE of just the center pixel (pixel 10) is tracked, demonstrating that </a:t>
            </a:r>
            <a:r>
              <a:rPr lang="en-US" dirty="0" err="1" smtClean="0"/>
              <a:t>G2</a:t>
            </a:r>
            <a:r>
              <a:rPr lang="en-US" dirty="0" smtClean="0"/>
              <a:t> actually lost QE on the edges, then gained QE back again (rather than becoming uniform at a lower QE). For the last few months of the test it was operating within CMS specification.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6706" y="1861056"/>
            <a:ext cx="7603565" cy="3811735"/>
          </a:xfrm>
          <a:prstGeom prst="rect">
            <a:avLst/>
          </a:prstGeom>
        </p:spPr>
      </p:pic>
      <p:sp>
        <p:nvSpPr>
          <p:cNvPr id="5" name="Content Placeholder 2"/>
          <p:cNvSpPr txBox="1">
            <a:spLocks/>
          </p:cNvSpPr>
          <p:nvPr/>
        </p:nvSpPr>
        <p:spPr>
          <a:xfrm>
            <a:off x="551330" y="5764586"/>
            <a:ext cx="10515600" cy="824754"/>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The QE of the center pixel as a function of time during the </a:t>
            </a:r>
            <a:r>
              <a:rPr lang="en-US" dirty="0" err="1" smtClean="0"/>
              <a:t>HV</a:t>
            </a:r>
            <a:r>
              <a:rPr lang="en-US" dirty="0" smtClean="0"/>
              <a:t>-only tests</a:t>
            </a:r>
          </a:p>
          <a:p>
            <a:pPr marL="0" indent="0">
              <a:buFont typeface="Arial" panose="020B0604020202020204" pitchFamily="34" charset="0"/>
              <a:buNone/>
            </a:pPr>
            <a:r>
              <a:rPr lang="en-US" dirty="0" smtClean="0"/>
              <a:t>The open circles correspond to the dates of the plotted area scans previous figures</a:t>
            </a:r>
            <a:endParaRPr lang="en-US" dirty="0"/>
          </a:p>
        </p:txBody>
      </p:sp>
      <p:sp>
        <p:nvSpPr>
          <p:cNvPr id="2" name="Slide Number Placeholder 1"/>
          <p:cNvSpPr>
            <a:spLocks noGrp="1"/>
          </p:cNvSpPr>
          <p:nvPr>
            <p:ph type="sldNum" sz="quarter" idx="12"/>
          </p:nvPr>
        </p:nvSpPr>
        <p:spPr/>
        <p:txBody>
          <a:bodyPr/>
          <a:lstStyle/>
          <a:p>
            <a:fld id="{C5AFF09C-AC37-4DAF-8C79-26C5DBF952D4}" type="slidenum">
              <a:rPr lang="en-US" smtClean="0"/>
              <a:t>27</a:t>
            </a:fld>
            <a:endParaRPr lang="en-US"/>
          </a:p>
        </p:txBody>
      </p:sp>
    </p:spTree>
    <p:extLst>
      <p:ext uri="{BB962C8B-B14F-4D97-AF65-F5344CB8AC3E}">
        <p14:creationId xmlns:p14="http://schemas.microsoft.com/office/powerpoint/2010/main" val="31453135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7165" y="5423646"/>
            <a:ext cx="10515600" cy="824754"/>
          </a:xfrm>
        </p:spPr>
        <p:txBody>
          <a:bodyPr>
            <a:normAutofit fontScale="85000" lnSpcReduction="10000"/>
          </a:bodyPr>
          <a:lstStyle/>
          <a:p>
            <a:pPr marL="0" indent="0">
              <a:buNone/>
            </a:pPr>
            <a:r>
              <a:rPr lang="en-US" dirty="0" smtClean="0"/>
              <a:t>The QE of the center pixel as a function of time during the </a:t>
            </a:r>
            <a:r>
              <a:rPr lang="en-US" dirty="0" err="1" smtClean="0"/>
              <a:t>HV</a:t>
            </a:r>
            <a:r>
              <a:rPr lang="en-US" dirty="0" smtClean="0"/>
              <a:t>-only tests</a:t>
            </a:r>
          </a:p>
          <a:p>
            <a:pPr marL="0" indent="0">
              <a:buNone/>
            </a:pPr>
            <a:r>
              <a:rPr lang="en-US" dirty="0" smtClean="0"/>
              <a:t>The open circles correspond to the dates of the plotted area scans previous figures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6318" y="333562"/>
            <a:ext cx="9702800" cy="4864100"/>
          </a:xfrm>
          <a:prstGeom prst="rect">
            <a:avLst/>
          </a:prstGeom>
        </p:spPr>
      </p:pic>
      <p:sp>
        <p:nvSpPr>
          <p:cNvPr id="2" name="Slide Number Placeholder 1"/>
          <p:cNvSpPr>
            <a:spLocks noGrp="1"/>
          </p:cNvSpPr>
          <p:nvPr>
            <p:ph type="sldNum" sz="quarter" idx="12"/>
          </p:nvPr>
        </p:nvSpPr>
        <p:spPr/>
        <p:txBody>
          <a:bodyPr/>
          <a:lstStyle/>
          <a:p>
            <a:fld id="{C5AFF09C-AC37-4DAF-8C79-26C5DBF952D4}" type="slidenum">
              <a:rPr lang="en-US" smtClean="0"/>
              <a:t>28</a:t>
            </a:fld>
            <a:endParaRPr lang="en-US"/>
          </a:p>
        </p:txBody>
      </p:sp>
    </p:spTree>
    <p:extLst>
      <p:ext uri="{BB962C8B-B14F-4D97-AF65-F5344CB8AC3E}">
        <p14:creationId xmlns:p14="http://schemas.microsoft.com/office/powerpoint/2010/main" val="26432388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7882"/>
            <a:ext cx="10515600" cy="5639081"/>
          </a:xfrm>
        </p:spPr>
        <p:txBody>
          <a:bodyPr>
            <a:normAutofit/>
          </a:bodyPr>
          <a:lstStyle/>
          <a:p>
            <a:r>
              <a:rPr lang="en-US" dirty="0" err="1" smtClean="0"/>
              <a:t>B1</a:t>
            </a:r>
            <a:r>
              <a:rPr lang="en-US" dirty="0" smtClean="0"/>
              <a:t>, </a:t>
            </a:r>
            <a:r>
              <a:rPr lang="en-US" dirty="0" err="1" smtClean="0"/>
              <a:t>B3</a:t>
            </a:r>
            <a:r>
              <a:rPr lang="en-US" dirty="0"/>
              <a:t> </a:t>
            </a:r>
            <a:r>
              <a:rPr lang="en-US" dirty="0" smtClean="0"/>
              <a:t>have </a:t>
            </a:r>
            <a:r>
              <a:rPr lang="en-US" dirty="0" err="1" smtClean="0"/>
              <a:t>V</a:t>
            </a:r>
            <a:r>
              <a:rPr lang="en-US" baseline="-25000" dirty="0" err="1" smtClean="0"/>
              <a:t>gap</a:t>
            </a:r>
            <a:r>
              <a:rPr lang="en-US" dirty="0" smtClean="0"/>
              <a:t> dependent pixel leakage currents.</a:t>
            </a:r>
          </a:p>
          <a:p>
            <a:pPr lvl="1"/>
            <a:r>
              <a:rPr lang="en-US" dirty="0" smtClean="0"/>
              <a:t>Connected to the observed non-</a:t>
            </a:r>
            <a:r>
              <a:rPr lang="en-US" dirty="0" err="1" smtClean="0"/>
              <a:t>linearities</a:t>
            </a:r>
            <a:r>
              <a:rPr lang="en-US" dirty="0" smtClean="0"/>
              <a:t> in the </a:t>
            </a:r>
            <a:r>
              <a:rPr lang="en-US" dirty="0" err="1" smtClean="0"/>
              <a:t>HV</a:t>
            </a:r>
            <a:r>
              <a:rPr lang="en-US" dirty="0" smtClean="0"/>
              <a:t> response curve. </a:t>
            </a:r>
          </a:p>
          <a:p>
            <a:pPr lvl="1"/>
            <a:r>
              <a:rPr lang="en-US" dirty="0" smtClean="0"/>
              <a:t>The response above 10 kV would vary as much as 10% from measurement to measurement within that timescale.  </a:t>
            </a:r>
          </a:p>
          <a:p>
            <a:pPr lvl="1"/>
            <a:r>
              <a:rPr lang="en-US" dirty="0" err="1" smtClean="0"/>
              <a:t>HPDs</a:t>
            </a:r>
            <a:r>
              <a:rPr lang="en-US" dirty="0" smtClean="0"/>
              <a:t> having large variations in area scans are almost always accompanied by an upturn in the </a:t>
            </a:r>
            <a:r>
              <a:rPr lang="en-US" dirty="0" err="1" smtClean="0"/>
              <a:t>HV</a:t>
            </a:r>
            <a:r>
              <a:rPr lang="en-US" dirty="0" smtClean="0"/>
              <a:t> curve above 10 kV, indicating that the area scan non-uniformity is due to the onset of </a:t>
            </a:r>
            <a:r>
              <a:rPr lang="en-US" dirty="0" err="1" smtClean="0"/>
              <a:t>HV</a:t>
            </a:r>
            <a:r>
              <a:rPr lang="en-US" dirty="0" smtClean="0"/>
              <a:t> breakdown.  </a:t>
            </a:r>
          </a:p>
          <a:p>
            <a:pPr lvl="1"/>
            <a:r>
              <a:rPr lang="en-US" dirty="0" smtClean="0"/>
              <a:t>The converse is not true, however.   Many </a:t>
            </a:r>
            <a:r>
              <a:rPr lang="en-US" dirty="0" err="1" smtClean="0"/>
              <a:t>HPDs</a:t>
            </a:r>
            <a:r>
              <a:rPr lang="en-US" dirty="0" smtClean="0"/>
              <a:t> with a non-linear slope above 10 kV  have good area scans.  </a:t>
            </a:r>
          </a:p>
          <a:p>
            <a:pPr marL="457200" lvl="1" indent="0">
              <a:buNone/>
            </a:pPr>
            <a:r>
              <a:rPr lang="en-US" dirty="0" smtClean="0"/>
              <a:t>   </a:t>
            </a:r>
            <a:r>
              <a:rPr lang="en-US" dirty="0" err="1" smtClean="0"/>
              <a:t>B2</a:t>
            </a:r>
            <a:r>
              <a:rPr lang="en-US" dirty="0" smtClean="0"/>
              <a:t> was the only </a:t>
            </a:r>
            <a:r>
              <a:rPr lang="en-US" dirty="0" err="1" smtClean="0"/>
              <a:t>HPD</a:t>
            </a:r>
            <a:r>
              <a:rPr lang="en-US" dirty="0" smtClean="0"/>
              <a:t> with a non-linear </a:t>
            </a:r>
            <a:r>
              <a:rPr lang="en-US" dirty="0" err="1" smtClean="0"/>
              <a:t>HV</a:t>
            </a:r>
            <a:r>
              <a:rPr lang="en-US" dirty="0" smtClean="0"/>
              <a:t> at the start of the test, and it     </a:t>
            </a:r>
          </a:p>
          <a:p>
            <a:pPr marL="457200" lvl="1" indent="0">
              <a:buNone/>
            </a:pPr>
            <a:r>
              <a:rPr lang="en-US" dirty="0"/>
              <a:t> </a:t>
            </a:r>
            <a:r>
              <a:rPr lang="en-US" dirty="0" smtClean="0"/>
              <a:t>  appears to have healed during the 18 months on high voltage, such that it is </a:t>
            </a:r>
          </a:p>
          <a:p>
            <a:pPr marL="457200" lvl="1" indent="0">
              <a:buNone/>
            </a:pPr>
            <a:r>
              <a:rPr lang="en-US" dirty="0"/>
              <a:t> </a:t>
            </a:r>
            <a:r>
              <a:rPr lang="en-US" dirty="0" smtClean="0"/>
              <a:t>  hardly noticeable in the scans taken at the end of the test.  </a:t>
            </a:r>
            <a:endParaRPr lang="en-US" dirty="0"/>
          </a:p>
        </p:txBody>
      </p:sp>
      <p:sp>
        <p:nvSpPr>
          <p:cNvPr id="2" name="Slide Number Placeholder 1"/>
          <p:cNvSpPr>
            <a:spLocks noGrp="1"/>
          </p:cNvSpPr>
          <p:nvPr>
            <p:ph type="sldNum" sz="quarter" idx="12"/>
          </p:nvPr>
        </p:nvSpPr>
        <p:spPr/>
        <p:txBody>
          <a:bodyPr/>
          <a:lstStyle/>
          <a:p>
            <a:fld id="{C5AFF09C-AC37-4DAF-8C79-26C5DBF952D4}" type="slidenum">
              <a:rPr lang="en-US" smtClean="0"/>
              <a:t>29</a:t>
            </a:fld>
            <a:endParaRPr lang="en-US"/>
          </a:p>
        </p:txBody>
      </p:sp>
    </p:spTree>
    <p:extLst>
      <p:ext uri="{BB962C8B-B14F-4D97-AF65-F5344CB8AC3E}">
        <p14:creationId xmlns:p14="http://schemas.microsoft.com/office/powerpoint/2010/main" val="40692355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7593" y="3648635"/>
            <a:ext cx="10891851" cy="2967317"/>
          </a:xfrm>
        </p:spPr>
        <p:txBody>
          <a:bodyPr>
            <a:normAutofit fontScale="92500" lnSpcReduction="20000"/>
          </a:bodyPr>
          <a:lstStyle/>
          <a:p>
            <a:r>
              <a:rPr lang="en-US" dirty="0" smtClean="0"/>
              <a:t>Expected life 10 years, integrated charge of 3 C/pixel at the highest pseudo-rapidity locations. </a:t>
            </a:r>
          </a:p>
          <a:p>
            <a:r>
              <a:rPr lang="en-US" dirty="0" smtClean="0">
                <a:solidFill>
                  <a:srgbClr val="FF0000"/>
                </a:solidFill>
              </a:rPr>
              <a:t>Extended lifetime tests</a:t>
            </a:r>
          </a:p>
          <a:p>
            <a:pPr lvl="1"/>
            <a:r>
              <a:rPr lang="en-US" dirty="0"/>
              <a:t>E</a:t>
            </a:r>
            <a:r>
              <a:rPr lang="en-US" dirty="0" smtClean="0"/>
              <a:t>valuate the long term stability of the tubes under high voltage </a:t>
            </a:r>
          </a:p>
          <a:p>
            <a:pPr lvl="1"/>
            <a:r>
              <a:rPr lang="en-US" dirty="0"/>
              <a:t>M</a:t>
            </a:r>
            <a:r>
              <a:rPr lang="en-US" dirty="0" smtClean="0"/>
              <a:t>easure any degradation in response over time and integrated charge.  </a:t>
            </a:r>
          </a:p>
          <a:p>
            <a:r>
              <a:rPr lang="en-US" dirty="0">
                <a:solidFill>
                  <a:srgbClr val="FF0000"/>
                </a:solidFill>
              </a:rPr>
              <a:t>A</a:t>
            </a:r>
            <a:r>
              <a:rPr lang="en-US" dirty="0" smtClean="0">
                <a:solidFill>
                  <a:srgbClr val="FF0000"/>
                </a:solidFill>
              </a:rPr>
              <a:t>ccelerated tests </a:t>
            </a:r>
            <a:r>
              <a:rPr lang="en-US" dirty="0" smtClean="0"/>
              <a:t>are used to reproduce the total integrated charge </a:t>
            </a:r>
          </a:p>
          <a:p>
            <a:r>
              <a:rPr lang="en-US" dirty="0">
                <a:solidFill>
                  <a:srgbClr val="FF0000"/>
                </a:solidFill>
              </a:rPr>
              <a:t>L</a:t>
            </a:r>
            <a:r>
              <a:rPr lang="en-US" dirty="0" smtClean="0">
                <a:solidFill>
                  <a:srgbClr val="FF0000"/>
                </a:solidFill>
              </a:rPr>
              <a:t>ower intensity tests </a:t>
            </a:r>
            <a:r>
              <a:rPr lang="en-US" dirty="0" smtClean="0"/>
              <a:t>evaluate the rate of change expected in normal CMS running.</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593" y="85352"/>
            <a:ext cx="10891851" cy="3375024"/>
          </a:xfrm>
          <a:prstGeom prst="rect">
            <a:avLst/>
          </a:prstGeom>
        </p:spPr>
      </p:pic>
      <p:sp>
        <p:nvSpPr>
          <p:cNvPr id="2" name="Slide Number Placeholder 1"/>
          <p:cNvSpPr>
            <a:spLocks noGrp="1"/>
          </p:cNvSpPr>
          <p:nvPr>
            <p:ph type="sldNum" sz="quarter" idx="12"/>
          </p:nvPr>
        </p:nvSpPr>
        <p:spPr/>
        <p:txBody>
          <a:bodyPr/>
          <a:lstStyle/>
          <a:p>
            <a:fld id="{C5AFF09C-AC37-4DAF-8C79-26C5DBF952D4}" type="slidenum">
              <a:rPr lang="en-US" smtClean="0"/>
              <a:t>3</a:t>
            </a:fld>
            <a:endParaRPr lang="en-US"/>
          </a:p>
        </p:txBody>
      </p:sp>
    </p:spTree>
    <p:extLst>
      <p:ext uri="{BB962C8B-B14F-4D97-AF65-F5344CB8AC3E}">
        <p14:creationId xmlns:p14="http://schemas.microsoft.com/office/powerpoint/2010/main" val="2095279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4105835"/>
            <a:ext cx="10905565" cy="2510118"/>
          </a:xfrm>
        </p:spPr>
        <p:txBody>
          <a:bodyPr>
            <a:normAutofit fontScale="85000" lnSpcReduction="20000"/>
          </a:bodyPr>
          <a:lstStyle/>
          <a:p>
            <a:r>
              <a:rPr lang="en-US" dirty="0" smtClean="0"/>
              <a:t>Linearity of </a:t>
            </a:r>
            <a:r>
              <a:rPr lang="en-US" dirty="0" err="1" smtClean="0"/>
              <a:t>HV</a:t>
            </a:r>
            <a:r>
              <a:rPr lang="en-US" dirty="0" smtClean="0"/>
              <a:t> response curve.  </a:t>
            </a:r>
          </a:p>
          <a:p>
            <a:r>
              <a:rPr lang="en-US" dirty="0" err="1" smtClean="0"/>
              <a:t>B2</a:t>
            </a:r>
            <a:r>
              <a:rPr lang="en-US" dirty="0" smtClean="0"/>
              <a:t> (left) linearity improved with time</a:t>
            </a:r>
          </a:p>
          <a:p>
            <a:r>
              <a:rPr lang="en-US" dirty="0" err="1" smtClean="0"/>
              <a:t>B3</a:t>
            </a:r>
            <a:r>
              <a:rPr lang="en-US" dirty="0" smtClean="0"/>
              <a:t> (right) became worse.  </a:t>
            </a:r>
          </a:p>
          <a:p>
            <a:r>
              <a:rPr lang="en-US" dirty="0" smtClean="0"/>
              <a:t>This is related to </a:t>
            </a:r>
            <a:r>
              <a:rPr lang="en-US" dirty="0" err="1" smtClean="0"/>
              <a:t>HV</a:t>
            </a:r>
            <a:r>
              <a:rPr lang="en-US" dirty="0" smtClean="0"/>
              <a:t> instabilities the dark currents in some pixels becoming elevated when the tube is operated higher than 10 kV.  Since this is an instability, the </a:t>
            </a:r>
            <a:r>
              <a:rPr lang="en-US" dirty="0" err="1" smtClean="0"/>
              <a:t>HV</a:t>
            </a:r>
            <a:r>
              <a:rPr lang="en-US" dirty="0" smtClean="0"/>
              <a:t> curve can fluctuate from day to day; the fact that it appears to be “cured” on the test date should not be trusted.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72570"/>
            <a:ext cx="10058400" cy="3368690"/>
          </a:xfrm>
          <a:prstGeom prst="rect">
            <a:avLst/>
          </a:prstGeom>
        </p:spPr>
      </p:pic>
      <p:sp>
        <p:nvSpPr>
          <p:cNvPr id="2" name="Slide Number Placeholder 1"/>
          <p:cNvSpPr>
            <a:spLocks noGrp="1"/>
          </p:cNvSpPr>
          <p:nvPr>
            <p:ph type="sldNum" sz="quarter" idx="12"/>
          </p:nvPr>
        </p:nvSpPr>
        <p:spPr/>
        <p:txBody>
          <a:bodyPr/>
          <a:lstStyle/>
          <a:p>
            <a:fld id="{C5AFF09C-AC37-4DAF-8C79-26C5DBF952D4}" type="slidenum">
              <a:rPr lang="en-US" smtClean="0"/>
              <a:t>30</a:t>
            </a:fld>
            <a:endParaRPr lang="en-US"/>
          </a:p>
        </p:txBody>
      </p:sp>
    </p:spTree>
    <p:extLst>
      <p:ext uri="{BB962C8B-B14F-4D97-AF65-F5344CB8AC3E}">
        <p14:creationId xmlns:p14="http://schemas.microsoft.com/office/powerpoint/2010/main" val="6412928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51012"/>
                <a:ext cx="10515600" cy="5961810"/>
              </a:xfrm>
            </p:spPr>
            <p:txBody>
              <a:bodyPr/>
              <a:lstStyle/>
              <a:p>
                <a:r>
                  <a:rPr lang="en-US" dirty="0" smtClean="0"/>
                  <a:t>There was also a 20 – 25% decrease in the dark current of the </a:t>
                </a:r>
                <a:r>
                  <a:rPr lang="en-US" dirty="0" err="1" smtClean="0"/>
                  <a:t>HPDs</a:t>
                </a:r>
                <a:r>
                  <a:rPr lang="en-US" dirty="0" smtClean="0"/>
                  <a:t> over the winter.  This is due to temperature fluctuations in the room, since the dark current changes by about 20% for a </a:t>
                </a:r>
                <a:r>
                  <a:rPr lang="en-US" dirty="0" err="1" smtClean="0"/>
                  <a:t>10oC</a:t>
                </a:r>
                <a:r>
                  <a:rPr lang="en-US" dirty="0" smtClean="0"/>
                  <a:t> temperature shift.  The gain, on the other hand, is less sensitive to temperature fluctuations, increasing by approximately 1.5 % over 10</a:t>
                </a:r>
                <a14:m>
                  <m:oMath xmlns:m="http://schemas.openxmlformats.org/officeDocument/2006/math">
                    <m:r>
                      <a:rPr lang="en-US" b="0" i="1" smtClean="0">
                        <a:latin typeface="Cambria Math" panose="02040503050406030204" pitchFamily="18" charset="0"/>
                      </a:rPr>
                      <m:t>°</m:t>
                    </m:r>
                  </m:oMath>
                </a14:m>
                <a:r>
                  <a:rPr lang="en-US" dirty="0" smtClean="0"/>
                  <a:t>C.</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51012"/>
                <a:ext cx="10515600" cy="5961810"/>
              </a:xfrm>
              <a:blipFill rotWithShape="0">
                <a:blip r:embed="rId2"/>
                <a:stretch>
                  <a:fillRect l="-1043" t="-1636" r="-406"/>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5391" y="2417109"/>
            <a:ext cx="7372350" cy="3955485"/>
          </a:xfrm>
          <a:prstGeom prst="rect">
            <a:avLst/>
          </a:prstGeom>
        </p:spPr>
      </p:pic>
      <p:sp>
        <p:nvSpPr>
          <p:cNvPr id="2" name="Slide Number Placeholder 1"/>
          <p:cNvSpPr>
            <a:spLocks noGrp="1"/>
          </p:cNvSpPr>
          <p:nvPr>
            <p:ph type="sldNum" sz="quarter" idx="12"/>
          </p:nvPr>
        </p:nvSpPr>
        <p:spPr/>
        <p:txBody>
          <a:bodyPr/>
          <a:lstStyle/>
          <a:p>
            <a:fld id="{C5AFF09C-AC37-4DAF-8C79-26C5DBF952D4}" type="slidenum">
              <a:rPr lang="en-US" smtClean="0"/>
              <a:t>31</a:t>
            </a:fld>
            <a:endParaRPr lang="en-US"/>
          </a:p>
        </p:txBody>
      </p:sp>
    </p:spTree>
    <p:extLst>
      <p:ext uri="{BB962C8B-B14F-4D97-AF65-F5344CB8AC3E}">
        <p14:creationId xmlns:p14="http://schemas.microsoft.com/office/powerpoint/2010/main" val="26357332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4424082" cy="567204"/>
          </a:xfrm>
        </p:spPr>
        <p:txBody>
          <a:bodyPr>
            <a:normAutofit fontScale="90000"/>
          </a:bodyPr>
          <a:lstStyle/>
          <a:p>
            <a:r>
              <a:rPr lang="en-US" dirty="0" smtClean="0"/>
              <a:t>Conclusion</a:t>
            </a:r>
            <a:endParaRPr lang="en-US" dirty="0"/>
          </a:p>
        </p:txBody>
      </p:sp>
      <p:sp>
        <p:nvSpPr>
          <p:cNvPr id="5" name="Content Placeholder 4"/>
          <p:cNvSpPr>
            <a:spLocks noGrp="1"/>
          </p:cNvSpPr>
          <p:nvPr>
            <p:ph idx="1"/>
          </p:nvPr>
        </p:nvSpPr>
        <p:spPr>
          <a:xfrm>
            <a:off x="838200" y="932330"/>
            <a:ext cx="10515600" cy="5244633"/>
          </a:xfrm>
        </p:spPr>
        <p:txBody>
          <a:bodyPr>
            <a:normAutofit/>
          </a:bodyPr>
          <a:lstStyle/>
          <a:p>
            <a:r>
              <a:rPr lang="en-US" dirty="0"/>
              <a:t>T</a:t>
            </a:r>
            <a:r>
              <a:rPr lang="en-US" dirty="0" smtClean="0"/>
              <a:t>he </a:t>
            </a:r>
            <a:r>
              <a:rPr lang="en-US" dirty="0"/>
              <a:t>damage covers an area of several pixels, thus forcing the dimmer pixel to be damaged at the rate determined by incident light into both itself and the close brighter pixel. </a:t>
            </a:r>
            <a:endParaRPr lang="en-US" dirty="0" smtClean="0"/>
          </a:p>
          <a:p>
            <a:r>
              <a:rPr lang="en-US" dirty="0" smtClean="0"/>
              <a:t>If </a:t>
            </a:r>
            <a:r>
              <a:rPr lang="en-US" dirty="0"/>
              <a:t>plotted this way, the slope seems to remain the same for all rates of </a:t>
            </a:r>
            <a:r>
              <a:rPr lang="en-US" dirty="0" smtClean="0"/>
              <a:t>illumination. The </a:t>
            </a:r>
            <a:r>
              <a:rPr lang="en-US" dirty="0"/>
              <a:t>quantum efficiency is reduced by about 2% every C through the anode. </a:t>
            </a:r>
            <a:endParaRPr lang="en-US" dirty="0" smtClean="0"/>
          </a:p>
        </p:txBody>
      </p:sp>
      <p:pic>
        <p:nvPicPr>
          <p:cNvPr id="6"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9183" y="3554646"/>
            <a:ext cx="6450106" cy="2536768"/>
          </a:xfrm>
          <a:prstGeom prst="rect">
            <a:avLst/>
          </a:prstGeom>
        </p:spPr>
      </p:pic>
      <p:sp>
        <p:nvSpPr>
          <p:cNvPr id="3" name="Slide Number Placeholder 2"/>
          <p:cNvSpPr>
            <a:spLocks noGrp="1"/>
          </p:cNvSpPr>
          <p:nvPr>
            <p:ph type="sldNum" sz="quarter" idx="12"/>
          </p:nvPr>
        </p:nvSpPr>
        <p:spPr/>
        <p:txBody>
          <a:bodyPr/>
          <a:lstStyle/>
          <a:p>
            <a:fld id="{C5AFF09C-AC37-4DAF-8C79-26C5DBF952D4}" type="slidenum">
              <a:rPr lang="en-US" smtClean="0"/>
              <a:t>32</a:t>
            </a:fld>
            <a:endParaRPr lang="en-US"/>
          </a:p>
        </p:txBody>
      </p:sp>
    </p:spTree>
    <p:extLst>
      <p:ext uri="{BB962C8B-B14F-4D97-AF65-F5344CB8AC3E}">
        <p14:creationId xmlns:p14="http://schemas.microsoft.com/office/powerpoint/2010/main" val="15733451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4036"/>
            <a:ext cx="10515600" cy="5862927"/>
          </a:xfrm>
        </p:spPr>
        <p:txBody>
          <a:bodyPr/>
          <a:lstStyle/>
          <a:p>
            <a:r>
              <a:rPr lang="en-US" dirty="0"/>
              <a:t> For CMS tubes running at 0.3 C/</a:t>
            </a:r>
            <a:r>
              <a:rPr lang="en-US" dirty="0" err="1"/>
              <a:t>yr</a:t>
            </a:r>
            <a:r>
              <a:rPr lang="en-US" dirty="0"/>
              <a:t> over 10 years, one might expect a 6% reduction.</a:t>
            </a:r>
          </a:p>
          <a:p>
            <a:r>
              <a:rPr lang="en-US" dirty="0"/>
              <a:t> Pixel 3 of </a:t>
            </a:r>
            <a:r>
              <a:rPr lang="en-US" dirty="0" err="1"/>
              <a:t>HPD</a:t>
            </a:r>
            <a:r>
              <a:rPr lang="en-US" dirty="0"/>
              <a:t>-1 in the second test does not fall along this curve, experiencing a much steeper rate of damage.  However, this is probably because it is an edge pixel in an already highly-damaged tube</a:t>
            </a:r>
          </a:p>
          <a:p>
            <a:r>
              <a:rPr lang="en-US" dirty="0"/>
              <a:t>The non-uniformity in QE caused by light injection does not appear to decrease during storage in a darkened environment. </a:t>
            </a:r>
          </a:p>
          <a:p>
            <a:endParaRPr lang="en-US" dirty="0"/>
          </a:p>
        </p:txBody>
      </p:sp>
      <p:sp>
        <p:nvSpPr>
          <p:cNvPr id="2" name="Slide Number Placeholder 1"/>
          <p:cNvSpPr>
            <a:spLocks noGrp="1"/>
          </p:cNvSpPr>
          <p:nvPr>
            <p:ph type="sldNum" sz="quarter" idx="12"/>
          </p:nvPr>
        </p:nvSpPr>
        <p:spPr/>
        <p:txBody>
          <a:bodyPr/>
          <a:lstStyle/>
          <a:p>
            <a:fld id="{C5AFF09C-AC37-4DAF-8C79-26C5DBF952D4}" type="slidenum">
              <a:rPr lang="en-US" smtClean="0"/>
              <a:t>33</a:t>
            </a:fld>
            <a:endParaRPr lang="en-US"/>
          </a:p>
        </p:txBody>
      </p:sp>
    </p:spTree>
    <p:extLst>
      <p:ext uri="{BB962C8B-B14F-4D97-AF65-F5344CB8AC3E}">
        <p14:creationId xmlns:p14="http://schemas.microsoft.com/office/powerpoint/2010/main" val="3590080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3012" y="851288"/>
            <a:ext cx="10764769" cy="4805363"/>
          </a:xfrm>
        </p:spPr>
      </p:pic>
      <p:cxnSp>
        <p:nvCxnSpPr>
          <p:cNvPr id="6" name="Straight Arrow Connector 5"/>
          <p:cNvCxnSpPr/>
          <p:nvPr/>
        </p:nvCxnSpPr>
        <p:spPr>
          <a:xfrm>
            <a:off x="1013012" y="2008094"/>
            <a:ext cx="26895" cy="285077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7" name="TextBox 6"/>
          <p:cNvSpPr txBox="1"/>
          <p:nvPr/>
        </p:nvSpPr>
        <p:spPr>
          <a:xfrm rot="16200000">
            <a:off x="-276528" y="3101352"/>
            <a:ext cx="1741529" cy="646331"/>
          </a:xfrm>
          <a:prstGeom prst="rect">
            <a:avLst/>
          </a:prstGeom>
          <a:noFill/>
        </p:spPr>
        <p:txBody>
          <a:bodyPr wrap="square" rtlCol="0">
            <a:spAutoFit/>
          </a:bodyPr>
          <a:lstStyle/>
          <a:p>
            <a:r>
              <a:rPr lang="en-US" dirty="0" smtClean="0"/>
              <a:t>10 cm,</a:t>
            </a:r>
          </a:p>
          <a:p>
            <a:r>
              <a:rPr lang="en-US" dirty="0" smtClean="0"/>
              <a:t>Scintillator Stick</a:t>
            </a:r>
            <a:endParaRPr lang="en-US" dirty="0"/>
          </a:p>
        </p:txBody>
      </p:sp>
      <p:cxnSp>
        <p:nvCxnSpPr>
          <p:cNvPr id="11" name="Straight Arrow Connector 10"/>
          <p:cNvCxnSpPr/>
          <p:nvPr/>
        </p:nvCxnSpPr>
        <p:spPr>
          <a:xfrm flipV="1">
            <a:off x="1111624" y="4446415"/>
            <a:ext cx="1117629" cy="121023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2" name="TextBox 11"/>
          <p:cNvSpPr txBox="1"/>
          <p:nvPr/>
        </p:nvSpPr>
        <p:spPr>
          <a:xfrm>
            <a:off x="271070" y="5593820"/>
            <a:ext cx="1250663" cy="646331"/>
          </a:xfrm>
          <a:prstGeom prst="rect">
            <a:avLst/>
          </a:prstGeom>
          <a:noFill/>
        </p:spPr>
        <p:txBody>
          <a:bodyPr wrap="none" rtlCol="0">
            <a:spAutoFit/>
          </a:bodyPr>
          <a:lstStyle/>
          <a:p>
            <a:r>
              <a:rPr lang="en-US" dirty="0" err="1" smtClean="0"/>
              <a:t>Dia</a:t>
            </a:r>
            <a:r>
              <a:rPr lang="en-US" dirty="0" smtClean="0"/>
              <a:t> = 1 mm</a:t>
            </a:r>
          </a:p>
          <a:p>
            <a:r>
              <a:rPr lang="en-US" dirty="0" smtClean="0"/>
              <a:t>WLS</a:t>
            </a:r>
            <a:endParaRPr lang="en-US" dirty="0"/>
          </a:p>
        </p:txBody>
      </p:sp>
      <p:sp>
        <p:nvSpPr>
          <p:cNvPr id="8" name="Title 1"/>
          <p:cNvSpPr>
            <a:spLocks noGrp="1"/>
          </p:cNvSpPr>
          <p:nvPr>
            <p:ph type="title"/>
          </p:nvPr>
        </p:nvSpPr>
        <p:spPr>
          <a:xfrm>
            <a:off x="766483" y="81102"/>
            <a:ext cx="8126505" cy="519533"/>
          </a:xfrm>
        </p:spPr>
        <p:txBody>
          <a:bodyPr>
            <a:normAutofit fontScale="90000"/>
          </a:bodyPr>
          <a:lstStyle/>
          <a:p>
            <a:pPr algn="ctr"/>
            <a:r>
              <a:rPr lang="en-US" dirty="0" smtClean="0"/>
              <a:t>Lifetime tests under illumination	</a:t>
            </a:r>
            <a:endParaRPr lang="en-US" dirty="0"/>
          </a:p>
        </p:txBody>
      </p:sp>
      <p:sp>
        <p:nvSpPr>
          <p:cNvPr id="2" name="Slide Number Placeholder 1"/>
          <p:cNvSpPr>
            <a:spLocks noGrp="1"/>
          </p:cNvSpPr>
          <p:nvPr>
            <p:ph type="sldNum" sz="quarter" idx="12"/>
          </p:nvPr>
        </p:nvSpPr>
        <p:spPr/>
        <p:txBody>
          <a:bodyPr/>
          <a:lstStyle/>
          <a:p>
            <a:fld id="{C5AFF09C-AC37-4DAF-8C79-26C5DBF952D4}" type="slidenum">
              <a:rPr lang="en-US" smtClean="0"/>
              <a:t>4</a:t>
            </a:fld>
            <a:endParaRPr lang="en-US"/>
          </a:p>
        </p:txBody>
      </p:sp>
    </p:spTree>
    <p:extLst>
      <p:ext uri="{BB962C8B-B14F-4D97-AF65-F5344CB8AC3E}">
        <p14:creationId xmlns:p14="http://schemas.microsoft.com/office/powerpoint/2010/main" val="57076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03412" y="233082"/>
                <a:ext cx="11456894" cy="6355977"/>
              </a:xfrm>
            </p:spPr>
            <p:txBody>
              <a:bodyPr>
                <a:normAutofit fontScale="92500" lnSpcReduction="20000"/>
              </a:bodyPr>
              <a:lstStyle/>
              <a:p>
                <a:r>
                  <a:rPr lang="en-US" dirty="0" smtClean="0"/>
                  <a:t>HPD operating voltage: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𝑔𝑎𝑝</m:t>
                        </m:r>
                      </m:sub>
                    </m:sSub>
                    <m:r>
                      <a:rPr lang="en-US" b="0" i="1" smtClean="0">
                        <a:latin typeface="Cambria Math" panose="02040503050406030204" pitchFamily="18" charset="0"/>
                      </a:rPr>
                      <m:t>=10 </m:t>
                    </m:r>
                    <m:r>
                      <a:rPr lang="en-US" b="0" i="1" smtClean="0">
                        <a:latin typeface="Cambria Math" panose="02040503050406030204" pitchFamily="18" charset="0"/>
                      </a:rPr>
                      <m:t>𝑘𝑉</m:t>
                    </m:r>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13 </m:t>
                    </m:r>
                    <m:r>
                      <a:rPr lang="en-US" b="0" i="1" smtClean="0">
                        <a:latin typeface="Cambria Math" panose="02040503050406030204" pitchFamily="18" charset="0"/>
                      </a:rPr>
                      <m:t>𝑘𝑉</m:t>
                    </m:r>
                  </m:oMath>
                </a14:m>
                <a:endParaRPr lang="en-US" dirty="0" smtClean="0"/>
              </a:p>
              <a:p>
                <a:endParaRPr lang="en-US" dirty="0" smtClean="0"/>
              </a:p>
              <a:p>
                <a:r>
                  <a:rPr lang="en-US" dirty="0" smtClean="0"/>
                  <a:t>Diode reverse bias: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𝑏𝑖𝑎𝑠</m:t>
                        </m:r>
                      </m:sub>
                    </m:sSub>
                    <m:r>
                      <a:rPr lang="en-US" b="0" i="1" smtClean="0">
                        <a:latin typeface="Cambria Math" panose="02040503050406030204" pitchFamily="18" charset="0"/>
                      </a:rPr>
                      <m:t>=80 </m:t>
                    </m:r>
                    <m:r>
                      <a:rPr lang="en-US" b="0" i="1" smtClean="0">
                        <a:latin typeface="Cambria Math" panose="02040503050406030204" pitchFamily="18" charset="0"/>
                      </a:rPr>
                      <m:t>𝑉</m:t>
                    </m:r>
                  </m:oMath>
                </a14:m>
                <a:endParaRPr lang="en-US" b="0" dirty="0" smtClean="0"/>
              </a:p>
              <a:p>
                <a:endParaRPr lang="en-US" dirty="0" smtClean="0"/>
              </a:p>
              <a:p>
                <a:r>
                  <a:rPr lang="en-US" dirty="0" smtClean="0"/>
                  <a:t>Every two hours, LEDs were switched off for a dark current reading</a:t>
                </a:r>
              </a:p>
              <a:p>
                <a:endParaRPr lang="en-US" dirty="0" smtClean="0"/>
              </a:p>
              <a:p>
                <a:r>
                  <a:rPr lang="en-US" dirty="0" smtClean="0"/>
                  <a:t>Reference photodiodes were used to calibrate the light source</a:t>
                </a:r>
              </a:p>
              <a:p>
                <a:pPr lvl="1"/>
                <a:r>
                  <a:rPr lang="en-US" dirty="0" smtClean="0"/>
                  <a:t> Quantum efficiency (QE) was assumed to remain constant during each test</a:t>
                </a:r>
              </a:p>
              <a:p>
                <a:pPr lvl="1"/>
                <a:endParaRPr lang="en-US" dirty="0" smtClean="0"/>
              </a:p>
              <a:p>
                <a:r>
                  <a:rPr lang="en-US" dirty="0" smtClean="0"/>
                  <a:t> Response from </a:t>
                </a:r>
                <a:r>
                  <a:rPr lang="en-US" dirty="0" err="1" smtClean="0"/>
                  <a:t>HPD</a:t>
                </a:r>
                <a:r>
                  <a:rPr lang="en-US" dirty="0" smtClean="0"/>
                  <a:t> is temperature-dependent</a:t>
                </a:r>
              </a:p>
              <a:p>
                <a:pPr marL="457200" lvl="1" indent="0">
                  <a:buNone/>
                </a:pPr>
                <a14:m>
                  <m:oMath xmlns:m="http://schemas.openxmlformats.org/officeDocument/2006/math">
                    <m:r>
                      <a:rPr lang="en-US" b="0" i="1" smtClean="0">
                        <a:latin typeface="Cambria Math" panose="02040503050406030204" pitchFamily="18" charset="0"/>
                      </a:rPr>
                      <m:t>⇒</m:t>
                    </m:r>
                  </m:oMath>
                </a14:m>
                <a:r>
                  <a:rPr lang="en-US" dirty="0" smtClean="0"/>
                  <a:t> Temperature measurement after every 2 hours</a:t>
                </a:r>
              </a:p>
              <a:p>
                <a:pPr marL="457200" lvl="1" indent="0">
                  <a:buNone/>
                </a:pPr>
                <a:endParaRPr lang="en-US" dirty="0" smtClean="0"/>
              </a:p>
              <a:p>
                <a:r>
                  <a:rPr lang="en-US" dirty="0" smtClean="0"/>
                  <a:t>Quality assurance setup:</a:t>
                </a:r>
              </a:p>
              <a:p>
                <a:pPr lvl="1"/>
                <a:r>
                  <a:rPr lang="en-US" dirty="0" smtClean="0"/>
                  <a:t>Oriel radiometric power supply (model 68831)</a:t>
                </a:r>
              </a:p>
              <a:p>
                <a:pPr lvl="1"/>
                <a:r>
                  <a:rPr lang="en-US" dirty="0" smtClean="0"/>
                  <a:t>Light intensity controller (model 68850) to ensure a stable light source</a:t>
                </a:r>
              </a:p>
              <a:p>
                <a:pPr lvl="1"/>
                <a:r>
                  <a:rPr lang="en-US" dirty="0"/>
                  <a:t>F</a:t>
                </a:r>
                <a:r>
                  <a:rPr lang="en-US" dirty="0" smtClean="0"/>
                  <a:t>ocused to a small dot (</a:t>
                </a:r>
                <a:r>
                  <a:rPr lang="en-US" dirty="0" err="1" smtClean="0"/>
                  <a:t>dia</a:t>
                </a:r>
                <a:r>
                  <a:rPr lang="en-US" dirty="0" smtClean="0"/>
                  <a:t> </a:t>
                </a:r>
                <a14:m>
                  <m:oMath xmlns:m="http://schemas.openxmlformats.org/officeDocument/2006/math">
                    <m:r>
                      <a:rPr lang="en-US" b="0" i="0" smtClean="0">
                        <a:latin typeface="Cambria Math" panose="02040503050406030204" pitchFamily="18" charset="0"/>
                      </a:rPr>
                      <m:t>~ 0.5 </m:t>
                    </m:r>
                    <m:r>
                      <m:rPr>
                        <m:sty m:val="p"/>
                      </m:rPr>
                      <a:rPr lang="en-US" b="0" i="0" smtClean="0">
                        <a:latin typeface="Cambria Math" panose="02040503050406030204" pitchFamily="18" charset="0"/>
                      </a:rPr>
                      <m:t>mm</m:t>
                    </m:r>
                  </m:oMath>
                </a14:m>
                <a:r>
                  <a:rPr lang="en-US" dirty="0" smtClean="0"/>
                  <a:t>), </a:t>
                </a:r>
              </a:p>
              <a:p>
                <a:pPr lvl="1"/>
                <a:r>
                  <a:rPr lang="en-US" dirty="0" smtClean="0"/>
                  <a:t>Calibrated </a:t>
                </a:r>
                <a:r>
                  <a:rPr lang="en-US" dirty="0" err="1" smtClean="0"/>
                  <a:t>Melles</a:t>
                </a:r>
                <a:r>
                  <a:rPr lang="en-US" dirty="0" smtClean="0"/>
                  <a:t> Griot photo diode for intensity calibration.</a:t>
                </a:r>
              </a:p>
              <a:p>
                <a:pPr lvl="1"/>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03412" y="233082"/>
                <a:ext cx="11456894" cy="6355977"/>
              </a:xfrm>
              <a:blipFill rotWithShape="0">
                <a:blip r:embed="rId2"/>
                <a:stretch>
                  <a:fillRect l="-798" t="-2205"/>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C5AFF09C-AC37-4DAF-8C79-26C5DBF952D4}" type="slidenum">
              <a:rPr lang="en-US" smtClean="0"/>
              <a:t>5</a:t>
            </a:fld>
            <a:endParaRPr lang="en-US"/>
          </a:p>
        </p:txBody>
      </p:sp>
    </p:spTree>
    <p:extLst>
      <p:ext uri="{BB962C8B-B14F-4D97-AF65-F5344CB8AC3E}">
        <p14:creationId xmlns:p14="http://schemas.microsoft.com/office/powerpoint/2010/main" val="40657867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367553"/>
                <a:ext cx="10515600" cy="5809410"/>
              </a:xfrm>
            </p:spPr>
            <p:txBody>
              <a:bodyPr/>
              <a:lstStyle/>
              <a:p>
                <a:r>
                  <a:rPr lang="en-US" dirty="0" smtClean="0"/>
                  <a:t>Area Scan:</a:t>
                </a:r>
              </a:p>
              <a:p>
                <a:pPr lvl="1"/>
                <a:r>
                  <a:rPr lang="en-US" dirty="0" smtClean="0"/>
                  <a:t>Two-dimensional </a:t>
                </a:r>
                <a:r>
                  <a:rPr lang="en-US" dirty="0" err="1" smtClean="0"/>
                  <a:t>nanomover</a:t>
                </a:r>
                <a:r>
                  <a:rPr lang="en-US" dirty="0" smtClean="0"/>
                  <a:t> (step size = </a:t>
                </a:r>
                <a:r>
                  <a:rPr lang="en-US" dirty="0" err="1" smtClean="0"/>
                  <a:t>0.5mm</a:t>
                </a:r>
                <a:r>
                  <a:rPr lang="en-US" dirty="0" smtClean="0"/>
                  <a:t>)</a:t>
                </a:r>
              </a:p>
              <a:p>
                <a:pPr lvl="1"/>
                <a:r>
                  <a:rPr lang="en-US" dirty="0" smtClean="0"/>
                  <a:t>Dark and light response from all </a:t>
                </a:r>
              </a:p>
              <a:p>
                <a:pPr lvl="1"/>
                <a:r>
                  <a:rPr lang="en-US" dirty="0" smtClean="0"/>
                  <a:t>Pixel response: Averaged over </a:t>
                </a:r>
                <a14:m>
                  <m:oMath xmlns:m="http://schemas.openxmlformats.org/officeDocument/2006/math">
                    <m:r>
                      <a:rPr lang="en-US" b="0" i="1" smtClean="0">
                        <a:latin typeface="Cambria Math" panose="02040503050406030204" pitchFamily="18" charset="0"/>
                      </a:rPr>
                      <m:t>1 </m:t>
                    </m:r>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oMath>
                </a14:m>
                <a:r>
                  <a:rPr lang="en-US" dirty="0" smtClean="0"/>
                  <a:t>.</a:t>
                </a:r>
              </a:p>
              <a:p>
                <a:pPr lvl="1"/>
                <a:endParaRPr lang="en-US" b="1" u="sng"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367553"/>
                <a:ext cx="10515600" cy="5809410"/>
              </a:xfrm>
              <a:blipFill rotWithShape="0">
                <a:blip r:embed="rId2"/>
                <a:stretch>
                  <a:fillRect l="-1043" t="-1679"/>
                </a:stretch>
              </a:blipFill>
            </p:spPr>
            <p:txBody>
              <a:bodyPr/>
              <a:lstStyle/>
              <a:p>
                <a:r>
                  <a:rPr lang="en-US">
                    <a:noFill/>
                  </a:rPr>
                  <a:t> </a:t>
                </a:r>
              </a:p>
            </p:txBody>
          </p:sp>
        </mc:Fallback>
      </mc:AlternateContent>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4660" y="2829672"/>
            <a:ext cx="7444370" cy="3147802"/>
          </a:xfrm>
          <a:prstGeom prst="rect">
            <a:avLst/>
          </a:prstGeom>
        </p:spPr>
      </p:pic>
      <p:sp>
        <p:nvSpPr>
          <p:cNvPr id="2" name="Slide Number Placeholder 1"/>
          <p:cNvSpPr>
            <a:spLocks noGrp="1"/>
          </p:cNvSpPr>
          <p:nvPr>
            <p:ph type="sldNum" sz="quarter" idx="12"/>
          </p:nvPr>
        </p:nvSpPr>
        <p:spPr/>
        <p:txBody>
          <a:bodyPr/>
          <a:lstStyle/>
          <a:p>
            <a:fld id="{C5AFF09C-AC37-4DAF-8C79-26C5DBF952D4}" type="slidenum">
              <a:rPr lang="en-US" smtClean="0"/>
              <a:t>6</a:t>
            </a:fld>
            <a:endParaRPr lang="en-US"/>
          </a:p>
        </p:txBody>
      </p:sp>
    </p:spTree>
    <p:extLst>
      <p:ext uri="{BB962C8B-B14F-4D97-AF65-F5344CB8AC3E}">
        <p14:creationId xmlns:p14="http://schemas.microsoft.com/office/powerpoint/2010/main" val="37467368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7687235" cy="414804"/>
          </a:xfrm>
        </p:spPr>
        <p:txBody>
          <a:bodyPr>
            <a:normAutofit fontScale="90000"/>
          </a:bodyPr>
          <a:lstStyle/>
          <a:p>
            <a:r>
              <a:rPr lang="en-US" dirty="0" smtClean="0"/>
              <a:t>Time-dependent </a:t>
            </a:r>
            <a:r>
              <a:rPr lang="en-US" dirty="0"/>
              <a:t>P</a:t>
            </a:r>
            <a:r>
              <a:rPr lang="en-US" dirty="0" smtClean="0"/>
              <a:t>ixel Response</a:t>
            </a:r>
            <a:endParaRPr lang="en-US" dirty="0"/>
          </a:p>
        </p:txBody>
      </p:sp>
      <p:sp>
        <p:nvSpPr>
          <p:cNvPr id="3" name="Content Placeholder 2"/>
          <p:cNvSpPr>
            <a:spLocks noGrp="1"/>
          </p:cNvSpPr>
          <p:nvPr>
            <p:ph idx="1"/>
          </p:nvPr>
        </p:nvSpPr>
        <p:spPr>
          <a:xfrm>
            <a:off x="838200" y="977153"/>
            <a:ext cx="10515600" cy="5540188"/>
          </a:xfrm>
        </p:spPr>
        <p:txBody>
          <a:bodyPr>
            <a:normAutofit fontScale="92500" lnSpcReduction="10000"/>
          </a:bodyPr>
          <a:lstStyle/>
          <a:p>
            <a:r>
              <a:rPr lang="en-US" dirty="0" smtClean="0"/>
              <a:t>Test </a:t>
            </a:r>
            <a:r>
              <a:rPr lang="en-US" dirty="0"/>
              <a:t>1(a):</a:t>
            </a:r>
          </a:p>
          <a:p>
            <a:pPr lvl="1"/>
            <a:r>
              <a:rPr lang="en-US" dirty="0"/>
              <a:t>Pixels 9 and 11 from </a:t>
            </a:r>
            <a:r>
              <a:rPr lang="en-US" dirty="0" err="1"/>
              <a:t>HPD</a:t>
            </a:r>
            <a:r>
              <a:rPr lang="en-US" dirty="0"/>
              <a:t>-1 were </a:t>
            </a:r>
            <a:r>
              <a:rPr lang="en-US" dirty="0" smtClean="0"/>
              <a:t>illuminated</a:t>
            </a:r>
            <a:endParaRPr lang="en-US" dirty="0"/>
          </a:p>
          <a:p>
            <a:pPr lvl="1"/>
            <a:r>
              <a:rPr lang="en-US" dirty="0"/>
              <a:t>Pixel 9 anode current  12.1 C/yr. </a:t>
            </a:r>
            <a:r>
              <a:rPr lang="en-US" b="1" dirty="0">
                <a:solidFill>
                  <a:srgbClr val="FF0000"/>
                </a:solidFill>
              </a:rPr>
              <a:t>Very bright,</a:t>
            </a:r>
            <a:r>
              <a:rPr lang="en-US" dirty="0"/>
              <a:t> </a:t>
            </a:r>
            <a:r>
              <a:rPr lang="en-US" b="1" dirty="0">
                <a:solidFill>
                  <a:srgbClr val="0070C0"/>
                </a:solidFill>
              </a:rPr>
              <a:t>Accelerated aging </a:t>
            </a:r>
            <a:r>
              <a:rPr lang="en-US" b="1" dirty="0" smtClean="0">
                <a:solidFill>
                  <a:srgbClr val="0070C0"/>
                </a:solidFill>
              </a:rPr>
              <a:t>test</a:t>
            </a:r>
            <a:endParaRPr lang="en-US" b="1" dirty="0">
              <a:solidFill>
                <a:srgbClr val="0070C0"/>
              </a:solidFill>
            </a:endParaRPr>
          </a:p>
          <a:p>
            <a:pPr lvl="1"/>
            <a:r>
              <a:rPr lang="en-US" dirty="0"/>
              <a:t>Pixel 11 at 1.48 C/</a:t>
            </a:r>
            <a:r>
              <a:rPr lang="en-US" dirty="0" err="1"/>
              <a:t>yr</a:t>
            </a:r>
            <a:r>
              <a:rPr lang="en-US" dirty="0"/>
              <a:t>  </a:t>
            </a:r>
            <a:r>
              <a:rPr lang="en-US" b="1" dirty="0"/>
              <a:t>one-tenth of the rate</a:t>
            </a:r>
          </a:p>
          <a:p>
            <a:pPr lvl="1"/>
            <a:r>
              <a:rPr lang="en-US" dirty="0"/>
              <a:t>CMS after 10 years, expected integrated charge into any one pixel at the worst locations: </a:t>
            </a:r>
            <a:r>
              <a:rPr lang="en-US" dirty="0" err="1"/>
              <a:t>3C</a:t>
            </a:r>
            <a:endParaRPr lang="en-US" dirty="0"/>
          </a:p>
          <a:p>
            <a:pPr lvl="1"/>
            <a:r>
              <a:rPr lang="en-US" dirty="0"/>
              <a:t>Pixel 9: 40 times the CMS exposure rate</a:t>
            </a:r>
          </a:p>
          <a:p>
            <a:pPr lvl="1"/>
            <a:r>
              <a:rPr lang="en-US" dirty="0"/>
              <a:t>Pixel 11: 4 times </a:t>
            </a:r>
          </a:p>
          <a:p>
            <a:pPr marL="0" indent="0">
              <a:buNone/>
            </a:pPr>
            <a:endParaRPr lang="en-US" dirty="0" smtClean="0"/>
          </a:p>
          <a:p>
            <a:r>
              <a:rPr lang="en-US" dirty="0" smtClean="0"/>
              <a:t>Test </a:t>
            </a:r>
            <a:r>
              <a:rPr lang="en-US" dirty="0"/>
              <a:t>1(b</a:t>
            </a:r>
            <a:r>
              <a:rPr lang="en-US" dirty="0" smtClean="0"/>
              <a:t>):</a:t>
            </a:r>
            <a:endParaRPr lang="en-US" dirty="0"/>
          </a:p>
          <a:p>
            <a:pPr marL="0" indent="0">
              <a:buNone/>
            </a:pPr>
            <a:r>
              <a:rPr lang="en-US" dirty="0" err="1" smtClean="0"/>
              <a:t>HPD</a:t>
            </a:r>
            <a:r>
              <a:rPr lang="en-US" dirty="0" smtClean="0"/>
              <a:t>-1 </a:t>
            </a:r>
            <a:r>
              <a:rPr lang="en-US" dirty="0"/>
              <a:t>removed after continuous operation of 8 months and stored in dark for 7 months.</a:t>
            </a:r>
          </a:p>
          <a:p>
            <a:pPr lvl="1"/>
            <a:r>
              <a:rPr lang="en-US" dirty="0"/>
              <a:t>Then, operated for 6 months with same pixels (Test </a:t>
            </a:r>
            <a:r>
              <a:rPr lang="en-US" dirty="0" err="1"/>
              <a:t>1b</a:t>
            </a:r>
            <a:r>
              <a:rPr lang="en-US" dirty="0"/>
              <a:t>)</a:t>
            </a:r>
          </a:p>
          <a:p>
            <a:pPr lvl="1"/>
            <a:r>
              <a:rPr lang="en-US" dirty="0"/>
              <a:t>Then light was turned off for 2 months, with </a:t>
            </a:r>
            <a:r>
              <a:rPr lang="en-US" dirty="0" err="1"/>
              <a:t>HPD</a:t>
            </a:r>
            <a:r>
              <a:rPr lang="en-US" dirty="0"/>
              <a:t> left at bias and high voltage</a:t>
            </a:r>
          </a:p>
          <a:p>
            <a:pPr lvl="1"/>
            <a:r>
              <a:rPr lang="en-US" dirty="0"/>
              <a:t>Test 1 ends and </a:t>
            </a:r>
            <a:r>
              <a:rPr lang="en-US" dirty="0" err="1"/>
              <a:t>HPD</a:t>
            </a:r>
            <a:r>
              <a:rPr lang="en-US" dirty="0"/>
              <a:t> was stored for 3 </a:t>
            </a:r>
            <a:r>
              <a:rPr lang="en-US" dirty="0" smtClean="0"/>
              <a:t>months</a:t>
            </a:r>
            <a:endParaRPr lang="en-US" dirty="0"/>
          </a:p>
        </p:txBody>
      </p:sp>
      <p:sp>
        <p:nvSpPr>
          <p:cNvPr id="4" name="Slide Number Placeholder 3"/>
          <p:cNvSpPr>
            <a:spLocks noGrp="1"/>
          </p:cNvSpPr>
          <p:nvPr>
            <p:ph type="sldNum" sz="quarter" idx="12"/>
          </p:nvPr>
        </p:nvSpPr>
        <p:spPr/>
        <p:txBody>
          <a:bodyPr/>
          <a:lstStyle/>
          <a:p>
            <a:fld id="{C5AFF09C-AC37-4DAF-8C79-26C5DBF952D4}" type="slidenum">
              <a:rPr lang="en-US" smtClean="0"/>
              <a:t>7</a:t>
            </a:fld>
            <a:endParaRPr lang="en-US"/>
          </a:p>
        </p:txBody>
      </p:sp>
    </p:spTree>
    <p:extLst>
      <p:ext uri="{BB962C8B-B14F-4D97-AF65-F5344CB8AC3E}">
        <p14:creationId xmlns:p14="http://schemas.microsoft.com/office/powerpoint/2010/main" val="20477771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Test</a:t>
            </a:r>
            <a:endParaRPr lang="en-US" dirty="0"/>
          </a:p>
        </p:txBody>
      </p:sp>
      <p:sp>
        <p:nvSpPr>
          <p:cNvPr id="3" name="Content Placeholder 2"/>
          <p:cNvSpPr>
            <a:spLocks noGrp="1"/>
          </p:cNvSpPr>
          <p:nvPr>
            <p:ph idx="1"/>
          </p:nvPr>
        </p:nvSpPr>
        <p:spPr/>
        <p:txBody>
          <a:bodyPr/>
          <a:lstStyle/>
          <a:p>
            <a:r>
              <a:rPr lang="en-US" dirty="0" err="1" smtClean="0"/>
              <a:t>HPD</a:t>
            </a:r>
            <a:r>
              <a:rPr lang="en-US" dirty="0" smtClean="0"/>
              <a:t>-2: Pixel 10 at 1.35 C/</a:t>
            </a:r>
            <a:r>
              <a:rPr lang="en-US" dirty="0" err="1" smtClean="0"/>
              <a:t>yr</a:t>
            </a:r>
            <a:endParaRPr lang="en-US" dirty="0" smtClean="0"/>
          </a:p>
          <a:p>
            <a:endParaRPr lang="en-US" dirty="0" smtClean="0"/>
          </a:p>
          <a:p>
            <a:r>
              <a:rPr lang="en-US" dirty="0" err="1" smtClean="0"/>
              <a:t>HPD</a:t>
            </a:r>
            <a:r>
              <a:rPr lang="en-US" dirty="0" smtClean="0"/>
              <a:t>-1: Pixel 3 at 9.15 C/</a:t>
            </a:r>
            <a:r>
              <a:rPr lang="en-US" dirty="0" err="1" smtClean="0"/>
              <a:t>yr</a:t>
            </a:r>
            <a:r>
              <a:rPr lang="en-US" dirty="0" smtClean="0"/>
              <a:t>    (Pixel 9 and 11: damaged from test 1)</a:t>
            </a:r>
          </a:p>
          <a:p>
            <a:endParaRPr lang="en-US" dirty="0" smtClean="0"/>
          </a:p>
          <a:p>
            <a:r>
              <a:rPr lang="en-US" b="1" dirty="0">
                <a:solidFill>
                  <a:srgbClr val="0070C0"/>
                </a:solidFill>
              </a:rPr>
              <a:t>W</a:t>
            </a:r>
            <a:r>
              <a:rPr lang="en-US" b="1" dirty="0" smtClean="0">
                <a:solidFill>
                  <a:srgbClr val="0070C0"/>
                </a:solidFill>
              </a:rPr>
              <a:t>hy pixel 3:</a:t>
            </a:r>
            <a:r>
              <a:rPr lang="en-US" dirty="0" smtClean="0"/>
              <a:t>  To look for any shifting in the damage profiles both near (11) and far (9) from the illumination point, as well as for signs of  photocathode recovery.</a:t>
            </a:r>
          </a:p>
          <a:p>
            <a:endParaRPr lang="en-US" dirty="0" smtClean="0"/>
          </a:p>
          <a:p>
            <a:r>
              <a:rPr lang="en-US" dirty="0" smtClean="0"/>
              <a:t>Test run: 7 months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C5AFF09C-AC37-4DAF-8C79-26C5DBF952D4}" type="slidenum">
              <a:rPr lang="en-US" smtClean="0"/>
              <a:t>8</a:t>
            </a:fld>
            <a:endParaRPr lang="en-US"/>
          </a:p>
        </p:txBody>
      </p:sp>
    </p:spTree>
    <p:extLst>
      <p:ext uri="{BB962C8B-B14F-4D97-AF65-F5344CB8AC3E}">
        <p14:creationId xmlns:p14="http://schemas.microsoft.com/office/powerpoint/2010/main" val="27450729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1306" y="648729"/>
            <a:ext cx="10515600" cy="5791481"/>
          </a:xfrm>
        </p:spPr>
        <p:txBody>
          <a:bodyPr/>
          <a:lstStyle/>
          <a:p>
            <a:pPr marL="0" indent="0">
              <a:buNone/>
            </a:pPr>
            <a:r>
              <a:rPr lang="en-US" sz="4000" dirty="0" smtClean="0"/>
              <a:t>Observations</a:t>
            </a:r>
          </a:p>
          <a:p>
            <a:pPr marL="0" indent="0">
              <a:buNone/>
            </a:pPr>
            <a:r>
              <a:rPr lang="en-US" sz="3600" dirty="0" smtClean="0"/>
              <a:t>Notations:</a:t>
            </a:r>
            <a:endParaRPr lang="en-US" sz="3600" dirty="0"/>
          </a:p>
          <a:p>
            <a:r>
              <a:rPr lang="en-US" dirty="0" smtClean="0"/>
              <a:t>Absolute light intensity in </a:t>
            </a:r>
            <a:r>
              <a:rPr lang="en-US" dirty="0" err="1" smtClean="0"/>
              <a:t>nW</a:t>
            </a:r>
            <a:r>
              <a:rPr lang="en-US" dirty="0" smtClean="0"/>
              <a:t> – measured by a calibrated </a:t>
            </a:r>
            <a:r>
              <a:rPr lang="en-US" dirty="0" err="1" smtClean="0"/>
              <a:t>HPD</a:t>
            </a:r>
            <a:endParaRPr lang="en-US" dirty="0" smtClean="0"/>
          </a:p>
          <a:p>
            <a:r>
              <a:rPr lang="en-US" dirty="0" smtClean="0"/>
              <a:t>Signal - Initial pixel signal from </a:t>
            </a:r>
            <a:r>
              <a:rPr lang="en-US" dirty="0" err="1" smtClean="0"/>
              <a:t>HPD</a:t>
            </a:r>
            <a:r>
              <a:rPr lang="en-US" dirty="0" smtClean="0"/>
              <a:t>-1 or </a:t>
            </a:r>
            <a:r>
              <a:rPr lang="en-US" dirty="0" err="1" smtClean="0"/>
              <a:t>HPD</a:t>
            </a:r>
            <a:r>
              <a:rPr lang="en-US" dirty="0" smtClean="0"/>
              <a:t>-2</a:t>
            </a:r>
          </a:p>
          <a:p>
            <a:r>
              <a:rPr lang="en-US" dirty="0" smtClean="0"/>
              <a:t>C/year – Defined using signal readings</a:t>
            </a:r>
          </a:p>
          <a:p>
            <a:r>
              <a:rPr lang="en-US" dirty="0"/>
              <a:t>I</a:t>
            </a:r>
            <a:r>
              <a:rPr lang="en-US" dirty="0" smtClean="0"/>
              <a:t>ntegrated charge: </a:t>
            </a:r>
            <a:r>
              <a:rPr lang="en-US" dirty="0"/>
              <a:t>A</a:t>
            </a:r>
            <a:r>
              <a:rPr lang="en-US" dirty="0" smtClean="0"/>
              <a:t>ctual measurement of the charge passing through the </a:t>
            </a:r>
            <a:r>
              <a:rPr lang="en-US" dirty="0" err="1" smtClean="0"/>
              <a:t>HPD</a:t>
            </a:r>
            <a:r>
              <a:rPr lang="en-US" dirty="0" smtClean="0"/>
              <a:t> over time. </a:t>
            </a:r>
          </a:p>
          <a:p>
            <a:pPr lvl="1"/>
            <a:r>
              <a:rPr lang="en-US" dirty="0" smtClean="0"/>
              <a:t>Thus includes the degradation in response of the tube</a:t>
            </a:r>
            <a:endParaRPr lang="en-US" dirty="0"/>
          </a:p>
        </p:txBody>
      </p:sp>
      <p:sp>
        <p:nvSpPr>
          <p:cNvPr id="2" name="Slide Number Placeholder 1"/>
          <p:cNvSpPr>
            <a:spLocks noGrp="1"/>
          </p:cNvSpPr>
          <p:nvPr>
            <p:ph type="sldNum" sz="quarter" idx="12"/>
          </p:nvPr>
        </p:nvSpPr>
        <p:spPr/>
        <p:txBody>
          <a:bodyPr/>
          <a:lstStyle/>
          <a:p>
            <a:fld id="{C5AFF09C-AC37-4DAF-8C79-26C5DBF952D4}" type="slidenum">
              <a:rPr lang="en-US" smtClean="0"/>
              <a:t>9</a:t>
            </a:fld>
            <a:endParaRPr lang="en-US"/>
          </a:p>
        </p:txBody>
      </p:sp>
    </p:spTree>
    <p:extLst>
      <p:ext uri="{BB962C8B-B14F-4D97-AF65-F5344CB8AC3E}">
        <p14:creationId xmlns:p14="http://schemas.microsoft.com/office/powerpoint/2010/main" val="2182550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TotalTime>
  <Words>1777</Words>
  <Application>Microsoft Office PowerPoint</Application>
  <PresentationFormat>Widescreen</PresentationFormat>
  <Paragraphs>190</Paragraphs>
  <Slides>33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Cambria Math</vt:lpstr>
      <vt:lpstr>Office Theme</vt:lpstr>
      <vt:lpstr>HPD</vt:lpstr>
      <vt:lpstr>Introduction </vt:lpstr>
      <vt:lpstr>PowerPoint Presentation</vt:lpstr>
      <vt:lpstr>Lifetime tests under illumination </vt:lpstr>
      <vt:lpstr>PowerPoint Presentation</vt:lpstr>
      <vt:lpstr>PowerPoint Presentation</vt:lpstr>
      <vt:lpstr>Time-dependent Pixel Response</vt:lpstr>
      <vt:lpstr>Second Test</vt:lpstr>
      <vt:lpstr>PowerPoint Presentation</vt:lpstr>
      <vt:lpstr>PowerPoint Presentation</vt:lpstr>
      <vt:lpstr>Progress of localized damage under bright illumination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High Voltage Aging tests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Mohit Saharan</dc:creator>
  <cp:lastModifiedBy>Mohit Saharan</cp:lastModifiedBy>
  <cp:revision>60</cp:revision>
  <dcterms:created xsi:type="dcterms:W3CDTF">2018-08-05T03:21:40Z</dcterms:created>
  <dcterms:modified xsi:type="dcterms:W3CDTF">2018-08-23T12:46:37Z</dcterms:modified>
</cp:coreProperties>
</file>