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A91C-3802-4619-9ED7-F64B5AACCA5F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954E-F7A9-4A6F-A7E3-12B84E88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823" y="277905"/>
                <a:ext cx="11237259" cy="62394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Experimental Setup (Micron Resolution Optical Scanner)</a:t>
                </a:r>
              </a:p>
              <a:p>
                <a:r>
                  <a:rPr lang="en-US" dirty="0" smtClean="0"/>
                  <a:t> (</a:t>
                </a:r>
                <a:r>
                  <a:rPr lang="en-US" dirty="0" err="1" smtClean="0"/>
                  <a:t>HPD</a:t>
                </a:r>
                <a:r>
                  <a:rPr lang="en-US" dirty="0" smtClean="0"/>
                  <a:t>) is mounted on a motion table 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esolution of 0.1 µm and with a dynamic range of 25 mm. </a:t>
                </a:r>
              </a:p>
              <a:p>
                <a:r>
                  <a:rPr lang="en-US" dirty="0" smtClean="0"/>
                  <a:t>Size of the common photocathode of an </a:t>
                </a:r>
                <a:r>
                  <a:rPr lang="en-US" dirty="0" err="1" smtClean="0"/>
                  <a:t>HPD</a:t>
                </a:r>
                <a:r>
                  <a:rPr lang="en-US" dirty="0" smtClean="0"/>
                  <a:t> is also about 25 mm</a:t>
                </a:r>
              </a:p>
              <a:p>
                <a:r>
                  <a:rPr lang="en-US" dirty="0" smtClean="0"/>
                  <a:t>Localized photo response at each scanning position yields complete map of the device response across its photocathode</a:t>
                </a:r>
              </a:p>
              <a:p>
                <a:r>
                  <a:rPr lang="en-US" dirty="0" err="1" smtClean="0"/>
                  <a:t>HPD</a:t>
                </a:r>
                <a:r>
                  <a:rPr lang="en-US" dirty="0" smtClean="0"/>
                  <a:t> mounting board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sum of all the 19 PIN diode currents instead of individual currents</a:t>
                </a:r>
              </a:p>
              <a:p>
                <a:r>
                  <a:rPr lang="en-US" dirty="0" smtClean="0"/>
                  <a:t>Built-in imaging capacity</a:t>
                </a:r>
              </a:p>
              <a:p>
                <a:pPr lvl="1"/>
                <a:r>
                  <a:rPr lang="en-US" dirty="0" smtClean="0"/>
                  <a:t>Visual inspection of the surface of the detector</a:t>
                </a:r>
              </a:p>
              <a:p>
                <a:pPr lvl="1"/>
                <a:r>
                  <a:rPr lang="en-US" dirty="0" smtClean="0"/>
                  <a:t>Selection of a particular region of interest to be scanned</a:t>
                </a:r>
              </a:p>
              <a:p>
                <a:r>
                  <a:rPr lang="en-US" dirty="0" smtClean="0"/>
                  <a:t>Low Laser intensity to avoid any possible damage to photocathode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23" y="277905"/>
                <a:ext cx="11237259" cy="6239435"/>
              </a:xfrm>
              <a:blipFill rotWithShape="0">
                <a:blip r:embed="rId2"/>
                <a:stretch>
                  <a:fillRect l="-1682" t="-2444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1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HPD</a:t>
            </a:r>
            <a:r>
              <a:rPr lang="en-US" dirty="0"/>
              <a:t> requires two power supplies for its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A high voltage (negative) bias is applied to the photocathode</a:t>
            </a:r>
          </a:p>
          <a:p>
            <a:pPr lvl="1"/>
            <a:r>
              <a:rPr lang="en-US" dirty="0"/>
              <a:t>All the photo-diodes are reverse biased (</a:t>
            </a:r>
            <a:r>
              <a:rPr lang="en-US" dirty="0" err="1"/>
              <a:t>80V</a:t>
            </a:r>
            <a:r>
              <a:rPr lang="en-US" dirty="0" smtClean="0"/>
              <a:t>)</a:t>
            </a:r>
          </a:p>
          <a:p>
            <a:r>
              <a:rPr lang="en-US" dirty="0"/>
              <a:t>The high energy electrons impinging on the photo-diode give rise to a large number of carriers</a:t>
            </a:r>
          </a:p>
          <a:p>
            <a:r>
              <a:rPr lang="en-US" dirty="0"/>
              <a:t>Large gain of about 2000 with low </a:t>
            </a:r>
            <a:r>
              <a:rPr lang="en-US" dirty="0" smtClean="0"/>
              <a:t>noise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Breakdown </a:t>
            </a:r>
            <a:r>
              <a:rPr lang="en-US" dirty="0">
                <a:solidFill>
                  <a:srgbClr val="FF0000"/>
                </a:solidFill>
              </a:rPr>
              <a:t>voltage</a:t>
            </a:r>
            <a:r>
              <a:rPr lang="en-US" dirty="0"/>
              <a:t> of the </a:t>
            </a:r>
            <a:r>
              <a:rPr lang="en-US" dirty="0" err="1" smtClean="0"/>
              <a:t>HPD</a:t>
            </a:r>
            <a:endParaRPr lang="en-US" dirty="0" smtClean="0"/>
          </a:p>
          <a:p>
            <a:pPr lvl="1"/>
            <a:r>
              <a:rPr lang="en-US" dirty="0" smtClean="0"/>
              <a:t>The high cathode voltage at which the energy of </a:t>
            </a:r>
          </a:p>
          <a:p>
            <a:pPr marL="457200" lvl="1" indent="0">
              <a:buNone/>
            </a:pPr>
            <a:r>
              <a:rPr lang="en-US" dirty="0" smtClean="0"/>
              <a:t>    the accelerated electrons become sufﬁcient to </a:t>
            </a:r>
          </a:p>
          <a:p>
            <a:pPr marL="457200" lvl="1" indent="0">
              <a:buNone/>
            </a:pPr>
            <a:r>
              <a:rPr lang="en-US" dirty="0" smtClean="0"/>
              <a:t>    generate detectable current inside photo-diode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4" y="2041338"/>
            <a:ext cx="4874559" cy="45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Imaging and focal axis determination</a:t>
            </a:r>
          </a:p>
          <a:p>
            <a:r>
              <a:rPr lang="en-US" dirty="0" smtClean="0"/>
              <a:t>Before microscopic scanning, a built-in CMOS camera surveys the surface of the device and access the scan area.</a:t>
            </a:r>
          </a:p>
          <a:p>
            <a:r>
              <a:rPr lang="en-US" dirty="0" smtClean="0"/>
              <a:t>Imaging also helps in roughly determining the focal plane.</a:t>
            </a:r>
          </a:p>
          <a:p>
            <a:r>
              <a:rPr lang="en-US" dirty="0" smtClean="0"/>
              <a:t>modiﬁed knife-edge method to accurately </a:t>
            </a:r>
            <a:r>
              <a:rPr lang="en-US" dirty="0"/>
              <a:t>determine the position of the focal plane and to establish the laser beam proﬁle on the photocathode with the ﬁber optic </a:t>
            </a:r>
            <a:r>
              <a:rPr lang="en-US" dirty="0" smtClean="0"/>
              <a:t>window</a:t>
            </a:r>
          </a:p>
          <a:p>
            <a:pPr marL="0" lvl="0" indent="0">
              <a:buNone/>
            </a:pPr>
            <a:r>
              <a:rPr lang="en-US" sz="3600" dirty="0">
                <a:solidFill>
                  <a:prstClr val="black"/>
                </a:solidFill>
              </a:rPr>
              <a:t>Imaging and focal axis determination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88260"/>
            <a:ext cx="11600330" cy="6391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256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8</cp:revision>
  <dcterms:created xsi:type="dcterms:W3CDTF">2018-08-23T05:31:56Z</dcterms:created>
  <dcterms:modified xsi:type="dcterms:W3CDTF">2018-08-23T08:24:41Z</dcterms:modified>
</cp:coreProperties>
</file>