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90" r:id="rId3"/>
    <p:sldId id="326" r:id="rId4"/>
    <p:sldId id="298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8" r:id="rId13"/>
    <p:sldId id="337" r:id="rId14"/>
    <p:sldId id="339" r:id="rId15"/>
    <p:sldId id="342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498" autoAdjust="0"/>
  </p:normalViewPr>
  <p:slideViewPr>
    <p:cSldViewPr snapToGrid="0">
      <p:cViewPr varScale="1">
        <p:scale>
          <a:sx n="85" d="100"/>
          <a:sy n="85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9862-7E64-49EF-9111-78EAC9C19130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3FFEB-844F-4FB1-89F2-9D91ED6B9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FFEB-844F-4FB1-89F2-9D91ED6B9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FFEB-844F-4FB1-89F2-9D91ED6B9D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819D-4A01-4D64-AD81-9F3C9A8BDC2B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4976-2BAB-4D6F-9A24-7E4C59369150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7E8A-A95A-4E2A-9218-E3375E37FAC0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F0-0F7C-4DC1-AAC8-9EED49D540EF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9E32-1C76-46FB-A9A8-EC41C2AAA750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A390-5820-4409-852E-5B90961337DD}" type="datetime1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9B1A-A33F-4877-95EA-998AE99B2A9B}" type="datetime1">
              <a:rPr lang="en-US" smtClean="0"/>
              <a:t>08-Jan-19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A667-AAD8-4285-A832-C674F18E9D8D}" type="datetime1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B68-2DF0-44FB-B8A7-0E3BC6FCCE6F}" type="datetime1">
              <a:rPr lang="en-US" smtClean="0"/>
              <a:t>08-Jan-19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361-CDB5-4317-B69E-E193BEF40518}" type="datetime1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D264-7F0F-483E-92CC-82AA084E5505}" type="datetime1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2D06-75F9-49D6-BE49-B3A4A4ED1D69}" type="datetime1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234C-86EA-47AF-8EF4-B74EA20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6.09887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6.09887" TargetMode="External"/><Relationship Id="rId7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0/epjc/s10052-008-0573-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hyperlink" Target="https://arxiv.org/abs/1806.098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arxiv.org/abs/1806.09887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6.09887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s://arxiv.org/abs/1806.0988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6.09887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281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Microscopic Characterization of Hybrid Photo Diode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3074260"/>
            <a:ext cx="9144000" cy="46393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Departmental Project – 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1097" y="3993133"/>
            <a:ext cx="3949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Presented By </a:t>
            </a:r>
            <a:r>
              <a:rPr lang="en-US" sz="2400" dirty="0" smtClean="0">
                <a:solidFill>
                  <a:srgbClr val="7030A0"/>
                </a:solidFill>
              </a:rPr>
              <a:t>– Mohit Saharan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1097" y="4528415"/>
            <a:ext cx="4119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Supervisor – Prof. Shashi </a:t>
            </a:r>
            <a:r>
              <a:rPr lang="en-US" sz="2400" dirty="0" err="1" smtClean="0">
                <a:solidFill>
                  <a:srgbClr val="7030A0"/>
                </a:solidFill>
              </a:rPr>
              <a:t>Dugad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Surface scans of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HPD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Position Dependent Response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6794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Full Scan:</a:t>
                </a:r>
              </a:p>
              <a:p>
                <a:pPr lvl="1"/>
                <a:r>
                  <a:rPr lang="en-US" dirty="0" smtClean="0"/>
                  <a:t>To analyze the surface of </a:t>
                </a:r>
                <a:r>
                  <a:rPr lang="en-US" dirty="0" err="1" smtClean="0"/>
                  <a:t>HPD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Step size = 200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Non Uniform Response</a:t>
                </a:r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Damage in circular regions</a:t>
                </a:r>
              </a:p>
              <a:p>
                <a:pPr lvl="1"/>
                <a:r>
                  <a:rPr lang="en-US" dirty="0" smtClean="0"/>
                  <a:t>Pixel 14 – Most Damaged</a:t>
                </a:r>
              </a:p>
              <a:p>
                <a:pPr lvl="1"/>
                <a:r>
                  <a:rPr lang="en-US" dirty="0" smtClean="0"/>
                  <a:t>Pixels scanned: 14, 13, 11, 18, 5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67944" cy="4351338"/>
              </a:xfrm>
              <a:blipFill rotWithShape="0">
                <a:blip r:embed="rId2"/>
                <a:stretch>
                  <a:fillRect l="-131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03" y="1261252"/>
            <a:ext cx="2581856" cy="2250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04" y="3927863"/>
            <a:ext cx="2581855" cy="224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06144" y="3550509"/>
            <a:ext cx="35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hlinkClick r:id="rId5"/>
              </a:rPr>
              <a:t>arXiv:1806.09887</a:t>
            </a:r>
            <a:r>
              <a:rPr lang="en-US" sz="1400" dirty="0"/>
              <a:t> [</a:t>
            </a:r>
            <a:r>
              <a:rPr lang="en-US" sz="1400" dirty="0" err="1"/>
              <a:t>physics.ins-det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898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Localized Scans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1515"/>
                <a:ext cx="6417516" cy="4895448"/>
              </a:xfrm>
            </p:spPr>
            <p:txBody>
              <a:bodyPr/>
              <a:lstStyle/>
              <a:p>
                <a:r>
                  <a:rPr lang="en-US" dirty="0" smtClean="0"/>
                  <a:t>Step size  = 75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much greater than beam spot size</a:t>
                </a:r>
              </a:p>
              <a:p>
                <a:r>
                  <a:rPr lang="en-US" dirty="0" smtClean="0"/>
                  <a:t>Percentage signal loss in each pixel</a:t>
                </a:r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Mean current in fiber imprint</a:t>
                </a:r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Mean current in undamaged region of pixel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1515"/>
                <a:ext cx="6417516" cy="4895448"/>
              </a:xfrm>
              <a:blipFill rotWithShape="0">
                <a:blip r:embed="rId2"/>
                <a:stretch>
                  <a:fillRect l="-1711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11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3"/>
          <a:stretch/>
        </p:blipFill>
        <p:spPr>
          <a:xfrm>
            <a:off x="9509386" y="365125"/>
            <a:ext cx="2467601" cy="1759149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7334909" y="365125"/>
            <a:ext cx="2095284" cy="1758540"/>
            <a:chOff x="7398437" y="568697"/>
            <a:chExt cx="2095284" cy="1758540"/>
          </a:xfrm>
        </p:grpSpPr>
        <p:grpSp>
          <p:nvGrpSpPr>
            <p:cNvPr id="56" name="Group 55"/>
            <p:cNvGrpSpPr/>
            <p:nvPr/>
          </p:nvGrpSpPr>
          <p:grpSpPr>
            <a:xfrm>
              <a:off x="7398437" y="568697"/>
              <a:ext cx="2095284" cy="1758540"/>
              <a:chOff x="298450" y="298678"/>
              <a:chExt cx="4801870" cy="4283481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59"/>
              <a:stretch/>
            </p:blipFill>
            <p:spPr>
              <a:xfrm>
                <a:off x="298450" y="298678"/>
                <a:ext cx="4801870" cy="4283481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382354" y="204874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68462" y="1499848"/>
                <a:ext cx="580565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7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13316" y="2515126"/>
                <a:ext cx="580565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88464" y="3047337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16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984389" y="3209140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17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46455" y="2900190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10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53112" y="2371063"/>
                <a:ext cx="580565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9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72743" y="1854642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13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288123" y="1300893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12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72233" y="1048668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15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401054" y="1113115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14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84389" y="1577529"/>
                <a:ext cx="743642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11</a:t>
                </a:r>
                <a:endParaRPr lang="en-US" sz="11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638856" y="1940915"/>
                <a:ext cx="580565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8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200772" y="2007487"/>
                <a:ext cx="580565" cy="627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  <a:endParaRPr lang="en-US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404982" y="568697"/>
              <a:ext cx="90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Pixel 14</a:t>
              </a:r>
              <a:endParaRPr lang="en-US" dirty="0"/>
            </a:p>
          </p:txBody>
        </p:sp>
      </p:grpSp>
      <p:sp>
        <p:nvSpPr>
          <p:cNvPr id="81" name="Rectangle 1"/>
          <p:cNvSpPr>
            <a:spLocks noChangeArrowheads="1"/>
          </p:cNvSpPr>
          <p:nvPr/>
        </p:nvSpPr>
        <p:spPr bwMode="auto">
          <a:xfrm>
            <a:off x="5121275" y="1820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86784"/>
              </p:ext>
            </p:extLst>
          </p:nvPr>
        </p:nvGraphicFramePr>
        <p:xfrm>
          <a:off x="7442452" y="2169068"/>
          <a:ext cx="4534535" cy="426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58"/>
                <a:gridCol w="1553592"/>
                <a:gridCol w="1074198"/>
                <a:gridCol w="11185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Layer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 Current (</a:t>
                      </a:r>
                      <a:r>
                        <a:rPr lang="en-US" sz="1400" dirty="0" err="1" smtClean="0"/>
                        <a:t>nA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Std. Dev.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nA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 Signal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Loss</a:t>
                      </a:r>
                      <a:endParaRPr lang="en-US" sz="1400" dirty="0"/>
                    </a:p>
                  </a:txBody>
                  <a:tcPr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67.4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16.2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65.1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15.6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57.3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19.2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17.8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61.6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18.8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59.5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20.3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56.2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22.8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24.2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/>
                </a:tc>
              </a:tr>
              <a:tr h="248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+mn-lt"/>
                        </a:rPr>
                        <a:t>Mean 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54392" marR="54392" marT="27196" marB="2719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60.8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54392" marR="54392" marT="27196" marB="27196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118858"/>
                  </p:ext>
                </p:extLst>
              </p:nvPr>
            </p:nvGraphicFramePr>
            <p:xfrm>
              <a:off x="1176257" y="4134803"/>
              <a:ext cx="5029234" cy="2042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0197"/>
                    <a:gridCol w="1118586"/>
                    <a:gridCol w="932156"/>
                    <a:gridCol w="1251751"/>
                    <a:gridCol w="976544"/>
                  </a:tblGrid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Layer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Radius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(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sz="140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No. of readings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Mean</a:t>
                          </a:r>
                          <a:r>
                            <a:rPr lang="en-US" sz="1400" baseline="0" dirty="0" smtClean="0"/>
                            <a:t> Current </a:t>
                          </a:r>
                        </a:p>
                        <a:p>
                          <a:pPr algn="ctr"/>
                          <a:r>
                            <a:rPr lang="en-US" sz="1400" baseline="0" dirty="0" smtClean="0"/>
                            <a:t>(</a:t>
                          </a:r>
                          <a:r>
                            <a:rPr lang="en-US" sz="1400" baseline="0" dirty="0" err="1" smtClean="0"/>
                            <a:t>nA</a:t>
                          </a:r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Std. Dev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dirty="0" err="1" smtClean="0"/>
                            <a:t>nA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85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50.9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4.9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85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(79,1)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355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46.6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3.7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85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(1,79)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355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43.3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85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(79,79)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736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44.8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285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Mean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46.4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8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118858"/>
                  </p:ext>
                </p:extLst>
              </p:nvPr>
            </p:nvGraphicFramePr>
            <p:xfrm>
              <a:off x="1176257" y="4134803"/>
              <a:ext cx="5029234" cy="2042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0197"/>
                    <a:gridCol w="1118586"/>
                    <a:gridCol w="932156"/>
                    <a:gridCol w="1251751"/>
                    <a:gridCol w="976544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Layer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7391" t="-1176" r="-284783" b="-30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No. of readings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Mean</a:t>
                          </a:r>
                          <a:r>
                            <a:rPr lang="en-US" sz="1400" baseline="0" dirty="0" smtClean="0"/>
                            <a:t> Current </a:t>
                          </a:r>
                        </a:p>
                        <a:p>
                          <a:pPr algn="ctr"/>
                          <a:r>
                            <a:rPr lang="en-US" sz="1400" baseline="0" dirty="0" smtClean="0"/>
                            <a:t>(</a:t>
                          </a:r>
                          <a:r>
                            <a:rPr lang="en-US" sz="1400" baseline="0" dirty="0" err="1" smtClean="0"/>
                            <a:t>nA</a:t>
                          </a:r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Std. Dev</a:t>
                          </a:r>
                        </a:p>
                        <a:p>
                          <a:pPr algn="ctr"/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dirty="0" err="1" smtClean="0"/>
                            <a:t>nA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50.9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4.9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(79,1)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355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46.6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3.7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(1,79)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355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43.3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(79,79)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736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44.8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Mean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46.4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Pie 7"/>
          <p:cNvSpPr/>
          <p:nvPr/>
        </p:nvSpPr>
        <p:spPr>
          <a:xfrm rot="10800000">
            <a:off x="8704169" y="1336045"/>
            <a:ext cx="1084040" cy="1202456"/>
          </a:xfrm>
          <a:prstGeom prst="pie">
            <a:avLst>
              <a:gd name="adj1" fmla="val 0"/>
              <a:gd name="adj2" fmla="val 5417832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Localized Scans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500"/>
            <a:ext cx="7678699" cy="42384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Damage increases with </a:t>
            </a:r>
            <a:r>
              <a:rPr lang="en-US" dirty="0" err="1" smtClean="0">
                <a:solidFill>
                  <a:srgbClr val="00B0F0"/>
                </a:solidFill>
              </a:rPr>
              <a:t>pseudorapidity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Damage in forward region &gt; Middle region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Damage in Pixel 14 (tower </a:t>
            </a:r>
            <a:r>
              <a:rPr lang="en-US" dirty="0" err="1" smtClean="0">
                <a:solidFill>
                  <a:srgbClr val="FF0000"/>
                </a:solidFill>
              </a:rPr>
              <a:t>28r</a:t>
            </a:r>
            <a:r>
              <a:rPr lang="en-US" dirty="0" smtClean="0">
                <a:solidFill>
                  <a:srgbClr val="FF0000"/>
                </a:solidFill>
              </a:rPr>
              <a:t>) &gt; Pixel 6 (tower </a:t>
            </a:r>
            <a:r>
              <a:rPr lang="en-US" dirty="0" err="1" smtClean="0">
                <a:solidFill>
                  <a:srgbClr val="FF0000"/>
                </a:solidFill>
              </a:rPr>
              <a:t>28f</a:t>
            </a:r>
            <a:r>
              <a:rPr lang="en-US" dirty="0" smtClean="0">
                <a:solidFill>
                  <a:srgbClr val="FF0000"/>
                </a:solidFill>
              </a:rPr>
              <a:t>) and Pixel 18 (tower </a:t>
            </a:r>
            <a:r>
              <a:rPr lang="en-US" dirty="0" err="1" smtClean="0">
                <a:solidFill>
                  <a:srgbClr val="FF0000"/>
                </a:solidFill>
              </a:rPr>
              <a:t>28m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US" dirty="0" smtClean="0"/>
              <a:t>13 fibers coming from very high </a:t>
            </a:r>
            <a:r>
              <a:rPr lang="en-US" dirty="0" err="1" smtClean="0"/>
              <a:t>pseudorapidity</a:t>
            </a:r>
            <a:r>
              <a:rPr lang="en-US" dirty="0" smtClean="0"/>
              <a:t> region</a:t>
            </a:r>
          </a:p>
          <a:p>
            <a:pPr lvl="1"/>
            <a:r>
              <a:rPr lang="en-US" dirty="0" smtClean="0"/>
              <a:t>Significant spread damage to neighboring regions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27170"/>
                  </p:ext>
                </p:extLst>
              </p:nvPr>
            </p:nvGraphicFramePr>
            <p:xfrm>
              <a:off x="8516899" y="3232699"/>
              <a:ext cx="3513486" cy="319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58"/>
                    <a:gridCol w="658509"/>
                    <a:gridCol w="658509"/>
                    <a:gridCol w="718624"/>
                    <a:gridCol w="826886"/>
                  </a:tblGrid>
                  <a:tr h="433514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Pixel 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Tower Index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No. of</a:t>
                          </a:r>
                          <a:r>
                            <a:rPr lang="en-US" sz="1400" baseline="0" dirty="0" smtClean="0">
                              <a:latin typeface="+mn-lt"/>
                            </a:rPr>
                            <a:t> layers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Signal</a:t>
                          </a:r>
                          <a:r>
                            <a:rPr lang="en-US" sz="14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1400" dirty="0" smtClean="0">
                              <a:latin typeface="+mn-lt"/>
                            </a:rPr>
                            <a:t>Loss</a:t>
                          </a:r>
                          <a:r>
                            <a:rPr lang="en-US" sz="14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1400" dirty="0" smtClean="0">
                              <a:latin typeface="+mn-lt"/>
                            </a:rPr>
                            <a:t>(%)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1.566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11.9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1.930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16.3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2.172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24r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2.172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10.6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2.500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41.0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2.868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55.0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28m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2.868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38.9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28r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2.868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60.8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</a:tr>
                  <a:tr h="248516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29f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3.000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59.0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27170"/>
                  </p:ext>
                </p:extLst>
              </p:nvPr>
            </p:nvGraphicFramePr>
            <p:xfrm>
              <a:off x="8516899" y="3232699"/>
              <a:ext cx="3513486" cy="319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58"/>
                    <a:gridCol w="658509"/>
                    <a:gridCol w="658509"/>
                    <a:gridCol w="718624"/>
                    <a:gridCol w="826886"/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Pixel 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Tower Index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1176" r="-238889" b="-5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No. of</a:t>
                          </a:r>
                          <a:r>
                            <a:rPr lang="en-US" sz="1400" baseline="0" dirty="0" smtClean="0">
                              <a:latin typeface="+mn-lt"/>
                            </a:rPr>
                            <a:t> layers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latin typeface="+mn-lt"/>
                            </a:rPr>
                            <a:t>Signal</a:t>
                          </a:r>
                          <a:r>
                            <a:rPr lang="en-US" sz="14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1400" dirty="0" smtClean="0">
                              <a:latin typeface="+mn-lt"/>
                            </a:rPr>
                            <a:t>Loss</a:t>
                          </a:r>
                          <a:r>
                            <a:rPr lang="en-US" sz="14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1400" dirty="0" smtClean="0">
                              <a:latin typeface="+mn-lt"/>
                            </a:rPr>
                            <a:t>(%)</a:t>
                          </a:r>
                          <a:endParaRPr lang="en-US" sz="14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1.566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11.9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1.930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16.3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2.172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24r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2.172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10.6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2.500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41.0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2.868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55.0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28m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2.868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38.9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/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28r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2.868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60.8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00B0F0"/>
                        </a:solidFill>
                      </a:tcPr>
                    </a:tc>
                  </a:tr>
                  <a:tr h="297040"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29f</a:t>
                          </a:r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>
                              <a:effectLst/>
                              <a:latin typeface="+mn-lt"/>
                            </a:rPr>
                            <a:t>3.000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59.0</a:t>
                          </a:r>
                          <a:endParaRPr lang="en-US" sz="1400" dirty="0">
                            <a:effectLst/>
                            <a:latin typeface="+mn-lt"/>
                          </a:endParaRPr>
                        </a:p>
                      </a:txBody>
                      <a:tcPr marL="83680" marR="83680" marT="41840" marB="41840"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834549" y="6385753"/>
            <a:ext cx="595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Signal loss in pixel 2, 6, 15, 16  Ref: </a:t>
            </a:r>
            <a:r>
              <a:rPr lang="en-US" sz="1600" dirty="0" err="1">
                <a:hlinkClick r:id="rId3"/>
              </a:rPr>
              <a:t>arXiv:1806.09887</a:t>
            </a:r>
            <a:r>
              <a:rPr lang="en-US" sz="1600" dirty="0"/>
              <a:t> [</a:t>
            </a:r>
            <a:r>
              <a:rPr lang="en-US" sz="1600" dirty="0" err="1"/>
              <a:t>physics.ins-det</a:t>
            </a:r>
            <a:r>
              <a:rPr lang="en-US" sz="1600" dirty="0"/>
              <a:t>]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8658443" y="85951"/>
            <a:ext cx="3371942" cy="3130633"/>
            <a:chOff x="8658443" y="85951"/>
            <a:chExt cx="3371942" cy="3130633"/>
          </a:xfrm>
        </p:grpSpPr>
        <p:grpSp>
          <p:nvGrpSpPr>
            <p:cNvPr id="43" name="Group 42"/>
            <p:cNvGrpSpPr/>
            <p:nvPr/>
          </p:nvGrpSpPr>
          <p:grpSpPr>
            <a:xfrm>
              <a:off x="8664100" y="85951"/>
              <a:ext cx="1610115" cy="1567743"/>
              <a:chOff x="3603651" y="3939722"/>
              <a:chExt cx="3325853" cy="2781753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3651" y="3939722"/>
                <a:ext cx="3325853" cy="2781753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411311" y="5220024"/>
                <a:ext cx="566871" cy="491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48940" y="5456269"/>
                <a:ext cx="553626" cy="491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031458" y="4754813"/>
                <a:ext cx="550317" cy="491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427780" y="4703948"/>
                <a:ext cx="576806" cy="491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886450" y="5113990"/>
                <a:ext cx="537072" cy="491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</a:t>
                </a:r>
                <a:endParaRPr lang="en-US" sz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316792" y="111267"/>
              <a:ext cx="1713593" cy="1567837"/>
              <a:chOff x="3470987" y="395563"/>
              <a:chExt cx="3242977" cy="2695274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987" y="395563"/>
                <a:ext cx="3242977" cy="2695274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4575595" y="1764291"/>
                <a:ext cx="373557" cy="348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13315" y="1727670"/>
                <a:ext cx="362649" cy="348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</a:t>
                </a:r>
                <a:endParaRPr lang="en-US" sz="14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40037" y="1493964"/>
                <a:ext cx="364829" cy="348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14648" y="1489207"/>
                <a:ext cx="353920" cy="348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</a:t>
                </a:r>
                <a:endParaRPr 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57603" y="1437448"/>
                <a:ext cx="380103" cy="348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28591" y="1142730"/>
                <a:ext cx="347372" cy="348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</a:t>
                </a:r>
                <a:endParaRPr lang="en-US" sz="12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658443" y="1653694"/>
              <a:ext cx="1658102" cy="1511623"/>
              <a:chOff x="6713964" y="409976"/>
              <a:chExt cx="3232167" cy="2680861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3964" y="409976"/>
                <a:ext cx="3232167" cy="2680861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7760053" y="1360053"/>
                <a:ext cx="372312" cy="360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327389" y="1366920"/>
                <a:ext cx="363612" cy="360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316792" y="1683131"/>
              <a:ext cx="1713593" cy="1533453"/>
              <a:chOff x="9946131" y="453507"/>
              <a:chExt cx="3232167" cy="2680861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6131" y="453507"/>
                <a:ext cx="3232167" cy="2680861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11896018" y="1627601"/>
                <a:ext cx="377933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610564" y="1938183"/>
                <a:ext cx="366897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887961" y="1284930"/>
                <a:ext cx="369104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1473958" y="1567043"/>
                <a:ext cx="386763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</a:t>
                </a:r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514546" y="1268844"/>
                <a:ext cx="384558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20331" y="899956"/>
                <a:ext cx="358067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</a:t>
                </a:r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087232" y="1078210"/>
                <a:ext cx="351442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</a:t>
                </a:r>
                <a:endParaRPr 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690852" y="1301708"/>
                <a:ext cx="388972" cy="43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9127028" y="152635"/>
            <a:ext cx="9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13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946701" y="179984"/>
            <a:ext cx="9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11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20295" y="1681518"/>
            <a:ext cx="9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18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946701" y="1706928"/>
            <a:ext cx="78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86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Threshold voltage 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Minimum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gap</a:t>
                </a:r>
                <a:r>
                  <a:rPr lang="en-US" dirty="0" smtClean="0"/>
                  <a:t> </a:t>
                </a:r>
                <a:r>
                  <a:rPr lang="en-US" dirty="0"/>
                  <a:t>such that the PIN diodes produce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 significant amount of output current.</a:t>
                </a:r>
              </a:p>
              <a:p>
                <a:r>
                  <a:rPr lang="en-US" dirty="0" smtClean="0"/>
                  <a:t>Beyond this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gap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HPD</a:t>
                </a:r>
                <a:r>
                  <a:rPr lang="en-US" dirty="0" smtClean="0"/>
                  <a:t> current increases linearly with over voltage.</a:t>
                </a:r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Expected increase in threshold voltage of the damaged regions.</a:t>
                </a:r>
              </a:p>
              <a:p>
                <a:r>
                  <a:rPr lang="en-US" dirty="0" smtClean="0"/>
                  <a:t>Measurement of threshold voltage in different regions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Damaged region</a:t>
                </a:r>
                <a:r>
                  <a:rPr lang="en-US" dirty="0" smtClean="0"/>
                  <a:t> – Center of 13 fiber imprints of pixel 14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Undamaged region</a:t>
                </a:r>
                <a:r>
                  <a:rPr lang="en-US" dirty="0" smtClean="0"/>
                  <a:t> – 25 randomly chosen points over the active                                    region in the form of 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5 matrix.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9372086" y="3755531"/>
            <a:ext cx="2237172" cy="2254928"/>
            <a:chOff x="9753826" y="3678773"/>
            <a:chExt cx="2237172" cy="2254928"/>
          </a:xfrm>
        </p:grpSpPr>
        <p:sp>
          <p:nvSpPr>
            <p:cNvPr id="6" name="Oval 5"/>
            <p:cNvSpPr/>
            <p:nvPr/>
          </p:nvSpPr>
          <p:spPr>
            <a:xfrm>
              <a:off x="9753826" y="3678773"/>
              <a:ext cx="2237172" cy="225492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114397" y="4081794"/>
              <a:ext cx="1518080" cy="1449495"/>
              <a:chOff x="5746811" y="3067377"/>
              <a:chExt cx="2192783" cy="203728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46811" y="4971495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264674" y="4971494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300400" y="4971494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821225" y="4971493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782537" y="4971494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6811" y="4502911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64674" y="45029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300400" y="45029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21225" y="4502909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82537" y="45029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746811" y="4019011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264674" y="40190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00400" y="40190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821225" y="4019009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782537" y="40190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46811" y="3535111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264674" y="35351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300400" y="35351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821225" y="3535109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82537" y="3535110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46811" y="3067379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264674" y="3067378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300400" y="3067378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821225" y="3067377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782537" y="3067378"/>
                <a:ext cx="118369" cy="13316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79" y="547857"/>
            <a:ext cx="2823879" cy="20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Threshold Voltage Analysis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Bias voltage across pin diodes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80 V</a:t>
                </a:r>
              </a:p>
              <a:p>
                <a:r>
                  <a:rPr lang="en-US" dirty="0" smtClean="0"/>
                  <a:t>CW mode operation of laser at low intensity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HV</a:t>
                </a:r>
                <a:r>
                  <a:rPr lang="en-US" dirty="0" smtClean="0"/>
                  <a:t> ramped up from 0 to – 7000 V in steps of 250 V.</a:t>
                </a:r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Mean threshold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Volatge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in</a:t>
                </a:r>
                <a:endParaRPr lang="en-US" dirty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Undamaged region 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3.405 kV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Damaged region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3.936 kV</a:t>
                </a:r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Conductance increases with layer number</a:t>
                </a:r>
              </a:p>
              <a:p>
                <a:pPr lvl="1"/>
                <a:endParaRPr lang="en-US" dirty="0" smtClean="0">
                  <a:solidFill>
                    <a:srgbClr val="00B0F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51" y="3737500"/>
            <a:ext cx="3202053" cy="2439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3" y="1149063"/>
            <a:ext cx="3125721" cy="24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1"/>
            <a:ext cx="10515600" cy="7279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6139"/>
                <a:ext cx="10515600" cy="53247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characterization of fiber optic window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was done with a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step size of 1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along transverse axis. It was found to be made up of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square units of size = 6.2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Localized </a:t>
                </a:r>
                <a:r>
                  <a:rPr lang="en-US" dirty="0">
                    <a:solidFill>
                      <a:srgbClr val="FF0000"/>
                    </a:solidFill>
                  </a:rPr>
                  <a:t>scans of damaged pixels</a:t>
                </a:r>
                <a:r>
                  <a:rPr lang="en-US" dirty="0"/>
                  <a:t> were done with a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step size of 75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The damage to photocathode due to scintillation light is prominent only in the region exposed to optical fiber.</a:t>
                </a:r>
              </a:p>
              <a:p>
                <a:r>
                  <a:rPr lang="en-US" dirty="0" smtClean="0"/>
                  <a:t>Damage is higher for regions on photocathode which received light from higher </a:t>
                </a:r>
                <a:r>
                  <a:rPr lang="en-US" dirty="0" err="1" smtClean="0"/>
                  <a:t>pseudorapidity</a:t>
                </a:r>
                <a:r>
                  <a:rPr lang="en-US" dirty="0" smtClean="0"/>
                  <a:t> regions of HE detector.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maximum observed signal loss </a:t>
                </a:r>
                <a:r>
                  <a:rPr lang="en-US" dirty="0" smtClean="0"/>
                  <a:t>is =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60.8 %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Modulus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Threshold voltage</a:t>
                </a:r>
                <a:r>
                  <a:rPr lang="en-US" dirty="0" smtClean="0"/>
                  <a:t> was measured in damaged and undamaged regions. Threshold voltage of damaged region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500 V </a:t>
                </a:r>
                <a:r>
                  <a:rPr lang="en-US" dirty="0" smtClean="0"/>
                  <a:t>higher than undamaged region.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6139"/>
                <a:ext cx="10515600" cy="5324707"/>
              </a:xfrm>
              <a:blipFill rotWithShape="0">
                <a:blip r:embed="rId3"/>
                <a:stretch>
                  <a:fillRect l="-1043" t="-2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 A Shukla, V G </a:t>
            </a:r>
            <a:r>
              <a:rPr lang="en-US" dirty="0" err="1"/>
              <a:t>Achanta</a:t>
            </a:r>
            <a:r>
              <a:rPr lang="en-US" dirty="0"/>
              <a:t>, P D </a:t>
            </a:r>
            <a:r>
              <a:rPr lang="en-US" dirty="0" err="1"/>
              <a:t>Barbaro</a:t>
            </a:r>
            <a:r>
              <a:rPr lang="en-US" dirty="0"/>
              <a:t>, S R </a:t>
            </a:r>
            <a:r>
              <a:rPr lang="en-US" dirty="0" err="1"/>
              <a:t>Dugad</a:t>
            </a:r>
            <a:r>
              <a:rPr lang="en-US" dirty="0"/>
              <a:t>, A </a:t>
            </a:r>
            <a:r>
              <a:rPr lang="en-US" dirty="0" err="1"/>
              <a:t>Heering</a:t>
            </a:r>
            <a:r>
              <a:rPr lang="en-US" dirty="0"/>
              <a:t>, S K Gupta, I Mirza,</a:t>
            </a:r>
            <a:br>
              <a:rPr lang="en-US" dirty="0"/>
            </a:br>
            <a:r>
              <a:rPr lang="en-US" dirty="0"/>
              <a:t>S 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dirty="0" err="1"/>
              <a:t>Prabhu</a:t>
            </a:r>
            <a:r>
              <a:rPr lang="en-US" dirty="0"/>
              <a:t>, P </a:t>
            </a:r>
            <a:r>
              <a:rPr lang="en-US" dirty="0" err="1"/>
              <a:t>Rumerio</a:t>
            </a:r>
            <a:r>
              <a:rPr lang="en-US" dirty="0"/>
              <a:t>, "Microscopic </a:t>
            </a:r>
            <a:r>
              <a:rPr lang="en-US" dirty="0" err="1"/>
              <a:t>Characterisation</a:t>
            </a:r>
            <a:r>
              <a:rPr lang="en-US" dirty="0"/>
              <a:t> of Photo Detectors from </a:t>
            </a:r>
            <a:r>
              <a:rPr lang="en-US" dirty="0" smtClean="0"/>
              <a:t>CMS Hadron </a:t>
            </a:r>
            <a:r>
              <a:rPr lang="en-US" dirty="0"/>
              <a:t>Calorimeter". </a:t>
            </a:r>
            <a:r>
              <a:rPr lang="en-US" dirty="0" err="1"/>
              <a:t>arXiv:1806.09887</a:t>
            </a:r>
            <a:r>
              <a:rPr lang="en-US" dirty="0"/>
              <a:t> [</a:t>
            </a:r>
            <a:r>
              <a:rPr lang="en-US" dirty="0" err="1"/>
              <a:t>physics.ins-det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 err="1" smtClean="0"/>
              <a:t>Abdullin</a:t>
            </a:r>
            <a:r>
              <a:rPr lang="en-US" dirty="0"/>
              <a:t>, S., Abramov, V., Acharya, B. et al. Eur. Phys. J. C (2008) 55: 159.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https://doi.org/10.1140/epjc/s10052-008-0573-y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Baiatian</a:t>
            </a:r>
            <a:r>
              <a:rPr lang="en-US" dirty="0" smtClean="0"/>
              <a:t> </a:t>
            </a:r>
            <a:r>
              <a:rPr lang="en-US" dirty="0"/>
              <a:t>G. et al.(CMS </a:t>
            </a:r>
            <a:r>
              <a:rPr lang="en-US" dirty="0" err="1"/>
              <a:t>HCAL</a:t>
            </a:r>
            <a:r>
              <a:rPr lang="en-US" dirty="0"/>
              <a:t> Collaboration), "Design, performance, and calibration</a:t>
            </a:r>
            <a:br>
              <a:rPr lang="en-US" dirty="0"/>
            </a:br>
            <a:r>
              <a:rPr lang="en-US" dirty="0"/>
              <a:t>of CMS hadron endcap calorimeters", CERN-CMS-NOTE-2008-010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P</a:t>
            </a:r>
            <a:r>
              <a:rPr lang="en-US" dirty="0"/>
              <a:t>. Cushman and B. Sherwood, "Lifetime Studies of the 19-channel Hybrid Photodiode for the CMS Hadronic Calorimeter", Tech. Rep. CMS-NOTE-2008-011 (</a:t>
            </a:r>
            <a:r>
              <a:rPr lang="en-US" dirty="0" smtClean="0"/>
              <a:t>CERN, Geneva</a:t>
            </a:r>
            <a:r>
              <a:rPr lang="en-US" dirty="0"/>
              <a:t>, 2007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</a:t>
            </a:r>
            <a:r>
              <a:rPr lang="en-US" dirty="0"/>
              <a:t>. Shukla, S. </a:t>
            </a:r>
            <a:r>
              <a:rPr lang="en-US" dirty="0" err="1"/>
              <a:t>Dugad</a:t>
            </a:r>
            <a:r>
              <a:rPr lang="en-US" dirty="0"/>
              <a:t>, C. </a:t>
            </a:r>
            <a:r>
              <a:rPr lang="en-US" dirty="0" err="1"/>
              <a:t>Garde</a:t>
            </a:r>
            <a:r>
              <a:rPr lang="en-US" dirty="0"/>
              <a:t>, A. Gopal, S. Gupta, and S. </a:t>
            </a:r>
            <a:r>
              <a:rPr lang="en-US" dirty="0" err="1"/>
              <a:t>Prabhu</a:t>
            </a:r>
            <a:r>
              <a:rPr lang="en-US" dirty="0"/>
              <a:t>, Review of Scientific Instruments 85, </a:t>
            </a:r>
            <a:r>
              <a:rPr lang="en-US" dirty="0" smtClean="0"/>
              <a:t>023301(2014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459"/>
            <a:ext cx="10515600" cy="965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CMS Detector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52" y="1758602"/>
            <a:ext cx="4788023" cy="33815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Shape 105"/>
          <p:cNvSpPr txBox="1">
            <a:spLocks/>
          </p:cNvSpPr>
          <p:nvPr/>
        </p:nvSpPr>
        <p:spPr>
          <a:xfrm>
            <a:off x="385544" y="1314975"/>
            <a:ext cx="6947908" cy="54153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CMS detector is </a:t>
            </a:r>
            <a:r>
              <a:rPr lang="en-US" dirty="0"/>
              <a:t>designed to study </a:t>
            </a:r>
            <a:r>
              <a:rPr lang="en-US" dirty="0" smtClean="0"/>
              <a:t>pp collisions at the </a:t>
            </a:r>
            <a:r>
              <a:rPr lang="en-US" dirty="0" err="1" smtClean="0"/>
              <a:t>LHC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Hadron Barrel calorimeter and Hadron End-Cap calorimeter are made up of alternating layers of absorber and scintillator.</a:t>
            </a:r>
          </a:p>
          <a:p>
            <a:r>
              <a:rPr lang="en-US" dirty="0" smtClean="0"/>
              <a:t>Collected scintillation light is transported to photodetectors (</a:t>
            </a:r>
            <a:r>
              <a:rPr lang="en-US" dirty="0" err="1" smtClean="0">
                <a:solidFill>
                  <a:srgbClr val="00B0F0"/>
                </a:solidFill>
              </a:rPr>
              <a:t>HPD</a:t>
            </a:r>
            <a:r>
              <a:rPr lang="en-US" dirty="0" smtClean="0">
                <a:solidFill>
                  <a:srgbClr val="00B0F0"/>
                </a:solidFill>
              </a:rPr>
              <a:t> in the past, now </a:t>
            </a:r>
            <a:r>
              <a:rPr lang="en-US" dirty="0" err="1" smtClean="0">
                <a:solidFill>
                  <a:srgbClr val="00B0F0"/>
                </a:solidFill>
              </a:rPr>
              <a:t>SIPM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Signal loss in HE data was observed over years.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Decoupling of signal loss due to degradation of </a:t>
            </a:r>
            <a:r>
              <a:rPr lang="en-US" dirty="0" err="1" smtClean="0">
                <a:solidFill>
                  <a:srgbClr val="00B0F0"/>
                </a:solidFill>
              </a:rPr>
              <a:t>HPD</a:t>
            </a:r>
            <a:r>
              <a:rPr lang="en-US" dirty="0" smtClean="0">
                <a:solidFill>
                  <a:srgbClr val="00B0F0"/>
                </a:solidFill>
              </a:rPr>
              <a:t> and scintillator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8407" y="5140171"/>
            <a:ext cx="390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http://cms.web.cern.ch/news/cms-detector-design</a:t>
            </a:r>
          </a:p>
        </p:txBody>
      </p:sp>
    </p:spTree>
    <p:extLst>
      <p:ext uri="{BB962C8B-B14F-4D97-AF65-F5344CB8AC3E}">
        <p14:creationId xmlns:p14="http://schemas.microsoft.com/office/powerpoint/2010/main" val="38131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 Collection In HE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640" y="2340996"/>
                <a:ext cx="6584235" cy="329981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Segmentation </a:t>
                </a:r>
                <a:r>
                  <a:rPr lang="en-US" sz="2400" dirty="0"/>
                  <a:t>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towers,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err="1"/>
                  <a:t>pseudorapidity</a:t>
                </a:r>
                <a:r>
                  <a:rPr lang="en-US" sz="2400" dirty="0"/>
                  <a:t>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HE is segmented into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towers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granularity         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=0.087×0.087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lang="en-US" sz="2400" dirty="0" smtClean="0"/>
                  <a:t>, and                     </a:t>
                </a:r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=0.170×0.170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Optical Decoding Unit(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ODU</a:t>
                </a:r>
                <a:r>
                  <a:rPr lang="en-US" sz="2400" dirty="0">
                    <a:solidFill>
                      <a:srgbClr val="FF0000"/>
                    </a:solidFill>
                  </a:rPr>
                  <a:t>):</a:t>
                </a:r>
                <a:r>
                  <a:rPr lang="en-US" sz="2400" dirty="0"/>
                  <a:t> HE tower mapping </a:t>
                </a:r>
                <a:r>
                  <a:rPr lang="en-US" sz="2400" dirty="0" smtClean="0"/>
                  <a:t>on </a:t>
                </a:r>
                <a:r>
                  <a:rPr lang="en-US" sz="2400" dirty="0" err="1" smtClean="0"/>
                  <a:t>HPD</a:t>
                </a:r>
                <a:endParaRPr lang="en-US" sz="2400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640" y="2340996"/>
                <a:ext cx="6584235" cy="3299813"/>
              </a:xfrm>
              <a:blipFill rotWithShape="0">
                <a:blip r:embed="rId2"/>
                <a:stretch>
                  <a:fillRect l="-1296" t="-2588" r="-10648" b="-1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93428" y="1293379"/>
            <a:ext cx="9686175" cy="564514"/>
            <a:chOff x="26214" y="2277575"/>
            <a:chExt cx="9544633" cy="703942"/>
          </a:xfrm>
        </p:grpSpPr>
        <p:sp>
          <p:nvSpPr>
            <p:cNvPr id="6" name="Rectangle 5"/>
            <p:cNvSpPr/>
            <p:nvPr/>
          </p:nvSpPr>
          <p:spPr>
            <a:xfrm>
              <a:off x="26214" y="2277575"/>
              <a:ext cx="1329862" cy="70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Scintillator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64506" y="2277577"/>
              <a:ext cx="928914" cy="703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1681" y="2277575"/>
              <a:ext cx="910772" cy="70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Clear Fibers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78502" y="2277577"/>
              <a:ext cx="1579592" cy="68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Optical Decoding </a:t>
              </a:r>
              <a:r>
                <a:rPr lang="en-US" dirty="0"/>
                <a:t>U</a:t>
              </a:r>
              <a:r>
                <a:rPr lang="en-US" dirty="0" smtClean="0"/>
                <a:t>nit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4121" y="2277577"/>
              <a:ext cx="1946726" cy="68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Hybrid </a:t>
              </a:r>
              <a:r>
                <a:rPr lang="en-US" dirty="0"/>
                <a:t>photodiode </a:t>
              </a:r>
              <a:endParaRPr lang="en-US" dirty="0" smtClean="0"/>
            </a:p>
            <a:p>
              <a:pPr algn="ctr"/>
              <a:r>
                <a:rPr lang="en-US" dirty="0" smtClean="0"/>
                <a:t>(</a:t>
              </a:r>
              <a:r>
                <a:rPr lang="en-US" dirty="0" err="1"/>
                <a:t>HPD</a:t>
              </a:r>
              <a:r>
                <a:rPr lang="en-US" dirty="0"/>
                <a:t>) 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56077" y="2617881"/>
              <a:ext cx="235858" cy="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46634" y="2628823"/>
              <a:ext cx="235858" cy="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42645" y="2629546"/>
              <a:ext cx="235858" cy="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388263" y="2598167"/>
              <a:ext cx="235858" cy="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824856" y="2628823"/>
              <a:ext cx="235858" cy="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7207259" y="573872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64232" y="58023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85888" y="5713906"/>
            <a:ext cx="6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73718" y="139039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18" y="1390390"/>
                <a:ext cx="4347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374780" y="2115566"/>
            <a:ext cx="4033561" cy="4300263"/>
            <a:chOff x="7374780" y="2115566"/>
            <a:chExt cx="4033561" cy="430026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780" y="2115566"/>
              <a:ext cx="4033561" cy="3468246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V="1">
              <a:off x="8112478" y="4708949"/>
              <a:ext cx="212479" cy="1183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9391560" y="4633844"/>
              <a:ext cx="313734" cy="1176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8498161" y="5030472"/>
              <a:ext cx="98471" cy="7796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97467" y="6108052"/>
              <a:ext cx="3538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hlinkClick r:id="rId7"/>
                </a:rPr>
                <a:t>arXiv:1806.09887</a:t>
              </a:r>
              <a:r>
                <a:rPr lang="en-US" sz="1400" dirty="0"/>
                <a:t> [</a:t>
              </a:r>
              <a:r>
                <a:rPr lang="en-US" sz="1400" dirty="0" err="1"/>
                <a:t>physics.ins-det</a:t>
              </a:r>
              <a:r>
                <a:rPr lang="en-US" sz="14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7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Hybrid Photo Diode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HPD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761" y="1983271"/>
                <a:ext cx="10901039" cy="44852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Design </a:t>
                </a:r>
                <a:r>
                  <a:rPr lang="en-US" dirty="0">
                    <a:solidFill>
                      <a:srgbClr val="FF0000"/>
                    </a:solidFill>
                  </a:rPr>
                  <a:t>of </a:t>
                </a:r>
                <a:r>
                  <a:rPr lang="en-US" dirty="0" err="1">
                    <a:solidFill>
                      <a:srgbClr val="FF0000"/>
                    </a:solidFill>
                  </a:rPr>
                  <a:t>HPD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 smtClean="0"/>
                  <a:t>Hexagonal shaped active region</a:t>
                </a:r>
                <a:endParaRPr lang="en-US" dirty="0"/>
              </a:p>
              <a:p>
                <a:pPr lvl="1"/>
                <a:r>
                  <a:rPr lang="en-US" dirty="0"/>
                  <a:t>Fiber Optic Window</a:t>
                </a:r>
              </a:p>
              <a:p>
                <a:pPr lvl="1"/>
                <a:r>
                  <a:rPr lang="en-US" dirty="0"/>
                  <a:t>Common photocathode</a:t>
                </a:r>
              </a:p>
              <a:p>
                <a:pPr lvl="1"/>
                <a:r>
                  <a:rPr lang="en-US" dirty="0"/>
                  <a:t>3.3 mm vacuum gap, </a:t>
                </a:r>
                <a:r>
                  <a:rPr lang="en-US" dirty="0" smtClean="0"/>
                  <a:t>reverse bias: 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gap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6 kV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en-US" dirty="0"/>
                  <a:t> kV</a:t>
                </a:r>
              </a:p>
              <a:p>
                <a:pPr lvl="1"/>
                <a:r>
                  <a:rPr lang="en-US" dirty="0"/>
                  <a:t>19 PIN diodes underneath photocathode of size = 5.4 mm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and </a:t>
                </a:r>
                <a:r>
                  <a:rPr lang="en-US" dirty="0"/>
                  <a:t>hexagonal in shape, referred </a:t>
                </a:r>
                <a:r>
                  <a:rPr lang="en-US" dirty="0" smtClean="0"/>
                  <a:t>as </a:t>
                </a:r>
                <a:r>
                  <a:rPr lang="en-US" dirty="0"/>
                  <a:t>pixels.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Reverse bias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− 80</m:t>
                    </m:r>
                  </m:oMath>
                </a14:m>
                <a:r>
                  <a:rPr lang="en-US" dirty="0"/>
                  <a:t> V</a:t>
                </a:r>
              </a:p>
              <a:p>
                <a:r>
                  <a:rPr lang="en-US" dirty="0"/>
                  <a:t>19 output </a:t>
                </a:r>
                <a:r>
                  <a:rPr lang="en-US" dirty="0" smtClean="0"/>
                  <a:t>channels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761" y="1983271"/>
                <a:ext cx="10901039" cy="4485262"/>
              </a:xfrm>
              <a:blipFill rotWithShape="0">
                <a:blip r:embed="rId2"/>
                <a:stretch>
                  <a:fillRect l="-100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36861" y="952029"/>
            <a:ext cx="5191227" cy="1878060"/>
            <a:chOff x="7000773" y="344438"/>
            <a:chExt cx="5191227" cy="1878060"/>
          </a:xfrm>
        </p:grpSpPr>
        <p:grpSp>
          <p:nvGrpSpPr>
            <p:cNvPr id="12" name="Group 11"/>
            <p:cNvGrpSpPr/>
            <p:nvPr/>
          </p:nvGrpSpPr>
          <p:grpSpPr>
            <a:xfrm>
              <a:off x="9325251" y="344438"/>
              <a:ext cx="2866749" cy="1878060"/>
              <a:chOff x="5825211" y="2934224"/>
              <a:chExt cx="3042840" cy="211685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9" b="4712"/>
              <a:stretch/>
            </p:blipFill>
            <p:spPr>
              <a:xfrm>
                <a:off x="6170975" y="2934224"/>
                <a:ext cx="2697076" cy="211685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825211" y="4084965"/>
                <a:ext cx="793958" cy="3122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chemeClr val="accent3"/>
                    </a:solidFill>
                  </a:rPr>
                  <a:t>3.3 mm</a:t>
                </a:r>
                <a:endParaRPr lang="en-US" sz="1200" dirty="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773" y="600361"/>
              <a:ext cx="2475172" cy="15300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209724" y="2734282"/>
            <a:ext cx="35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hlinkClick r:id="rId5"/>
              </a:rPr>
              <a:t>arXiv:1806.09887</a:t>
            </a:r>
            <a:r>
              <a:rPr lang="en-US" sz="1400" dirty="0"/>
              <a:t> [</a:t>
            </a:r>
            <a:r>
              <a:rPr lang="en-US" sz="1400" dirty="0" err="1"/>
              <a:t>physics.ins-det</a:t>
            </a:r>
            <a:r>
              <a:rPr lang="en-US" sz="1400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8258" y="2782954"/>
            <a:ext cx="2471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Nucl.Instrum.Meth</a:t>
            </a:r>
            <a:r>
              <a:rPr lang="en-US" sz="1400" dirty="0"/>
              <a:t>. </a:t>
            </a:r>
            <a:r>
              <a:rPr lang="en-US" sz="1400" dirty="0" err="1"/>
              <a:t>A587</a:t>
            </a:r>
            <a:r>
              <a:rPr lang="en-US" sz="1400" dirty="0"/>
              <a:t> (2008) 250-258 CERN-CMS-NOTE-2008-011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92" y="3095553"/>
            <a:ext cx="3182045" cy="30153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87093" y="6044239"/>
            <a:ext cx="35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hlinkClick r:id="rId5"/>
              </a:rPr>
              <a:t>arXiv:1806.09887</a:t>
            </a:r>
            <a:r>
              <a:rPr lang="en-US" sz="1400" dirty="0"/>
              <a:t> [</a:t>
            </a:r>
            <a:r>
              <a:rPr lang="en-US" sz="1400" dirty="0" err="1"/>
              <a:t>physics.ins-det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41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Experimental Setup (MROS)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62"/>
                <a:ext cx="7320379" cy="48897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Green laser: </a:t>
                </a:r>
                <a:r>
                  <a:rPr lang="en-US" sz="2400" dirty="0" smtClean="0"/>
                  <a:t>Operated in CW mode at low intensity.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Motion Controller:</a:t>
                </a:r>
                <a:r>
                  <a:rPr lang="en-US" sz="2400" dirty="0" smtClean="0"/>
                  <a:t> Capable of moving the </a:t>
                </a:r>
                <a:r>
                  <a:rPr lang="en-US" sz="2400" dirty="0" err="1" smtClean="0"/>
                  <a:t>HPD</a:t>
                </a:r>
                <a:r>
                  <a:rPr lang="en-US" sz="2400" dirty="0" smtClean="0"/>
                  <a:t> with a resolution of 0.1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CMOS Camera:</a:t>
                </a:r>
                <a:r>
                  <a:rPr lang="en-US" sz="2400" dirty="0" smtClean="0"/>
                  <a:t> Preliminary survey of </a:t>
                </a:r>
                <a:r>
                  <a:rPr lang="en-US" sz="2400" dirty="0" err="1" smtClean="0"/>
                  <a:t>HPD</a:t>
                </a:r>
                <a:r>
                  <a:rPr lang="en-US" sz="2400" dirty="0" smtClean="0"/>
                  <a:t> surface. Helps in roughly finding the focal plane of laser beam.</a:t>
                </a:r>
              </a:p>
              <a:p>
                <a:r>
                  <a:rPr lang="en-US" sz="2400" dirty="0" err="1" smtClean="0">
                    <a:solidFill>
                      <a:srgbClr val="FF0000"/>
                    </a:solidFill>
                  </a:rPr>
                  <a:t>Keithley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Power Supply:</a:t>
                </a:r>
                <a:r>
                  <a:rPr lang="en-US" sz="2400" dirty="0" smtClean="0"/>
                  <a:t> Reverse biasing of PIN diodes (-80 V)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CAEN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HV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Module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N471A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 smtClean="0"/>
                  <a:t> Reverse biasing of photocathode (-6000 V)</a:t>
                </a:r>
              </a:p>
              <a:p>
                <a:r>
                  <a:rPr lang="en-US" sz="2400" dirty="0" err="1" smtClean="0">
                    <a:solidFill>
                      <a:srgbClr val="FF0000"/>
                    </a:solidFill>
                  </a:rPr>
                  <a:t>HPD</a:t>
                </a:r>
                <a:r>
                  <a:rPr lang="en-US" sz="2400" dirty="0" smtClean="0"/>
                  <a:t> decommissioned from HE.</a:t>
                </a:r>
              </a:p>
              <a:p>
                <a:r>
                  <a:rPr lang="en-US" sz="2400" dirty="0" smtClean="0">
                    <a:solidFill>
                      <a:srgbClr val="00B0F0"/>
                    </a:solidFill>
                  </a:rPr>
                  <a:t>Automation of setup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through </a:t>
                </a:r>
                <a:r>
                  <a:rPr lang="en-US" sz="2400" dirty="0" err="1"/>
                  <a:t>GPIB</a:t>
                </a:r>
                <a:r>
                  <a:rPr lang="en-US" sz="2400" dirty="0"/>
                  <a:t> interface under LABVIEW based framework. </a:t>
                </a: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B0F0"/>
                    </a:solidFill>
                  </a:rPr>
                  <a:t>Collective current</a:t>
                </a:r>
                <a:r>
                  <a:rPr lang="en-US" sz="2400" dirty="0" smtClean="0"/>
                  <a:t> of all the 19 pixels was read instead of individual pixel current.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62"/>
                <a:ext cx="7320379" cy="4889701"/>
              </a:xfrm>
              <a:blipFill rotWithShape="0">
                <a:blip r:embed="rId3"/>
                <a:stretch>
                  <a:fillRect l="-1000" t="-2120" r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9" y="3670384"/>
            <a:ext cx="3715065" cy="2353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9" y="918304"/>
            <a:ext cx="3846886" cy="2572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04770" y="3426802"/>
            <a:ext cx="35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hlinkClick r:id="rId6"/>
              </a:rPr>
              <a:t>arXiv:1806.09887</a:t>
            </a:r>
            <a:r>
              <a:rPr lang="en-US" sz="1400" dirty="0"/>
              <a:t> [</a:t>
            </a:r>
            <a:r>
              <a:rPr lang="en-US" sz="1400" dirty="0" err="1"/>
              <a:t>physics.ins-det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00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Focal Plane Determination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8283"/>
                <a:ext cx="8313259" cy="481868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cs typeface="Arial" panose="020B0604020202020204" pitchFamily="34" charset="0"/>
                  </a:rPr>
                  <a:t>Preliminary survey of </a:t>
                </a:r>
                <a:r>
                  <a:rPr lang="en-US" sz="2400" dirty="0" err="1" smtClean="0">
                    <a:cs typeface="Arial" panose="020B0604020202020204" pitchFamily="34" charset="0"/>
                  </a:rPr>
                  <a:t>HPD</a:t>
                </a:r>
                <a:r>
                  <a:rPr lang="en-US" sz="2400" dirty="0" smtClean="0">
                    <a:cs typeface="Arial" panose="020B0604020202020204" pitchFamily="34" charset="0"/>
                  </a:rPr>
                  <a:t> surface </a:t>
                </a:r>
                <a:r>
                  <a:rPr lang="en-US" sz="2400" dirty="0">
                    <a:cs typeface="Arial" panose="020B0604020202020204" pitchFamily="34" charset="0"/>
                  </a:rPr>
                  <a:t>using CMOS camera </a:t>
                </a:r>
                <a:r>
                  <a:rPr lang="en-US" sz="2400" dirty="0" smtClean="0">
                    <a:cs typeface="Arial" panose="020B0604020202020204" pitchFamily="34" charset="0"/>
                  </a:rPr>
                  <a:t>revealed </a:t>
                </a:r>
                <a:r>
                  <a:rPr lang="en-US" sz="2400" dirty="0" smtClean="0">
                    <a:solidFill>
                      <a:srgbClr val="00B0F0"/>
                    </a:solidFill>
                    <a:cs typeface="Arial" panose="020B0604020202020204" pitchFamily="34" charset="0"/>
                  </a:rPr>
                  <a:t>mounting imperfections</a:t>
                </a:r>
                <a:r>
                  <a:rPr lang="en-US" sz="2400" dirty="0" smtClean="0"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sz="2400" dirty="0" smtClean="0">
                    <a:cs typeface="Arial" panose="020B0604020202020204" pitchFamily="34" charset="0"/>
                  </a:rPr>
                  <a:t>Dynamical adjustment of focal axis coordinate during surface scans</a:t>
                </a:r>
              </a:p>
              <a:p>
                <a:r>
                  <a:rPr lang="en-US" sz="2400" dirty="0" smtClean="0">
                    <a:cs typeface="Arial" panose="020B0604020202020204" pitchFamily="34" charset="0"/>
                  </a:rPr>
                  <a:t>Alignment of focal plane of laser with </a:t>
                </a:r>
                <a:r>
                  <a:rPr lang="en-US" sz="2400" dirty="0" err="1" smtClean="0">
                    <a:cs typeface="Arial" panose="020B0604020202020204" pitchFamily="34" charset="0"/>
                  </a:rPr>
                  <a:t>HPD</a:t>
                </a:r>
                <a:r>
                  <a:rPr lang="en-US" sz="2400" dirty="0" smtClean="0">
                    <a:cs typeface="Arial" panose="020B0604020202020204" pitchFamily="34" charset="0"/>
                  </a:rPr>
                  <a:t> surface. </a:t>
                </a:r>
                <a:r>
                  <a:rPr lang="en-US" sz="240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Modified knife edge method</a:t>
                </a:r>
                <a:r>
                  <a:rPr lang="en-US" sz="2400" dirty="0" smtClean="0"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sz="2000" dirty="0" smtClean="0">
                    <a:cs typeface="Arial" panose="020B0604020202020204" pitchFamily="34" charset="0"/>
                  </a:rPr>
                  <a:t>Start with expected position of focal plane.</a:t>
                </a:r>
              </a:p>
              <a:p>
                <a:pPr lvl="1"/>
                <a:r>
                  <a:rPr lang="en-US" sz="2000" dirty="0" smtClean="0">
                    <a:cs typeface="Arial" panose="020B0604020202020204" pitchFamily="34" charset="0"/>
                  </a:rPr>
                  <a:t>For each value of y, </a:t>
                </a:r>
                <a:r>
                  <a:rPr lang="en-US" sz="2000" dirty="0" err="1" smtClean="0">
                    <a:cs typeface="Arial" panose="020B0604020202020204" pitchFamily="34" charset="0"/>
                  </a:rPr>
                  <a:t>HPD</a:t>
                </a:r>
                <a:r>
                  <a:rPr lang="en-US" sz="2000" dirty="0" smtClean="0">
                    <a:cs typeface="Arial" panose="020B0604020202020204" pitchFamily="34" charset="0"/>
                  </a:rPr>
                  <a:t> is moved in the path of beam (50 steps along x with step size  = 5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). </a:t>
                </a:r>
              </a:p>
              <a:p>
                <a:pPr lvl="1"/>
                <a:r>
                  <a:rPr lang="en-US" sz="2000" dirty="0" smtClean="0">
                    <a:solidFill>
                      <a:srgbClr val="00B0F0"/>
                    </a:solidFill>
                    <a:cs typeface="Arial" panose="020B0604020202020204" pitchFamily="34" charset="0"/>
                  </a:rPr>
                  <a:t>Boundary between dead and active region of </a:t>
                </a:r>
                <a:r>
                  <a:rPr lang="en-US" sz="2000" dirty="0" err="1" smtClean="0">
                    <a:solidFill>
                      <a:srgbClr val="00B0F0"/>
                    </a:solidFill>
                    <a:cs typeface="Arial" panose="020B0604020202020204" pitchFamily="34" charset="0"/>
                  </a:rPr>
                  <a:t>HPD</a:t>
                </a:r>
                <a:r>
                  <a:rPr lang="en-US" sz="2000" dirty="0" smtClean="0">
                    <a:solidFill>
                      <a:srgbClr val="00B0F0"/>
                    </a:solidFill>
                    <a:cs typeface="Arial" panose="020B0604020202020204" pitchFamily="34" charset="0"/>
                  </a:rPr>
                  <a:t> acts as edge.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vs x is plotted and RMS of Gaussian distribution gives beam spot size. </a:t>
                </a:r>
              </a:p>
              <a:p>
                <a:pPr lvl="1"/>
                <a:r>
                  <a:rPr lang="en-US" sz="2000" dirty="0" smtClean="0">
                    <a:cs typeface="Arial" panose="020B0604020202020204" pitchFamily="34" charset="0"/>
                  </a:rPr>
                  <a:t>12 steps along y with step size = 20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2000" dirty="0" smtClean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8283"/>
                <a:ext cx="8313259" cy="4818680"/>
              </a:xfrm>
              <a:blipFill rotWithShape="0">
                <a:blip r:embed="rId2"/>
                <a:stretch>
                  <a:fillRect l="-953" t="-1772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9262575" y="736999"/>
            <a:ext cx="2237913" cy="2035823"/>
            <a:chOff x="9115887" y="736999"/>
            <a:chExt cx="2237913" cy="203582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1" r="5197"/>
            <a:stretch/>
          </p:blipFill>
          <p:spPr>
            <a:xfrm>
              <a:off x="9341752" y="736999"/>
              <a:ext cx="2012048" cy="18683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600643" y="2531918"/>
                  <a:ext cx="243913" cy="240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0643" y="2531918"/>
                  <a:ext cx="243913" cy="24090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75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115887" y="1828403"/>
                  <a:ext cx="243913" cy="240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887" y="1828403"/>
                  <a:ext cx="243913" cy="2409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500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262575" y="2236621"/>
                  <a:ext cx="243913" cy="240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575" y="2236621"/>
                  <a:ext cx="243913" cy="24090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50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9285959" y="2069407"/>
              <a:ext cx="0" cy="63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285959" y="2704433"/>
              <a:ext cx="405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9285959" y="2506333"/>
              <a:ext cx="134501" cy="198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75" y="3278134"/>
            <a:ext cx="2338267" cy="16029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"/>
          <a:stretch/>
        </p:blipFill>
        <p:spPr>
          <a:xfrm>
            <a:off x="9384531" y="4753374"/>
            <a:ext cx="2343759" cy="16330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51458" y="2740002"/>
            <a:ext cx="35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hlinkClick r:id="rId9"/>
              </a:rPr>
              <a:t>arXiv:1806.09887</a:t>
            </a:r>
            <a:r>
              <a:rPr lang="en-US" sz="1400" dirty="0"/>
              <a:t> [</a:t>
            </a:r>
            <a:r>
              <a:rPr lang="en-US" sz="1400" dirty="0" err="1"/>
              <a:t>physics.ins-det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54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4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Focal Plane Determination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060"/>
                <a:ext cx="7888550" cy="472990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data generated is fitted to functional form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where,</a:t>
                </a:r>
              </a:p>
              <a:p>
                <a:pPr marL="457200" lvl="1" indent="0">
                  <a:buNone/>
                </a:pPr>
                <a:r>
                  <a:rPr lang="en-US" sz="2000" i="1" dirty="0"/>
                  <a:t>λ </a:t>
                </a:r>
                <a:r>
                  <a:rPr lang="en-US" sz="2000" dirty="0"/>
                  <a:t>is the wavelength of the laser beam (520 nm) </a:t>
                </a: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err="1" smtClean="0">
                    <a:solidFill>
                      <a:srgbClr val="FF0000"/>
                    </a:solidFill>
                  </a:rPr>
                  <a:t>M</a:t>
                </a:r>
                <a:r>
                  <a:rPr lang="en-US" sz="2000" baseline="30000" dirty="0" err="1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beam quality </a:t>
                </a:r>
                <a:r>
                  <a:rPr lang="en-US" sz="2000" dirty="0" smtClean="0"/>
                  <a:t>factor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/>
                  <a:t>is the minimum beam spot </a:t>
                </a:r>
                <a:r>
                  <a:rPr lang="en-US" sz="2000" dirty="0" smtClean="0"/>
                  <a:t>size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/>
                  <a:t>is the beam spot size at a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relative to </a:t>
                </a:r>
                <a:r>
                  <a:rPr lang="en-US" sz="2000" dirty="0" smtClean="0"/>
                  <a:t>minima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the position of </a:t>
                </a:r>
                <a:r>
                  <a:rPr lang="en-US" sz="2000" dirty="0" err="1"/>
                  <a:t>HPD</a:t>
                </a:r>
                <a:r>
                  <a:rPr lang="en-US" sz="2000" dirty="0"/>
                  <a:t> corresponding to the minimum beam spot </a:t>
                </a:r>
                <a:r>
                  <a:rPr lang="en-US" sz="2000" dirty="0" smtClean="0"/>
                  <a:t>size</a:t>
                </a:r>
              </a:p>
              <a:p>
                <a:pPr marL="45720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060"/>
                <a:ext cx="7888550" cy="4729903"/>
              </a:xfrm>
              <a:blipFill rotWithShape="0">
                <a:blip r:embed="rId2"/>
                <a:stretch>
                  <a:fillRect l="-1236" t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41274" y="1033956"/>
            <a:ext cx="3634704" cy="2382084"/>
            <a:chOff x="7717824" y="894361"/>
            <a:chExt cx="3635976" cy="238353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824" y="894361"/>
              <a:ext cx="3635976" cy="23835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027409" y="1102596"/>
              <a:ext cx="11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41273" y="3595426"/>
            <a:ext cx="3634704" cy="2432512"/>
            <a:chOff x="7717824" y="3277898"/>
            <a:chExt cx="3635976" cy="23642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7824" y="3277898"/>
              <a:ext cx="3635976" cy="236427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126531" y="3547446"/>
              <a:ext cx="111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7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92213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Focal Plane Determination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1440"/>
                <a:ext cx="6306541" cy="560912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Position A: </a:t>
                </a:r>
              </a:p>
              <a:p>
                <a:pPr lvl="1"/>
                <a:r>
                  <a:rPr lang="en-US" dirty="0" smtClean="0"/>
                  <a:t>Beam Spot size  = 24.5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±0.3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Focal Plane (y) =</a:t>
                </a:r>
                <a:r>
                  <a:rPr lang="en-US" dirty="0"/>
                  <a:t> </a:t>
                </a:r>
                <a:r>
                  <a:rPr lang="en-US" dirty="0" smtClean="0"/>
                  <a:t>12320.8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±0.8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Position </a:t>
                </a:r>
                <a:r>
                  <a:rPr lang="en-US" dirty="0" smtClean="0"/>
                  <a:t>C: </a:t>
                </a:r>
                <a:endParaRPr lang="en-US" dirty="0"/>
              </a:p>
              <a:p>
                <a:pPr lvl="1"/>
                <a:r>
                  <a:rPr lang="en-US" dirty="0"/>
                  <a:t>Beam Spot size  = </a:t>
                </a:r>
                <a:r>
                  <a:rPr lang="en-US" dirty="0" smtClean="0"/>
                  <a:t>23.3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±0.4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Focal Plane (y) = </a:t>
                </a:r>
                <a:r>
                  <a:rPr lang="en-US" dirty="0" smtClean="0"/>
                  <a:t>12137.1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±0.7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 = </a:t>
                </a:r>
                <a:r>
                  <a:rPr lang="en-US" dirty="0" smtClean="0"/>
                  <a:t>13.5</a:t>
                </a:r>
              </a:p>
              <a:p>
                <a:endParaRPr lang="en-US" dirty="0"/>
              </a:p>
              <a:p>
                <a:pPr lvl="0"/>
                <a:r>
                  <a:rPr lang="en-US" dirty="0">
                    <a:solidFill>
                      <a:srgbClr val="00B0F0"/>
                    </a:solidFill>
                  </a:rPr>
                  <a:t>Modulation of current near the focal point</a:t>
                </a:r>
                <a:r>
                  <a:rPr lang="en-US" dirty="0">
                    <a:solidFill>
                      <a:prstClr val="black"/>
                    </a:solidFill>
                  </a:rPr>
                  <a:t> due to  structure of optic fiber window.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1440"/>
                <a:ext cx="6306541" cy="5609128"/>
              </a:xfrm>
              <a:blipFill rotWithShape="0">
                <a:blip r:embed="rId2"/>
                <a:stretch>
                  <a:fillRect l="-1741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139646"/>
              </p:ext>
            </p:extLst>
          </p:nvPr>
        </p:nvGraphicFramePr>
        <p:xfrm>
          <a:off x="8038664" y="704228"/>
          <a:ext cx="346552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35"/>
                <a:gridCol w="2142794"/>
              </a:tblGrid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Focal Plane (y, mm)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12.32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12.26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12.14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12.22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12.32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12.26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12.14</a:t>
                      </a:r>
                      <a:endParaRPr lang="en-US" dirty="0"/>
                    </a:p>
                  </a:txBody>
                  <a:tcPr/>
                </a:tc>
              </a:tr>
              <a:tr h="2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09691" y="3996068"/>
            <a:ext cx="353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Focal point for other positions,  </a:t>
            </a:r>
            <a:r>
              <a:rPr lang="en-US" sz="1400" dirty="0"/>
              <a:t>Ref: </a:t>
            </a:r>
            <a:r>
              <a:rPr lang="en-US" sz="1400" dirty="0" err="1" smtClean="0">
                <a:hlinkClick r:id="rId3"/>
              </a:rPr>
              <a:t>arXiv:1806.09887</a:t>
            </a:r>
            <a:r>
              <a:rPr lang="en-US" sz="1400" dirty="0" smtClean="0"/>
              <a:t> </a:t>
            </a:r>
            <a:r>
              <a:rPr lang="en-US" sz="1400" dirty="0"/>
              <a:t>[</a:t>
            </a:r>
            <a:r>
              <a:rPr lang="en-US" sz="1400" dirty="0" err="1"/>
              <a:t>physics.ins-det</a:t>
            </a:r>
            <a:r>
              <a:rPr lang="en-US" sz="1400" dirty="0"/>
              <a:t>]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6187"/>
          <a:stretch/>
        </p:blipFill>
        <p:spPr>
          <a:xfrm>
            <a:off x="9625034" y="4796025"/>
            <a:ext cx="2492986" cy="14636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>
          <a:xfrm>
            <a:off x="7144741" y="4754056"/>
            <a:ext cx="2329900" cy="1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Ultra-Fine Scan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464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Step size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Plot of variation of current along the line</a:t>
                </a:r>
              </a:p>
              <a:p>
                <a:r>
                  <a:rPr lang="en-US" dirty="0" smtClean="0">
                    <a:solidFill>
                      <a:srgbClr val="00B0F0"/>
                    </a:solidFill>
                  </a:rPr>
                  <a:t>Side of the square unit = 6.2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00B0F0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Laser beam spot size &lt; 1.7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&lt; 6.2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/>
                  <a:t>Much smaller than step size in all the surface scans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46466" cy="4351338"/>
              </a:xfrm>
              <a:blipFill rotWithShape="0">
                <a:blip r:embed="rId2"/>
                <a:stretch>
                  <a:fillRect l="-1980" t="-2241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34C-86EA-47AF-8EF4-B74EA201EE48}" type="slidenum">
              <a:rPr lang="en-US" smtClean="0"/>
              <a:t>9</a:t>
            </a:fld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262605" y="4182581"/>
            <a:ext cx="5732824" cy="1897259"/>
            <a:chOff x="461841" y="405112"/>
            <a:chExt cx="10664450" cy="3304365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41" y="405112"/>
              <a:ext cx="5151880" cy="3304365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721" y="405112"/>
              <a:ext cx="5512570" cy="3304365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6533965" y="1975081"/>
            <a:ext cx="1891142" cy="1720617"/>
            <a:chOff x="10026729" y="2114967"/>
            <a:chExt cx="1891142" cy="1720617"/>
          </a:xfrm>
        </p:grpSpPr>
        <p:grpSp>
          <p:nvGrpSpPr>
            <p:cNvPr id="9" name="Group 8"/>
            <p:cNvGrpSpPr/>
            <p:nvPr/>
          </p:nvGrpSpPr>
          <p:grpSpPr>
            <a:xfrm>
              <a:off x="10026729" y="2114967"/>
              <a:ext cx="1891142" cy="1720617"/>
              <a:chOff x="8896684" y="1325630"/>
              <a:chExt cx="3322663" cy="317016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0028374" y="2366434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0038697" y="2880636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554023" y="2390311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025903" y="2390311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565897" y="2885224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10979238" y="2832645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9980891" y="2833182"/>
                <a:ext cx="134186" cy="10800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10494813" y="3309986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0500894" y="2371023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0016493" y="1325630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026816" y="1839832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0542142" y="1349507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014022" y="1349507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0554016" y="1844420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10967357" y="1791841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9969010" y="1792378"/>
                <a:ext cx="134186" cy="10800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10482932" y="2269182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10489013" y="1330219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928691" y="1334124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939014" y="1848326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454340" y="1358001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926220" y="1358001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9466214" y="1852914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16200000">
                <a:off x="9879555" y="1800335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8902783" y="1838159"/>
                <a:ext cx="97518" cy="59781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9395130" y="2277676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9401211" y="1338713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8905137" y="2390313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5460" y="2904515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430786" y="2414190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8902666" y="2414190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442660" y="2909103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6200000">
                <a:off x="9856001" y="2856524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8875868" y="2904193"/>
                <a:ext cx="105892" cy="52815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9371576" y="3333865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9377657" y="2394902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1126654" y="1325630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1136977" y="1839832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1652303" y="1349507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1124183" y="1349507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1664177" y="1844420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6200000">
                <a:off x="12077518" y="1791841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5400000">
                <a:off x="11079171" y="1792378"/>
                <a:ext cx="134186" cy="10800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11593093" y="2269182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10800000">
                <a:off x="11599174" y="1330219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1137534" y="2366434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1147857" y="2880636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1663183" y="2390311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1135063" y="2390311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1675057" y="2885224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rot="16200000">
                <a:off x="12088398" y="2832645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5400000">
                <a:off x="11090051" y="2833182"/>
                <a:ext cx="134186" cy="10800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11603973" y="3309986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10800000">
                <a:off x="11610054" y="2371023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905137" y="3428829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915460" y="3943031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430786" y="3452706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902666" y="3452706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9442660" y="3947619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16200000">
                <a:off x="9856001" y="3895040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5400000">
                <a:off x="8875662" y="3936876"/>
                <a:ext cx="97517" cy="55474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>
                <a:off x="9371576" y="4372381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10800000">
                <a:off x="9377657" y="3433418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10028374" y="3452706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0038697" y="3966908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10554023" y="3476583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10025903" y="3476583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10565897" y="3971496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 rot="16200000">
                <a:off x="10979238" y="3918917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rot="5400000">
                <a:off x="9980891" y="3919454"/>
                <a:ext cx="134186" cy="10800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10494813" y="4396258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rot="10800000">
                <a:off x="10500894" y="3457295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126654" y="3448117"/>
                <a:ext cx="1081813" cy="10430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1136977" y="3962319"/>
                <a:ext cx="502532" cy="5050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1652303" y="3471994"/>
                <a:ext cx="540906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1124183" y="3471994"/>
                <a:ext cx="527207" cy="4903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1664177" y="3966907"/>
                <a:ext cx="529032" cy="50042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6200000">
                <a:off x="12077518" y="3914328"/>
                <a:ext cx="142694" cy="10057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5400000">
                <a:off x="11079171" y="3914865"/>
                <a:ext cx="134186" cy="108003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>
                <a:off x="11593093" y="4391669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 rot="10800000">
                <a:off x="11599174" y="3452706"/>
                <a:ext cx="113027" cy="8025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ounded Rectangle 94"/>
            <p:cNvSpPr/>
            <p:nvPr/>
          </p:nvSpPr>
          <p:spPr>
            <a:xfrm>
              <a:off x="10676721" y="2966101"/>
              <a:ext cx="281210" cy="24434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522872" y="1499409"/>
            <a:ext cx="3495342" cy="2564351"/>
            <a:chOff x="1595718" y="367553"/>
            <a:chExt cx="8860264" cy="6221408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718" y="367553"/>
              <a:ext cx="8860264" cy="6221408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816392" y="5234322"/>
              <a:ext cx="262435" cy="67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X</a:t>
              </a:r>
              <a:endParaRPr lang="en-US" sz="14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947658" y="3520384"/>
              <a:ext cx="262435" cy="67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6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7681</TotalTime>
  <Words>1265</Words>
  <Application>Microsoft Office PowerPoint</Application>
  <PresentationFormat>Widescreen</PresentationFormat>
  <Paragraphs>361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Microscopic Characterization of Hybrid Photo Diode</vt:lpstr>
      <vt:lpstr>CMS Detector</vt:lpstr>
      <vt:lpstr>Signal Collection In HE</vt:lpstr>
      <vt:lpstr>Hybrid Photo Diode (HPD)</vt:lpstr>
      <vt:lpstr>Experimental Setup (MROS)</vt:lpstr>
      <vt:lpstr>Focal Plane Determination</vt:lpstr>
      <vt:lpstr>Focal Plane Determination</vt:lpstr>
      <vt:lpstr>Focal Plane Determination</vt:lpstr>
      <vt:lpstr>Ultra-Fine Scan</vt:lpstr>
      <vt:lpstr>Surface scans of HPD and Position Dependent Response</vt:lpstr>
      <vt:lpstr>Localized Scans</vt:lpstr>
      <vt:lpstr>Localized Scans</vt:lpstr>
      <vt:lpstr>Threshold voltage analysis</vt:lpstr>
      <vt:lpstr>Threshold Voltage Analysis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Microscopic Characterisation of Photo Detectors from CMS Hadron Calorimeter</dc:title>
  <dc:creator>Mohit Saharan</dc:creator>
  <cp:lastModifiedBy>Mohit Saharan</cp:lastModifiedBy>
  <cp:revision>942</cp:revision>
  <dcterms:created xsi:type="dcterms:W3CDTF">2018-11-04T07:46:18Z</dcterms:created>
  <dcterms:modified xsi:type="dcterms:W3CDTF">2019-01-07T21:17:10Z</dcterms:modified>
</cp:coreProperties>
</file>