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70" r:id="rId5"/>
    <p:sldId id="260" r:id="rId6"/>
    <p:sldId id="261" r:id="rId7"/>
    <p:sldId id="262" r:id="rId8"/>
    <p:sldId id="264" r:id="rId9"/>
    <p:sldId id="273" r:id="rId10"/>
    <p:sldId id="265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D1579-065D-45FE-9C6F-B816B81D3E7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9A6FFE-E951-45E9-8F78-C8E911726532}">
      <dgm:prSet phldrT="[Text]"/>
      <dgm:spPr/>
      <dgm:t>
        <a:bodyPr/>
        <a:lstStyle/>
        <a:p>
          <a:r>
            <a:rPr lang="fr-FR" dirty="0" err="1" smtClean="0"/>
            <a:t>Ranking</a:t>
          </a:r>
          <a:endParaRPr lang="fr-FR" dirty="0"/>
        </a:p>
      </dgm:t>
    </dgm:pt>
    <dgm:pt modelId="{7E1D20B4-3071-4A3B-BA0E-4F2C1A73351B}" type="parTrans" cxnId="{B7A3FDCF-09BE-48E7-971E-40B6CD816C9D}">
      <dgm:prSet/>
      <dgm:spPr/>
      <dgm:t>
        <a:bodyPr/>
        <a:lstStyle/>
        <a:p>
          <a:endParaRPr lang="fr-FR"/>
        </a:p>
      </dgm:t>
    </dgm:pt>
    <dgm:pt modelId="{468E3917-C2EA-4E72-AE1A-DF74906E38C7}" type="sibTrans" cxnId="{B7A3FDCF-09BE-48E7-971E-40B6CD816C9D}">
      <dgm:prSet/>
      <dgm:spPr/>
      <dgm:t>
        <a:bodyPr/>
        <a:lstStyle/>
        <a:p>
          <a:endParaRPr lang="fr-FR"/>
        </a:p>
      </dgm:t>
    </dgm:pt>
    <dgm:pt modelId="{B4081133-1B96-4352-9920-A31A72BC5672}">
      <dgm:prSet phldrT="[Text]"/>
      <dgm:spPr/>
      <dgm:t>
        <a:bodyPr/>
        <a:lstStyle/>
        <a:p>
          <a:r>
            <a:rPr lang="fr-FR" dirty="0" err="1" smtClean="0"/>
            <a:t>Finding</a:t>
          </a:r>
          <a:r>
            <a:rPr lang="fr-FR" dirty="0" smtClean="0"/>
            <a:t> matches to </a:t>
          </a:r>
          <a:r>
            <a:rPr lang="fr-FR" dirty="0" err="1" smtClean="0"/>
            <a:t>queries</a:t>
          </a:r>
          <a:r>
            <a:rPr lang="fr-FR" dirty="0" smtClean="0"/>
            <a:t> in </a:t>
          </a:r>
          <a:r>
            <a:rPr lang="fr-FR" dirty="0" err="1" smtClean="0"/>
            <a:t>database</a:t>
          </a:r>
          <a:endParaRPr lang="fr-FR" dirty="0"/>
        </a:p>
      </dgm:t>
    </dgm:pt>
    <dgm:pt modelId="{8FFC7DDC-2229-493C-9713-6470DC49E6C9}" type="parTrans" cxnId="{CEDE19CB-0848-48A9-9EDB-26A1AB2E3249}">
      <dgm:prSet/>
      <dgm:spPr/>
      <dgm:t>
        <a:bodyPr/>
        <a:lstStyle/>
        <a:p>
          <a:endParaRPr lang="fr-FR"/>
        </a:p>
      </dgm:t>
    </dgm:pt>
    <dgm:pt modelId="{1BACF494-2A6B-4A74-AB9A-6AC08885465A}" type="sibTrans" cxnId="{CEDE19CB-0848-48A9-9EDB-26A1AB2E3249}">
      <dgm:prSet/>
      <dgm:spPr/>
      <dgm:t>
        <a:bodyPr/>
        <a:lstStyle/>
        <a:p>
          <a:endParaRPr lang="fr-FR"/>
        </a:p>
      </dgm:t>
    </dgm:pt>
    <dgm:pt modelId="{3FDBC724-C45E-481F-9DD5-1888D0FB8835}">
      <dgm:prSet phldrT="[Text]"/>
      <dgm:spPr/>
      <dgm:t>
        <a:bodyPr/>
        <a:lstStyle/>
        <a:p>
          <a:r>
            <a:rPr lang="fr-FR" dirty="0" err="1" smtClean="0"/>
            <a:t>Fingerprinting</a:t>
          </a:r>
          <a:endParaRPr lang="fr-FR" dirty="0"/>
        </a:p>
      </dgm:t>
    </dgm:pt>
    <dgm:pt modelId="{A6B75A39-745C-4B2A-8303-5A8052985D80}" type="parTrans" cxnId="{737F35B0-B592-49CD-80CB-DE725F9F2EEE}">
      <dgm:prSet/>
      <dgm:spPr/>
      <dgm:t>
        <a:bodyPr/>
        <a:lstStyle/>
        <a:p>
          <a:endParaRPr lang="fr-FR"/>
        </a:p>
      </dgm:t>
    </dgm:pt>
    <dgm:pt modelId="{9FE28A26-DA83-419A-995C-768D2AACD673}" type="sibTrans" cxnId="{737F35B0-B592-49CD-80CB-DE725F9F2EEE}">
      <dgm:prSet/>
      <dgm:spPr/>
      <dgm:t>
        <a:bodyPr/>
        <a:lstStyle/>
        <a:p>
          <a:endParaRPr lang="fr-FR"/>
        </a:p>
      </dgm:t>
    </dgm:pt>
    <dgm:pt modelId="{D0F1B3D3-CC86-4600-88CA-5704941608D6}">
      <dgm:prSet phldrT="[Text]"/>
      <dgm:spPr/>
      <dgm:t>
        <a:bodyPr/>
        <a:lstStyle/>
        <a:p>
          <a:r>
            <a:rPr lang="fr-FR" dirty="0" err="1" smtClean="0"/>
            <a:t>Produces</a:t>
          </a:r>
          <a:r>
            <a:rPr lang="fr-FR" dirty="0" smtClean="0"/>
            <a:t> </a:t>
          </a:r>
          <a:r>
            <a:rPr lang="fr-FR" dirty="0" smtClean="0"/>
            <a:t>a </a:t>
          </a:r>
          <a:r>
            <a:rPr lang="en-US" dirty="0" smtClean="0"/>
            <a:t>compact description, or fingerprint, for each document in </a:t>
          </a:r>
          <a:r>
            <a:rPr lang="fr-FR" dirty="0" smtClean="0"/>
            <a:t>the collection</a:t>
          </a:r>
          <a:endParaRPr lang="fr-FR" dirty="0"/>
        </a:p>
      </dgm:t>
    </dgm:pt>
    <dgm:pt modelId="{264C454E-ADF3-453D-AF44-A3B321EFCEEE}" type="parTrans" cxnId="{D2DA336D-90F8-409E-9721-7BC16759B8B2}">
      <dgm:prSet/>
      <dgm:spPr/>
      <dgm:t>
        <a:bodyPr/>
        <a:lstStyle/>
        <a:p>
          <a:endParaRPr lang="fr-FR"/>
        </a:p>
      </dgm:t>
    </dgm:pt>
    <dgm:pt modelId="{8CE1B844-E9BE-43E4-9D20-3433BC5753C5}" type="sibTrans" cxnId="{D2DA336D-90F8-409E-9721-7BC16759B8B2}">
      <dgm:prSet/>
      <dgm:spPr/>
      <dgm:t>
        <a:bodyPr/>
        <a:lstStyle/>
        <a:p>
          <a:endParaRPr lang="fr-FR"/>
        </a:p>
      </dgm:t>
    </dgm:pt>
    <dgm:pt modelId="{014E4A6D-632B-4A70-83A5-F316D88D1247}">
      <dgm:prSet phldrT="[Text]"/>
      <dgm:spPr/>
      <dgm:t>
        <a:bodyPr/>
        <a:lstStyle/>
        <a:p>
          <a:r>
            <a:rPr lang="fr-FR" dirty="0" err="1" smtClean="0"/>
            <a:t>Visualising</a:t>
          </a:r>
          <a:endParaRPr lang="fr-FR" dirty="0"/>
        </a:p>
      </dgm:t>
    </dgm:pt>
    <dgm:pt modelId="{F5E9C7B7-9558-4C75-A327-B7AB72FA3FF2}" type="parTrans" cxnId="{A9D19998-0531-4235-B30A-F42670DFDDEB}">
      <dgm:prSet/>
      <dgm:spPr/>
      <dgm:t>
        <a:bodyPr/>
        <a:lstStyle/>
        <a:p>
          <a:endParaRPr lang="fr-FR"/>
        </a:p>
      </dgm:t>
    </dgm:pt>
    <dgm:pt modelId="{B89D6B20-90B8-427E-B1C7-3D962A2D51D7}" type="sibTrans" cxnId="{A9D19998-0531-4235-B30A-F42670DFDDEB}">
      <dgm:prSet/>
      <dgm:spPr/>
      <dgm:t>
        <a:bodyPr/>
        <a:lstStyle/>
        <a:p>
          <a:endParaRPr lang="fr-FR"/>
        </a:p>
      </dgm:t>
    </dgm:pt>
    <dgm:pt modelId="{95AF5CBC-A297-4E2F-9002-B42F315CD0E7}">
      <dgm:prSet phldrT="[Text]"/>
      <dgm:spPr/>
      <dgm:t>
        <a:bodyPr/>
        <a:lstStyle/>
        <a:p>
          <a:r>
            <a:rPr lang="fr-FR" dirty="0" smtClean="0"/>
            <a:t>Visual support for </a:t>
          </a:r>
          <a:r>
            <a:rPr lang="fr-FR" dirty="0" err="1" smtClean="0"/>
            <a:t>manually</a:t>
          </a:r>
          <a:r>
            <a:rPr lang="fr-FR" dirty="0" smtClean="0"/>
            <a:t> </a:t>
          </a:r>
          <a:r>
            <a:rPr lang="fr-FR" dirty="0" err="1" smtClean="0"/>
            <a:t>checking</a:t>
          </a:r>
          <a:r>
            <a:rPr lang="fr-FR" dirty="0" smtClean="0"/>
            <a:t> </a:t>
          </a:r>
          <a:r>
            <a:rPr lang="fr-FR" dirty="0" smtClean="0"/>
            <a:t>relevance </a:t>
          </a:r>
          <a:r>
            <a:rPr lang="fr-FR" dirty="0" smtClean="0"/>
            <a:t>of </a:t>
          </a:r>
          <a:r>
            <a:rPr lang="fr-FR" dirty="0" err="1" smtClean="0"/>
            <a:t>results</a:t>
          </a:r>
          <a:endParaRPr lang="fr-FR" dirty="0"/>
        </a:p>
      </dgm:t>
    </dgm:pt>
    <dgm:pt modelId="{B09B9107-A6A2-4F79-ACB1-C7F90BFDB7D6}" type="parTrans" cxnId="{1816B211-8FD2-4039-8484-F136FBE73EC8}">
      <dgm:prSet/>
      <dgm:spPr/>
      <dgm:t>
        <a:bodyPr/>
        <a:lstStyle/>
        <a:p>
          <a:endParaRPr lang="fr-FR"/>
        </a:p>
      </dgm:t>
    </dgm:pt>
    <dgm:pt modelId="{C6090CF1-8603-4AB9-910F-CC91A5E50DDA}" type="sibTrans" cxnId="{1816B211-8FD2-4039-8484-F136FBE73EC8}">
      <dgm:prSet/>
      <dgm:spPr/>
      <dgm:t>
        <a:bodyPr/>
        <a:lstStyle/>
        <a:p>
          <a:endParaRPr lang="fr-FR"/>
        </a:p>
      </dgm:t>
    </dgm:pt>
    <dgm:pt modelId="{7653EFA5-6258-4824-839F-FDC1CC2A255A}">
      <dgm:prSet phldrT="[Text]"/>
      <dgm:spPr/>
      <dgm:t>
        <a:bodyPr/>
        <a:lstStyle/>
        <a:p>
          <a:r>
            <a:rPr lang="fr-FR" dirty="0" err="1" smtClean="0"/>
            <a:t>Identity</a:t>
          </a:r>
          <a:r>
            <a:rPr lang="fr-FR" dirty="0" smtClean="0"/>
            <a:t> </a:t>
          </a:r>
          <a:r>
            <a:rPr lang="fr-FR" dirty="0" err="1" smtClean="0"/>
            <a:t>measures</a:t>
          </a:r>
          <a:endParaRPr lang="fr-FR" dirty="0"/>
        </a:p>
      </dgm:t>
    </dgm:pt>
    <dgm:pt modelId="{B23BA2D2-979C-4A69-AD9B-F7BD359AF512}" type="parTrans" cxnId="{D462F924-2E3A-48E5-942C-D3276E6764B2}">
      <dgm:prSet/>
      <dgm:spPr/>
      <dgm:t>
        <a:bodyPr/>
        <a:lstStyle/>
        <a:p>
          <a:endParaRPr lang="fr-FR"/>
        </a:p>
      </dgm:t>
    </dgm:pt>
    <dgm:pt modelId="{B4CA03E8-5DC1-4217-B815-0E9015526958}" type="sibTrans" cxnId="{D462F924-2E3A-48E5-942C-D3276E6764B2}">
      <dgm:prSet/>
      <dgm:spPr/>
      <dgm:t>
        <a:bodyPr/>
        <a:lstStyle/>
        <a:p>
          <a:endParaRPr lang="fr-FR"/>
        </a:p>
      </dgm:t>
    </dgm:pt>
    <dgm:pt modelId="{98752F9B-2BDE-44AA-AC47-06FB2FA135CC}">
      <dgm:prSet phldrT="[Text]"/>
      <dgm:spPr/>
      <dgm:t>
        <a:bodyPr/>
        <a:lstStyle/>
        <a:p>
          <a:endParaRPr lang="fr-FR" dirty="0"/>
        </a:p>
      </dgm:t>
    </dgm:pt>
    <dgm:pt modelId="{F95AA09C-7A7B-48BE-A860-3E4D281CCF30}" type="parTrans" cxnId="{CABB1CEF-68AB-4682-B9E9-1A80514E00EE}">
      <dgm:prSet/>
      <dgm:spPr/>
      <dgm:t>
        <a:bodyPr/>
        <a:lstStyle/>
        <a:p>
          <a:endParaRPr lang="fr-FR"/>
        </a:p>
      </dgm:t>
    </dgm:pt>
    <dgm:pt modelId="{49A8728A-05D0-42D4-ADC8-8E90153461C9}" type="sibTrans" cxnId="{CABB1CEF-68AB-4682-B9E9-1A80514E00EE}">
      <dgm:prSet/>
      <dgm:spPr/>
      <dgm:t>
        <a:bodyPr/>
        <a:lstStyle/>
        <a:p>
          <a:endParaRPr lang="fr-FR"/>
        </a:p>
      </dgm:t>
    </dgm:pt>
    <dgm:pt modelId="{443D1EC6-B7B1-462B-86E3-0CF6B3C1345C}" type="pres">
      <dgm:prSet presAssocID="{85CD1579-065D-45FE-9C6F-B816B81D3E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B95B8F7-A412-43FC-A6F7-68F18E93E6EE}" type="pres">
      <dgm:prSet presAssocID="{1B9A6FFE-E951-45E9-8F78-C8E911726532}" presName="composite" presStyleCnt="0"/>
      <dgm:spPr/>
    </dgm:pt>
    <dgm:pt modelId="{0BAE8D3B-3B27-4F66-B28A-D7E68B6F0B9F}" type="pres">
      <dgm:prSet presAssocID="{1B9A6FFE-E951-45E9-8F78-C8E91172653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1A057E-F6C3-47A0-9965-FD6535258076}" type="pres">
      <dgm:prSet presAssocID="{1B9A6FFE-E951-45E9-8F78-C8E911726532}" presName="parSh" presStyleLbl="node1" presStyleIdx="0" presStyleCnt="3"/>
      <dgm:spPr/>
      <dgm:t>
        <a:bodyPr/>
        <a:lstStyle/>
        <a:p>
          <a:endParaRPr lang="fr-FR"/>
        </a:p>
      </dgm:t>
    </dgm:pt>
    <dgm:pt modelId="{9265DFF2-63DC-4CE4-827F-6E3B501A53E3}" type="pres">
      <dgm:prSet presAssocID="{1B9A6FFE-E951-45E9-8F78-C8E91172653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1E082F-EC3D-438D-9F0A-46999AF5CDF2}" type="pres">
      <dgm:prSet presAssocID="{468E3917-C2EA-4E72-AE1A-DF74906E38C7}" presName="sibTrans" presStyleLbl="sibTrans2D1" presStyleIdx="0" presStyleCnt="2"/>
      <dgm:spPr/>
      <dgm:t>
        <a:bodyPr/>
        <a:lstStyle/>
        <a:p>
          <a:endParaRPr lang="fr-FR"/>
        </a:p>
      </dgm:t>
    </dgm:pt>
    <dgm:pt modelId="{6EC5C3EF-A4B1-4E15-9F85-E38FAFCD88B6}" type="pres">
      <dgm:prSet presAssocID="{468E3917-C2EA-4E72-AE1A-DF74906E38C7}" presName="connTx" presStyleLbl="sibTrans2D1" presStyleIdx="0" presStyleCnt="2"/>
      <dgm:spPr/>
      <dgm:t>
        <a:bodyPr/>
        <a:lstStyle/>
        <a:p>
          <a:endParaRPr lang="fr-FR"/>
        </a:p>
      </dgm:t>
    </dgm:pt>
    <dgm:pt modelId="{317E41EE-4362-4969-B55F-10F806C1CA1F}" type="pres">
      <dgm:prSet presAssocID="{3FDBC724-C45E-481F-9DD5-1888D0FB8835}" presName="composite" presStyleCnt="0"/>
      <dgm:spPr/>
    </dgm:pt>
    <dgm:pt modelId="{09490899-729E-41CC-B9EC-A8931FB46780}" type="pres">
      <dgm:prSet presAssocID="{3FDBC724-C45E-481F-9DD5-1888D0FB883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71A49F-E20D-4653-A5C5-C2EBE45057DF}" type="pres">
      <dgm:prSet presAssocID="{3FDBC724-C45E-481F-9DD5-1888D0FB8835}" presName="parSh" presStyleLbl="node1" presStyleIdx="1" presStyleCnt="3"/>
      <dgm:spPr/>
      <dgm:t>
        <a:bodyPr/>
        <a:lstStyle/>
        <a:p>
          <a:endParaRPr lang="fr-FR"/>
        </a:p>
      </dgm:t>
    </dgm:pt>
    <dgm:pt modelId="{C7C1A33C-A0FC-4114-AF77-8E84E14A6EC9}" type="pres">
      <dgm:prSet presAssocID="{3FDBC724-C45E-481F-9DD5-1888D0FB8835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80447-118A-4568-88E3-C630595AF11E}" type="pres">
      <dgm:prSet presAssocID="{9FE28A26-DA83-419A-995C-768D2AACD673}" presName="sibTrans" presStyleLbl="sibTrans2D1" presStyleIdx="1" presStyleCnt="2"/>
      <dgm:spPr/>
      <dgm:t>
        <a:bodyPr/>
        <a:lstStyle/>
        <a:p>
          <a:endParaRPr lang="fr-FR"/>
        </a:p>
      </dgm:t>
    </dgm:pt>
    <dgm:pt modelId="{2AE0B24D-99C3-42FF-9C7E-A106153F502B}" type="pres">
      <dgm:prSet presAssocID="{9FE28A26-DA83-419A-995C-768D2AACD673}" presName="connTx" presStyleLbl="sibTrans2D1" presStyleIdx="1" presStyleCnt="2"/>
      <dgm:spPr/>
      <dgm:t>
        <a:bodyPr/>
        <a:lstStyle/>
        <a:p>
          <a:endParaRPr lang="fr-FR"/>
        </a:p>
      </dgm:t>
    </dgm:pt>
    <dgm:pt modelId="{EB52D56E-E8ED-4038-92E6-8B5C587F8BC3}" type="pres">
      <dgm:prSet presAssocID="{014E4A6D-632B-4A70-83A5-F316D88D1247}" presName="composite" presStyleCnt="0"/>
      <dgm:spPr/>
    </dgm:pt>
    <dgm:pt modelId="{39BA5ECB-AD1F-49A7-93EC-40D60F6CA433}" type="pres">
      <dgm:prSet presAssocID="{014E4A6D-632B-4A70-83A5-F316D88D124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81A11F-FBA9-446C-968F-3B5E454A4B95}" type="pres">
      <dgm:prSet presAssocID="{014E4A6D-632B-4A70-83A5-F316D88D1247}" presName="parSh" presStyleLbl="node1" presStyleIdx="2" presStyleCnt="3"/>
      <dgm:spPr/>
      <dgm:t>
        <a:bodyPr/>
        <a:lstStyle/>
        <a:p>
          <a:endParaRPr lang="fr-FR"/>
        </a:p>
      </dgm:t>
    </dgm:pt>
    <dgm:pt modelId="{91A05FE1-1824-4CC7-BF38-E7E14E4F6F08}" type="pres">
      <dgm:prSet presAssocID="{014E4A6D-632B-4A70-83A5-F316D88D124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7F35B0-B592-49CD-80CB-DE725F9F2EEE}" srcId="{85CD1579-065D-45FE-9C6F-B816B81D3E77}" destId="{3FDBC724-C45E-481F-9DD5-1888D0FB8835}" srcOrd="1" destOrd="0" parTransId="{A6B75A39-745C-4B2A-8303-5A8052985D80}" sibTransId="{9FE28A26-DA83-419A-995C-768D2AACD673}"/>
    <dgm:cxn modelId="{CABB1CEF-68AB-4682-B9E9-1A80514E00EE}" srcId="{1B9A6FFE-E951-45E9-8F78-C8E911726532}" destId="{98752F9B-2BDE-44AA-AC47-06FB2FA135CC}" srcOrd="1" destOrd="0" parTransId="{F95AA09C-7A7B-48BE-A860-3E4D281CCF30}" sibTransId="{49A8728A-05D0-42D4-ADC8-8E90153461C9}"/>
    <dgm:cxn modelId="{45B57598-D47E-44A0-91BB-F1295B7669D8}" type="presOf" srcId="{014E4A6D-632B-4A70-83A5-F316D88D1247}" destId="{C381A11F-FBA9-446C-968F-3B5E454A4B95}" srcOrd="1" destOrd="0" presId="urn:microsoft.com/office/officeart/2005/8/layout/process3"/>
    <dgm:cxn modelId="{64C5FF61-9247-4CE7-8D95-16779E72448F}" type="presOf" srcId="{9FE28A26-DA83-419A-995C-768D2AACD673}" destId="{2AE0B24D-99C3-42FF-9C7E-A106153F502B}" srcOrd="1" destOrd="0" presId="urn:microsoft.com/office/officeart/2005/8/layout/process3"/>
    <dgm:cxn modelId="{EBB6ABD3-4F55-44E3-98FE-ECACCA39D855}" type="presOf" srcId="{98752F9B-2BDE-44AA-AC47-06FB2FA135CC}" destId="{9265DFF2-63DC-4CE4-827F-6E3B501A53E3}" srcOrd="0" destOrd="1" presId="urn:microsoft.com/office/officeart/2005/8/layout/process3"/>
    <dgm:cxn modelId="{B7A3FDCF-09BE-48E7-971E-40B6CD816C9D}" srcId="{85CD1579-065D-45FE-9C6F-B816B81D3E77}" destId="{1B9A6FFE-E951-45E9-8F78-C8E911726532}" srcOrd="0" destOrd="0" parTransId="{7E1D20B4-3071-4A3B-BA0E-4F2C1A73351B}" sibTransId="{468E3917-C2EA-4E72-AE1A-DF74906E38C7}"/>
    <dgm:cxn modelId="{572D42E3-29B7-4696-AFF4-EDF26A0D97DC}" type="presOf" srcId="{1B9A6FFE-E951-45E9-8F78-C8E911726532}" destId="{0BAE8D3B-3B27-4F66-B28A-D7E68B6F0B9F}" srcOrd="0" destOrd="0" presId="urn:microsoft.com/office/officeart/2005/8/layout/process3"/>
    <dgm:cxn modelId="{1EF56AAA-F14B-4FDB-94D9-07575415DD0A}" type="presOf" srcId="{468E3917-C2EA-4E72-AE1A-DF74906E38C7}" destId="{6EC5C3EF-A4B1-4E15-9F85-E38FAFCD88B6}" srcOrd="1" destOrd="0" presId="urn:microsoft.com/office/officeart/2005/8/layout/process3"/>
    <dgm:cxn modelId="{7DF16AAE-D1CB-49D8-8F3C-F4AF29DDA650}" type="presOf" srcId="{95AF5CBC-A297-4E2F-9002-B42F315CD0E7}" destId="{91A05FE1-1824-4CC7-BF38-E7E14E4F6F08}" srcOrd="0" destOrd="0" presId="urn:microsoft.com/office/officeart/2005/8/layout/process3"/>
    <dgm:cxn modelId="{601FF1C0-5779-4A6C-881F-2EDE5B7A1C32}" type="presOf" srcId="{1B9A6FFE-E951-45E9-8F78-C8E911726532}" destId="{421A057E-F6C3-47A0-9965-FD6535258076}" srcOrd="1" destOrd="0" presId="urn:microsoft.com/office/officeart/2005/8/layout/process3"/>
    <dgm:cxn modelId="{D10E1CB6-4668-43BD-A9A4-618BBF976D48}" type="presOf" srcId="{3FDBC724-C45E-481F-9DD5-1888D0FB8835}" destId="{09490899-729E-41CC-B9EC-A8931FB46780}" srcOrd="0" destOrd="0" presId="urn:microsoft.com/office/officeart/2005/8/layout/process3"/>
    <dgm:cxn modelId="{DB75D128-CCDD-4327-B2CC-434AB324C47F}" type="presOf" srcId="{3FDBC724-C45E-481F-9DD5-1888D0FB8835}" destId="{E771A49F-E20D-4653-A5C5-C2EBE45057DF}" srcOrd="1" destOrd="0" presId="urn:microsoft.com/office/officeart/2005/8/layout/process3"/>
    <dgm:cxn modelId="{D2DA336D-90F8-409E-9721-7BC16759B8B2}" srcId="{3FDBC724-C45E-481F-9DD5-1888D0FB8835}" destId="{D0F1B3D3-CC86-4600-88CA-5704941608D6}" srcOrd="0" destOrd="0" parTransId="{264C454E-ADF3-453D-AF44-A3B321EFCEEE}" sibTransId="{8CE1B844-E9BE-43E4-9D20-3433BC5753C5}"/>
    <dgm:cxn modelId="{1BCFFEAB-3D8A-44D6-B5EE-0C22A5500296}" type="presOf" srcId="{468E3917-C2EA-4E72-AE1A-DF74906E38C7}" destId="{551E082F-EC3D-438D-9F0A-46999AF5CDF2}" srcOrd="0" destOrd="0" presId="urn:microsoft.com/office/officeart/2005/8/layout/process3"/>
    <dgm:cxn modelId="{E74A42C5-08C5-4D97-8ECD-7FA830ACD964}" type="presOf" srcId="{014E4A6D-632B-4A70-83A5-F316D88D1247}" destId="{39BA5ECB-AD1F-49A7-93EC-40D60F6CA433}" srcOrd="0" destOrd="0" presId="urn:microsoft.com/office/officeart/2005/8/layout/process3"/>
    <dgm:cxn modelId="{A9D19998-0531-4235-B30A-F42670DFDDEB}" srcId="{85CD1579-065D-45FE-9C6F-B816B81D3E77}" destId="{014E4A6D-632B-4A70-83A5-F316D88D1247}" srcOrd="2" destOrd="0" parTransId="{F5E9C7B7-9558-4C75-A327-B7AB72FA3FF2}" sibTransId="{B89D6B20-90B8-427E-B1C7-3D962A2D51D7}"/>
    <dgm:cxn modelId="{638CDD32-046E-4B7B-A7DA-AC16B6A863DB}" type="presOf" srcId="{7653EFA5-6258-4824-839F-FDC1CC2A255A}" destId="{9265DFF2-63DC-4CE4-827F-6E3B501A53E3}" srcOrd="0" destOrd="2" presId="urn:microsoft.com/office/officeart/2005/8/layout/process3"/>
    <dgm:cxn modelId="{CF7D4AA7-BDCD-4E30-AC30-75667C9F7728}" type="presOf" srcId="{D0F1B3D3-CC86-4600-88CA-5704941608D6}" destId="{C7C1A33C-A0FC-4114-AF77-8E84E14A6EC9}" srcOrd="0" destOrd="0" presId="urn:microsoft.com/office/officeart/2005/8/layout/process3"/>
    <dgm:cxn modelId="{E27244B3-8008-4D80-915B-688A54535251}" type="presOf" srcId="{9FE28A26-DA83-419A-995C-768D2AACD673}" destId="{8FC80447-118A-4568-88E3-C630595AF11E}" srcOrd="0" destOrd="0" presId="urn:microsoft.com/office/officeart/2005/8/layout/process3"/>
    <dgm:cxn modelId="{1816B211-8FD2-4039-8484-F136FBE73EC8}" srcId="{014E4A6D-632B-4A70-83A5-F316D88D1247}" destId="{95AF5CBC-A297-4E2F-9002-B42F315CD0E7}" srcOrd="0" destOrd="0" parTransId="{B09B9107-A6A2-4F79-ACB1-C7F90BFDB7D6}" sibTransId="{C6090CF1-8603-4AB9-910F-CC91A5E50DDA}"/>
    <dgm:cxn modelId="{EA0E3212-8A46-420D-AECC-7C08BD3199D8}" type="presOf" srcId="{B4081133-1B96-4352-9920-A31A72BC5672}" destId="{9265DFF2-63DC-4CE4-827F-6E3B501A53E3}" srcOrd="0" destOrd="0" presId="urn:microsoft.com/office/officeart/2005/8/layout/process3"/>
    <dgm:cxn modelId="{846BA1AA-3B56-4EC6-9A41-F1F9ADEAB359}" type="presOf" srcId="{85CD1579-065D-45FE-9C6F-B816B81D3E77}" destId="{443D1EC6-B7B1-462B-86E3-0CF6B3C1345C}" srcOrd="0" destOrd="0" presId="urn:microsoft.com/office/officeart/2005/8/layout/process3"/>
    <dgm:cxn modelId="{CEDE19CB-0848-48A9-9EDB-26A1AB2E3249}" srcId="{1B9A6FFE-E951-45E9-8F78-C8E911726532}" destId="{B4081133-1B96-4352-9920-A31A72BC5672}" srcOrd="0" destOrd="0" parTransId="{8FFC7DDC-2229-493C-9713-6470DC49E6C9}" sibTransId="{1BACF494-2A6B-4A74-AB9A-6AC08885465A}"/>
    <dgm:cxn modelId="{D462F924-2E3A-48E5-942C-D3276E6764B2}" srcId="{1B9A6FFE-E951-45E9-8F78-C8E911726532}" destId="{7653EFA5-6258-4824-839F-FDC1CC2A255A}" srcOrd="2" destOrd="0" parTransId="{B23BA2D2-979C-4A69-AD9B-F7BD359AF512}" sibTransId="{B4CA03E8-5DC1-4217-B815-0E9015526958}"/>
    <dgm:cxn modelId="{E8C1A379-F9A0-4365-9221-0ADDEF550E25}" type="presParOf" srcId="{443D1EC6-B7B1-462B-86E3-0CF6B3C1345C}" destId="{6B95B8F7-A412-43FC-A6F7-68F18E93E6EE}" srcOrd="0" destOrd="0" presId="urn:microsoft.com/office/officeart/2005/8/layout/process3"/>
    <dgm:cxn modelId="{91068BB9-3BB5-405A-B541-8863D189D47C}" type="presParOf" srcId="{6B95B8F7-A412-43FC-A6F7-68F18E93E6EE}" destId="{0BAE8D3B-3B27-4F66-B28A-D7E68B6F0B9F}" srcOrd="0" destOrd="0" presId="urn:microsoft.com/office/officeart/2005/8/layout/process3"/>
    <dgm:cxn modelId="{629D55B2-0CAC-4549-8D36-0350CD7C335C}" type="presParOf" srcId="{6B95B8F7-A412-43FC-A6F7-68F18E93E6EE}" destId="{421A057E-F6C3-47A0-9965-FD6535258076}" srcOrd="1" destOrd="0" presId="urn:microsoft.com/office/officeart/2005/8/layout/process3"/>
    <dgm:cxn modelId="{C29339B7-AB65-4A4F-A481-B15E9FF3B7D7}" type="presParOf" srcId="{6B95B8F7-A412-43FC-A6F7-68F18E93E6EE}" destId="{9265DFF2-63DC-4CE4-827F-6E3B501A53E3}" srcOrd="2" destOrd="0" presId="urn:microsoft.com/office/officeart/2005/8/layout/process3"/>
    <dgm:cxn modelId="{9E5A8A8A-ED56-4BCB-8D34-FC383CB1CB9F}" type="presParOf" srcId="{443D1EC6-B7B1-462B-86E3-0CF6B3C1345C}" destId="{551E082F-EC3D-438D-9F0A-46999AF5CDF2}" srcOrd="1" destOrd="0" presId="urn:microsoft.com/office/officeart/2005/8/layout/process3"/>
    <dgm:cxn modelId="{903A587C-0C3E-428A-B1A2-4C90B3E23DCD}" type="presParOf" srcId="{551E082F-EC3D-438D-9F0A-46999AF5CDF2}" destId="{6EC5C3EF-A4B1-4E15-9F85-E38FAFCD88B6}" srcOrd="0" destOrd="0" presId="urn:microsoft.com/office/officeart/2005/8/layout/process3"/>
    <dgm:cxn modelId="{5A90E9A2-7A69-459F-94E4-E25A562B5ACE}" type="presParOf" srcId="{443D1EC6-B7B1-462B-86E3-0CF6B3C1345C}" destId="{317E41EE-4362-4969-B55F-10F806C1CA1F}" srcOrd="2" destOrd="0" presId="urn:microsoft.com/office/officeart/2005/8/layout/process3"/>
    <dgm:cxn modelId="{97E37688-EC6A-4AA9-ADEE-731EC78E436B}" type="presParOf" srcId="{317E41EE-4362-4969-B55F-10F806C1CA1F}" destId="{09490899-729E-41CC-B9EC-A8931FB46780}" srcOrd="0" destOrd="0" presId="urn:microsoft.com/office/officeart/2005/8/layout/process3"/>
    <dgm:cxn modelId="{21C552BC-67E3-40AE-AFDF-ABAF4DFEFFF9}" type="presParOf" srcId="{317E41EE-4362-4969-B55F-10F806C1CA1F}" destId="{E771A49F-E20D-4653-A5C5-C2EBE45057DF}" srcOrd="1" destOrd="0" presId="urn:microsoft.com/office/officeart/2005/8/layout/process3"/>
    <dgm:cxn modelId="{129D4905-EFE0-41C5-A37D-DE6DC0A33E20}" type="presParOf" srcId="{317E41EE-4362-4969-B55F-10F806C1CA1F}" destId="{C7C1A33C-A0FC-4114-AF77-8E84E14A6EC9}" srcOrd="2" destOrd="0" presId="urn:microsoft.com/office/officeart/2005/8/layout/process3"/>
    <dgm:cxn modelId="{1D8ACE5F-3979-450E-835C-1E080B5DFBC3}" type="presParOf" srcId="{443D1EC6-B7B1-462B-86E3-0CF6B3C1345C}" destId="{8FC80447-118A-4568-88E3-C630595AF11E}" srcOrd="3" destOrd="0" presId="urn:microsoft.com/office/officeart/2005/8/layout/process3"/>
    <dgm:cxn modelId="{385BEBE3-C03E-4024-8AC5-F4EF6B2B9353}" type="presParOf" srcId="{8FC80447-118A-4568-88E3-C630595AF11E}" destId="{2AE0B24D-99C3-42FF-9C7E-A106153F502B}" srcOrd="0" destOrd="0" presId="urn:microsoft.com/office/officeart/2005/8/layout/process3"/>
    <dgm:cxn modelId="{1D58FC07-3E79-4E2A-8871-4A213E881598}" type="presParOf" srcId="{443D1EC6-B7B1-462B-86E3-0CF6B3C1345C}" destId="{EB52D56E-E8ED-4038-92E6-8B5C587F8BC3}" srcOrd="4" destOrd="0" presId="urn:microsoft.com/office/officeart/2005/8/layout/process3"/>
    <dgm:cxn modelId="{620B7685-CB2C-4E56-832A-FFC2199A5456}" type="presParOf" srcId="{EB52D56E-E8ED-4038-92E6-8B5C587F8BC3}" destId="{39BA5ECB-AD1F-49A7-93EC-40D60F6CA433}" srcOrd="0" destOrd="0" presId="urn:microsoft.com/office/officeart/2005/8/layout/process3"/>
    <dgm:cxn modelId="{24AFC860-CDD5-45DD-B428-0B09C4EA7721}" type="presParOf" srcId="{EB52D56E-E8ED-4038-92E6-8B5C587F8BC3}" destId="{C381A11F-FBA9-446C-968F-3B5E454A4B95}" srcOrd="1" destOrd="0" presId="urn:microsoft.com/office/officeart/2005/8/layout/process3"/>
    <dgm:cxn modelId="{8E7ACE3D-5423-4090-B342-590C26F0693F}" type="presParOf" srcId="{EB52D56E-E8ED-4038-92E6-8B5C587F8BC3}" destId="{91A05FE1-1824-4CC7-BF38-E7E14E4F6F0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A057E-F6C3-47A0-9965-FD6535258076}">
      <dsp:nvSpPr>
        <dsp:cNvPr id="0" name=""/>
        <dsp:cNvSpPr/>
      </dsp:nvSpPr>
      <dsp:spPr>
        <a:xfrm>
          <a:off x="4434" y="194087"/>
          <a:ext cx="201615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Ranking</a:t>
          </a:r>
          <a:endParaRPr lang="fr-FR" sz="1900" kern="1200" dirty="0"/>
        </a:p>
      </dsp:txBody>
      <dsp:txXfrm>
        <a:off x="4434" y="194087"/>
        <a:ext cx="2016151" cy="547200"/>
      </dsp:txXfrm>
    </dsp:sp>
    <dsp:sp modelId="{9265DFF2-63DC-4CE4-827F-6E3B501A53E3}">
      <dsp:nvSpPr>
        <dsp:cNvPr id="0" name=""/>
        <dsp:cNvSpPr/>
      </dsp:nvSpPr>
      <dsp:spPr>
        <a:xfrm>
          <a:off x="417380" y="741287"/>
          <a:ext cx="2016151" cy="2842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Finding</a:t>
          </a:r>
          <a:r>
            <a:rPr lang="fr-FR" sz="1900" kern="1200" dirty="0" smtClean="0"/>
            <a:t> matches to </a:t>
          </a:r>
          <a:r>
            <a:rPr lang="fr-FR" sz="1900" kern="1200" dirty="0" err="1" smtClean="0"/>
            <a:t>queries</a:t>
          </a:r>
          <a:r>
            <a:rPr lang="fr-FR" sz="1900" kern="1200" dirty="0" smtClean="0"/>
            <a:t> in </a:t>
          </a:r>
          <a:r>
            <a:rPr lang="fr-FR" sz="1900" kern="1200" dirty="0" err="1" smtClean="0"/>
            <a:t>database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Identity</a:t>
          </a:r>
          <a:r>
            <a:rPr lang="fr-FR" sz="1900" kern="1200" dirty="0" smtClean="0"/>
            <a:t> </a:t>
          </a:r>
          <a:r>
            <a:rPr lang="fr-FR" sz="1900" kern="1200" dirty="0" err="1" smtClean="0"/>
            <a:t>measures</a:t>
          </a:r>
          <a:endParaRPr lang="fr-FR" sz="1900" kern="1200" dirty="0"/>
        </a:p>
      </dsp:txBody>
      <dsp:txXfrm>
        <a:off x="476431" y="800338"/>
        <a:ext cx="1898049" cy="2724773"/>
      </dsp:txXfrm>
    </dsp:sp>
    <dsp:sp modelId="{551E082F-EC3D-438D-9F0A-46999AF5CDF2}">
      <dsp:nvSpPr>
        <dsp:cNvPr id="0" name=""/>
        <dsp:cNvSpPr/>
      </dsp:nvSpPr>
      <dsp:spPr>
        <a:xfrm>
          <a:off x="2326227" y="216705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326227" y="317098"/>
        <a:ext cx="497370" cy="301177"/>
      </dsp:txXfrm>
    </dsp:sp>
    <dsp:sp modelId="{E771A49F-E20D-4653-A5C5-C2EBE45057DF}">
      <dsp:nvSpPr>
        <dsp:cNvPr id="0" name=""/>
        <dsp:cNvSpPr/>
      </dsp:nvSpPr>
      <dsp:spPr>
        <a:xfrm>
          <a:off x="3243150" y="194087"/>
          <a:ext cx="201615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Fingerprinting</a:t>
          </a:r>
          <a:endParaRPr lang="fr-FR" sz="1900" kern="1200" dirty="0"/>
        </a:p>
      </dsp:txBody>
      <dsp:txXfrm>
        <a:off x="3243150" y="194087"/>
        <a:ext cx="2016151" cy="547200"/>
      </dsp:txXfrm>
    </dsp:sp>
    <dsp:sp modelId="{C7C1A33C-A0FC-4114-AF77-8E84E14A6EC9}">
      <dsp:nvSpPr>
        <dsp:cNvPr id="0" name=""/>
        <dsp:cNvSpPr/>
      </dsp:nvSpPr>
      <dsp:spPr>
        <a:xfrm>
          <a:off x="3656097" y="741287"/>
          <a:ext cx="2016151" cy="2842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Produces</a:t>
          </a:r>
          <a:r>
            <a:rPr lang="fr-FR" sz="1900" kern="1200" dirty="0" smtClean="0"/>
            <a:t> </a:t>
          </a:r>
          <a:r>
            <a:rPr lang="fr-FR" sz="1900" kern="1200" dirty="0" smtClean="0"/>
            <a:t>a </a:t>
          </a:r>
          <a:r>
            <a:rPr lang="en-US" sz="1900" kern="1200" dirty="0" smtClean="0"/>
            <a:t>compact description, or fingerprint, for each document in </a:t>
          </a:r>
          <a:r>
            <a:rPr lang="fr-FR" sz="1900" kern="1200" dirty="0" smtClean="0"/>
            <a:t>the collection</a:t>
          </a:r>
          <a:endParaRPr lang="fr-FR" sz="1900" kern="1200" dirty="0"/>
        </a:p>
      </dsp:txBody>
      <dsp:txXfrm>
        <a:off x="3715148" y="800338"/>
        <a:ext cx="1898049" cy="2724773"/>
      </dsp:txXfrm>
    </dsp:sp>
    <dsp:sp modelId="{8FC80447-118A-4568-88E3-C630595AF11E}">
      <dsp:nvSpPr>
        <dsp:cNvPr id="0" name=""/>
        <dsp:cNvSpPr/>
      </dsp:nvSpPr>
      <dsp:spPr>
        <a:xfrm>
          <a:off x="5564943" y="216705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564943" y="317098"/>
        <a:ext cx="497370" cy="301177"/>
      </dsp:txXfrm>
    </dsp:sp>
    <dsp:sp modelId="{C381A11F-FBA9-446C-968F-3B5E454A4B95}">
      <dsp:nvSpPr>
        <dsp:cNvPr id="0" name=""/>
        <dsp:cNvSpPr/>
      </dsp:nvSpPr>
      <dsp:spPr>
        <a:xfrm>
          <a:off x="6481867" y="194087"/>
          <a:ext cx="201615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Visualising</a:t>
          </a:r>
          <a:endParaRPr lang="fr-FR" sz="1900" kern="1200" dirty="0"/>
        </a:p>
      </dsp:txBody>
      <dsp:txXfrm>
        <a:off x="6481867" y="194087"/>
        <a:ext cx="2016151" cy="547200"/>
      </dsp:txXfrm>
    </dsp:sp>
    <dsp:sp modelId="{91A05FE1-1824-4CC7-BF38-E7E14E4F6F08}">
      <dsp:nvSpPr>
        <dsp:cNvPr id="0" name=""/>
        <dsp:cNvSpPr/>
      </dsp:nvSpPr>
      <dsp:spPr>
        <a:xfrm>
          <a:off x="6894814" y="741287"/>
          <a:ext cx="2016151" cy="2842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Visual support for </a:t>
          </a:r>
          <a:r>
            <a:rPr lang="fr-FR" sz="1900" kern="1200" dirty="0" err="1" smtClean="0"/>
            <a:t>manually</a:t>
          </a:r>
          <a:r>
            <a:rPr lang="fr-FR" sz="1900" kern="1200" dirty="0" smtClean="0"/>
            <a:t> </a:t>
          </a:r>
          <a:r>
            <a:rPr lang="fr-FR" sz="1900" kern="1200" dirty="0" err="1" smtClean="0"/>
            <a:t>checking</a:t>
          </a:r>
          <a:r>
            <a:rPr lang="fr-FR" sz="1900" kern="1200" dirty="0" smtClean="0"/>
            <a:t> </a:t>
          </a:r>
          <a:r>
            <a:rPr lang="fr-FR" sz="1900" kern="1200" dirty="0" smtClean="0"/>
            <a:t>relevance </a:t>
          </a:r>
          <a:r>
            <a:rPr lang="fr-FR" sz="1900" kern="1200" dirty="0" smtClean="0"/>
            <a:t>of </a:t>
          </a:r>
          <a:r>
            <a:rPr lang="fr-FR" sz="1900" kern="1200" dirty="0" err="1" smtClean="0"/>
            <a:t>results</a:t>
          </a:r>
          <a:endParaRPr lang="fr-FR" sz="1900" kern="1200" dirty="0"/>
        </a:p>
      </dsp:txBody>
      <dsp:txXfrm>
        <a:off x="6953865" y="800338"/>
        <a:ext cx="1898049" cy="2724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814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62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09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69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54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6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2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72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7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5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3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6787-E8AB-4E25-A8C7-0E00733A2CC9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C6BE2B-5AAC-4F5B-834E-8D5380D030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Plagiarism</a:t>
            </a:r>
            <a:r>
              <a:rPr lang="fr-FR" dirty="0" smtClean="0"/>
              <a:t> </a:t>
            </a:r>
            <a:r>
              <a:rPr lang="fr-FR" dirty="0" err="1" smtClean="0"/>
              <a:t>Detekor</a:t>
            </a:r>
            <a:r>
              <a:rPr lang="fr-FR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2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.2 </a:t>
            </a:r>
            <a:r>
              <a:rPr lang="fr-FR" dirty="0" err="1" smtClean="0"/>
              <a:t>Fingerprints</a:t>
            </a:r>
            <a:r>
              <a:rPr lang="fr-FR" dirty="0" smtClean="0"/>
              <a:t> </a:t>
            </a:r>
            <a:r>
              <a:rPr lang="fr-FR" dirty="0" err="1" smtClean="0"/>
              <a:t>granularity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Significant</a:t>
            </a:r>
            <a:r>
              <a:rPr lang="fr-FR" dirty="0" smtClean="0"/>
              <a:t> impact on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efficiency</a:t>
            </a:r>
            <a:endParaRPr lang="fr-FR" dirty="0" smtClean="0"/>
          </a:p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: </a:t>
            </a:r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characters</a:t>
            </a:r>
            <a:endParaRPr lang="fr-FR" dirty="0"/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sentences</a:t>
            </a:r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words</a:t>
            </a:r>
            <a:r>
              <a:rPr lang="fr-FR" dirty="0" smtClean="0"/>
              <a:t> – </a:t>
            </a:r>
            <a:r>
              <a:rPr lang="fr-FR" i="1" dirty="0" err="1" smtClean="0"/>
              <a:t>most</a:t>
            </a:r>
            <a:r>
              <a:rPr lang="fr-FR" i="1" dirty="0" smtClean="0"/>
              <a:t> </a:t>
            </a:r>
            <a:r>
              <a:rPr lang="fr-FR" i="1" dirty="0" err="1" smtClean="0"/>
              <a:t>commonly</a:t>
            </a:r>
            <a:r>
              <a:rPr lang="fr-FR" i="1" dirty="0" smtClean="0"/>
              <a:t> </a:t>
            </a:r>
            <a:r>
              <a:rPr lang="fr-FR" i="1" dirty="0" err="1" smtClean="0"/>
              <a:t>adopted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higher</a:t>
            </a:r>
            <a:r>
              <a:rPr lang="fr-FR" dirty="0" smtClean="0"/>
              <a:t> the </a:t>
            </a:r>
            <a:r>
              <a:rPr lang="fr-FR" dirty="0" err="1" smtClean="0"/>
              <a:t>granularity</a:t>
            </a:r>
            <a:r>
              <a:rPr lang="fr-FR" dirty="0" smtClean="0"/>
              <a:t>, the </a:t>
            </a:r>
            <a:r>
              <a:rPr lang="fr-FR" dirty="0" err="1" smtClean="0"/>
              <a:t>lower</a:t>
            </a:r>
            <a:r>
              <a:rPr lang="fr-FR" dirty="0" smtClean="0"/>
              <a:t> the chance </a:t>
            </a:r>
            <a:r>
              <a:rPr lang="fr-FR" dirty="0" err="1" smtClean="0"/>
              <a:t>that</a:t>
            </a:r>
            <a:r>
              <a:rPr lang="fr-FR" dirty="0" smtClean="0"/>
              <a:t> 2 documents sharing a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minutiae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sentence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endParaRPr lang="fr-FR" dirty="0"/>
          </a:p>
          <a:p>
            <a:r>
              <a:rPr lang="fr-FR" dirty="0" smtClean="0"/>
              <a:t>Vice versa,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granularity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matches by chance</a:t>
            </a:r>
          </a:p>
        </p:txBody>
      </p:sp>
    </p:spTree>
    <p:extLst>
      <p:ext uri="{BB962C8B-B14F-4D97-AF65-F5344CB8AC3E}">
        <p14:creationId xmlns:p14="http://schemas.microsoft.com/office/powerpoint/2010/main" val="38120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.4 </a:t>
            </a:r>
            <a:r>
              <a:rPr lang="fr-FR" dirty="0" err="1" smtClean="0"/>
              <a:t>Substring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i="1" dirty="0" smtClean="0"/>
              <a:t>n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minutiae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, </a:t>
            </a:r>
            <a:r>
              <a:rPr lang="fr-FR" i="1" dirty="0" smtClean="0"/>
              <a:t>n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substrings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hashed</a:t>
            </a:r>
            <a:r>
              <a:rPr lang="fr-FR" dirty="0" smtClean="0"/>
              <a:t>. </a:t>
            </a:r>
          </a:p>
          <a:p>
            <a:r>
              <a:rPr lang="fr-FR" dirty="0" smtClean="0"/>
              <a:t>4 main </a:t>
            </a:r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Full </a:t>
            </a:r>
            <a:r>
              <a:rPr lang="fr-FR" dirty="0" err="1" smtClean="0"/>
              <a:t>fingerprinting</a:t>
            </a:r>
            <a:r>
              <a:rPr lang="fr-FR" dirty="0" smtClean="0"/>
              <a:t>: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substring</a:t>
            </a:r>
            <a:r>
              <a:rPr lang="fr-FR" dirty="0" smtClean="0"/>
              <a:t> of size g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err="1" smtClean="0"/>
              <a:t>Positional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 smtClean="0"/>
              <a:t>: </a:t>
            </a:r>
            <a:r>
              <a:rPr lang="fr-FR" dirty="0" err="1" smtClean="0"/>
              <a:t>random</a:t>
            </a:r>
            <a:r>
              <a:rPr lang="fr-FR" dirty="0" smtClean="0"/>
              <a:t>, all </a:t>
            </a:r>
            <a:r>
              <a:rPr lang="fr-FR" dirty="0" err="1" smtClean="0"/>
              <a:t>substrings</a:t>
            </a:r>
            <a:r>
              <a:rPr lang="fr-FR" dirty="0" smtClean="0"/>
              <a:t>, first-r, first-r-</a:t>
            </a:r>
            <a:r>
              <a:rPr lang="fr-FR" dirty="0" err="1" smtClean="0"/>
              <a:t>sliding</a:t>
            </a:r>
            <a:r>
              <a:rPr lang="fr-FR" dirty="0"/>
              <a:t>	</a:t>
            </a:r>
            <a:endParaRPr lang="fr-FR" dirty="0" smtClean="0"/>
          </a:p>
          <a:p>
            <a:pPr lvl="1"/>
            <a:r>
              <a:rPr lang="fr-FR" dirty="0" err="1" smtClean="0"/>
              <a:t>Frequency</a:t>
            </a:r>
            <a:r>
              <a:rPr lang="fr-FR" dirty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: </a:t>
            </a:r>
            <a:r>
              <a:rPr lang="fr-FR" dirty="0" err="1" smtClean="0"/>
              <a:t>rarest</a:t>
            </a:r>
            <a:r>
              <a:rPr lang="fr-FR" dirty="0" smtClean="0"/>
              <a:t> in document, </a:t>
            </a:r>
            <a:r>
              <a:rPr lang="fr-FR" dirty="0" err="1" smtClean="0"/>
              <a:t>rarest</a:t>
            </a:r>
            <a:r>
              <a:rPr lang="fr-FR" dirty="0" smtClean="0"/>
              <a:t> in collection, </a:t>
            </a:r>
            <a:r>
              <a:rPr lang="fr-FR" dirty="0" err="1" smtClean="0"/>
              <a:t>rarest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endParaRPr lang="fr-FR" dirty="0" smtClean="0"/>
          </a:p>
          <a:p>
            <a:pPr lvl="1"/>
            <a:r>
              <a:rPr lang="fr-FR" dirty="0" smtClean="0"/>
              <a:t>Structure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anchors</a:t>
            </a:r>
            <a:r>
              <a:rPr lang="fr-FR" dirty="0" smtClean="0"/>
              <a:t> (K-th in sentence, K-th sentence…)</a:t>
            </a:r>
          </a:p>
          <a:p>
            <a:pPr lvl="1"/>
            <a:endParaRPr lang="fr-FR" dirty="0"/>
          </a:p>
          <a:p>
            <a:r>
              <a:rPr lang="fr-FR" dirty="0" smtClean="0"/>
              <a:t>Full </a:t>
            </a:r>
            <a:r>
              <a:rPr lang="fr-FR" dirty="0" err="1" smtClean="0"/>
              <a:t>fingerprinting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, </a:t>
            </a:r>
            <a:r>
              <a:rPr lang="fr-FR" dirty="0" err="1" smtClean="0"/>
              <a:t>supposely</a:t>
            </a:r>
            <a:r>
              <a:rPr lang="fr-FR" dirty="0" smtClean="0"/>
              <a:t> best-case </a:t>
            </a:r>
            <a:r>
              <a:rPr lang="fr-FR" dirty="0" err="1" smtClean="0"/>
              <a:t>effectiveness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&amp; Performance	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3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</a:t>
            </a:r>
            <a:r>
              <a:rPr lang="fr-FR" dirty="0" err="1" smtClean="0"/>
              <a:t>decisions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Input: </a:t>
            </a:r>
            <a:r>
              <a:rPr lang="fr-FR" dirty="0" err="1" smtClean="0"/>
              <a:t>Query</a:t>
            </a:r>
            <a:r>
              <a:rPr lang="fr-FR" dirty="0" smtClean="0"/>
              <a:t> document, document for 1-1 </a:t>
            </a:r>
            <a:r>
              <a:rPr lang="fr-FR" dirty="0" err="1" smtClean="0"/>
              <a:t>comparison</a:t>
            </a:r>
            <a:r>
              <a:rPr lang="fr-FR" dirty="0" smtClean="0"/>
              <a:t>, options for computation </a:t>
            </a:r>
          </a:p>
          <a:p>
            <a:endParaRPr lang="fr-FR" dirty="0" smtClean="0"/>
          </a:p>
          <a:p>
            <a:r>
              <a:rPr lang="fr-FR" dirty="0" smtClean="0"/>
              <a:t>Output: Visualisation of relevant datas </a:t>
            </a:r>
            <a:r>
              <a:rPr lang="fr-FR" dirty="0" err="1" smtClean="0"/>
              <a:t>after</a:t>
            </a:r>
            <a:r>
              <a:rPr lang="fr-FR" dirty="0" smtClean="0"/>
              <a:t> computation in HTML file, </a:t>
            </a:r>
            <a:r>
              <a:rPr lang="fr-FR" dirty="0" err="1" smtClean="0"/>
              <a:t>visual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documents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underlined</a:t>
            </a:r>
            <a:r>
              <a:rPr lang="fr-FR" dirty="0"/>
              <a:t> </a:t>
            </a:r>
            <a:r>
              <a:rPr lang="fr-FR" dirty="0" err="1" smtClean="0"/>
              <a:t>coderivative</a:t>
            </a:r>
            <a:r>
              <a:rPr lang="fr-FR" dirty="0" smtClean="0"/>
              <a:t> data. </a:t>
            </a:r>
          </a:p>
          <a:p>
            <a:endParaRPr lang="fr-FR" dirty="0"/>
          </a:p>
          <a:p>
            <a:r>
              <a:rPr lang="fr-FR" dirty="0" err="1" smtClean="0"/>
              <a:t>Language</a:t>
            </a:r>
            <a:r>
              <a:rPr lang="fr-FR" dirty="0" smtClean="0"/>
              <a:t>: C++ 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8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</a:t>
            </a:r>
            <a:r>
              <a:rPr lang="fr-FR" dirty="0" err="1" smtClean="0"/>
              <a:t>decisions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4974"/>
            <a:ext cx="8915400" cy="3777622"/>
          </a:xfrm>
        </p:spPr>
        <p:txBody>
          <a:bodyPr/>
          <a:lstStyle/>
          <a:p>
            <a:r>
              <a:rPr lang="fr-FR" dirty="0" err="1" smtClean="0"/>
              <a:t>Ranking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All variations have been </a:t>
            </a:r>
            <a:r>
              <a:rPr lang="fr-FR" dirty="0" err="1" smtClean="0"/>
              <a:t>implemented</a:t>
            </a:r>
            <a:r>
              <a:rPr lang="fr-FR" dirty="0" smtClean="0"/>
              <a:t>. One selects the version to </a:t>
            </a:r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USI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and documents are </a:t>
            </a:r>
            <a:r>
              <a:rPr lang="fr-FR" dirty="0" err="1" smtClean="0"/>
              <a:t>previously</a:t>
            </a:r>
            <a:r>
              <a:rPr lang="fr-FR" dirty="0" smtClean="0"/>
              <a:t> </a:t>
            </a:r>
            <a:r>
              <a:rPr lang="fr-FR" dirty="0" err="1" smtClean="0"/>
              <a:t>standardised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erasing</a:t>
            </a:r>
            <a:r>
              <a:rPr lang="fr-FR" dirty="0" smtClean="0"/>
              <a:t> of </a:t>
            </a:r>
            <a:r>
              <a:rPr lang="fr-FR" dirty="0" err="1" smtClean="0"/>
              <a:t>stopwords</a:t>
            </a:r>
            <a:r>
              <a:rPr lang="fr-FR" dirty="0" smtClean="0"/>
              <a:t> and passing </a:t>
            </a:r>
            <a:r>
              <a:rPr lang="fr-FR" dirty="0" err="1" smtClean="0"/>
              <a:t>uppercase</a:t>
            </a:r>
            <a:r>
              <a:rPr lang="fr-FR" dirty="0" smtClean="0"/>
              <a:t> to </a:t>
            </a:r>
            <a:r>
              <a:rPr lang="fr-FR" dirty="0" err="1" smtClean="0"/>
              <a:t>lowercase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endParaRPr lang="fr-FR" dirty="0" smtClean="0"/>
          </a:p>
          <a:p>
            <a:pPr lvl="1"/>
            <a:r>
              <a:rPr lang="fr-FR" dirty="0" smtClean="0"/>
              <a:t>Construction of </a:t>
            </a:r>
            <a:r>
              <a:rPr lang="fr-FR" dirty="0" err="1" smtClean="0"/>
              <a:t>inverted</a:t>
            </a:r>
            <a:r>
              <a:rPr lang="fr-FR" dirty="0" smtClean="0"/>
              <a:t> indexes for </a:t>
            </a:r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frequencies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Fingerprinting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Full </a:t>
            </a:r>
            <a:r>
              <a:rPr lang="fr-FR" dirty="0" err="1" smtClean="0"/>
              <a:t>fingerprinting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Testing</a:t>
            </a:r>
            <a:r>
              <a:rPr lang="fr-FR" dirty="0" smtClean="0"/>
              <a:t> and </a:t>
            </a:r>
            <a:r>
              <a:rPr lang="fr-FR" dirty="0" err="1" smtClean="0"/>
              <a:t>analysis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5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Aim</a:t>
            </a:r>
            <a:r>
              <a:rPr lang="fr-FR" dirty="0" smtClean="0"/>
              <a:t>: </a:t>
            </a:r>
            <a:r>
              <a:rPr lang="en-US" dirty="0"/>
              <a:t>develop and </a:t>
            </a:r>
            <a:r>
              <a:rPr lang="en-US" dirty="0" smtClean="0"/>
              <a:t>evaluate software for analyzing and detecting plagiarized documents. Providing Interface for manual checking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8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1 </a:t>
            </a:r>
            <a:r>
              <a:rPr lang="fr-FR" dirty="0" smtClean="0"/>
              <a:t>- </a:t>
            </a:r>
            <a:r>
              <a:rPr lang="fr-FR" dirty="0" err="1" smtClean="0"/>
              <a:t>Algorithmic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problem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 </a:t>
            </a:r>
            <a:r>
              <a:rPr lang="fr-FR" dirty="0" smtClean="0"/>
              <a:t>- </a:t>
            </a:r>
            <a:r>
              <a:rPr lang="fr-FR" dirty="0" err="1" smtClean="0"/>
              <a:t>Implementation</a:t>
            </a:r>
            <a:r>
              <a:rPr lang="fr-FR" dirty="0" smtClean="0"/>
              <a:t> and performances</a:t>
            </a:r>
          </a:p>
          <a:p>
            <a:endParaRPr lang="fr-FR" dirty="0"/>
          </a:p>
          <a:p>
            <a:r>
              <a:rPr lang="fr-FR" dirty="0" smtClean="0"/>
              <a:t>3 </a:t>
            </a:r>
            <a:r>
              <a:rPr lang="fr-FR" dirty="0" smtClean="0"/>
              <a:t>- </a:t>
            </a:r>
            <a:r>
              <a:rPr lang="fr-FR" dirty="0" err="1" smtClean="0"/>
              <a:t>Closing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8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Algorithmic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/>
              <a:t>	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Program’s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8338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Calculating</a:t>
            </a:r>
            <a:r>
              <a:rPr lang="fr-FR" dirty="0" smtClean="0"/>
              <a:t> and </a:t>
            </a:r>
            <a:r>
              <a:rPr lang="fr-FR" dirty="0" err="1" smtClean="0"/>
              <a:t>sorting</a:t>
            </a:r>
            <a:r>
              <a:rPr lang="fr-FR" dirty="0" smtClean="0"/>
              <a:t> documents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measure</a:t>
            </a:r>
            <a:endParaRPr lang="fr-FR" dirty="0"/>
          </a:p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proceeding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073094"/>
                  </p:ext>
                </p:extLst>
              </p:nvPr>
            </p:nvGraphicFramePr>
            <p:xfrm>
              <a:off x="2666850" y="1416827"/>
              <a:ext cx="8128000" cy="4838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3438"/>
                    <a:gridCol w="3504562"/>
                  </a:tblGrid>
                  <a:tr h="347022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Identity</a:t>
                          </a:r>
                          <a:r>
                            <a:rPr lang="fr-FR" dirty="0" smtClean="0"/>
                            <a:t> </a:t>
                          </a:r>
                          <a:r>
                            <a:rPr lang="fr-FR" dirty="0" err="1" smtClean="0"/>
                            <a:t>measure</a:t>
                          </a:r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 ∈ 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14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𝑓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1+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many terms </a:t>
                          </a:r>
                          <a:r>
                            <a:rPr lang="en-US" sz="1200" b="0" i="1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 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</a:t>
                          </a:r>
                          <a:r>
                            <a:rPr lang="en-US" sz="12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coderived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documents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1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should be small. Likewise, </a:t>
                          </a:r>
                          <a:r>
                            <a:rPr lang="en-US" sz="12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coderivatives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should be of similar length, so the 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should </a:t>
                          </a:r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also be small.</a:t>
                          </a:r>
                          <a:endParaRPr lang="fr-FR" sz="12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 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 ∈ 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14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𝑓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1+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measure too sensitive to differences in document lengths. </a:t>
                          </a:r>
                        </a:p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document length discriminator can be</a:t>
                          </a:r>
                        </a:p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tempered by taking the log of the difference. </a:t>
                          </a:r>
                          <a:endParaRPr lang="fr-FR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 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 ∈ 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14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𝑓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</m:e>
                                        </m:func>
                                        <m:d>
                                          <m:d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1+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fr-FR" sz="1400" dirty="0"/>
                        </a:p>
                        <a:p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higher rank is given to documents</a:t>
                          </a:r>
                        </a:p>
                        <a:p>
                          <a:r>
                            <a:rPr lang="en-US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which the term is rare in the collection but common in the</a:t>
                          </a:r>
                        </a:p>
                        <a:p>
                          <a:r>
                            <a:rPr lang="fr-FR" sz="14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query</a:t>
                          </a:r>
                          <a:r>
                            <a:rPr lang="fr-FR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the document.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 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 ∈ 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1400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𝑓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fr-FR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1+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err="1" smtClean="0"/>
                            <a:t>Assessing</a:t>
                          </a:r>
                          <a:r>
                            <a:rPr lang="fr-FR" sz="1400" baseline="0" dirty="0" smtClean="0"/>
                            <a:t> impact of </a:t>
                          </a:r>
                          <a:r>
                            <a:rPr lang="fr-FR" sz="1400" baseline="0" dirty="0" err="1" smtClean="0"/>
                            <a:t>changing</a:t>
                          </a:r>
                          <a:r>
                            <a:rPr lang="fr-FR" sz="1400" baseline="0" dirty="0" smtClean="0"/>
                            <a:t> the </a:t>
                          </a:r>
                          <a:r>
                            <a:rPr lang="fr-FR" sz="1400" baseline="0" dirty="0" err="1" smtClean="0"/>
                            <a:t>term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weight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discriminator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 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 ∈ 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1+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More </a:t>
                          </a:r>
                          <a:r>
                            <a:rPr lang="fr-FR" sz="1400" dirty="0" err="1" smtClean="0"/>
                            <a:t>emphasis</a:t>
                          </a:r>
                          <a:r>
                            <a:rPr lang="fr-FR" sz="1400" dirty="0" smtClean="0"/>
                            <a:t> on the </a:t>
                          </a:r>
                          <a:r>
                            <a:rPr lang="fr-FR" sz="1400" dirty="0" err="1" smtClean="0"/>
                            <a:t>term</a:t>
                          </a:r>
                          <a:r>
                            <a:rPr lang="fr-FR" sz="1400" dirty="0" smtClean="0"/>
                            <a:t> </a:t>
                          </a:r>
                          <a:r>
                            <a:rPr lang="fr-FR" sz="1400" dirty="0" err="1" smtClean="0"/>
                            <a:t>weight</a:t>
                          </a:r>
                          <a:r>
                            <a:rPr lang="fr-FR" sz="1400" dirty="0" smtClean="0"/>
                            <a:t> . Rare </a:t>
                          </a:r>
                          <a:r>
                            <a:rPr lang="fr-FR" sz="1400" dirty="0" err="1" smtClean="0"/>
                            <a:t>terms</a:t>
                          </a:r>
                          <a:r>
                            <a:rPr lang="fr-FR" sz="1400" dirty="0" smtClean="0"/>
                            <a:t> have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thus</a:t>
                          </a:r>
                          <a:r>
                            <a:rPr lang="fr-FR" sz="1400" baseline="0" dirty="0" smtClean="0"/>
                            <a:t> more influence </a:t>
                          </a:r>
                          <a:r>
                            <a:rPr lang="fr-FR" sz="1400" baseline="0" dirty="0" err="1" smtClean="0"/>
                            <a:t>than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regular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ones</a:t>
                          </a:r>
                          <a:r>
                            <a:rPr lang="fr-FR" sz="1400" baseline="0" dirty="0" smtClean="0"/>
                            <a:t>. 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073094"/>
                  </p:ext>
                </p:extLst>
              </p:nvPr>
            </p:nvGraphicFramePr>
            <p:xfrm>
              <a:off x="2666850" y="1416827"/>
              <a:ext cx="8128000" cy="4838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23438"/>
                    <a:gridCol w="3504562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Identity</a:t>
                          </a:r>
                          <a:r>
                            <a:rPr lang="fr-FR" dirty="0" smtClean="0"/>
                            <a:t> </a:t>
                          </a:r>
                          <a:r>
                            <a:rPr lang="fr-FR" dirty="0" err="1" smtClean="0"/>
                            <a:t>measure</a:t>
                          </a:r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4524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6763" r="-75758" b="-4287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32000" t="-46763" b="-428777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23636" r="-75758" b="-26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measure too sensitive to differences in document lengths. </a:t>
                          </a:r>
                        </a:p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document length discriminator can be</a:t>
                          </a:r>
                        </a:p>
                        <a:p>
                          <a:r>
                            <a:rPr lang="en-US" sz="12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tempered by taking the log of the difference. </a:t>
                          </a:r>
                          <a:endParaRPr lang="fr-FR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0175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20958" r="-75758" b="-158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higher rank is given to documents</a:t>
                          </a:r>
                        </a:p>
                        <a:p>
                          <a:r>
                            <a:rPr lang="en-US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which the term is rare in the collection but common in the</a:t>
                          </a:r>
                        </a:p>
                        <a:p>
                          <a:r>
                            <a:rPr lang="fr-FR" sz="14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query</a:t>
                          </a:r>
                          <a:r>
                            <a:rPr lang="fr-FR" sz="14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the document.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0416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06061" r="-757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err="1" smtClean="0"/>
                            <a:t>Assessing</a:t>
                          </a:r>
                          <a:r>
                            <a:rPr lang="fr-FR" sz="1400" baseline="0" dirty="0" smtClean="0"/>
                            <a:t> impact of </a:t>
                          </a:r>
                          <a:r>
                            <a:rPr lang="fr-FR" sz="1400" baseline="0" dirty="0" err="1" smtClean="0"/>
                            <a:t>changing</a:t>
                          </a:r>
                          <a:r>
                            <a:rPr lang="fr-FR" sz="1400" baseline="0" dirty="0" smtClean="0"/>
                            <a:t> the </a:t>
                          </a:r>
                          <a:r>
                            <a:rPr lang="fr-FR" sz="1400" baseline="0" dirty="0" err="1" smtClean="0"/>
                            <a:t>term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weight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discriminator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0041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506061" r="-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More </a:t>
                          </a:r>
                          <a:r>
                            <a:rPr lang="fr-FR" sz="1400" dirty="0" err="1" smtClean="0"/>
                            <a:t>emphasis</a:t>
                          </a:r>
                          <a:r>
                            <a:rPr lang="fr-FR" sz="1400" dirty="0" smtClean="0"/>
                            <a:t> on the </a:t>
                          </a:r>
                          <a:r>
                            <a:rPr lang="fr-FR" sz="1400" dirty="0" err="1" smtClean="0"/>
                            <a:t>term</a:t>
                          </a:r>
                          <a:r>
                            <a:rPr lang="fr-FR" sz="1400" dirty="0" smtClean="0"/>
                            <a:t> </a:t>
                          </a:r>
                          <a:r>
                            <a:rPr lang="fr-FR" sz="1400" dirty="0" err="1" smtClean="0"/>
                            <a:t>weight</a:t>
                          </a:r>
                          <a:r>
                            <a:rPr lang="fr-FR" sz="1400" dirty="0" smtClean="0"/>
                            <a:t> . Rare </a:t>
                          </a:r>
                          <a:r>
                            <a:rPr lang="fr-FR" sz="1400" dirty="0" err="1" smtClean="0"/>
                            <a:t>terms</a:t>
                          </a:r>
                          <a:r>
                            <a:rPr lang="fr-FR" sz="1400" dirty="0" smtClean="0"/>
                            <a:t> have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thus</a:t>
                          </a:r>
                          <a:r>
                            <a:rPr lang="fr-FR" sz="1400" baseline="0" dirty="0" smtClean="0"/>
                            <a:t> more influence </a:t>
                          </a:r>
                          <a:r>
                            <a:rPr lang="fr-FR" sz="1400" baseline="0" dirty="0" err="1" smtClean="0"/>
                            <a:t>than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regular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ones</a:t>
                          </a:r>
                          <a:r>
                            <a:rPr lang="fr-FR" sz="1400" baseline="0" dirty="0" smtClean="0"/>
                            <a:t>. </a:t>
                          </a:r>
                          <a:endParaRPr lang="fr-FR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2762" y="1723783"/>
                <a:ext cx="2042609" cy="41874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fr-FR" sz="1100" dirty="0" err="1" smtClean="0"/>
                  <a:t>number</a:t>
                </a:r>
                <a:r>
                  <a:rPr lang="fr-FR" sz="1100" dirty="0" smtClean="0"/>
                  <a:t> </a:t>
                </a:r>
                <a:r>
                  <a:rPr lang="en-US" sz="1100" dirty="0" smtClean="0"/>
                  <a:t>of </a:t>
                </a:r>
                <a:r>
                  <a:rPr lang="en-US" sz="1100" dirty="0"/>
                  <a:t>documents in the collection; </a:t>
                </a:r>
                <a:endParaRPr lang="en-US" sz="1100" dirty="0" smtClean="0"/>
              </a:p>
              <a:p>
                <a:r>
                  <a:rPr lang="en-US" sz="1100" i="1" dirty="0" smtClean="0"/>
                  <a:t>n</a:t>
                </a:r>
                <a:r>
                  <a:rPr lang="en-US" sz="1100" dirty="0" smtClean="0"/>
                  <a:t>: number </a:t>
                </a:r>
                <a:r>
                  <a:rPr lang="en-US" sz="1100" dirty="0"/>
                  <a:t>of </a:t>
                </a:r>
                <a:r>
                  <a:rPr lang="en-US" sz="1100" dirty="0" smtClean="0"/>
                  <a:t>distinct terms </a:t>
                </a:r>
                <a:r>
                  <a:rPr lang="en-US" sz="1100" dirty="0"/>
                  <a:t>in the collection; </a:t>
                </a:r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100" dirty="0"/>
                  <a:t>number of documents </a:t>
                </a:r>
                <a:r>
                  <a:rPr lang="en-US" sz="1100" dirty="0" smtClean="0"/>
                  <a:t>containing term </a:t>
                </a:r>
                <a:r>
                  <a:rPr lang="en-US" sz="1100" i="1" dirty="0"/>
                  <a:t>t</a:t>
                </a:r>
                <a:r>
                  <a:rPr lang="en-US" sz="1100" dirty="0"/>
                  <a:t>; </a:t>
                </a:r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400" b="1" dirty="0" smtClean="0"/>
                  <a:t>: </a:t>
                </a:r>
                <a:r>
                  <a:rPr lang="en-US" sz="1100" dirty="0" smtClean="0"/>
                  <a:t>number </a:t>
                </a:r>
                <a:r>
                  <a:rPr lang="en-US" sz="1100" dirty="0"/>
                  <a:t>of occurrences of term </a:t>
                </a:r>
                <a:r>
                  <a:rPr lang="en-US" sz="1100" i="1" dirty="0"/>
                  <a:t>t </a:t>
                </a:r>
                <a:r>
                  <a:rPr lang="en-US" sz="1100" dirty="0" smtClean="0"/>
                  <a:t>in document </a:t>
                </a:r>
                <a:r>
                  <a:rPr lang="en-US" sz="1100" i="1" dirty="0"/>
                  <a:t>d</a:t>
                </a:r>
                <a:r>
                  <a:rPr lang="en-US" sz="1100" dirty="0"/>
                  <a:t>; </a:t>
                </a:r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400" b="1" i="1" dirty="0" smtClean="0"/>
                  <a:t>: </a:t>
                </a:r>
                <a:r>
                  <a:rPr lang="en-US" sz="1100" dirty="0" smtClean="0"/>
                  <a:t>number </a:t>
                </a:r>
                <a:r>
                  <a:rPr lang="en-US" sz="1100" dirty="0"/>
                  <a:t>of terms in document </a:t>
                </a:r>
                <a:r>
                  <a:rPr lang="en-US" sz="1100" i="1" dirty="0"/>
                  <a:t>d</a:t>
                </a:r>
                <a:r>
                  <a:rPr lang="en-US" sz="11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400" b="1" i="1" dirty="0" smtClean="0"/>
                  <a:t>: </a:t>
                </a:r>
                <a:r>
                  <a:rPr lang="en-US" sz="1100" dirty="0" smtClean="0"/>
                  <a:t>weight </a:t>
                </a:r>
                <a:r>
                  <a:rPr lang="en-US" sz="1100" dirty="0"/>
                  <a:t>(or length) of document </a:t>
                </a:r>
                <a:r>
                  <a:rPr lang="en-US" sz="1100" i="1" dirty="0"/>
                  <a:t>d</a:t>
                </a:r>
                <a:r>
                  <a:rPr lang="en-US" sz="1100" dirty="0" smtClean="0"/>
                  <a:t>;</a:t>
                </a:r>
              </a:p>
              <a:p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100" dirty="0"/>
                  <a:t>—the </a:t>
                </a:r>
                <a:r>
                  <a:rPr lang="en-US" sz="1100" dirty="0" smtClean="0"/>
                  <a:t>document </a:t>
                </a:r>
                <a:r>
                  <a:rPr lang="fr-FR" sz="1100" dirty="0" smtClean="0"/>
                  <a:t>collection</a:t>
                </a:r>
                <a:r>
                  <a:rPr lang="fr-FR" sz="1100" dirty="0"/>
                  <a:t>; </a:t>
                </a:r>
                <a:endParaRPr lang="fr-FR" sz="1100" dirty="0" smtClean="0"/>
              </a:p>
              <a:p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1100" dirty="0" smtClean="0"/>
                  <a:t>—the </a:t>
                </a:r>
                <a:r>
                  <a:rPr lang="fr-FR" sz="1100" dirty="0" err="1"/>
                  <a:t>query</a:t>
                </a:r>
                <a:r>
                  <a:rPr lang="fr-FR" sz="1100" dirty="0"/>
                  <a:t> document; </a:t>
                </a:r>
                <a:endParaRPr lang="fr-FR" sz="1100" dirty="0" smtClean="0"/>
              </a:p>
              <a:p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fr-FR" sz="1100" dirty="0" smtClean="0"/>
                  <a:t>—a </a:t>
                </a:r>
                <a:r>
                  <a:rPr lang="fr-FR" sz="1100" dirty="0"/>
                  <a:t>document </a:t>
                </a:r>
                <a:r>
                  <a:rPr lang="fr-FR" sz="1100" dirty="0" err="1" smtClean="0"/>
                  <a:t>incollection</a:t>
                </a:r>
                <a:r>
                  <a:rPr lang="fr-FR" sz="1100" dirty="0" smtClean="0"/>
                  <a:t> </a:t>
                </a:r>
                <a:r>
                  <a:rPr lang="fr-FR" sz="1100" i="1" dirty="0"/>
                  <a:t>D</a:t>
                </a:r>
                <a:endParaRPr lang="fr-FR" sz="1100" dirty="0"/>
              </a:p>
              <a:p>
                <a:pPr algn="ctr"/>
                <a:endParaRPr lang="fr-FR" sz="12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2" y="1723783"/>
                <a:ext cx="2042609" cy="4187439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Fingerprinting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Document’s</a:t>
            </a:r>
            <a:r>
              <a:rPr lang="fr-FR" dirty="0" smtClean="0"/>
              <a:t> </a:t>
            </a:r>
            <a:r>
              <a:rPr lang="fr-FR" dirty="0" err="1" smtClean="0"/>
              <a:t>fingeprints</a:t>
            </a:r>
            <a:r>
              <a:rPr lang="fr-FR" dirty="0" smtClean="0"/>
              <a:t> are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integer</a:t>
            </a:r>
            <a:r>
              <a:rPr lang="fr-FR" dirty="0"/>
              <a:t> </a:t>
            </a:r>
            <a:r>
              <a:rPr lang="fr-FR" dirty="0" err="1" smtClean="0"/>
              <a:t>representing</a:t>
            </a:r>
            <a:r>
              <a:rPr lang="fr-FR" dirty="0" smtClean="0"/>
              <a:t> key content of the document. </a:t>
            </a:r>
          </a:p>
          <a:p>
            <a:r>
              <a:rPr lang="fr-FR" dirty="0" err="1" smtClean="0"/>
              <a:t>Each</a:t>
            </a:r>
            <a:r>
              <a:rPr lang="fr-FR" dirty="0" smtClean="0"/>
              <a:t> document has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fingerprint</a:t>
            </a:r>
            <a:r>
              <a:rPr lang="fr-FR" dirty="0" smtClean="0"/>
              <a:t> </a:t>
            </a:r>
            <a:r>
              <a:rPr lang="fr-FR" dirty="0" err="1" smtClean="0"/>
              <a:t>representing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content</a:t>
            </a:r>
          </a:p>
          <a:p>
            <a:r>
              <a:rPr lang="fr-FR" dirty="0" err="1" smtClean="0"/>
              <a:t>Comparing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fingerprints</a:t>
            </a:r>
            <a:r>
              <a:rPr lang="fr-FR" dirty="0" smtClean="0"/>
              <a:t> </a:t>
            </a:r>
            <a:r>
              <a:rPr lang="fr-FR" dirty="0" err="1" smtClean="0"/>
              <a:t>enables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of </a:t>
            </a:r>
            <a:r>
              <a:rPr lang="fr-FR" dirty="0" err="1" smtClean="0"/>
              <a:t>coderivation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Generation</a:t>
            </a:r>
            <a:r>
              <a:rPr lang="fr-FR" dirty="0" smtClean="0"/>
              <a:t> of </a:t>
            </a:r>
            <a:r>
              <a:rPr lang="fr-FR" dirty="0" err="1" smtClean="0"/>
              <a:t>fingerprints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normally</a:t>
            </a:r>
            <a:r>
              <a:rPr lang="fr-FR" dirty="0" smtClean="0"/>
              <a:t> made by </a:t>
            </a:r>
            <a:r>
              <a:rPr lang="fr-FR" dirty="0" err="1" smtClean="0"/>
              <a:t>selecting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substrings</a:t>
            </a:r>
            <a:r>
              <a:rPr lang="fr-FR" dirty="0" smtClean="0"/>
              <a:t> and </a:t>
            </a:r>
            <a:r>
              <a:rPr lang="fr-FR" dirty="0" err="1" smtClean="0"/>
              <a:t>applying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comparing</a:t>
            </a:r>
            <a:r>
              <a:rPr lang="fr-FR" dirty="0" smtClean="0"/>
              <a:t> </a:t>
            </a:r>
            <a:r>
              <a:rPr lang="fr-FR" dirty="0" err="1" smtClean="0"/>
              <a:t>queried</a:t>
            </a:r>
            <a:r>
              <a:rPr lang="fr-FR" dirty="0" smtClean="0"/>
              <a:t> </a:t>
            </a:r>
            <a:r>
              <a:rPr lang="fr-FR" dirty="0" err="1" smtClean="0"/>
              <a:t>document’s</a:t>
            </a:r>
            <a:r>
              <a:rPr lang="fr-FR" dirty="0" smtClean="0"/>
              <a:t> index </a:t>
            </a:r>
            <a:r>
              <a:rPr lang="fr-FR" dirty="0" err="1" smtClean="0"/>
              <a:t>with</a:t>
            </a:r>
            <a:r>
              <a:rPr lang="fr-FR" dirty="0" smtClean="0"/>
              <a:t> DB documents,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i="1" dirty="0" err="1" smtClean="0"/>
              <a:t>minutiae</a:t>
            </a:r>
            <a:r>
              <a:rPr lang="fr-FR" i="1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the score for </a:t>
            </a:r>
            <a:r>
              <a:rPr lang="fr-FR" dirty="0" err="1" smtClean="0"/>
              <a:t>coderivation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4 design </a:t>
            </a:r>
            <a:r>
              <a:rPr lang="fr-FR" dirty="0" err="1" smtClean="0"/>
              <a:t>decisions</a:t>
            </a:r>
            <a:r>
              <a:rPr lang="fr-FR" dirty="0" smtClean="0"/>
              <a:t> are to </a:t>
            </a:r>
            <a:r>
              <a:rPr lang="fr-FR" dirty="0" err="1" smtClean="0"/>
              <a:t>be</a:t>
            </a:r>
            <a:r>
              <a:rPr lang="fr-FR" dirty="0" smtClean="0"/>
              <a:t> made :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minutiae</a:t>
            </a:r>
            <a:r>
              <a:rPr lang="fr-FR" dirty="0" smtClean="0"/>
              <a:t>, size of </a:t>
            </a:r>
            <a:r>
              <a:rPr lang="fr-FR" dirty="0" err="1" smtClean="0"/>
              <a:t>substrings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minutiae</a:t>
            </a:r>
            <a:r>
              <a:rPr lang="fr-FR" dirty="0" smtClean="0"/>
              <a:t> and </a:t>
            </a:r>
            <a:r>
              <a:rPr lang="fr-FR" dirty="0" err="1" smtClean="0"/>
              <a:t>strategy</a:t>
            </a:r>
            <a:r>
              <a:rPr lang="fr-FR" dirty="0" smtClean="0"/>
              <a:t> for picking </a:t>
            </a:r>
            <a:r>
              <a:rPr lang="fr-FR" dirty="0" err="1" smtClean="0"/>
              <a:t>substrings</a:t>
            </a:r>
            <a:r>
              <a:rPr lang="fr-FR" dirty="0" smtClean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6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.1  </a:t>
            </a:r>
            <a:r>
              <a:rPr lang="fr-FR" dirty="0" err="1" smtClean="0"/>
              <a:t>Fingerprints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Converting</a:t>
            </a:r>
            <a:r>
              <a:rPr lang="fr-FR" dirty="0" smtClean="0"/>
              <a:t> a string to an </a:t>
            </a:r>
            <a:r>
              <a:rPr lang="fr-FR" dirty="0" err="1" smtClean="0"/>
              <a:t>integer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minutiae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bounded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Has to </a:t>
            </a:r>
            <a:r>
              <a:rPr lang="fr-FR" dirty="0" err="1" smtClean="0"/>
              <a:t>be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Reproducible</a:t>
            </a:r>
            <a:endParaRPr lang="fr-FR" dirty="0" smtClean="0"/>
          </a:p>
          <a:p>
            <a:pPr lvl="1"/>
            <a:r>
              <a:rPr lang="fr-FR" dirty="0" err="1" smtClean="0"/>
              <a:t>Uniformely</a:t>
            </a:r>
            <a:r>
              <a:rPr lang="fr-FR" dirty="0" smtClean="0"/>
              <a:t> </a:t>
            </a:r>
            <a:r>
              <a:rPr lang="fr-FR" dirty="0" err="1" smtClean="0"/>
              <a:t>dispatched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Fast</a:t>
            </a:r>
            <a:endParaRPr lang="fr-FR" dirty="0" smtClean="0"/>
          </a:p>
          <a:p>
            <a:r>
              <a:rPr lang="fr-FR" dirty="0" smtClean="0"/>
              <a:t>Simple </a:t>
            </a:r>
            <a:r>
              <a:rPr lang="fr-FR" dirty="0" err="1" smtClean="0"/>
              <a:t>hashing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do not </a:t>
            </a:r>
            <a:r>
              <a:rPr lang="fr-FR" dirty="0" err="1" smtClean="0"/>
              <a:t>satisfy</a:t>
            </a:r>
            <a:r>
              <a:rPr lang="fr-FR" dirty="0" smtClean="0"/>
              <a:t> the 3 </a:t>
            </a:r>
            <a:r>
              <a:rPr lang="fr-FR" dirty="0" err="1" smtClean="0"/>
              <a:t>criterons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once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6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.1 </a:t>
            </a:r>
            <a:r>
              <a:rPr lang="fr-FR" dirty="0" err="1" smtClean="0"/>
              <a:t>Fingerprint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Another hash-type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implemented</a:t>
                </a:r>
                <a:r>
                  <a:rPr lang="fr-FR" dirty="0" smtClean="0"/>
                  <a:t>:</a:t>
                </a:r>
              </a:p>
              <a:p>
                <a:r>
                  <a:rPr lang="fr-FR" dirty="0" err="1" smtClean="0"/>
                  <a:t>Considered</a:t>
                </a:r>
                <a:r>
                  <a:rPr lang="fr-FR" dirty="0" smtClean="0"/>
                  <a:t>: </a:t>
                </a:r>
                <a:r>
                  <a:rPr lang="fr-FR" dirty="0" err="1" smtClean="0"/>
                  <a:t>our</a:t>
                </a:r>
                <a:r>
                  <a:rPr lang="fr-FR" dirty="0" smtClean="0"/>
                  <a:t>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and a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, </a:t>
                </a:r>
                <a:r>
                  <a:rPr lang="fr-FR" dirty="0" err="1" smtClean="0"/>
                  <a:t>converting</a:t>
                </a:r>
                <a:r>
                  <a:rPr lang="fr-FR" dirty="0" smtClean="0"/>
                  <a:t> string </a:t>
                </a:r>
                <a:r>
                  <a:rPr lang="fr-FR" dirty="0" err="1" smtClean="0"/>
                  <a:t>into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integer</a:t>
                </a:r>
                <a:r>
                  <a:rPr lang="fr-FR" dirty="0" smtClean="0"/>
                  <a:t>. </a:t>
                </a:r>
              </a:p>
              <a:p>
                <a:r>
                  <a:rPr lang="fr-FR" dirty="0" smtClean="0"/>
                  <a:t>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character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in string</a:t>
                </a:r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/>
                      <m:t>⊕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r>
                  <a:rPr lang="fr-FR" dirty="0" err="1" smtClean="0"/>
                  <a:t>Given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highest</a:t>
                </a:r>
                <a:r>
                  <a:rPr lang="fr-FR" dirty="0" smtClean="0"/>
                  <a:t> hash value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i="1" dirty="0" smtClean="0"/>
                  <a:t>max,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string’s</a:t>
                </a:r>
                <a:r>
                  <a:rPr lang="fr-FR" dirty="0" smtClean="0"/>
                  <a:t> hash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by: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𝑠𝑡𝑟𝑖𝑛𝑔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457200" lvl="1" indent="0">
                  <a:buNone/>
                </a:pPr>
                <a:r>
                  <a:rPr lang="fr-FR" dirty="0"/>
                  <a:t>	</a:t>
                </a:r>
                <a:endParaRPr lang="fr-FR" dirty="0" smtClean="0"/>
              </a:p>
              <a:p>
                <a:pPr lvl="1"/>
                <a:endParaRPr lang="fr-F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</TotalTime>
  <Words>539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Plagiarism Detekor </vt:lpstr>
      <vt:lpstr>Project presentation </vt:lpstr>
      <vt:lpstr>Plan </vt:lpstr>
      <vt:lpstr>Algorithmic approach </vt:lpstr>
      <vt:lpstr>Program’s steps</vt:lpstr>
      <vt:lpstr>Ranking</vt:lpstr>
      <vt:lpstr>Fingerprinting</vt:lpstr>
      <vt:lpstr>.1  Fingerprints generation</vt:lpstr>
      <vt:lpstr>.1 Fingerprint generation </vt:lpstr>
      <vt:lpstr>.2 Fingerprints granularity</vt:lpstr>
      <vt:lpstr>.4 Substring selection strategy</vt:lpstr>
      <vt:lpstr>Implementation &amp; Performance </vt:lpstr>
      <vt:lpstr>Design decisions </vt:lpstr>
      <vt:lpstr>Design decisions </vt:lpstr>
      <vt:lpstr>Testing and analysis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Detekor</dc:title>
  <dc:creator>Geoffroy Deneuville</dc:creator>
  <cp:lastModifiedBy>Geoffroy Deneuville</cp:lastModifiedBy>
  <cp:revision>34</cp:revision>
  <dcterms:created xsi:type="dcterms:W3CDTF">2013-07-04T15:26:45Z</dcterms:created>
  <dcterms:modified xsi:type="dcterms:W3CDTF">2013-07-05T14:45:41Z</dcterms:modified>
</cp:coreProperties>
</file>