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9"/>
  </p:notesMasterIdLst>
  <p:sldIdLst>
    <p:sldId id="312" r:id="rId2"/>
    <p:sldId id="306" r:id="rId3"/>
    <p:sldId id="307" r:id="rId4"/>
    <p:sldId id="308" r:id="rId5"/>
    <p:sldId id="309" r:id="rId6"/>
    <p:sldId id="310" r:id="rId7"/>
    <p:sldId id="311" r:id="rId8"/>
    <p:sldId id="269" r:id="rId9"/>
    <p:sldId id="271" r:id="rId10"/>
    <p:sldId id="272" r:id="rId11"/>
    <p:sldId id="273" r:id="rId12"/>
    <p:sldId id="276" r:id="rId13"/>
    <p:sldId id="278" r:id="rId14"/>
    <p:sldId id="280" r:id="rId15"/>
    <p:sldId id="288" r:id="rId16"/>
    <p:sldId id="289" r:id="rId17"/>
    <p:sldId id="290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14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3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520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12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00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725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0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9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50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9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69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7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1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6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2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Prolog Programlama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BİRLEŞİM VE </a:t>
            </a:r>
            <a:r>
              <a:rPr lang="tr-TR" dirty="0" smtClean="0"/>
              <a:t>ARAMA</a:t>
            </a:r>
            <a:endParaRPr lang="tr-TR" dirty="0" smtClean="0"/>
          </a:p>
          <a:p>
            <a:r>
              <a:rPr lang="tr-TR" dirty="0" smtClean="0"/>
              <a:t>(UNIFICATION &amp; </a:t>
            </a:r>
            <a:r>
              <a:rPr lang="tr-TR" dirty="0" smtClean="0"/>
              <a:t>SEARCH)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6260">
              <a:lnSpc>
                <a:spcPct val="100000"/>
              </a:lnSpc>
            </a:pPr>
            <a:r>
              <a:rPr sz="4400" spc="-25" dirty="0" smtClean="0"/>
              <a:t>=/</a:t>
            </a:r>
            <a:r>
              <a:rPr sz="4400" spc="-25" dirty="0"/>
              <a:t>2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1786504"/>
            <a:ext cx="2002155" cy="2280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spc="85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X.</a:t>
            </a:r>
            <a:endParaRPr sz="3200" dirty="0">
              <a:latin typeface="Arial"/>
              <a:cs typeface="Arial"/>
            </a:endParaRPr>
          </a:p>
          <a:p>
            <a:pPr marL="12700" marR="817880">
              <a:lnSpc>
                <a:spcPts val="4600"/>
              </a:lnSpc>
              <a:spcBef>
                <a:spcPts val="245"/>
              </a:spcBef>
            </a:pPr>
            <a:r>
              <a:rPr sz="3200" dirty="0" smtClean="0">
                <a:latin typeface="Arial"/>
                <a:cs typeface="Arial"/>
              </a:rPr>
              <a:t>X=</a:t>
            </a:r>
            <a:r>
              <a:rPr lang="tr-TR" sz="3200" dirty="0" smtClean="0">
                <a:latin typeface="Arial"/>
                <a:cs typeface="Arial"/>
              </a:rPr>
              <a:t>ali</a:t>
            </a:r>
          </a:p>
          <a:p>
            <a:pPr marL="12700" marR="817880">
              <a:lnSpc>
                <a:spcPts val="4600"/>
              </a:lnSpc>
              <a:spcBef>
                <a:spcPts val="245"/>
              </a:spcBef>
            </a:pPr>
            <a:r>
              <a:rPr sz="3200" dirty="0" smtClean="0">
                <a:latin typeface="Arial"/>
                <a:cs typeface="Arial"/>
              </a:rPr>
              <a:t>yes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5" dirty="0">
                <a:latin typeface="Arial"/>
                <a:cs typeface="Arial"/>
              </a:rPr>
              <a:t>?-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lang="tr-TR" sz="4400" spc="-35" dirty="0" smtClean="0"/>
              <a:t>Prolog Nasıl Bir Yanıt Verir?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209800"/>
            <a:ext cx="37979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X=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dirty="0" smtClean="0">
                <a:latin typeface="Arial"/>
                <a:cs typeface="Arial"/>
              </a:rPr>
              <a:t>,</a:t>
            </a:r>
            <a:r>
              <a:rPr sz="3200" spc="85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X=</a:t>
            </a:r>
            <a:r>
              <a:rPr lang="tr-TR" sz="3200" dirty="0" smtClean="0">
                <a:latin typeface="Arial"/>
                <a:cs typeface="Arial"/>
              </a:rPr>
              <a:t>hasan</a:t>
            </a:r>
            <a:r>
              <a:rPr sz="3200" dirty="0" smtClean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2815">
              <a:lnSpc>
                <a:spcPct val="100000"/>
              </a:lnSpc>
            </a:pPr>
            <a:r>
              <a:rPr lang="tr-TR" sz="4400" dirty="0" smtClean="0"/>
              <a:t>Bileşik Terimlerde Birleşim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49" y="1999808"/>
            <a:ext cx="4078604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k(s(</a:t>
            </a:r>
            <a:r>
              <a:rPr sz="3200" spc="-20" dirty="0">
                <a:latin typeface="Arial"/>
                <a:cs typeface="Arial"/>
              </a:rPr>
              <a:t>g),Y</a:t>
            </a:r>
            <a:r>
              <a:rPr sz="3200" spc="-15" dirty="0">
                <a:latin typeface="Arial"/>
                <a:cs typeface="Arial"/>
              </a:rPr>
              <a:t>)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X,t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k)).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Arial"/>
                <a:cs typeface="Arial"/>
              </a:rPr>
              <a:t>X=s(g)</a:t>
            </a:r>
          </a:p>
          <a:p>
            <a:pPr marL="12700" marR="2962275">
              <a:lnSpc>
                <a:spcPct val="119800"/>
              </a:lnSpc>
            </a:pPr>
            <a:r>
              <a:rPr sz="3200" spc="-20" dirty="0">
                <a:latin typeface="Arial"/>
                <a:cs typeface="Arial"/>
              </a:rPr>
              <a:t>Y=t(k)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yes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Arial"/>
                <a:cs typeface="Arial"/>
              </a:rPr>
              <a:t>?-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2815">
              <a:lnSpc>
                <a:spcPct val="100000"/>
              </a:lnSpc>
            </a:pPr>
            <a:r>
              <a:rPr lang="tr-TR" sz="4400" dirty="0" smtClean="0"/>
              <a:t>Bileşik Terimlerde Birleşim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33600"/>
            <a:ext cx="4462145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k(s(</a:t>
            </a:r>
            <a:r>
              <a:rPr sz="3200" spc="-20" dirty="0">
                <a:latin typeface="Arial"/>
                <a:cs typeface="Arial"/>
              </a:rPr>
              <a:t>g),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(k))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X,t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5" dirty="0">
                <a:latin typeface="Arial"/>
                <a:cs typeface="Arial"/>
              </a:rPr>
              <a:t>Y)).</a:t>
            </a:r>
            <a:endParaRPr sz="3200" dirty="0">
              <a:latin typeface="Arial"/>
              <a:cs typeface="Arial"/>
            </a:endParaRPr>
          </a:p>
          <a:p>
            <a:pPr marL="12700" marR="3232785">
              <a:lnSpc>
                <a:spcPts val="4600"/>
              </a:lnSpc>
              <a:spcBef>
                <a:spcPts val="245"/>
              </a:spcBef>
            </a:pPr>
            <a:r>
              <a:rPr sz="3200" dirty="0">
                <a:latin typeface="Arial"/>
                <a:cs typeface="Arial"/>
              </a:rPr>
              <a:t>X=s(g)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Y=k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Arial"/>
                <a:cs typeface="Arial"/>
              </a:rPr>
              <a:t>yes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5" dirty="0">
                <a:latin typeface="Arial"/>
                <a:cs typeface="Arial"/>
              </a:rPr>
              <a:t>?-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2057400"/>
            <a:ext cx="7541260" cy="1767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lang="tr-TR" sz="3200" spc="-5" dirty="0" smtClean="0">
                <a:latin typeface="Arial"/>
                <a:cs typeface="Arial"/>
              </a:rPr>
              <a:t>seviyor</a:t>
            </a:r>
            <a:r>
              <a:rPr sz="3200" spc="-15" dirty="0" smtClean="0">
                <a:latin typeface="Arial"/>
                <a:cs typeface="Arial"/>
              </a:rPr>
              <a:t>(X,X</a:t>
            </a:r>
            <a:r>
              <a:rPr sz="3200" spc="-15" dirty="0">
                <a:latin typeface="Arial"/>
                <a:cs typeface="Arial"/>
              </a:rPr>
              <a:t>)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lang="tr-TR" sz="3200" spc="-5" dirty="0" smtClean="0">
                <a:latin typeface="Arial"/>
                <a:cs typeface="Arial"/>
              </a:rPr>
              <a:t>seviyor</a:t>
            </a:r>
            <a:r>
              <a:rPr sz="3200" dirty="0" smtClean="0">
                <a:latin typeface="Arial"/>
                <a:cs typeface="Arial"/>
              </a:rPr>
              <a:t>(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dirty="0" smtClean="0">
                <a:latin typeface="Arial"/>
                <a:cs typeface="Arial"/>
              </a:rPr>
              <a:t>,</a:t>
            </a:r>
            <a:r>
              <a:rPr lang="tr-TR" sz="3200" dirty="0" smtClean="0">
                <a:latin typeface="Arial"/>
                <a:cs typeface="Arial"/>
              </a:rPr>
              <a:t>ayşe</a:t>
            </a:r>
            <a:r>
              <a:rPr sz="3200" dirty="0" smtClean="0">
                <a:latin typeface="Arial"/>
                <a:cs typeface="Arial"/>
              </a:rPr>
              <a:t>).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endParaRPr lang="tr-TR" sz="32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</a:pPr>
            <a:r>
              <a:rPr sz="3200" spc="-5" dirty="0" smtClean="0">
                <a:latin typeface="Arial"/>
                <a:cs typeface="Arial"/>
              </a:rPr>
              <a:t>no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Arial"/>
                <a:cs typeface="Arial"/>
              </a:rPr>
              <a:t>?-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7924800" cy="1797928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lang="tr-TR" sz="2000" dirty="0" smtClean="0">
                <a:latin typeface="Arial"/>
                <a:cs typeface="Arial"/>
              </a:rPr>
              <a:t>dikey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spc="-5" dirty="0" smtClean="0">
                <a:latin typeface="Arial"/>
                <a:cs typeface="Arial"/>
              </a:rPr>
              <a:t>çizgi</a:t>
            </a:r>
            <a:r>
              <a:rPr sz="2000" spc="-5" dirty="0" smtClean="0">
                <a:latin typeface="Arial"/>
                <a:cs typeface="Arial"/>
              </a:rPr>
              <a:t>(</a:t>
            </a:r>
            <a:r>
              <a:rPr lang="tr-TR" sz="2000" spc="-5" dirty="0" smtClean="0">
                <a:latin typeface="Arial"/>
                <a:cs typeface="Arial"/>
              </a:rPr>
              <a:t>nokta</a:t>
            </a:r>
            <a:r>
              <a:rPr sz="2000" spc="-5" dirty="0" smtClean="0">
                <a:latin typeface="Arial"/>
                <a:cs typeface="Arial"/>
              </a:rPr>
              <a:t>(X,Y),</a:t>
            </a:r>
            <a:endParaRPr sz="2000" dirty="0" smtClean="0">
              <a:latin typeface="Arial"/>
              <a:cs typeface="Arial"/>
            </a:endParaRPr>
          </a:p>
          <a:p>
            <a:pPr marL="86360" indent="1482725">
              <a:lnSpc>
                <a:spcPct val="100000"/>
              </a:lnSpc>
              <a:spcBef>
                <a:spcPts val="480"/>
              </a:spcBef>
            </a:pPr>
            <a:r>
              <a:rPr lang="tr-TR" sz="2000" spc="-15" dirty="0" smtClean="0">
                <a:latin typeface="Arial"/>
                <a:cs typeface="Arial"/>
              </a:rPr>
              <a:t>nokta</a:t>
            </a:r>
            <a:r>
              <a:rPr sz="2000" spc="-15" dirty="0" smtClean="0">
                <a:latin typeface="Arial"/>
                <a:cs typeface="Arial"/>
              </a:rPr>
              <a:t>(X,Z))).</a:t>
            </a:r>
            <a:endParaRPr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tr-TR" sz="2000" spc="-5" dirty="0" smtClean="0">
                <a:latin typeface="Arial"/>
                <a:cs typeface="Arial"/>
              </a:rPr>
              <a:t>yatay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spc="-5" dirty="0" smtClean="0">
                <a:latin typeface="Arial"/>
                <a:cs typeface="Arial"/>
              </a:rPr>
              <a:t>çizgi</a:t>
            </a:r>
            <a:r>
              <a:rPr sz="2000" spc="-5" dirty="0" smtClean="0">
                <a:latin typeface="Arial"/>
                <a:cs typeface="Arial"/>
              </a:rPr>
              <a:t>(</a:t>
            </a:r>
            <a:r>
              <a:rPr lang="tr-TR" sz="2000" spc="-5" dirty="0" smtClean="0">
                <a:latin typeface="Arial"/>
                <a:cs typeface="Arial"/>
              </a:rPr>
              <a:t>nokta</a:t>
            </a:r>
            <a:r>
              <a:rPr sz="2000" spc="-5" dirty="0" smtClean="0">
                <a:latin typeface="Arial"/>
                <a:cs typeface="Arial"/>
              </a:rPr>
              <a:t>(X,Y</a:t>
            </a:r>
            <a:r>
              <a:rPr sz="2000" spc="-5" dirty="0">
                <a:latin typeface="Arial"/>
                <a:cs typeface="Arial"/>
              </a:rPr>
              <a:t>),</a:t>
            </a:r>
            <a:endParaRPr sz="2000" dirty="0">
              <a:latin typeface="Arial"/>
              <a:cs typeface="Arial"/>
            </a:endParaRPr>
          </a:p>
          <a:p>
            <a:pPr marL="1851660">
              <a:lnSpc>
                <a:spcPct val="100000"/>
              </a:lnSpc>
              <a:spcBef>
                <a:spcPts val="500"/>
              </a:spcBef>
            </a:pPr>
            <a:r>
              <a:rPr lang="tr-TR" sz="2000" spc="-15" dirty="0" smtClean="0">
                <a:latin typeface="Arial"/>
                <a:cs typeface="Arial"/>
              </a:rPr>
              <a:t>nokta</a:t>
            </a:r>
            <a:r>
              <a:rPr sz="2000" spc="-15" dirty="0" smtClean="0">
                <a:latin typeface="Arial"/>
                <a:cs typeface="Arial"/>
              </a:rPr>
              <a:t>(Z,Y</a:t>
            </a:r>
            <a:r>
              <a:rPr sz="2000" spc="-15" dirty="0">
                <a:latin typeface="Arial"/>
                <a:cs typeface="Arial"/>
              </a:rPr>
              <a:t>))).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10000"/>
            <a:ext cx="7924800" cy="2582758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698875">
              <a:lnSpc>
                <a:spcPct val="12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tr-TR" sz="2000" dirty="0" smtClean="0">
                <a:latin typeface="Arial"/>
                <a:cs typeface="Arial"/>
              </a:rPr>
              <a:t>dikey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çizgi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(1,1),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(1,3</a:t>
            </a:r>
            <a:r>
              <a:rPr sz="2000" dirty="0">
                <a:latin typeface="Arial"/>
                <a:cs typeface="Arial"/>
              </a:rPr>
              <a:t>))).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yes</a:t>
            </a:r>
          </a:p>
          <a:p>
            <a:pPr marL="86360" marR="3698875">
              <a:lnSpc>
                <a:spcPts val="2900"/>
              </a:lnSpc>
              <a:spcBef>
                <a:spcPts val="8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tr-TR" sz="2000" dirty="0" smtClean="0">
                <a:latin typeface="Arial"/>
                <a:cs typeface="Arial"/>
              </a:rPr>
              <a:t>dikey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çizgi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(1,1),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(3,2</a:t>
            </a:r>
            <a:r>
              <a:rPr sz="2000" dirty="0">
                <a:latin typeface="Arial"/>
                <a:cs typeface="Arial"/>
              </a:rPr>
              <a:t>))).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no</a:t>
            </a:r>
            <a:endParaRPr sz="20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7924800" cy="1797928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lang="tr-TR" sz="2000" dirty="0">
                <a:latin typeface="Arial"/>
                <a:cs typeface="Arial"/>
              </a:rPr>
              <a:t>dikey(</a:t>
            </a:r>
            <a:r>
              <a:rPr lang="tr-TR" sz="2000" spc="-5" dirty="0">
                <a:latin typeface="Arial"/>
                <a:cs typeface="Arial"/>
              </a:rPr>
              <a:t>çizgi(nokta(X,Y),</a:t>
            </a:r>
            <a:endParaRPr lang="tr-TR" sz="2000" dirty="0">
              <a:latin typeface="Arial"/>
              <a:cs typeface="Arial"/>
            </a:endParaRPr>
          </a:p>
          <a:p>
            <a:pPr marL="86360" indent="1482725">
              <a:lnSpc>
                <a:spcPct val="100000"/>
              </a:lnSpc>
              <a:spcBef>
                <a:spcPts val="480"/>
              </a:spcBef>
            </a:pPr>
            <a:r>
              <a:rPr lang="tr-TR" sz="2000" spc="-15" dirty="0">
                <a:latin typeface="Arial"/>
                <a:cs typeface="Arial"/>
              </a:rPr>
              <a:t>nokta(X,Z))).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lang="tr-TR" sz="285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tr-TR" sz="2000" spc="-5" dirty="0">
                <a:latin typeface="Arial"/>
                <a:cs typeface="Arial"/>
              </a:rPr>
              <a:t>yatay</a:t>
            </a:r>
            <a:r>
              <a:rPr lang="tr-TR" sz="2000" dirty="0">
                <a:latin typeface="Arial"/>
                <a:cs typeface="Arial"/>
              </a:rPr>
              <a:t>(</a:t>
            </a:r>
            <a:r>
              <a:rPr lang="tr-TR" sz="2000" spc="-5" dirty="0">
                <a:latin typeface="Arial"/>
                <a:cs typeface="Arial"/>
              </a:rPr>
              <a:t>çizgi(nokta(X,Y),</a:t>
            </a:r>
            <a:endParaRPr lang="tr-TR" sz="2000" dirty="0">
              <a:latin typeface="Arial"/>
              <a:cs typeface="Arial"/>
            </a:endParaRPr>
          </a:p>
          <a:p>
            <a:pPr marL="1851660">
              <a:lnSpc>
                <a:spcPct val="100000"/>
              </a:lnSpc>
              <a:spcBef>
                <a:spcPts val="500"/>
              </a:spcBef>
            </a:pPr>
            <a:r>
              <a:rPr lang="tr-TR" sz="2000" spc="-15" dirty="0">
                <a:latin typeface="Arial"/>
                <a:cs typeface="Arial"/>
              </a:rPr>
              <a:t>nokta(Z,Y))).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7924800" cy="1469633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373754">
              <a:lnSpc>
                <a:spcPct val="12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tr-TR" sz="2000" spc="-5" dirty="0" smtClean="0">
                <a:latin typeface="Arial"/>
                <a:cs typeface="Arial"/>
              </a:rPr>
              <a:t>yatay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çizgi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(1,1),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(1,Y</a:t>
            </a:r>
            <a:r>
              <a:rPr sz="2000" dirty="0">
                <a:latin typeface="Arial"/>
                <a:cs typeface="Arial"/>
              </a:rPr>
              <a:t>))).</a:t>
            </a:r>
            <a:r>
              <a:rPr sz="2000" dirty="0">
                <a:latin typeface="Times New Roman"/>
                <a:cs typeface="Times New Roman"/>
              </a:rPr>
              <a:t> </a:t>
            </a:r>
            <a:endParaRPr lang="tr-TR" sz="2000" dirty="0" smtClean="0">
              <a:latin typeface="Times New Roman"/>
              <a:cs typeface="Times New Roman"/>
            </a:endParaRPr>
          </a:p>
          <a:p>
            <a:pPr marL="86360" marR="3373754">
              <a:lnSpc>
                <a:spcPct val="120000"/>
              </a:lnSpc>
            </a:pPr>
            <a:r>
              <a:rPr sz="2000" spc="-15" dirty="0" smtClean="0">
                <a:latin typeface="Arial"/>
                <a:cs typeface="Arial"/>
              </a:rPr>
              <a:t>Y</a:t>
            </a:r>
            <a:r>
              <a:rPr sz="2000" spc="20" dirty="0" smtClean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no</a:t>
            </a:r>
            <a:endParaRPr sz="20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7924800" cy="1797928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lang="tr-TR" sz="2000" dirty="0">
                <a:latin typeface="Arial"/>
                <a:cs typeface="Arial"/>
              </a:rPr>
              <a:t>dikey(</a:t>
            </a:r>
            <a:r>
              <a:rPr lang="tr-TR" sz="2000" spc="-5" dirty="0">
                <a:latin typeface="Arial"/>
                <a:cs typeface="Arial"/>
              </a:rPr>
              <a:t>çizgi(nokta(X,Y),</a:t>
            </a:r>
            <a:endParaRPr lang="tr-TR" sz="2000" dirty="0">
              <a:latin typeface="Arial"/>
              <a:cs typeface="Arial"/>
            </a:endParaRPr>
          </a:p>
          <a:p>
            <a:pPr marL="86360" indent="1482725">
              <a:lnSpc>
                <a:spcPct val="100000"/>
              </a:lnSpc>
              <a:spcBef>
                <a:spcPts val="480"/>
              </a:spcBef>
            </a:pPr>
            <a:r>
              <a:rPr lang="tr-TR" sz="2000" spc="-15" dirty="0">
                <a:latin typeface="Arial"/>
                <a:cs typeface="Arial"/>
              </a:rPr>
              <a:t>nokta(X,Z))).</a:t>
            </a:r>
            <a:endParaRPr lang="tr-T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lang="tr-TR" sz="285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lang="tr-TR" sz="2000" spc="-5" dirty="0">
                <a:latin typeface="Arial"/>
                <a:cs typeface="Arial"/>
              </a:rPr>
              <a:t>yatay</a:t>
            </a:r>
            <a:r>
              <a:rPr lang="tr-TR" sz="2000" dirty="0">
                <a:latin typeface="Arial"/>
                <a:cs typeface="Arial"/>
              </a:rPr>
              <a:t>(</a:t>
            </a:r>
            <a:r>
              <a:rPr lang="tr-TR" sz="2000" spc="-5" dirty="0">
                <a:latin typeface="Arial"/>
                <a:cs typeface="Arial"/>
              </a:rPr>
              <a:t>çizgi(nokta(X,Y),</a:t>
            </a:r>
            <a:endParaRPr lang="tr-TR" sz="2000" dirty="0">
              <a:latin typeface="Arial"/>
              <a:cs typeface="Arial"/>
            </a:endParaRPr>
          </a:p>
          <a:p>
            <a:pPr marL="1851660">
              <a:lnSpc>
                <a:spcPct val="100000"/>
              </a:lnSpc>
              <a:spcBef>
                <a:spcPts val="500"/>
              </a:spcBef>
            </a:pPr>
            <a:r>
              <a:rPr lang="tr-TR" sz="2000" spc="-15" dirty="0">
                <a:latin typeface="Arial"/>
                <a:cs typeface="Arial"/>
              </a:rPr>
              <a:t>nokta(Z,Y))).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7924800" cy="1469633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896360">
              <a:lnSpc>
                <a:spcPct val="12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tr-TR" sz="2000" spc="-5" dirty="0" smtClean="0">
                <a:latin typeface="Arial"/>
                <a:cs typeface="Arial"/>
              </a:rPr>
              <a:t>yatay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çizgi</a:t>
            </a:r>
            <a:r>
              <a:rPr sz="2000" dirty="0" smtClean="0">
                <a:latin typeface="Arial"/>
                <a:cs typeface="Arial"/>
              </a:rPr>
              <a:t>(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(2,3),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dirty="0" smtClean="0">
                <a:latin typeface="Arial"/>
                <a:cs typeface="Arial"/>
              </a:rPr>
              <a:t>)).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lang="tr-TR" sz="2000" dirty="0" smtClean="0">
                <a:latin typeface="Arial"/>
                <a:cs typeface="Arial"/>
              </a:rPr>
              <a:t>Nokta</a:t>
            </a:r>
            <a:r>
              <a:rPr sz="2000" spc="55" dirty="0" smtClean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lang="tr-TR" sz="2000" spc="-5" dirty="0" smtClean="0">
                <a:latin typeface="Arial"/>
                <a:cs typeface="Arial"/>
              </a:rPr>
              <a:t>nokta</a:t>
            </a:r>
            <a:r>
              <a:rPr sz="2000" spc="-5" dirty="0" smtClean="0">
                <a:latin typeface="Arial"/>
                <a:cs typeface="Arial"/>
              </a:rPr>
              <a:t>(_</a:t>
            </a:r>
            <a:r>
              <a:rPr sz="2000" spc="-5" dirty="0">
                <a:latin typeface="Arial"/>
                <a:cs typeface="Arial"/>
              </a:rPr>
              <a:t>554,3);</a:t>
            </a:r>
            <a:endParaRPr sz="20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no</a:t>
            </a:r>
            <a:endParaRPr sz="2000" dirty="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35158" y="2016676"/>
            <a:ext cx="85851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30" dirty="0"/>
              <a:t>Birleşim (Unification)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marR="6985" indent="-285750" algn="just">
              <a:lnSpc>
                <a:spcPts val="3400"/>
              </a:lnSpc>
              <a:tabLst>
                <a:tab pos="355600" algn="l"/>
              </a:tabLst>
            </a:pPr>
            <a:r>
              <a:rPr lang="tr-TR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Geçtiğimiz derste verdiğimiz örnekler içerisinde;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97025" algn="just">
              <a:lnSpc>
                <a:spcPct val="100000"/>
              </a:lnSpc>
            </a:pPr>
            <a:r>
              <a:rPr lang="tr-TR" b="1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kedi</a:t>
            </a:r>
            <a:r>
              <a:rPr lang="en-US" b="1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tr-TR" b="1" spc="-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97025" algn="just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"/>
              </a:spcBef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şeklinde bir sorgulama yapıldığında bu sorgunun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97025" algn="just">
              <a:lnSpc>
                <a:spcPct val="100000"/>
              </a:lnSpc>
            </a:pPr>
            <a:r>
              <a:rPr lang="tr-TR" b="1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kedi</a:t>
            </a:r>
            <a:r>
              <a:rPr lang="en-US" b="1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garfield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97025" algn="just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7"/>
              </a:spcBef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ile birleşerek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değişkeninin </a:t>
            </a:r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garfield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atom değerine sahip olabildiğini görmüştük.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23857" y="2016676"/>
            <a:ext cx="29711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995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marL="927100"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  <a:p>
            <a:pPr marR="490220" algn="ctr">
              <a:lnSpc>
                <a:spcPct val="100000"/>
              </a:lnSpc>
              <a:spcBef>
                <a:spcPts val="1710"/>
              </a:spcBef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3857" y="2016676"/>
            <a:ext cx="29711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995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marL="927100"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  <a:p>
            <a:pPr marR="490220" algn="ctr">
              <a:lnSpc>
                <a:spcPct val="100000"/>
              </a:lnSpc>
              <a:spcBef>
                <a:spcPts val="1710"/>
              </a:spcBef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0557" y="4988478"/>
            <a:ext cx="844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3857" y="2016676"/>
            <a:ext cx="29711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9955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47625" algn="ctr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marL="927100"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  <a:p>
            <a:pPr marR="490220" algn="ctr">
              <a:lnSpc>
                <a:spcPct val="100000"/>
              </a:lnSpc>
              <a:spcBef>
                <a:spcPts val="1710"/>
              </a:spcBef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0557" y="4988478"/>
            <a:ext cx="844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</a:t>
            </a:r>
            <a:r>
              <a:rPr sz="2000" dirty="0" smtClean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3857" y="3997877"/>
            <a:ext cx="14370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0557" y="4988478"/>
            <a:ext cx="844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</a:t>
            </a:r>
            <a:r>
              <a:rPr sz="2000" dirty="0" smtClean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7544" y="3458445"/>
            <a:ext cx="485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9859" y="3499720"/>
            <a:ext cx="143700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X=b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g(b),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62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3857" y="3997877"/>
            <a:ext cx="14370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90557" y="4988478"/>
            <a:ext cx="844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</a:t>
            </a:r>
            <a:r>
              <a:rPr sz="2000" dirty="0" smtClean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7544" y="3458445"/>
            <a:ext cx="485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9859" y="3499720"/>
            <a:ext cx="143700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X=b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g(b),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6559" y="4988478"/>
            <a:ext cx="844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Y=b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3857" y="3997877"/>
            <a:ext cx="14370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6200" y="5334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1400" y="5867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533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540538" y="456870"/>
                </a:lnTo>
                <a:lnTo>
                  <a:pt x="579416" y="441746"/>
                </a:lnTo>
                <a:lnTo>
                  <a:pt x="604257" y="409089"/>
                </a:lnTo>
                <a:lnTo>
                  <a:pt x="609599" y="380999"/>
                </a:lnTo>
                <a:lnTo>
                  <a:pt x="609270" y="69061"/>
                </a:lnTo>
                <a:lnTo>
                  <a:pt x="594147" y="30185"/>
                </a:lnTo>
                <a:lnTo>
                  <a:pt x="561491" y="5342"/>
                </a:lnTo>
                <a:lnTo>
                  <a:pt x="533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1400" y="5867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533399" y="0"/>
                </a:lnTo>
                <a:lnTo>
                  <a:pt x="547906" y="1378"/>
                </a:lnTo>
                <a:lnTo>
                  <a:pt x="584868" y="20002"/>
                </a:lnTo>
                <a:lnTo>
                  <a:pt x="606604" y="54971"/>
                </a:lnTo>
                <a:lnTo>
                  <a:pt x="609599" y="380999"/>
                </a:lnTo>
                <a:lnTo>
                  <a:pt x="608221" y="395505"/>
                </a:lnTo>
                <a:lnTo>
                  <a:pt x="589598" y="432466"/>
                </a:lnTo>
                <a:lnTo>
                  <a:pt x="554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0557" y="4988478"/>
            <a:ext cx="844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</a:t>
            </a:r>
            <a:r>
              <a:rPr sz="2000" dirty="0" smtClean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7544" y="3458445"/>
            <a:ext cx="485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09859" y="3499720"/>
            <a:ext cx="143700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X=b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g(b),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76559" y="4988478"/>
            <a:ext cx="844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1752600"/>
            <a:ext cx="2895600" cy="2286000"/>
          </a:xfrm>
          <a:prstGeom prst="rect">
            <a:avLst/>
          </a:prstGeom>
          <a:solidFill>
            <a:srgbClr val="E4E4E4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f(a).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f(b).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g(a).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g(b).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Arial"/>
                <a:cs typeface="Arial"/>
              </a:rPr>
              <a:t>k(X):-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67200"/>
            <a:ext cx="2895600" cy="22860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958975">
              <a:lnSpc>
                <a:spcPct val="12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10" dirty="0">
                <a:latin typeface="Arial"/>
                <a:cs typeface="Arial"/>
              </a:rPr>
              <a:t>(Y).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Y=b;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1752600"/>
            <a:ext cx="4343400" cy="4800600"/>
          </a:xfrm>
          <a:custGeom>
            <a:avLst/>
            <a:gdLst/>
            <a:ahLst/>
            <a:cxnLst/>
            <a:rect l="l" t="t" r="r" b="b"/>
            <a:pathLst>
              <a:path w="4343400" h="4800600">
                <a:moveTo>
                  <a:pt x="0" y="4800599"/>
                </a:moveTo>
                <a:lnTo>
                  <a:pt x="4343399" y="4800599"/>
                </a:lnTo>
                <a:lnTo>
                  <a:pt x="4343399" y="0"/>
                </a:lnTo>
                <a:lnTo>
                  <a:pt x="0" y="0"/>
                </a:lnTo>
                <a:lnTo>
                  <a:pt x="0" y="48005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9143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921538" y="456870"/>
                </a:lnTo>
                <a:lnTo>
                  <a:pt x="960416" y="441747"/>
                </a:lnTo>
                <a:lnTo>
                  <a:pt x="985257" y="409091"/>
                </a:lnTo>
                <a:lnTo>
                  <a:pt x="990599" y="380999"/>
                </a:lnTo>
                <a:lnTo>
                  <a:pt x="990270" y="69061"/>
                </a:lnTo>
                <a:lnTo>
                  <a:pt x="975147" y="30183"/>
                </a:lnTo>
                <a:lnTo>
                  <a:pt x="942491" y="5342"/>
                </a:lnTo>
                <a:lnTo>
                  <a:pt x="914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200" y="1905000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914399" y="0"/>
                </a:lnTo>
                <a:lnTo>
                  <a:pt x="928906" y="1378"/>
                </a:lnTo>
                <a:lnTo>
                  <a:pt x="965868" y="20001"/>
                </a:lnTo>
                <a:lnTo>
                  <a:pt x="987604" y="54970"/>
                </a:lnTo>
                <a:lnTo>
                  <a:pt x="990599" y="380999"/>
                </a:lnTo>
                <a:lnTo>
                  <a:pt x="989221" y="395506"/>
                </a:lnTo>
                <a:lnTo>
                  <a:pt x="970598" y="432468"/>
                </a:lnTo>
                <a:lnTo>
                  <a:pt x="935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133599" y="0"/>
                </a:moveTo>
                <a:lnTo>
                  <a:pt x="69061" y="329"/>
                </a:lnTo>
                <a:lnTo>
                  <a:pt x="30183" y="15452"/>
                </a:lnTo>
                <a:lnTo>
                  <a:pt x="5342" y="48108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6"/>
                </a:lnTo>
                <a:lnTo>
                  <a:pt x="48108" y="451857"/>
                </a:lnTo>
                <a:lnTo>
                  <a:pt x="76199" y="457199"/>
                </a:lnTo>
                <a:lnTo>
                  <a:pt x="2140738" y="456870"/>
                </a:lnTo>
                <a:lnTo>
                  <a:pt x="2179616" y="441747"/>
                </a:lnTo>
                <a:lnTo>
                  <a:pt x="2204457" y="409091"/>
                </a:lnTo>
                <a:lnTo>
                  <a:pt x="2209799" y="380999"/>
                </a:lnTo>
                <a:lnTo>
                  <a:pt x="2209470" y="69061"/>
                </a:lnTo>
                <a:lnTo>
                  <a:pt x="2194347" y="30183"/>
                </a:lnTo>
                <a:lnTo>
                  <a:pt x="2161691" y="5342"/>
                </a:lnTo>
                <a:lnTo>
                  <a:pt x="21335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0" y="2819400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0" y="76199"/>
                </a:moveTo>
                <a:lnTo>
                  <a:pt x="11635" y="35702"/>
                </a:lnTo>
                <a:lnTo>
                  <a:pt x="41925" y="8121"/>
                </a:lnTo>
                <a:lnTo>
                  <a:pt x="2133599" y="0"/>
                </a:lnTo>
                <a:lnTo>
                  <a:pt x="2148106" y="1378"/>
                </a:lnTo>
                <a:lnTo>
                  <a:pt x="2185068" y="20001"/>
                </a:lnTo>
                <a:lnTo>
                  <a:pt x="2206804" y="54970"/>
                </a:lnTo>
                <a:lnTo>
                  <a:pt x="2209799" y="380999"/>
                </a:lnTo>
                <a:lnTo>
                  <a:pt x="2208421" y="395506"/>
                </a:lnTo>
                <a:lnTo>
                  <a:pt x="2189798" y="432468"/>
                </a:lnTo>
                <a:lnTo>
                  <a:pt x="21548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8"/>
                </a:lnTo>
                <a:lnTo>
                  <a:pt x="2995" y="402229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3857" y="3997877"/>
            <a:ext cx="14370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g(a),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2362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722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380999" y="0"/>
                </a:moveTo>
                <a:lnTo>
                  <a:pt x="0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1676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683538" y="456870"/>
                </a:lnTo>
                <a:lnTo>
                  <a:pt x="1722416" y="441746"/>
                </a:lnTo>
                <a:lnTo>
                  <a:pt x="1747257" y="409089"/>
                </a:lnTo>
                <a:lnTo>
                  <a:pt x="1752599" y="380999"/>
                </a:lnTo>
                <a:lnTo>
                  <a:pt x="1752270" y="69061"/>
                </a:lnTo>
                <a:lnTo>
                  <a:pt x="1737147" y="30185"/>
                </a:lnTo>
                <a:lnTo>
                  <a:pt x="1704491" y="5342"/>
                </a:lnTo>
                <a:lnTo>
                  <a:pt x="1676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3886200"/>
            <a:ext cx="1752600" cy="457200"/>
          </a:xfrm>
          <a:custGeom>
            <a:avLst/>
            <a:gdLst/>
            <a:ahLst/>
            <a:cxnLst/>
            <a:rect l="l" t="t" r="r" b="b"/>
            <a:pathLst>
              <a:path w="1752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676399" y="0"/>
                </a:lnTo>
                <a:lnTo>
                  <a:pt x="1690898" y="1378"/>
                </a:lnTo>
                <a:lnTo>
                  <a:pt x="1727856" y="20002"/>
                </a:lnTo>
                <a:lnTo>
                  <a:pt x="1749602" y="54971"/>
                </a:lnTo>
                <a:lnTo>
                  <a:pt x="1752599" y="380999"/>
                </a:lnTo>
                <a:lnTo>
                  <a:pt x="1751220" y="395505"/>
                </a:lnTo>
                <a:lnTo>
                  <a:pt x="1732587" y="432466"/>
                </a:lnTo>
                <a:lnTo>
                  <a:pt x="16976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3276600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380999" y="6095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11429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1150138" y="456870"/>
                </a:lnTo>
                <a:lnTo>
                  <a:pt x="1189016" y="441746"/>
                </a:lnTo>
                <a:lnTo>
                  <a:pt x="1213857" y="409089"/>
                </a:lnTo>
                <a:lnTo>
                  <a:pt x="1219199" y="380999"/>
                </a:lnTo>
                <a:lnTo>
                  <a:pt x="1218870" y="69061"/>
                </a:lnTo>
                <a:lnTo>
                  <a:pt x="1203747" y="30185"/>
                </a:lnTo>
                <a:lnTo>
                  <a:pt x="1171091" y="5342"/>
                </a:lnTo>
                <a:lnTo>
                  <a:pt x="1142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6600" y="487680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1142999" y="0"/>
                </a:lnTo>
                <a:lnTo>
                  <a:pt x="1157498" y="1378"/>
                </a:lnTo>
                <a:lnTo>
                  <a:pt x="1194456" y="20002"/>
                </a:lnTo>
                <a:lnTo>
                  <a:pt x="1216202" y="54971"/>
                </a:lnTo>
                <a:lnTo>
                  <a:pt x="1219199" y="380999"/>
                </a:lnTo>
                <a:lnTo>
                  <a:pt x="1217820" y="395505"/>
                </a:lnTo>
                <a:lnTo>
                  <a:pt x="1199187" y="432466"/>
                </a:lnTo>
                <a:lnTo>
                  <a:pt x="116421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96200" y="5334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1400" y="5867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533399" y="0"/>
                </a:moveTo>
                <a:lnTo>
                  <a:pt x="69061" y="329"/>
                </a:lnTo>
                <a:lnTo>
                  <a:pt x="30183" y="15453"/>
                </a:lnTo>
                <a:lnTo>
                  <a:pt x="5342" y="48110"/>
                </a:lnTo>
                <a:lnTo>
                  <a:pt x="0" y="76199"/>
                </a:lnTo>
                <a:lnTo>
                  <a:pt x="329" y="388138"/>
                </a:lnTo>
                <a:lnTo>
                  <a:pt x="15452" y="427014"/>
                </a:lnTo>
                <a:lnTo>
                  <a:pt x="48108" y="451857"/>
                </a:lnTo>
                <a:lnTo>
                  <a:pt x="76199" y="457199"/>
                </a:lnTo>
                <a:lnTo>
                  <a:pt x="540538" y="456870"/>
                </a:lnTo>
                <a:lnTo>
                  <a:pt x="579416" y="441746"/>
                </a:lnTo>
                <a:lnTo>
                  <a:pt x="604257" y="409089"/>
                </a:lnTo>
                <a:lnTo>
                  <a:pt x="609599" y="380999"/>
                </a:lnTo>
                <a:lnTo>
                  <a:pt x="609270" y="69061"/>
                </a:lnTo>
                <a:lnTo>
                  <a:pt x="594147" y="30185"/>
                </a:lnTo>
                <a:lnTo>
                  <a:pt x="561491" y="5342"/>
                </a:lnTo>
                <a:lnTo>
                  <a:pt x="5333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1400" y="58674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76199"/>
                </a:moveTo>
                <a:lnTo>
                  <a:pt x="11635" y="35704"/>
                </a:lnTo>
                <a:lnTo>
                  <a:pt x="41925" y="8122"/>
                </a:lnTo>
                <a:lnTo>
                  <a:pt x="533399" y="0"/>
                </a:lnTo>
                <a:lnTo>
                  <a:pt x="547906" y="1378"/>
                </a:lnTo>
                <a:lnTo>
                  <a:pt x="584868" y="20002"/>
                </a:lnTo>
                <a:lnTo>
                  <a:pt x="606604" y="54971"/>
                </a:lnTo>
                <a:lnTo>
                  <a:pt x="609599" y="380999"/>
                </a:lnTo>
                <a:lnTo>
                  <a:pt x="608221" y="395505"/>
                </a:lnTo>
                <a:lnTo>
                  <a:pt x="589598" y="432466"/>
                </a:lnTo>
                <a:lnTo>
                  <a:pt x="554629" y="454204"/>
                </a:lnTo>
                <a:lnTo>
                  <a:pt x="76199" y="457199"/>
                </a:lnTo>
                <a:lnTo>
                  <a:pt x="61693" y="455821"/>
                </a:lnTo>
                <a:lnTo>
                  <a:pt x="24731" y="437197"/>
                </a:lnTo>
                <a:lnTo>
                  <a:pt x="2995" y="402228"/>
                </a:lnTo>
                <a:lnTo>
                  <a:pt x="0" y="7619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50958" y="2016676"/>
            <a:ext cx="204406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k(Y).</a:t>
            </a:r>
            <a:endParaRPr sz="2000">
              <a:latin typeface="Arial"/>
              <a:cs typeface="Arial"/>
            </a:endParaRPr>
          </a:p>
          <a:p>
            <a:pPr marL="351790">
              <a:lnSpc>
                <a:spcPct val="100000"/>
              </a:lnSpc>
              <a:spcBef>
                <a:spcPts val="960"/>
              </a:spcBef>
            </a:pPr>
            <a:r>
              <a:rPr sz="2000" spc="-15" dirty="0">
                <a:latin typeface="Lucida Console"/>
                <a:cs typeface="Lucida Console"/>
              </a:rPr>
              <a:t>Y=X</a:t>
            </a:r>
            <a:endParaRPr sz="20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f(X),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(X),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87925" y="4940300"/>
            <a:ext cx="8445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h(a</a:t>
            </a:r>
            <a:r>
              <a:rPr sz="2000" dirty="0" smtClean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7544" y="3458445"/>
            <a:ext cx="485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X=a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09859" y="3499720"/>
            <a:ext cx="143700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2000" spc="-15" dirty="0">
                <a:latin typeface="Lucida Console"/>
                <a:cs typeface="Lucida Console"/>
              </a:rPr>
              <a:t>X=b</a:t>
            </a:r>
            <a:endParaRPr sz="2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g(b),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76559" y="4988478"/>
            <a:ext cx="844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h(b).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953692"/>
            <a:ext cx="6172200" cy="854869"/>
          </a:xfrm>
        </p:spPr>
        <p:txBody>
          <a:bodyPr/>
          <a:lstStyle/>
          <a:p>
            <a:pPr eaLnBrk="1" hangingPunct="1"/>
            <a:r>
              <a:rPr lang="tr-TR" altLang="tr-TR" smtClean="0"/>
              <a:t>Prolog’un Temel Yapıları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2209800"/>
            <a:ext cx="2807494" cy="485775"/>
          </a:xfrm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</a:pPr>
            <a:r>
              <a:rPr lang="tr-TR" altLang="tr-TR" smtClean="0"/>
              <a:t>Temel Yapılar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32409" y="3236119"/>
            <a:ext cx="1835944" cy="485775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250" kern="0" dirty="0"/>
              <a:t>Terimler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35215" y="3243262"/>
            <a:ext cx="1889522" cy="486966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250" kern="0" dirty="0"/>
              <a:t>Önermeler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48250" y="4369594"/>
            <a:ext cx="1134665" cy="32385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Gerçekler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85283" y="4856560"/>
            <a:ext cx="1133475" cy="32385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Sorgular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992539" y="4369594"/>
            <a:ext cx="1134666" cy="32385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Kurallar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320652" y="4369594"/>
            <a:ext cx="1297779" cy="32385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Değişkenler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82340" y="4374356"/>
            <a:ext cx="1241822" cy="32385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Sabitler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456259" y="4856561"/>
            <a:ext cx="1241822" cy="592931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Bileşik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1500" kern="0" dirty="0"/>
              <a:t>Terimler</a:t>
            </a:r>
          </a:p>
        </p:txBody>
      </p:sp>
      <p:cxnSp>
        <p:nvCxnSpPr>
          <p:cNvPr id="24" name="Straight Arrow Connector 23"/>
          <p:cNvCxnSpPr>
            <a:stCxn id="7171" idx="2"/>
            <a:endCxn id="4" idx="0"/>
          </p:cNvCxnSpPr>
          <p:nvPr/>
        </p:nvCxnSpPr>
        <p:spPr>
          <a:xfrm flipH="1">
            <a:off x="3050381" y="2695576"/>
            <a:ext cx="1782365" cy="5405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171" idx="2"/>
            <a:endCxn id="6" idx="0"/>
          </p:cNvCxnSpPr>
          <p:nvPr/>
        </p:nvCxnSpPr>
        <p:spPr>
          <a:xfrm>
            <a:off x="4832746" y="2695575"/>
            <a:ext cx="1646635" cy="5476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22" idx="0"/>
          </p:cNvCxnSpPr>
          <p:nvPr/>
        </p:nvCxnSpPr>
        <p:spPr>
          <a:xfrm flipH="1">
            <a:off x="2202655" y="3721893"/>
            <a:ext cx="847725" cy="6524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21" idx="0"/>
          </p:cNvCxnSpPr>
          <p:nvPr/>
        </p:nvCxnSpPr>
        <p:spPr>
          <a:xfrm>
            <a:off x="3050380" y="3721894"/>
            <a:ext cx="890588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>
            <a:stCxn id="4" idx="2"/>
            <a:endCxn id="23" idx="0"/>
          </p:cNvCxnSpPr>
          <p:nvPr/>
        </p:nvCxnSpPr>
        <p:spPr>
          <a:xfrm>
            <a:off x="3050380" y="3721894"/>
            <a:ext cx="27384" cy="1134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Arrow Connector 5123"/>
          <p:cNvCxnSpPr>
            <a:stCxn id="6" idx="2"/>
            <a:endCxn id="7" idx="0"/>
          </p:cNvCxnSpPr>
          <p:nvPr/>
        </p:nvCxnSpPr>
        <p:spPr>
          <a:xfrm flipH="1">
            <a:off x="5616176" y="3730230"/>
            <a:ext cx="863204" cy="6393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>
            <a:stCxn id="6" idx="2"/>
            <a:endCxn id="12" idx="0"/>
          </p:cNvCxnSpPr>
          <p:nvPr/>
        </p:nvCxnSpPr>
        <p:spPr>
          <a:xfrm>
            <a:off x="6479380" y="3730230"/>
            <a:ext cx="1081088" cy="6393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Arrow Connector 5127"/>
          <p:cNvCxnSpPr>
            <a:stCxn id="6" idx="2"/>
            <a:endCxn id="11" idx="0"/>
          </p:cNvCxnSpPr>
          <p:nvPr/>
        </p:nvCxnSpPr>
        <p:spPr>
          <a:xfrm>
            <a:off x="6479381" y="3730230"/>
            <a:ext cx="172640" cy="1126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7171"/>
          <p:cNvSpPr txBox="1">
            <a:spLocks noChangeArrowheads="1"/>
          </p:cNvSpPr>
          <p:nvPr/>
        </p:nvSpPr>
        <p:spPr bwMode="auto">
          <a:xfrm>
            <a:off x="1601389" y="4741069"/>
            <a:ext cx="771527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 dirty="0">
                <a:solidFill>
                  <a:srgbClr val="333399"/>
                </a:solidFill>
              </a:rPr>
              <a:t>Örn:</a:t>
            </a:r>
            <a:r>
              <a:rPr lang="tr-TR" altLang="tr-TR" sz="1350" dirty="0">
                <a:solidFill>
                  <a:srgbClr val="333399"/>
                </a:solidFill>
              </a:rPr>
              <a:t> ayşe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öğrenci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33.8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804045" y="4889349"/>
            <a:ext cx="7024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 dirty="0">
                <a:solidFill>
                  <a:srgbClr val="333399"/>
                </a:solidFill>
              </a:rPr>
              <a:t>Örn:</a:t>
            </a:r>
            <a:r>
              <a:rPr lang="tr-TR" altLang="tr-TR" sz="1350" dirty="0">
                <a:solidFill>
                  <a:srgbClr val="333399"/>
                </a:solidFill>
              </a:rPr>
              <a:t>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        _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20297" y="5482203"/>
            <a:ext cx="13137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 dirty="0">
                <a:solidFill>
                  <a:srgbClr val="333399"/>
                </a:solidFill>
              </a:rPr>
              <a:t>Örn:</a:t>
            </a:r>
            <a:r>
              <a:rPr lang="tr-TR" altLang="tr-TR" sz="1350" dirty="0">
                <a:solidFill>
                  <a:srgbClr val="333399"/>
                </a:solidFill>
              </a:rPr>
              <a:t> öğrenci(ayşe).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724400" y="4741069"/>
            <a:ext cx="13608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 dirty="0">
                <a:solidFill>
                  <a:srgbClr val="333399"/>
                </a:solidFill>
              </a:rPr>
              <a:t>Örn:</a:t>
            </a:r>
            <a:r>
              <a:rPr lang="tr-TR" altLang="tr-TR" sz="1350" dirty="0">
                <a:solidFill>
                  <a:srgbClr val="333399"/>
                </a:solidFill>
              </a:rPr>
              <a:t> öğrenci(ayşe).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272337" y="4741070"/>
            <a:ext cx="1525191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 dirty="0">
                <a:solidFill>
                  <a:srgbClr val="333399"/>
                </a:solidFill>
              </a:rPr>
              <a:t>Örn:</a:t>
            </a:r>
            <a:r>
              <a:rPr lang="tr-TR" altLang="tr-TR" sz="1350" dirty="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gelecek(X):-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dirty="0">
                <a:solidFill>
                  <a:srgbClr val="333399"/>
                </a:solidFill>
              </a:rPr>
              <a:t>     öğrenci(X).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85284" y="5249466"/>
            <a:ext cx="147518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 u="sng">
                <a:solidFill>
                  <a:srgbClr val="333399"/>
                </a:solidFill>
              </a:rPr>
              <a:t>Örn:</a:t>
            </a:r>
            <a:r>
              <a:rPr lang="tr-TR" altLang="tr-TR" sz="135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50">
                <a:solidFill>
                  <a:srgbClr val="333399"/>
                </a:solidFill>
              </a:rPr>
              <a:t>?- gelecek(ayşe).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677" y="5042472"/>
            <a:ext cx="8531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Atomlar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702" y="5413017"/>
            <a:ext cx="7232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Sayılar</a:t>
            </a:r>
          </a:p>
        </p:txBody>
      </p:sp>
    </p:spTree>
    <p:extLst>
      <p:ext uri="{BB962C8B-B14F-4D97-AF65-F5344CB8AC3E}">
        <p14:creationId xmlns:p14="http://schemas.microsoft.com/office/powerpoint/2010/main" val="38766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30" dirty="0" smtClean="0"/>
              <a:t>Birleşim İşlemi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algn="just">
              <a:buFont typeface="Arial"/>
              <a:buChar char="•"/>
              <a:tabLst>
                <a:tab pos="355600" algn="l"/>
              </a:tabLst>
            </a:pPr>
            <a:r>
              <a:rPr lang="tr-TR" sz="3200" dirty="0" smtClean="0">
                <a:latin typeface="Arial"/>
                <a:cs typeface="Arial"/>
              </a:rPr>
              <a:t>İki Prolog teriminin birleşim gerçekleştirebilmesi için:</a:t>
            </a:r>
            <a:endParaRPr lang="en-US" sz="3200" dirty="0">
              <a:latin typeface="Arial"/>
              <a:cs typeface="Arial"/>
            </a:endParaRPr>
          </a:p>
          <a:p>
            <a:pPr marL="749300" lvl="1" indent="-279400" algn="just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spc="-5" dirty="0" smtClean="0">
                <a:latin typeface="Arial"/>
                <a:cs typeface="Arial"/>
              </a:rPr>
              <a:t>Ya bu terimler birbirinin aynı olmalıdır, </a:t>
            </a:r>
          </a:p>
          <a:p>
            <a:pPr marL="749300" lvl="1" indent="-279400" algn="just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spc="-5" dirty="0" smtClean="0">
                <a:latin typeface="Arial"/>
                <a:cs typeface="Arial"/>
              </a:rPr>
              <a:t>Ya da bu terimler içlerinde başka terimlerin değerlerini aldığında iki terimin aynılığını sağlayacak değişkenler barındırmalıdır.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5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Birleşim İşlemi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tr-TR" sz="3200" dirty="0" smtClean="0">
                <a:latin typeface="Arial"/>
                <a:cs typeface="Arial"/>
              </a:rPr>
              <a:t>Buna göre:</a:t>
            </a:r>
            <a:endParaRPr lang="en-US" sz="3200" dirty="0" smtClean="0">
              <a:latin typeface="Arial"/>
              <a:cs typeface="Arial"/>
            </a:endParaRPr>
          </a:p>
          <a:p>
            <a:pPr marL="755650" lvl="1">
              <a:spcBef>
                <a:spcPts val="63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5" dirty="0" smtClean="0">
                <a:latin typeface="Arial"/>
                <a:cs typeface="Arial"/>
              </a:rPr>
              <a:t>garfield</a:t>
            </a:r>
            <a:r>
              <a:rPr lang="en-US" sz="2800" b="1" spc="75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5" dirty="0" smtClean="0">
                <a:latin typeface="Arial"/>
                <a:cs typeface="Arial"/>
              </a:rPr>
              <a:t>garfield</a:t>
            </a:r>
            <a:endParaRPr lang="en-US" sz="2800" dirty="0" smtClean="0">
              <a:latin typeface="Arial"/>
              <a:cs typeface="Arial"/>
            </a:endParaRPr>
          </a:p>
          <a:p>
            <a:pPr marL="755650" lvl="1">
              <a:spcBef>
                <a:spcPts val="640"/>
              </a:spcBef>
              <a:buFont typeface="Arial"/>
              <a:buChar char="•"/>
              <a:tabLst>
                <a:tab pos="755650" algn="l"/>
              </a:tabLst>
            </a:pPr>
            <a:r>
              <a:rPr lang="en-US" sz="2800" b="1" spc="-5" dirty="0" smtClean="0">
                <a:latin typeface="Arial"/>
                <a:cs typeface="Arial"/>
              </a:rPr>
              <a:t>4</a:t>
            </a:r>
            <a:r>
              <a:rPr lang="en-US" sz="2800" b="1" dirty="0" smtClean="0">
                <a:latin typeface="Arial"/>
                <a:cs typeface="Arial"/>
              </a:rPr>
              <a:t>2</a:t>
            </a:r>
            <a:r>
              <a:rPr lang="en-US" sz="2800" b="1" spc="75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latin typeface="Arial"/>
                <a:cs typeface="Arial"/>
              </a:rPr>
              <a:t>4</a:t>
            </a:r>
            <a:r>
              <a:rPr lang="en-US" sz="2800" b="1" dirty="0" smtClean="0">
                <a:latin typeface="Arial"/>
                <a:cs typeface="Arial"/>
              </a:rPr>
              <a:t>2</a:t>
            </a:r>
            <a:endParaRPr lang="en-US" sz="2800" dirty="0">
              <a:latin typeface="Arial"/>
              <a:cs typeface="Arial"/>
            </a:endParaRPr>
          </a:p>
          <a:p>
            <a:pPr marL="755650" lvl="1">
              <a:spcBef>
                <a:spcPts val="74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20" dirty="0" smtClean="0">
                <a:latin typeface="Arial"/>
                <a:cs typeface="Arial"/>
              </a:rPr>
              <a:t>kedi</a:t>
            </a:r>
            <a:r>
              <a:rPr lang="en-US" sz="2800" b="1" spc="-20" dirty="0" smtClean="0">
                <a:latin typeface="Arial"/>
                <a:cs typeface="Arial"/>
              </a:rPr>
              <a:t>(</a:t>
            </a:r>
            <a:r>
              <a:rPr lang="tr-TR" sz="2800" b="1" spc="-20" dirty="0" smtClean="0">
                <a:latin typeface="Arial"/>
                <a:cs typeface="Arial"/>
              </a:rPr>
              <a:t>garfield</a:t>
            </a:r>
            <a:r>
              <a:rPr lang="en-US" sz="2800" b="1" spc="-20" dirty="0" smtClean="0">
                <a:latin typeface="Arial"/>
                <a:cs typeface="Arial"/>
              </a:rPr>
              <a:t>)</a:t>
            </a:r>
            <a:r>
              <a:rPr lang="en-US" sz="2800" b="1" spc="70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20" dirty="0">
                <a:latin typeface="Arial"/>
                <a:cs typeface="Arial"/>
              </a:rPr>
              <a:t>kedi</a:t>
            </a:r>
            <a:r>
              <a:rPr lang="en-US" sz="2800" b="1" spc="-20" dirty="0">
                <a:latin typeface="Arial"/>
                <a:cs typeface="Arial"/>
              </a:rPr>
              <a:t>(</a:t>
            </a:r>
            <a:r>
              <a:rPr lang="tr-TR" sz="2800" b="1" spc="-20" dirty="0">
                <a:latin typeface="Arial"/>
                <a:cs typeface="Arial"/>
              </a:rPr>
              <a:t>garfield</a:t>
            </a:r>
            <a:r>
              <a:rPr lang="en-US" sz="2800" b="1" spc="-20" dirty="0">
                <a:latin typeface="Arial"/>
                <a:cs typeface="Arial"/>
              </a:rPr>
              <a:t>)</a:t>
            </a:r>
            <a:r>
              <a:rPr lang="en-US" sz="2800" b="1" spc="70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birleşebilmektedir.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>
              <a:spcBef>
                <a:spcPts val="2115"/>
              </a:spcBef>
              <a:buFont typeface="Arial"/>
              <a:buChar char="•"/>
              <a:tabLst>
                <a:tab pos="355600" algn="l"/>
              </a:tabLst>
            </a:pPr>
            <a:r>
              <a:rPr lang="tr-TR" sz="3200" spc="-15" dirty="0" smtClean="0">
                <a:latin typeface="Arial"/>
                <a:cs typeface="Arial"/>
              </a:rPr>
              <a:t>Bu aynı zamanda</a:t>
            </a:r>
            <a:r>
              <a:rPr lang="en-US" sz="3200" spc="-15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  <a:p>
            <a:pPr marL="755650" lvl="1">
              <a:spcBef>
                <a:spcPts val="665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20" dirty="0" smtClean="0">
                <a:latin typeface="Arial"/>
                <a:cs typeface="Arial"/>
              </a:rPr>
              <a:t>garfield</a:t>
            </a:r>
            <a:r>
              <a:rPr lang="en-US" sz="2800" b="1" spc="80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5" dirty="0" smtClean="0">
                <a:latin typeface="Arial"/>
                <a:cs typeface="Arial"/>
              </a:rPr>
              <a:t>tom </a:t>
            </a:r>
            <a:r>
              <a:rPr lang="tr-TR" sz="2800" spc="-5" dirty="0" smtClean="0">
                <a:latin typeface="Arial"/>
                <a:cs typeface="Arial"/>
              </a:rPr>
              <a:t>ya da</a:t>
            </a:r>
            <a:endParaRPr lang="en-US" sz="2800" dirty="0">
              <a:latin typeface="Arial"/>
              <a:cs typeface="Arial"/>
            </a:endParaRPr>
          </a:p>
          <a:p>
            <a:pPr marL="755650" lvl="1">
              <a:spcBef>
                <a:spcPts val="64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20" dirty="0" smtClean="0">
                <a:latin typeface="Arial"/>
                <a:cs typeface="Arial"/>
              </a:rPr>
              <a:t>kedi</a:t>
            </a:r>
            <a:r>
              <a:rPr lang="en-US" sz="2800" b="1" spc="-20" dirty="0" smtClean="0">
                <a:latin typeface="Arial"/>
                <a:cs typeface="Arial"/>
              </a:rPr>
              <a:t>(</a:t>
            </a:r>
            <a:r>
              <a:rPr lang="tr-TR" sz="2800" b="1" spc="-20" dirty="0" smtClean="0">
                <a:latin typeface="Arial"/>
                <a:cs typeface="Arial"/>
              </a:rPr>
              <a:t>garfield</a:t>
            </a:r>
            <a:r>
              <a:rPr lang="en-US" sz="2800" b="1" spc="-20" dirty="0" smtClean="0">
                <a:latin typeface="Arial"/>
                <a:cs typeface="Arial"/>
              </a:rPr>
              <a:t>)</a:t>
            </a:r>
            <a:r>
              <a:rPr lang="en-US" sz="2800" b="1" spc="65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20" dirty="0" smtClean="0">
                <a:latin typeface="Arial"/>
                <a:cs typeface="Arial"/>
              </a:rPr>
              <a:t>kedi</a:t>
            </a:r>
            <a:r>
              <a:rPr lang="en-US" sz="2800" b="1" spc="-20" dirty="0" smtClean="0">
                <a:latin typeface="Arial"/>
                <a:cs typeface="Arial"/>
              </a:rPr>
              <a:t>(</a:t>
            </a:r>
            <a:r>
              <a:rPr lang="tr-TR" sz="2800" b="1" spc="-20" dirty="0" smtClean="0">
                <a:latin typeface="Arial"/>
                <a:cs typeface="Arial"/>
              </a:rPr>
              <a:t>tom</a:t>
            </a:r>
            <a:r>
              <a:rPr lang="en-US" sz="2800" b="1" spc="-20" dirty="0" smtClean="0">
                <a:latin typeface="Arial"/>
                <a:cs typeface="Arial"/>
              </a:rPr>
              <a:t>)</a:t>
            </a:r>
            <a:r>
              <a:rPr lang="tr-TR" sz="2800" b="1" spc="-20" dirty="0" smtClean="0">
                <a:latin typeface="Arial"/>
                <a:cs typeface="Arial"/>
              </a:rPr>
              <a:t> </a:t>
            </a:r>
            <a:r>
              <a:rPr lang="tr-TR" sz="2800" spc="-20" dirty="0" smtClean="0">
                <a:latin typeface="Arial"/>
                <a:cs typeface="Arial"/>
              </a:rPr>
              <a:t>terimlerinin birleşemeyeceği anlamına gelir.</a:t>
            </a:r>
            <a:endParaRPr lang="en-US" sz="2800" dirty="0">
              <a:latin typeface="Arial"/>
              <a:cs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45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Birleşim İşlemi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buFont typeface="Arial"/>
              <a:buChar char="•"/>
              <a:tabLst>
                <a:tab pos="355600" algn="l"/>
              </a:tabLst>
            </a:pPr>
            <a:r>
              <a:rPr lang="tr-TR" sz="3200" spc="-20" dirty="0" smtClean="0">
                <a:latin typeface="Arial"/>
                <a:cs typeface="Arial"/>
              </a:rPr>
              <a:t>Aşağıdaki terimler için durum ne olur?</a:t>
            </a:r>
            <a:endParaRPr lang="en-US" sz="3200" dirty="0">
              <a:latin typeface="Arial"/>
              <a:cs typeface="Arial"/>
            </a:endParaRPr>
          </a:p>
          <a:p>
            <a:pPr marL="755650" lvl="1">
              <a:spcBef>
                <a:spcPts val="63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5" dirty="0" smtClean="0">
                <a:latin typeface="Arial"/>
                <a:cs typeface="Arial"/>
              </a:rPr>
              <a:t>tom</a:t>
            </a:r>
            <a:r>
              <a:rPr lang="en-US" sz="2800" b="1" spc="75" dirty="0" smtClean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latin typeface="Arial"/>
                <a:cs typeface="Arial"/>
              </a:rPr>
              <a:t>X</a:t>
            </a:r>
            <a:endParaRPr lang="en-US" sz="2800" dirty="0">
              <a:latin typeface="Arial"/>
              <a:cs typeface="Arial"/>
            </a:endParaRPr>
          </a:p>
          <a:p>
            <a:pPr marL="755650" lvl="1">
              <a:spcBef>
                <a:spcPts val="64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spc="-20" dirty="0" smtClean="0">
                <a:latin typeface="Arial"/>
                <a:cs typeface="Arial"/>
              </a:rPr>
              <a:t>kedi</a:t>
            </a:r>
            <a:r>
              <a:rPr lang="en-US" sz="2800" b="1" spc="-20" dirty="0" smtClean="0">
                <a:latin typeface="Arial"/>
                <a:cs typeface="Arial"/>
              </a:rPr>
              <a:t>(Z</a:t>
            </a:r>
            <a:r>
              <a:rPr lang="en-US" sz="2800" b="1" spc="-20" dirty="0">
                <a:latin typeface="Arial"/>
                <a:cs typeface="Arial"/>
              </a:rPr>
              <a:t>)</a:t>
            </a:r>
            <a:r>
              <a:rPr lang="en-US" sz="2800" b="1" spc="75" dirty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20" dirty="0" smtClean="0">
                <a:latin typeface="Arial"/>
                <a:cs typeface="Arial"/>
              </a:rPr>
              <a:t>kedi</a:t>
            </a:r>
            <a:r>
              <a:rPr lang="en-US" sz="2800" b="1" spc="-20" dirty="0" smtClean="0">
                <a:latin typeface="Arial"/>
                <a:cs typeface="Arial"/>
              </a:rPr>
              <a:t>(</a:t>
            </a:r>
            <a:r>
              <a:rPr lang="tr-TR" sz="2800" b="1" spc="-20" dirty="0" smtClean="0">
                <a:latin typeface="Arial"/>
                <a:cs typeface="Arial"/>
              </a:rPr>
              <a:t>tom</a:t>
            </a:r>
            <a:r>
              <a:rPr lang="en-US" sz="2800" b="1" spc="-20" dirty="0" smtClean="0"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pPr marL="755650" lvl="1">
              <a:spcBef>
                <a:spcPts val="740"/>
              </a:spcBef>
              <a:buFont typeface="Arial"/>
              <a:buChar char="•"/>
              <a:tabLst>
                <a:tab pos="755650" algn="l"/>
              </a:tabLst>
            </a:pPr>
            <a:r>
              <a:rPr lang="tr-TR" sz="2800" b="1" dirty="0" smtClean="0">
                <a:latin typeface="Arial"/>
                <a:cs typeface="Arial"/>
              </a:rPr>
              <a:t>seviyor</a:t>
            </a:r>
            <a:r>
              <a:rPr lang="en-US" sz="2800" b="1" dirty="0" smtClean="0">
                <a:latin typeface="Arial"/>
                <a:cs typeface="Arial"/>
              </a:rPr>
              <a:t>(</a:t>
            </a:r>
            <a:r>
              <a:rPr lang="tr-TR" sz="2800" b="1" dirty="0" smtClean="0">
                <a:latin typeface="Arial"/>
                <a:cs typeface="Arial"/>
              </a:rPr>
              <a:t>ali</a:t>
            </a:r>
            <a:r>
              <a:rPr lang="en-US" sz="2800" b="1" dirty="0" smtClean="0">
                <a:latin typeface="Arial"/>
                <a:cs typeface="Arial"/>
              </a:rPr>
              <a:t>,X</a:t>
            </a:r>
            <a:r>
              <a:rPr lang="en-US" sz="2800" b="1" dirty="0">
                <a:latin typeface="Arial"/>
                <a:cs typeface="Arial"/>
              </a:rPr>
              <a:t>)</a:t>
            </a:r>
            <a:r>
              <a:rPr lang="en-US" sz="2800" b="1" spc="65" dirty="0"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Arial"/>
                <a:cs typeface="Arial"/>
              </a:rPr>
              <a:t>ile</a:t>
            </a:r>
            <a:r>
              <a:rPr lang="en-US" sz="2800" spc="75" dirty="0" smtClean="0">
                <a:latin typeface="Times New Roman"/>
                <a:cs typeface="Times New Roman"/>
              </a:rPr>
              <a:t> </a:t>
            </a:r>
            <a:r>
              <a:rPr lang="tr-TR" sz="2800" b="1" spc="-15" dirty="0" smtClean="0">
                <a:latin typeface="Arial"/>
                <a:cs typeface="Arial"/>
              </a:rPr>
              <a:t>seviyor</a:t>
            </a:r>
            <a:r>
              <a:rPr lang="en-US" sz="2800" b="1" spc="-15" dirty="0" smtClean="0">
                <a:latin typeface="Arial"/>
                <a:cs typeface="Arial"/>
              </a:rPr>
              <a:t>(X,</a:t>
            </a:r>
            <a:r>
              <a:rPr lang="tr-TR" sz="2800" b="1" spc="-15" dirty="0" smtClean="0">
                <a:latin typeface="Arial"/>
                <a:cs typeface="Arial"/>
              </a:rPr>
              <a:t>ayşe</a:t>
            </a:r>
            <a:r>
              <a:rPr lang="en-US" sz="2800" b="1" spc="-15" dirty="0" smtClean="0"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5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Değer Atama (Instantiation)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marR="1268095" indent="-285750" algn="just">
              <a:lnSpc>
                <a:spcPts val="3800"/>
              </a:lnSpc>
              <a:tabLst>
                <a:tab pos="355600" algn="l"/>
              </a:tabLst>
            </a:pPr>
            <a:r>
              <a:rPr lang="tr-TR" dirty="0" smtClean="0">
                <a:latin typeface="Arial"/>
                <a:cs typeface="Arial"/>
              </a:rPr>
              <a:t>Prolog’da iki terim birleştirilirken gerekli tüm işlemler yerine getirilirek birleşim işleminden sonra bu terimlerin birbirine eşit olması sağlanır.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3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5824" y="1780995"/>
            <a:ext cx="8150225" cy="4129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ts val="3180"/>
              </a:lnSpc>
              <a:buFont typeface="Arial"/>
              <a:buAutoNum type="arabicPeriod"/>
              <a:tabLst>
                <a:tab pos="527050" algn="l"/>
              </a:tabLst>
            </a:pPr>
            <a:r>
              <a:rPr sz="2800" spc="-10" dirty="0" smtClean="0">
                <a:latin typeface="Arial"/>
                <a:cs typeface="Arial"/>
              </a:rPr>
              <a:t>If</a:t>
            </a:r>
            <a:r>
              <a:rPr sz="2800" spc="75" dirty="0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constants,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</a:p>
          <a:p>
            <a:pPr marL="520065" marR="1139190">
              <a:lnSpc>
                <a:spcPts val="3000"/>
              </a:lnSpc>
              <a:spcBef>
                <a:spcPts val="219"/>
              </a:spcBef>
            </a:pPr>
            <a:r>
              <a:rPr sz="2800" spc="-20" dirty="0">
                <a:latin typeface="Arial"/>
                <a:cs typeface="Arial"/>
              </a:rPr>
              <a:t>T</a:t>
            </a:r>
            <a:r>
              <a:rPr sz="2775" spc="-30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unif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atom,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same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number</a:t>
            </a:r>
            <a:endParaRPr sz="2800" dirty="0">
              <a:latin typeface="Arial"/>
              <a:cs typeface="Arial"/>
            </a:endParaRPr>
          </a:p>
          <a:p>
            <a:pPr marL="520700" marR="5080" indent="-508000">
              <a:lnSpc>
                <a:spcPts val="3030"/>
              </a:lnSpc>
              <a:spcBef>
                <a:spcPts val="645"/>
              </a:spcBef>
              <a:buFont typeface="Arial"/>
              <a:buAutoNum type="arabicPeriod" startAt="2"/>
              <a:tabLst>
                <a:tab pos="527050" algn="l"/>
              </a:tabLst>
            </a:pPr>
            <a:r>
              <a:rPr sz="2800" spc="-10" dirty="0">
                <a:latin typeface="Arial"/>
                <a:cs typeface="Arial"/>
              </a:rPr>
              <a:t>If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type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term,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unify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instantiate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</a:p>
          <a:p>
            <a:pPr marL="520700">
              <a:lnSpc>
                <a:spcPts val="2955"/>
              </a:lnSpc>
            </a:pPr>
            <a:r>
              <a:rPr sz="2800" dirty="0">
                <a:latin typeface="Arial"/>
                <a:cs typeface="Arial"/>
              </a:rPr>
              <a:t>(and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vice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versa)</a:t>
            </a:r>
          </a:p>
          <a:p>
            <a:pPr marL="527050" indent="-514350">
              <a:lnSpc>
                <a:spcPct val="100000"/>
              </a:lnSpc>
              <a:spcBef>
                <a:spcPts val="409"/>
              </a:spcBef>
              <a:buFont typeface="Arial"/>
              <a:buAutoNum type="arabicPeriod" startAt="3"/>
              <a:tabLst>
                <a:tab pos="527050" algn="l"/>
              </a:tabLst>
            </a:pPr>
            <a:r>
              <a:rPr sz="2800" spc="-10" dirty="0">
                <a:latin typeface="Arial"/>
                <a:cs typeface="Arial"/>
              </a:rPr>
              <a:t>If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82" baseline="-2102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complex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terms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unif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if:</a:t>
            </a:r>
            <a:endParaRPr sz="28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280"/>
              </a:spcBef>
              <a:buFont typeface="Arial"/>
              <a:buAutoNum type="arabicPeriod"/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They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hav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same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functor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arity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220"/>
              </a:spcBef>
              <a:buFont typeface="Arial"/>
              <a:buAutoNum type="arabicPeriod"/>
              <a:tabLst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their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corresponding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argument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unify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320"/>
              </a:spcBef>
              <a:buFont typeface="Arial"/>
              <a:buAutoNum type="arabicPeriod"/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variable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instantiation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compatible.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Formal Definition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6260">
              <a:lnSpc>
                <a:spcPct val="100000"/>
              </a:lnSpc>
            </a:pPr>
            <a:r>
              <a:rPr sz="4400" spc="-25" dirty="0" smtClean="0"/>
              <a:t>=/</a:t>
            </a:r>
            <a:r>
              <a:rPr sz="4400" spc="-25" dirty="0"/>
              <a:t>2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1786504"/>
            <a:ext cx="3018790" cy="2948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7540">
              <a:lnSpc>
                <a:spcPct val="1190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spc="85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dirty="0" smtClean="0">
                <a:latin typeface="Arial"/>
                <a:cs typeface="Arial"/>
              </a:rPr>
              <a:t>.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yes</a:t>
            </a:r>
          </a:p>
          <a:p>
            <a:pPr marL="12700" marR="5080">
              <a:lnSpc>
                <a:spcPct val="119800"/>
              </a:lnSpc>
            </a:pPr>
            <a:r>
              <a:rPr sz="3200" spc="-5" dirty="0">
                <a:latin typeface="Arial"/>
                <a:cs typeface="Arial"/>
              </a:rPr>
              <a:t>?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Arial"/>
                <a:cs typeface="Arial"/>
              </a:rPr>
              <a:t>ali</a:t>
            </a:r>
            <a:r>
              <a:rPr sz="3200" spc="85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Arial"/>
                <a:cs typeface="Arial"/>
              </a:rPr>
              <a:t>=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lang="tr-TR" sz="3200" dirty="0" smtClean="0">
                <a:latin typeface="Arial"/>
                <a:cs typeface="Arial"/>
              </a:rPr>
              <a:t>hasan</a:t>
            </a:r>
            <a:r>
              <a:rPr sz="3200" dirty="0" smtClean="0">
                <a:latin typeface="Arial"/>
                <a:cs typeface="Arial"/>
              </a:rPr>
              <a:t>.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no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Arial"/>
                <a:cs typeface="Arial"/>
              </a:rPr>
              <a:t>?-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E49A2D9120147A4195731E53BDA77" ma:contentTypeVersion="2" ma:contentTypeDescription="Create a new document." ma:contentTypeScope="" ma:versionID="6f7cd7bf4157fb59ceec312041b4c08c">
  <xsd:schema xmlns:xsd="http://www.w3.org/2001/XMLSchema" xmlns:xs="http://www.w3.org/2001/XMLSchema" xmlns:p="http://schemas.microsoft.com/office/2006/metadata/properties" xmlns:ns2="b952c4df-9439-4b6d-bc4a-d8af787557dd" targetNamespace="http://schemas.microsoft.com/office/2006/metadata/properties" ma:root="true" ma:fieldsID="62fb0eb9799c16303e6b6d3e40cb3715" ns2:_="">
    <xsd:import namespace="b952c4df-9439-4b6d-bc4a-d8af787557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2c4df-9439-4b6d-bc4a-d8af78755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9BA33-6F65-4963-83DE-343CD70CABB6}"/>
</file>

<file path=customXml/itemProps2.xml><?xml version="1.0" encoding="utf-8"?>
<ds:datastoreItem xmlns:ds="http://schemas.openxmlformats.org/officeDocument/2006/customXml" ds:itemID="{5C2966BF-8E0D-46E1-9537-EE0FB7ADB18F}"/>
</file>

<file path=customXml/itemProps3.xml><?xml version="1.0" encoding="utf-8"?>
<ds:datastoreItem xmlns:ds="http://schemas.openxmlformats.org/officeDocument/2006/customXml" ds:itemID="{A7F7D670-1C6A-45AB-93F7-2E3A7CEA753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902</Words>
  <Application>Microsoft Office PowerPoint</Application>
  <PresentationFormat>On-screen Show (4:3)</PresentationFormat>
  <Paragraphs>248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Lucida Console</vt:lpstr>
      <vt:lpstr>Times New Roman</vt:lpstr>
      <vt:lpstr>Wingdings</vt:lpstr>
      <vt:lpstr>Wingdings 3</vt:lpstr>
      <vt:lpstr>Wisp</vt:lpstr>
      <vt:lpstr>Prolog Programlama</vt:lpstr>
      <vt:lpstr>Birleşim (Unification)</vt:lpstr>
      <vt:lpstr>Prolog’un Temel Yapıları</vt:lpstr>
      <vt:lpstr>Birleşim İşlemi</vt:lpstr>
      <vt:lpstr>Birleşim İşlemi</vt:lpstr>
      <vt:lpstr>Birleşim İşlemi</vt:lpstr>
      <vt:lpstr>Değer Atama (Instantiation)</vt:lpstr>
      <vt:lpstr>Formal Definition</vt:lpstr>
      <vt:lpstr>=/2</vt:lpstr>
      <vt:lpstr>=/2</vt:lpstr>
      <vt:lpstr>Prolog Nasıl Bir Yanıt Verir?</vt:lpstr>
      <vt:lpstr>Bileşik Terimlerde Birleşim</vt:lpstr>
      <vt:lpstr>Bileşik Terimlerde Birleşim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Online2PDF.com</dc:creator>
  <cp:lastModifiedBy>S</cp:lastModifiedBy>
  <cp:revision>11</cp:revision>
  <dcterms:created xsi:type="dcterms:W3CDTF">2016-11-03T20:47:11Z</dcterms:created>
  <dcterms:modified xsi:type="dcterms:W3CDTF">2016-11-07T11:36:48Z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2016-11-03T00:00:00Z</vt:filetime>
  </property>
  <property fmtid="{D5CDD505-2E9C-101B-9397-08002B2CF9AE}" pid="3" name="LastSaved">
    <vt:filetime>2016-11-03T00:00:00Z</vt:filetime>
  </property>
  <property fmtid="{D5CDD505-2E9C-101B-9397-08002B2CF9AE}" pid="4" name="ContentTypeId">
    <vt:lpwstr>0x010100B94E49A2D9120147A4195731E53BDA77</vt:lpwstr>
  </property>
</Properties>
</file>