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312" r:id="rId2"/>
    <p:sldId id="317" r:id="rId3"/>
    <p:sldId id="314" r:id="rId4"/>
    <p:sldId id="315" r:id="rId5"/>
    <p:sldId id="318" r:id="rId6"/>
    <p:sldId id="319" r:id="rId7"/>
    <p:sldId id="320" r:id="rId8"/>
    <p:sldId id="316" r:id="rId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835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14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3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52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12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00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72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0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9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50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9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6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7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1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6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2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Prolog Programlama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ÖZYİNELEME</a:t>
            </a:r>
          </a:p>
          <a:p>
            <a:r>
              <a:rPr lang="tr-TR" dirty="0"/>
              <a:t>(RECURSION)</a:t>
            </a:r>
          </a:p>
        </p:txBody>
      </p:sp>
    </p:spTree>
    <p:extLst>
      <p:ext uri="{BB962C8B-B14F-4D97-AF65-F5344CB8AC3E}">
        <p14:creationId xmlns:p14="http://schemas.microsoft.com/office/powerpoint/2010/main" val="5125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562" y="314325"/>
            <a:ext cx="625887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62601"/>
            <a:r>
              <a:rPr sz="3000" dirty="0"/>
              <a:t>Prolog</a:t>
            </a:r>
            <a:r>
              <a:rPr lang="tr-TR" sz="3000" dirty="0"/>
              <a:t> Arama Stratejisi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2002155" y="1306829"/>
            <a:ext cx="6608445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3810" indent="-257175" algn="just">
              <a:lnSpc>
                <a:spcPts val="2647"/>
              </a:lnSpc>
              <a:spcBef>
                <a:spcPts val="491"/>
              </a:spcBef>
              <a:buChar char="•"/>
              <a:tabLst>
                <a:tab pos="266224" algn="l"/>
                <a:tab pos="266700" algn="l"/>
              </a:tabLst>
            </a:pPr>
            <a:r>
              <a:rPr lang="tr-TR" sz="2400" dirty="0">
                <a:latin typeface="Arial"/>
                <a:cs typeface="Arial"/>
              </a:rPr>
              <a:t>Prolog, sorgulara yanıt bulurken şu üç yöntemden faydalanır:</a:t>
            </a:r>
          </a:p>
          <a:p>
            <a:pPr marL="266700" marR="3810" indent="-257175" algn="just">
              <a:lnSpc>
                <a:spcPts val="2647"/>
              </a:lnSpc>
              <a:spcBef>
                <a:spcPts val="491"/>
              </a:spcBef>
              <a:buChar char="•"/>
              <a:tabLst>
                <a:tab pos="266224" algn="l"/>
                <a:tab pos="266700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609600" marR="3810" lvl="1" indent="-257175" algn="just">
              <a:lnSpc>
                <a:spcPts val="2647"/>
              </a:lnSpc>
              <a:spcBef>
                <a:spcPts val="491"/>
              </a:spcBef>
              <a:buChar char="•"/>
              <a:tabLst>
                <a:tab pos="266224" algn="l"/>
                <a:tab pos="266700" algn="l"/>
              </a:tabLst>
            </a:pPr>
            <a:r>
              <a:rPr lang="tr-TR" sz="2100" dirty="0">
                <a:latin typeface="Arial"/>
                <a:cs typeface="Arial"/>
              </a:rPr>
              <a:t>Bilgi tabanını yukarıdan aşağıya tarar. </a:t>
            </a:r>
          </a:p>
          <a:p>
            <a:pPr marL="609600" marR="3810" lvl="1" indent="-257175" algn="just">
              <a:lnSpc>
                <a:spcPts val="2647"/>
              </a:lnSpc>
              <a:spcBef>
                <a:spcPts val="491"/>
              </a:spcBef>
              <a:buChar char="•"/>
              <a:tabLst>
                <a:tab pos="266224" algn="l"/>
                <a:tab pos="266700" algn="l"/>
              </a:tabLst>
            </a:pPr>
            <a:r>
              <a:rPr lang="tr-TR" sz="2100" dirty="0">
                <a:latin typeface="Arial"/>
                <a:cs typeface="Arial"/>
              </a:rPr>
              <a:t>Yüklemler içinde soldan sağa ilerler.</a:t>
            </a:r>
          </a:p>
          <a:p>
            <a:pPr marL="609600" marR="3810" lvl="1" indent="-257175" algn="just">
              <a:lnSpc>
                <a:spcPts val="2647"/>
              </a:lnSpc>
              <a:spcBef>
                <a:spcPts val="491"/>
              </a:spcBef>
              <a:buChar char="•"/>
              <a:tabLst>
                <a:tab pos="266224" algn="l"/>
                <a:tab pos="266700" algn="l"/>
              </a:tabLst>
            </a:pPr>
            <a:r>
              <a:rPr lang="tr-TR" sz="2100" dirty="0">
                <a:latin typeface="Arial"/>
                <a:cs typeface="Arial"/>
              </a:rPr>
              <a:t>Sonuca gidemediği noktalarda geriye iz sürme (backtracking) yapar.</a:t>
            </a:r>
          </a:p>
        </p:txBody>
      </p:sp>
    </p:spTree>
    <p:extLst>
      <p:ext uri="{BB962C8B-B14F-4D97-AF65-F5344CB8AC3E}">
        <p14:creationId xmlns:p14="http://schemas.microsoft.com/office/powerpoint/2010/main" val="4029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562" y="314325"/>
            <a:ext cx="739663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354454"/>
            <a:r>
              <a:rPr lang="tr-TR" spc="-4" dirty="0"/>
              <a:t>Özyinelemeli Yüklemler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09800" y="1981200"/>
            <a:ext cx="64770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257175" indent="-257175" algn="just">
              <a:lnSpc>
                <a:spcPts val="2850"/>
              </a:lnSpc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Prolog </a:t>
            </a:r>
            <a:r>
              <a:rPr lang="tr-TR" sz="2400" dirty="0">
                <a:latin typeface="Arial"/>
                <a:cs typeface="Arial"/>
              </a:rPr>
              <a:t>yüklemleri özyinelemeli olarak tanımlanabilir.</a:t>
            </a:r>
          </a:p>
          <a:p>
            <a:pPr marL="266700" marR="257175" indent="-257175" algn="just">
              <a:lnSpc>
                <a:spcPts val="2850"/>
              </a:lnSpc>
              <a:buChar char="•"/>
              <a:tabLst>
                <a:tab pos="266224" algn="l"/>
                <a:tab pos="266700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266700" marR="257175" indent="-257175" algn="just">
              <a:lnSpc>
                <a:spcPts val="2850"/>
              </a:lnSpc>
              <a:buChar char="•"/>
              <a:tabLst>
                <a:tab pos="266224" algn="l"/>
                <a:tab pos="266700" algn="l"/>
              </a:tabLst>
            </a:pPr>
            <a:r>
              <a:rPr lang="tr-TR" sz="2400" dirty="0">
                <a:latin typeface="Arial"/>
                <a:cs typeface="Arial"/>
              </a:rPr>
              <a:t>Bir yüklem, tanımındaki bir ya da daha fazla kuralın kendi içinden kendine referansta bulunması yoluyla özyinelemeli olur.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1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562" y="314325"/>
            <a:ext cx="6258877" cy="507831"/>
          </a:xfrm>
        </p:spPr>
        <p:txBody>
          <a:bodyPr>
            <a:normAutofit fontScale="90000"/>
          </a:bodyPr>
          <a:lstStyle/>
          <a:p>
            <a:r>
              <a:rPr lang="tr-TR" dirty="0"/>
              <a:t>	Üstünde - Üzerinde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4852" y="1524000"/>
            <a:ext cx="5495211" cy="3046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/>
              <a:t>üstünde(b,a).</a:t>
            </a:r>
          </a:p>
          <a:p>
            <a:pPr marL="0" indent="0">
              <a:buNone/>
            </a:pPr>
            <a:r>
              <a:rPr lang="tr-TR" sz="2000" dirty="0"/>
              <a:t>üstünde(c,b).</a:t>
            </a:r>
          </a:p>
          <a:p>
            <a:pPr marL="0" indent="0">
              <a:buNone/>
            </a:pPr>
            <a:r>
              <a:rPr lang="tr-TR" sz="2000" dirty="0"/>
              <a:t>üstünde(d,b).</a:t>
            </a:r>
          </a:p>
          <a:p>
            <a:pPr marL="0" indent="0">
              <a:buNone/>
            </a:pPr>
            <a:r>
              <a:rPr lang="tr-TR" sz="2000" dirty="0"/>
              <a:t>üstünde(e,c).</a:t>
            </a:r>
          </a:p>
          <a:p>
            <a:pPr marL="0" indent="0">
              <a:buNone/>
            </a:pPr>
            <a:r>
              <a:rPr lang="tr-TR" sz="2000" dirty="0"/>
              <a:t>üstünde(e,d).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üzerinde(X,Y) :- üstünde(X,Y).</a:t>
            </a:r>
          </a:p>
          <a:p>
            <a:pPr marL="0" indent="0">
              <a:buNone/>
            </a:pPr>
            <a:r>
              <a:rPr lang="tr-TR" sz="2000" dirty="0"/>
              <a:t>üzerinde(X,Y) :- üstünde(X, Z), üzerinde(Z,Y).</a:t>
            </a:r>
          </a:p>
        </p:txBody>
      </p:sp>
    </p:spTree>
    <p:extLst>
      <p:ext uri="{BB962C8B-B14F-4D97-AF65-F5344CB8AC3E}">
        <p14:creationId xmlns:p14="http://schemas.microsoft.com/office/powerpoint/2010/main" val="34631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901" y="468083"/>
            <a:ext cx="4941899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373154"/>
            <a:r>
              <a:rPr lang="tr-TR" sz="3000" dirty="0"/>
              <a:t>ata</a:t>
            </a:r>
            <a:r>
              <a:rPr sz="3000" dirty="0"/>
              <a:t>1.pl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5950" y="1314450"/>
            <a:ext cx="5943600" cy="1932837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4770">
              <a:spcBef>
                <a:spcPts val="240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ayşe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 marL="64770" marR="3663315">
              <a:lnSpc>
                <a:spcPct val="118800"/>
              </a:lnSpc>
              <a:spcBef>
                <a:spcPts val="19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sevcan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>
              <a:spcBef>
                <a:spcPts val="19"/>
              </a:spcBef>
            </a:pPr>
            <a:endParaRPr sz="1875" dirty="0">
              <a:latin typeface="Times New Roman"/>
              <a:cs typeface="Times New Roman"/>
            </a:endParaRPr>
          </a:p>
          <a:p>
            <a:pPr marL="64770" marR="2424589">
              <a:lnSpc>
                <a:spcPct val="120800"/>
              </a:lnSpc>
            </a:pP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(X,Y).  </a:t>
            </a:r>
            <a:endParaRPr lang="tr-TR" sz="1500" dirty="0">
              <a:latin typeface="Arial"/>
              <a:cs typeface="Arial"/>
            </a:endParaRPr>
          </a:p>
          <a:p>
            <a:pPr marL="64770" marR="2424589">
              <a:lnSpc>
                <a:spcPct val="120800"/>
              </a:lnSpc>
            </a:pP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(X,Z),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(Z,Y).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5950" y="3943350"/>
            <a:ext cx="5943600" cy="971550"/>
          </a:xfrm>
          <a:custGeom>
            <a:avLst/>
            <a:gdLst/>
            <a:ahLst/>
            <a:cxnLst/>
            <a:rect l="l" t="t" r="r" b="b"/>
            <a:pathLst>
              <a:path w="7924800" h="1295400">
                <a:moveTo>
                  <a:pt x="0" y="1295400"/>
                </a:moveTo>
                <a:lnTo>
                  <a:pt x="7924800" y="1295400"/>
                </a:lnTo>
                <a:lnTo>
                  <a:pt x="7924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6D7FF">
              <a:alpha val="5019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885950" y="3943351"/>
            <a:ext cx="5943600" cy="81458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4770">
              <a:spcBef>
                <a:spcPts val="240"/>
              </a:spcBef>
            </a:pPr>
            <a:r>
              <a:rPr sz="1500" spc="-4" dirty="0">
                <a:latin typeface="Arial"/>
                <a:cs typeface="Arial"/>
              </a:rPr>
              <a:t>?-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(A,B).</a:t>
            </a:r>
            <a:endParaRPr sz="1500" dirty="0">
              <a:latin typeface="Arial"/>
              <a:cs typeface="Arial"/>
            </a:endParaRPr>
          </a:p>
          <a:p>
            <a:pPr marL="64770" marR="5045393">
              <a:lnSpc>
                <a:spcPct val="116700"/>
              </a:lnSpc>
              <a:spcBef>
                <a:spcPts val="60"/>
              </a:spcBef>
            </a:pPr>
            <a:r>
              <a:rPr sz="1500" dirty="0">
                <a:latin typeface="Arial"/>
                <a:cs typeface="Arial"/>
              </a:rPr>
              <a:t>A=</a:t>
            </a:r>
            <a:r>
              <a:rPr lang="tr-TR" sz="1500" dirty="0">
                <a:latin typeface="Arial"/>
                <a:cs typeface="Arial"/>
              </a:rPr>
              <a:t>ayşe</a:t>
            </a:r>
            <a:r>
              <a:rPr sz="1500" dirty="0">
                <a:latin typeface="Arial"/>
                <a:cs typeface="Arial"/>
              </a:rPr>
              <a:t>  B=</a:t>
            </a:r>
            <a:r>
              <a:rPr lang="tr-TR" sz="1500" dirty="0">
                <a:latin typeface="Arial"/>
                <a:cs typeface="Arial"/>
              </a:rPr>
              <a:t>fatma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79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901" y="468083"/>
            <a:ext cx="4941899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373154"/>
            <a:r>
              <a:rPr lang="tr-TR" sz="3000" dirty="0"/>
              <a:t>ata</a:t>
            </a:r>
            <a:r>
              <a:rPr sz="3000" dirty="0"/>
              <a:t>2.pl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5950" y="1314450"/>
            <a:ext cx="5943600" cy="1932837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4770" algn="just">
              <a:spcBef>
                <a:spcPts val="240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ayşe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 marL="64770" marR="3991451" algn="just">
              <a:lnSpc>
                <a:spcPct val="118800"/>
              </a:lnSpc>
              <a:spcBef>
                <a:spcPts val="19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sevcan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>
              <a:spcBef>
                <a:spcPts val="19"/>
              </a:spcBef>
            </a:pPr>
            <a:endParaRPr sz="1875" dirty="0">
              <a:latin typeface="Times New Roman"/>
              <a:cs typeface="Times New Roman"/>
            </a:endParaRPr>
          </a:p>
          <a:p>
            <a:pPr marL="64770" marR="2424589">
              <a:lnSpc>
                <a:spcPct val="120800"/>
              </a:lnSpc>
            </a:pP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(X,Z),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(Z,Y). 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(X,Y).</a:t>
            </a:r>
          </a:p>
        </p:txBody>
      </p:sp>
      <p:sp>
        <p:nvSpPr>
          <p:cNvPr id="5" name="object 5"/>
          <p:cNvSpPr/>
          <p:nvPr/>
        </p:nvSpPr>
        <p:spPr>
          <a:xfrm>
            <a:off x="1885950" y="3943350"/>
            <a:ext cx="5943600" cy="971550"/>
          </a:xfrm>
          <a:custGeom>
            <a:avLst/>
            <a:gdLst/>
            <a:ahLst/>
            <a:cxnLst/>
            <a:rect l="l" t="t" r="r" b="b"/>
            <a:pathLst>
              <a:path w="7924800" h="1295400">
                <a:moveTo>
                  <a:pt x="0" y="1295400"/>
                </a:moveTo>
                <a:lnTo>
                  <a:pt x="7924800" y="1295400"/>
                </a:lnTo>
                <a:lnTo>
                  <a:pt x="7924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6D7FF">
              <a:alpha val="5019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885950" y="3943350"/>
            <a:ext cx="5943600" cy="8221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 marL="64770" marR="4436269">
              <a:lnSpc>
                <a:spcPts val="2160"/>
              </a:lnSpc>
              <a:spcBef>
                <a:spcPts val="11"/>
              </a:spcBef>
            </a:pPr>
            <a:r>
              <a:rPr sz="1500" spc="-4" dirty="0">
                <a:latin typeface="Arial"/>
                <a:cs typeface="Arial"/>
              </a:rPr>
              <a:t>?-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(A,B).  </a:t>
            </a:r>
            <a:r>
              <a:rPr sz="1500" dirty="0">
                <a:latin typeface="Arial"/>
                <a:cs typeface="Arial"/>
              </a:rPr>
              <a:t>A=</a:t>
            </a:r>
            <a:r>
              <a:rPr lang="tr-TR" sz="1500" dirty="0">
                <a:latin typeface="Arial"/>
                <a:cs typeface="Arial"/>
              </a:rPr>
              <a:t>ayşe</a:t>
            </a:r>
            <a:endParaRPr sz="1500" dirty="0">
              <a:latin typeface="Arial"/>
              <a:cs typeface="Arial"/>
            </a:endParaRPr>
          </a:p>
          <a:p>
            <a:pPr marL="64770">
              <a:spcBef>
                <a:spcPts val="165"/>
              </a:spcBef>
            </a:pPr>
            <a:r>
              <a:rPr sz="1500" dirty="0">
                <a:latin typeface="Arial"/>
                <a:cs typeface="Arial"/>
              </a:rPr>
              <a:t>B=</a:t>
            </a:r>
            <a:r>
              <a:rPr lang="tr-TR" sz="1500" dirty="0">
                <a:latin typeface="Arial"/>
                <a:cs typeface="Arial"/>
              </a:rPr>
              <a:t>sevcan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5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901" y="468083"/>
            <a:ext cx="4941899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373154"/>
            <a:r>
              <a:rPr lang="tr-TR" sz="3000" dirty="0"/>
              <a:t>ata</a:t>
            </a:r>
            <a:r>
              <a:rPr sz="3000" dirty="0"/>
              <a:t>3.pl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5950" y="1314450"/>
            <a:ext cx="5943600" cy="1932837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4770" algn="just">
              <a:spcBef>
                <a:spcPts val="240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ayşe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 marL="64770" marR="3991451" algn="just">
              <a:lnSpc>
                <a:spcPct val="118800"/>
              </a:lnSpc>
              <a:spcBef>
                <a:spcPts val="19"/>
              </a:spcBef>
            </a:pP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fatma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zeynep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). 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</a:t>
            </a:r>
            <a:r>
              <a:rPr lang="tr-TR" sz="1500" dirty="0">
                <a:latin typeface="Arial"/>
                <a:cs typeface="Arial"/>
              </a:rPr>
              <a:t>sevil</a:t>
            </a:r>
            <a:r>
              <a:rPr sz="1500" dirty="0">
                <a:latin typeface="Arial"/>
                <a:cs typeface="Arial"/>
              </a:rPr>
              <a:t>,</a:t>
            </a:r>
            <a:r>
              <a:rPr lang="tr-TR" sz="1500" dirty="0">
                <a:latin typeface="Arial"/>
                <a:cs typeface="Arial"/>
              </a:rPr>
              <a:t>sevcan</a:t>
            </a:r>
            <a:r>
              <a:rPr sz="1500" dirty="0">
                <a:latin typeface="Arial"/>
                <a:cs typeface="Arial"/>
              </a:rPr>
              <a:t>).</a:t>
            </a:r>
          </a:p>
          <a:p>
            <a:pPr>
              <a:spcBef>
                <a:spcPts val="19"/>
              </a:spcBef>
            </a:pPr>
            <a:endParaRPr sz="1875" dirty="0">
              <a:latin typeface="Times New Roman"/>
              <a:cs typeface="Times New Roman"/>
            </a:endParaRPr>
          </a:p>
          <a:p>
            <a:pPr marL="64770" marR="2424589">
              <a:lnSpc>
                <a:spcPct val="120800"/>
              </a:lnSpc>
            </a:pP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(Z,Y),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(X,Z). 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(X,Y):-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lang="tr-TR" sz="1500" dirty="0">
                <a:latin typeface="Arial"/>
                <a:cs typeface="Arial"/>
              </a:rPr>
              <a:t>cocuk</a:t>
            </a:r>
            <a:r>
              <a:rPr sz="1500" dirty="0">
                <a:latin typeface="Arial"/>
                <a:cs typeface="Arial"/>
              </a:rPr>
              <a:t>(X,Y).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5950" y="3943350"/>
            <a:ext cx="5943600" cy="543739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4770">
              <a:spcBef>
                <a:spcPts val="240"/>
              </a:spcBef>
            </a:pPr>
            <a:r>
              <a:rPr sz="1500" spc="-4" dirty="0">
                <a:latin typeface="Arial"/>
                <a:cs typeface="Arial"/>
              </a:rPr>
              <a:t>?-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lang="tr-TR" sz="1500" spc="-4" dirty="0">
                <a:latin typeface="Arial"/>
                <a:cs typeface="Arial"/>
              </a:rPr>
              <a:t>ata</a:t>
            </a:r>
            <a:r>
              <a:rPr sz="1500" spc="-4" dirty="0">
                <a:latin typeface="Arial"/>
                <a:cs typeface="Arial"/>
              </a:rPr>
              <a:t>(A,B).</a:t>
            </a:r>
            <a:endParaRPr sz="1500" dirty="0">
              <a:latin typeface="Arial"/>
              <a:cs typeface="Arial"/>
            </a:endParaRPr>
          </a:p>
          <a:p>
            <a:pPr marL="64770">
              <a:spcBef>
                <a:spcPts val="360"/>
              </a:spcBef>
            </a:pPr>
            <a:r>
              <a:rPr sz="1500" dirty="0">
                <a:latin typeface="Arial"/>
                <a:cs typeface="Arial"/>
              </a:rPr>
              <a:t>ERROR: OUT OF </a:t>
            </a:r>
            <a:r>
              <a:rPr sz="1500" spc="-4" dirty="0">
                <a:latin typeface="Arial"/>
                <a:cs typeface="Arial"/>
              </a:rPr>
              <a:t>LOCAL</a:t>
            </a:r>
            <a:r>
              <a:rPr sz="1500" spc="-158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STACK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99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562" y="314325"/>
            <a:ext cx="6258877" cy="507831"/>
          </a:xfrm>
        </p:spPr>
        <p:txBody>
          <a:bodyPr>
            <a:normAutofit fontScale="90000"/>
          </a:bodyPr>
          <a:lstStyle/>
          <a:p>
            <a:r>
              <a:rPr lang="tr-TR" dirty="0"/>
              <a:t>	Sayılar ve Toplama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139" y="1428751"/>
            <a:ext cx="5824299" cy="1384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/>
              <a:t>sayı(0).</a:t>
            </a:r>
          </a:p>
          <a:p>
            <a:pPr marL="0" indent="0">
              <a:buNone/>
            </a:pPr>
            <a:r>
              <a:rPr lang="tr-TR" sz="2000" dirty="0"/>
              <a:t>sayı(bir_fazla(X)) :- sayı(X).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ekle(0, X, X).</a:t>
            </a:r>
          </a:p>
          <a:p>
            <a:pPr marL="0" indent="0">
              <a:buNone/>
            </a:pPr>
            <a:r>
              <a:rPr lang="tr-TR" sz="2000" dirty="0"/>
              <a:t>ekle(bir_fazla(X), Y, bir_fazla(Z)) :- ekle(X, Y, Z).</a:t>
            </a:r>
          </a:p>
        </p:txBody>
      </p:sp>
    </p:spTree>
    <p:extLst>
      <p:ext uri="{BB962C8B-B14F-4D97-AF65-F5344CB8AC3E}">
        <p14:creationId xmlns:p14="http://schemas.microsoft.com/office/powerpoint/2010/main" val="21734711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E49A2D9120147A4195731E53BDA77" ma:contentTypeVersion="2" ma:contentTypeDescription="Create a new document." ma:contentTypeScope="" ma:versionID="6f7cd7bf4157fb59ceec312041b4c08c">
  <xsd:schema xmlns:xsd="http://www.w3.org/2001/XMLSchema" xmlns:xs="http://www.w3.org/2001/XMLSchema" xmlns:p="http://schemas.microsoft.com/office/2006/metadata/properties" xmlns:ns2="b952c4df-9439-4b6d-bc4a-d8af787557dd" targetNamespace="http://schemas.microsoft.com/office/2006/metadata/properties" ma:root="true" ma:fieldsID="62fb0eb9799c16303e6b6d3e40cb3715" ns2:_="">
    <xsd:import namespace="b952c4df-9439-4b6d-bc4a-d8af787557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2c4df-9439-4b6d-bc4a-d8af78755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2ECD6-D0D0-443F-BC10-CF5D18FBBA83}"/>
</file>

<file path=customXml/itemProps2.xml><?xml version="1.0" encoding="utf-8"?>
<ds:datastoreItem xmlns:ds="http://schemas.openxmlformats.org/officeDocument/2006/customXml" ds:itemID="{D0F6F4B8-CD08-4549-BB93-3D6928FC8CBF}"/>
</file>

<file path=customXml/itemProps3.xml><?xml version="1.0" encoding="utf-8"?>
<ds:datastoreItem xmlns:ds="http://schemas.openxmlformats.org/officeDocument/2006/customXml" ds:itemID="{7C982EF5-0A70-4D42-AC53-6568DEECCB75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394</Words>
  <Application>Microsoft Office PowerPoint</Application>
  <PresentationFormat>Ekran Gösterisi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Wisp</vt:lpstr>
      <vt:lpstr>Prolog Programlama</vt:lpstr>
      <vt:lpstr>Prolog Arama Stratejisi</vt:lpstr>
      <vt:lpstr>Özyinelemeli Yüklemler</vt:lpstr>
      <vt:lpstr> Üstünde - Üzerinde</vt:lpstr>
      <vt:lpstr>ata1.pl</vt:lpstr>
      <vt:lpstr>ata2.pl</vt:lpstr>
      <vt:lpstr>ata3.pl</vt:lpstr>
      <vt:lpstr> Sayılar ve Toplama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Online2PDF.com</dc:creator>
  <cp:lastModifiedBy>S</cp:lastModifiedBy>
  <cp:revision>16</cp:revision>
  <dcterms:created xsi:type="dcterms:W3CDTF">2016-11-03T20:47:11Z</dcterms:created>
  <dcterms:modified xsi:type="dcterms:W3CDTF">2019-10-30T09:30:14Z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2016-11-03T00:00:00Z</vt:filetime>
  </property>
  <property fmtid="{D5CDD505-2E9C-101B-9397-08002B2CF9AE}" pid="3" name="LastSaved">
    <vt:filetime>2016-11-03T00:00:00Z</vt:filetime>
  </property>
  <property fmtid="{D5CDD505-2E9C-101B-9397-08002B2CF9AE}" pid="4" name="ContentTypeId">
    <vt:lpwstr>0x010100B94E49A2D9120147A4195731E53BDA77</vt:lpwstr>
  </property>
</Properties>
</file>