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5"/>
  </p:notesMasterIdLst>
  <p:sldIdLst>
    <p:sldId id="256" r:id="rId2"/>
    <p:sldId id="288" r:id="rId3"/>
    <p:sldId id="289" r:id="rId4"/>
    <p:sldId id="290" r:id="rId5"/>
    <p:sldId id="291" r:id="rId6"/>
    <p:sldId id="29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99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23D5D-0407-45A5-A5E8-2015310DBDA3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00CCC-0732-4754-B028-0C6E57807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34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 rtl="0" algn="l">
              <a:spcBef>
                <a:spcPct val="0"/>
              </a:spcBef>
            </a:pPr>
            <a:endParaRPr lang="tr-TR" altLang="tr-TR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DB0DA-CF17-46E4-A1B8-930181488A2D}" type="slidenum">
              <a:rPr lang="en-US" altLang="tr-TR" i="1" smtClean="0">
                <a:latin typeface="Times" panose="02020603050405020304" pitchFamily="18" charset="0"/>
              </a:rPr>
              <a:pPr rtl="0" algn="l"/>
              <a:t>3</a:t>
            </a:fld>
            <a:endParaRPr lang="en-US" altLang="tr-TR" i="1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 rtl="0" algn="l">
              <a:spcBef>
                <a:spcPct val="0"/>
              </a:spcBef>
            </a:pPr>
            <a:endParaRPr lang="tr-TR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3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30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86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109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00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56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04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86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109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4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0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1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00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39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8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0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9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0AEE-F224-4608-B0D1-4BF383BCFC85}" type="datetimeFigureOut">
              <a:rPr lang="tr-TR" smtClean="0"/>
              <a:t>12.10.2018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0A4DEE-80B8-4962-912B-0C9864121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86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_odt_hyperlink" Type="http://schemas.openxmlformats.org/officeDocument/2006/relationships/hyperlink" Target="https://www.onlinedoctranslator.com/id/?utm_source=onlinedoctranslator&amp;utm_medium=pptx&amp;utm_campaign=attribution" TargetMode="External"/><Relationship Id="r_odt_logo" Type="http://schemas.openxmlformats.org/officeDocument/2006/relationships/image" Target="../media/odt_attribution_logo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algn="l"/>
            <a:r>
              <a:rPr lang="tr-TR" dirty="0"/>
              <a:t>Sistem Logika</a:t>
            </a:r>
            <a:br>
              <a:rPr lang="tr-TR" dirty="0"/>
            </a:br>
            <a:r>
              <a:rPr lang="tr-TR" dirty="0"/>
              <a:t>dan Pemrograman Logika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algn="l"/>
            <a:r>
              <a:rPr lang="tr-TR" dirty="0"/>
              <a:t>PELAJARAN - 3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Diterjemahkan dari bahasa Turki ke bahasa Indonesia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_odt_hyperlink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_odt_logo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400" b="1"/>
              <a:t>Validitas dan Akurasi Premis/Kesimpulan</a:t>
            </a:r>
            <a:endParaRPr lang="en-US" altLang="tr-TR" sz="34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5"/>
            <a:ext cx="8229600" cy="5149850"/>
          </a:xfrm>
        </p:spPr>
        <p:txBody>
          <a:bodyPr/>
          <a:lstStyle/>
          <a:p>
            <a:pPr marL="571500" indent="-571500" algn="l" rtl="0">
              <a:spcBef>
                <a:spcPct val="0"/>
              </a:spcBef>
              <a:spcAft>
                <a:spcPct val="30000"/>
              </a:spcAft>
            </a:pPr>
            <a:r>
              <a:rPr lang="tr-TR" altLang="tr-TR" sz="2400"/>
              <a:t>Untuk mengetahui apakah suatu inferensi valid, tidak perlu mengetahui nilai kebenaran dari premis atau kesimpulannya (misalnya, Inferensi 1).</a:t>
            </a:r>
          </a:p>
          <a:p>
            <a:pPr marL="571500" indent="-571500" algn="l" rtl="0">
              <a:spcBef>
                <a:spcPct val="0"/>
              </a:spcBef>
              <a:spcAft>
                <a:spcPct val="30000"/>
              </a:spcAft>
            </a:pPr>
            <a:r>
              <a:rPr lang="tr-TR" altLang="tr-TR" sz="2400"/>
              <a:t>Premis atau kesimpulan dari inferensi yang valid mungkin salah (misalnya, Inferensi 5).</a:t>
            </a:r>
          </a:p>
          <a:p>
            <a:pPr marL="571500" indent="-571500" algn="l" rtl="0">
              <a:spcBef>
                <a:spcPct val="0"/>
              </a:spcBef>
            </a:pPr>
            <a:r>
              <a:rPr lang="tr-TR" altLang="tr-TR" sz="2400"/>
              <a:t>Semua premis dari inferensi yang tidak valid mungkin benar. Sampel: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400"/>
          </a:p>
          <a:p>
            <a:pPr marL="571500" indent="-571500" algn="l" rtl="0">
              <a:spcBef>
                <a:spcPct val="0"/>
              </a:spcBef>
              <a:buFont typeface="Wingdings" panose="05000000000000000000" pitchFamily="2" charset="2"/>
              <a:buAutoNum type="arabicPeriod" startAt="6"/>
            </a:pPr>
            <a:r>
              <a:rPr lang="tr-TR" altLang="tr-TR" sz="2400"/>
              <a:t>Semua kuda adalah mamalia.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/>
              <a:t>Semua kuda adalah herbivora.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/>
              <a:t>------------------------------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/>
              <a:t>Semua mamalia adalah herbivora.</a:t>
            </a:r>
          </a:p>
        </p:txBody>
      </p:sp>
      <p:pic>
        <p:nvPicPr>
          <p:cNvPr id="7172" name="Picture 5" descr="http://www.csus.edu/indiv/d/dowdenb/graphics/penguin-log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00439"/>
            <a:ext cx="2495550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79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800" b="1"/>
              <a:t>Diagram Inferensi (1)</a:t>
            </a:r>
            <a:endParaRPr lang="en-US" altLang="tr-TR" sz="3800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5"/>
            <a:ext cx="9166412" cy="5149850"/>
          </a:xfrm>
        </p:spPr>
        <p:txBody>
          <a:bodyPr/>
          <a:lstStyle/>
          <a:p>
            <a:pPr marL="571500" indent="-571500" algn="l" rtl="0">
              <a:spcBef>
                <a:spcPct val="0"/>
              </a:spcBef>
              <a:spcAft>
                <a:spcPct val="60000"/>
              </a:spcAft>
            </a:pPr>
            <a:r>
              <a:rPr lang="tr-TR" altLang="tr-TR" sz="2400" dirty="0"/>
              <a:t>Kesimpulan berikut berlaku:</a:t>
            </a:r>
          </a:p>
          <a:p>
            <a:pPr marL="571500" indent="-571500" algn="l" rtl="0">
              <a:spcBef>
                <a:spcPct val="0"/>
              </a:spcBef>
              <a:buFont typeface="Wingdings" panose="05000000000000000000" pitchFamily="2" charset="2"/>
              <a:buAutoNum type="arabicPeriod" startAt="7"/>
            </a:pPr>
            <a:r>
              <a:rPr lang="tr-TR" altLang="tr-TR" sz="2400" dirty="0"/>
              <a:t>Can akan datang ke sekolah atau Ayşe akan datang ke sekolah.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Tidak bisa datang ke sekolah.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--------------------------------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Ayşe akan datang ke sekolah.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400" dirty="0"/>
          </a:p>
          <a:p>
            <a:pPr marL="571500" indent="-571500" algn="l" rtl="0">
              <a:spcBef>
                <a:spcPct val="0"/>
              </a:spcBef>
              <a:buFont typeface="Wingdings" panose="05000000000000000000" pitchFamily="2" charset="2"/>
              <a:buAutoNum type="arabicPeriod" startAt="8"/>
            </a:pPr>
            <a:r>
              <a:rPr lang="tr-TR" altLang="tr-TR" sz="2400" dirty="0"/>
              <a:t>Can akan datang ke kelas atau Ayşe akan datang ke kelas.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Bisa tidak akan datang ke kelas.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--------------------------------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Ayşe akan datang ke kelas.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400" dirty="0"/>
          </a:p>
        </p:txBody>
      </p:sp>
    </p:spTree>
    <p:extLst>
      <p:ext uri="{BB962C8B-B14F-4D97-AF65-F5344CB8AC3E}">
        <p14:creationId xmlns:p14="http://schemas.microsoft.com/office/powerpoint/2010/main" val="8658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800" b="1"/>
              <a:t>Diagram Inferensi (2)</a:t>
            </a:r>
            <a:endParaRPr lang="en-US" altLang="tr-TR" sz="3800" b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5"/>
            <a:ext cx="8229600" cy="5149850"/>
          </a:xfrm>
        </p:spPr>
        <p:txBody>
          <a:bodyPr/>
          <a:lstStyle/>
          <a:p>
            <a:pPr marL="571500" indent="-571500" algn="l" rtl="0">
              <a:spcBef>
                <a:spcPct val="0"/>
              </a:spcBef>
              <a:spcAft>
                <a:spcPct val="60000"/>
              </a:spcAft>
            </a:pPr>
            <a:r>
              <a:rPr lang="tr-TR" altLang="tr-TR" sz="2400" dirty="0"/>
              <a:t>Jika kita mencoba semua alternatif, inferensi dari tipe inferensi pertama hanya akan menjadi</a:t>
            </a:r>
            <a:r>
              <a:rPr lang="tr-TR" altLang="tr-TR" sz="2400" u="sng" dirty="0"/>
              <a:t>atau </a:t>
            </a:r>
            <a:r>
              <a:rPr lang="tr-TR" altLang="tr-TR" sz="2400" dirty="0"/>
              <a:t>dan</a:t>
            </a:r>
            <a:r>
              <a:rPr lang="tr-TR" altLang="tr-TR" sz="2400" u="sng" dirty="0"/>
              <a:t>negatif</a:t>
            </a:r>
            <a:r>
              <a:rPr lang="tr-TR" altLang="tr-TR" sz="2400" dirty="0"/>
              <a:t>Kami melihat bahwa ada unsur-unsur yang mempengaruhi validitas:</a:t>
            </a:r>
          </a:p>
          <a:p>
            <a:pPr marL="571500" indent="-571500" algn="l" rtl="0">
              <a:spcBef>
                <a:spcPct val="0"/>
              </a:spcBef>
              <a:buFont typeface="Wingdings" panose="05000000000000000000" pitchFamily="2" charset="2"/>
              <a:buAutoNum type="arabicPeriod" startAt="9"/>
            </a:pPr>
            <a:r>
              <a:rPr lang="tr-TR" altLang="tr-TR" sz="2400" dirty="0"/>
              <a:t>Ali akan datang ke sekolah atau Ayşe akan datang ke sekolah.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Ali akan datang ke sekolah.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--------------------------------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Ayşe akan datang ke sekolah.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400" dirty="0"/>
          </a:p>
          <a:p>
            <a:pPr marL="571500" indent="-571500" algn="l" rtl="0">
              <a:spcBef>
                <a:spcPct val="0"/>
              </a:spcBef>
              <a:buFont typeface="Wingdings" panose="05000000000000000000" pitchFamily="2" charset="2"/>
              <a:buAutoNum type="arabicPeriod" startAt="10"/>
            </a:pPr>
            <a:r>
              <a:rPr lang="tr-TR" altLang="tr-TR" sz="2400" dirty="0"/>
              <a:t>Jika Ayşe datang ke sekolah, Ali akan datang ke sekolah.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Ali tidak akan datang ke sekolah.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--------------------------------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 dirty="0"/>
              <a:t>Ayşe akan datang ke sekolah.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400" dirty="0"/>
          </a:p>
        </p:txBody>
      </p:sp>
    </p:spTree>
    <p:extLst>
      <p:ext uri="{BB962C8B-B14F-4D97-AF65-F5344CB8AC3E}">
        <p14:creationId xmlns:p14="http://schemas.microsoft.com/office/powerpoint/2010/main" val="321112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800" b="1"/>
              <a:t>Bagan Inferensi (3)</a:t>
            </a:r>
            <a:endParaRPr lang="en-US" altLang="tr-TR" sz="3800" b="1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5"/>
            <a:ext cx="8229600" cy="5149850"/>
          </a:xfrm>
        </p:spPr>
        <p:txBody>
          <a:bodyPr/>
          <a:lstStyle/>
          <a:p>
            <a:pPr marL="571500" indent="-571500" algn="l" rtl="0">
              <a:lnSpc>
                <a:spcPct val="90000"/>
              </a:lnSpc>
              <a:spcBef>
                <a:spcPct val="0"/>
              </a:spcBef>
            </a:pPr>
            <a:r>
              <a:rPr lang="tr-TR" altLang="tr-TR" sz="2400" dirty="0"/>
              <a:t>Inferensi 1, 7, dan 8 harus dipertimbangkan sebagai contoh skema inferensi berikut: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400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A atau B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tidak b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------------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SEBUAH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400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</a:pPr>
            <a:r>
              <a:rPr lang="tr-TR" altLang="tr-TR" sz="2400" dirty="0"/>
              <a:t>Skema inferensi yang tidak valid dan valid: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400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Jika B adalah A Semua P adalah Q.	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Bukan A adalah P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------------ ------------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B adalah Q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400" dirty="0"/>
          </a:p>
        </p:txBody>
      </p:sp>
    </p:spTree>
    <p:extLst>
      <p:ext uri="{BB962C8B-B14F-4D97-AF65-F5344CB8AC3E}">
        <p14:creationId xmlns:p14="http://schemas.microsoft.com/office/powerpoint/2010/main" val="106088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>
            <a:normAutofit fontScale="90000"/>
          </a:bodyPr>
          <a:lstStyle/>
          <a:p>
            <a:pPr algn="ctr" eaLnBrk="1" hangingPunct="1" rtl="0"/>
            <a:r>
              <a:rPr lang="tr-TR" altLang="tr-TR" sz="3800" b="1"/>
              <a:t>Konstanta Logika dan Sistem Logika</a:t>
            </a:r>
            <a:endParaRPr lang="en-US" altLang="tr-TR" sz="3800" b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5"/>
            <a:ext cx="8229600" cy="5149850"/>
          </a:xfrm>
        </p:spPr>
        <p:txBody>
          <a:bodyPr/>
          <a:lstStyle/>
          <a:p>
            <a:pPr marL="571500" indent="-571500" algn="l" rtl="0">
              <a:spcBef>
                <a:spcPct val="0"/>
              </a:spcBef>
              <a:spcAft>
                <a:spcPts val="600"/>
              </a:spcAft>
            </a:pPr>
            <a:endParaRPr lang="tr-TR" altLang="tr-TR" sz="2000" dirty="0"/>
          </a:p>
          <a:p>
            <a:pPr marL="571500" indent="-571500" algn="l" rtl="0">
              <a:spcBef>
                <a:spcPct val="0"/>
              </a:spcBef>
              <a:spcAft>
                <a:spcPts val="600"/>
              </a:spcAft>
            </a:pPr>
            <a:r>
              <a:rPr lang="tr-TR" altLang="tr-TR" sz="2000" dirty="0"/>
              <a:t>Konstanta logika merekalah yang menentukan tingkat sistem logika.</a:t>
            </a:r>
          </a:p>
          <a:p>
            <a:pPr marL="571500" indent="-571500" algn="l" rtl="0">
              <a:spcBef>
                <a:spcPct val="0"/>
              </a:spcBef>
              <a:spcAft>
                <a:spcPct val="60000"/>
              </a:spcAft>
              <a:buNone/>
            </a:pPr>
            <a:r>
              <a:rPr lang="tr-TR" altLang="tr-TR" sz="2000" dirty="0"/>
              <a:t> </a:t>
            </a:r>
          </a:p>
          <a:p>
            <a:pPr marL="571500" indent="-571500" algn="l" rtl="0">
              <a:spcBef>
                <a:spcPct val="0"/>
              </a:spcBef>
              <a:spcAft>
                <a:spcPct val="60000"/>
              </a:spcAft>
              <a:buNone/>
            </a:pPr>
            <a:r>
              <a:rPr lang="tr-TR" altLang="tr-TR" sz="2000" dirty="0"/>
              <a:t> </a:t>
            </a:r>
            <a:r>
              <a:rPr lang="tr-TR" altLang="tr-TR" dirty="0"/>
              <a:t>KONSTAN LOGIKA SISTEM LOGIKA</a:t>
            </a:r>
          </a:p>
          <a:p>
            <a:pPr marL="571500" indent="-571500" algn="l" rtl="0"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dirty="0"/>
              <a:t>dan, atau, jika, jika dan hanya jika, bukan Logika Proposisional</a:t>
            </a:r>
          </a:p>
          <a:p>
            <a:pPr marL="571500" indent="-571500" algn="l" rtl="0"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dirty="0"/>
              <a:t>masing-masing, beberapa Logika Predikat</a:t>
            </a:r>
          </a:p>
          <a:p>
            <a:pPr marL="571500" indent="-571500" algn="l" rtl="0"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dirty="0"/>
              <a:t>mungkin, pasti Kip Logika</a:t>
            </a:r>
          </a:p>
          <a:p>
            <a:pPr marL="571500" indent="-571500" algn="l" rtl="0"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dirty="0"/>
              <a:t>-DI, - AKAN Logika Waktu</a:t>
            </a:r>
          </a:p>
          <a:p>
            <a:pPr marL="571500" indent="-571500" algn="l" rtl="0"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dirty="0"/>
              <a:t>untuk percaya, untuk mengetahui Logika Epistemik</a:t>
            </a:r>
            <a:r>
              <a:rPr lang="tr-TR" altLang="tr-TR" sz="2000" dirty="0"/>
              <a:t> </a:t>
            </a:r>
          </a:p>
          <a:p>
            <a:pPr marL="571500" indent="-571500" algn="l" rtl="0">
              <a:spcBef>
                <a:spcPct val="0"/>
              </a:spcBef>
              <a:spcAft>
                <a:spcPct val="30000"/>
              </a:spcAft>
            </a:pPr>
            <a:endParaRPr lang="tr-TR" altLang="tr-TR" sz="2000" dirty="0"/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361449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/>
          <a:lstStyle/>
          <a:p>
            <a:pPr eaLnBrk="1" hangingPunct="1" rtl="0" algn="l"/>
            <a:r>
              <a:rPr lang="tr-TR" altLang="tr-TR" sz="3200" b="1"/>
              <a:t>Logika Proposisional – Tabel Kebenaran (1)</a:t>
            </a:r>
            <a:endParaRPr lang="en-US" altLang="tr-TR" sz="3200" b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5"/>
            <a:ext cx="8229600" cy="5149850"/>
          </a:xfrm>
        </p:spPr>
        <p:txBody>
          <a:bodyPr/>
          <a:lstStyle/>
          <a:p>
            <a:pPr marL="571500" indent="-571500" algn="l" rtl="0">
              <a:lnSpc>
                <a:spcPct val="90000"/>
              </a:lnSpc>
              <a:spcBef>
                <a:spcPct val="0"/>
              </a:spcBef>
            </a:pPr>
            <a:r>
              <a:rPr lang="tr-TR" altLang="tr-TR" sz="2000" b="1"/>
              <a:t>KEABADIAN: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000" b="1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b="1"/>
              <a:t> </a:t>
            </a:r>
            <a:r>
              <a:rPr lang="tr-TR" altLang="tr-TR" sz="2000" i="1"/>
              <a:t>φ</a:t>
            </a:r>
            <a:r>
              <a:rPr lang="tr-TR" altLang="tr-TR" sz="2000"/>
              <a:t> </a:t>
            </a:r>
            <a:r>
              <a:rPr lang="tr-TR" altLang="tr-TR" sz="2000" i="1"/>
              <a:t>¬φ</a:t>
            </a:r>
            <a:r>
              <a:rPr lang="tr-TR" altLang="tr-TR" sz="2000"/>
              <a:t> 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/>
              <a:t>-----------------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/>
              <a:t>0 1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000"/>
              <a:t>1 0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tr-TR" altLang="tr-TR" sz="200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</a:pPr>
            <a:r>
              <a:rPr lang="tr-TR" altLang="tr-TR" sz="2000" b="1"/>
              <a:t>DAN: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000" b="1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b="1"/>
              <a:t> </a:t>
            </a:r>
            <a:r>
              <a:rPr lang="tr-TR" altLang="tr-TR" sz="2000" i="1"/>
              <a:t>φ</a:t>
            </a:r>
            <a:r>
              <a:rPr lang="tr-TR" altLang="tr-TR" sz="2000"/>
              <a:t> </a:t>
            </a:r>
            <a:r>
              <a:rPr lang="tr-TR" altLang="tr-TR" sz="2000" i="1"/>
              <a:t>ψ</a:t>
            </a:r>
            <a:r>
              <a:rPr lang="tr-TR" altLang="tr-TR"/>
              <a:t> </a:t>
            </a:r>
            <a:r>
              <a:rPr lang="tr-TR" altLang="tr-TR" sz="2000" i="1"/>
              <a:t>(φ</a:t>
            </a:r>
            <a:r>
              <a:rPr lang="tr-TR" altLang="tr-TR" sz="2000" i="1">
                <a:sym typeface="Symbol" panose="05050102010706020507" pitchFamily="18" charset="2"/>
              </a:rPr>
              <a:t></a:t>
            </a:r>
            <a:r>
              <a:rPr lang="tr-TR" altLang="tr-TR" sz="2000" i="1"/>
              <a:t>)</a:t>
            </a:r>
            <a:r>
              <a:rPr lang="tr-TR" altLang="tr-TR" sz="2000"/>
              <a:t> 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/>
              <a:t>-----------------------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/>
              <a:t>0 0 0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000"/>
              <a:t>0 1 0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/>
              <a:t>seratus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000"/>
              <a:t>1 1 1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tr-TR" altLang="tr-TR" sz="2000"/>
          </a:p>
        </p:txBody>
      </p:sp>
    </p:spTree>
    <p:extLst>
      <p:ext uri="{BB962C8B-B14F-4D97-AF65-F5344CB8AC3E}">
        <p14:creationId xmlns:p14="http://schemas.microsoft.com/office/powerpoint/2010/main" val="297093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/>
          <a:lstStyle/>
          <a:p>
            <a:pPr eaLnBrk="1" hangingPunct="1" rtl="0" algn="l"/>
            <a:r>
              <a:rPr lang="tr-TR" altLang="tr-TR" sz="3200" b="1"/>
              <a:t>Logika Proposisional – Tabel Kebenaran (2)</a:t>
            </a:r>
            <a:endParaRPr lang="en-US" altLang="tr-TR" sz="3200" b="1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6"/>
            <a:ext cx="8229600" cy="5616575"/>
          </a:xfrm>
        </p:spPr>
        <p:txBody>
          <a:bodyPr/>
          <a:lstStyle/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tr-TR" altLang="tr-TR" sz="800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</a:pPr>
            <a:r>
              <a:rPr lang="tr-TR" altLang="tr-TR" sz="2000" b="1" dirty="0"/>
              <a:t>ATAU: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000" b="1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b="1" dirty="0"/>
              <a:t> </a:t>
            </a:r>
            <a:r>
              <a:rPr lang="tr-TR" altLang="tr-TR" sz="2000" i="1" dirty="0"/>
              <a:t>φ</a:t>
            </a:r>
            <a:r>
              <a:rPr lang="tr-TR" altLang="tr-TR" sz="2000" dirty="0"/>
              <a:t> </a:t>
            </a:r>
            <a:r>
              <a:rPr lang="tr-TR" altLang="tr-TR" sz="2000" i="1" dirty="0"/>
              <a:t>ψ</a:t>
            </a:r>
            <a:r>
              <a:rPr lang="tr-TR" altLang="tr-TR" sz="2000" dirty="0"/>
              <a:t> </a:t>
            </a:r>
            <a:r>
              <a:rPr lang="tr-TR" altLang="tr-TR" sz="2000" i="1" dirty="0"/>
              <a:t>(φ</a:t>
            </a:r>
            <a:r>
              <a:rPr lang="tr-TR" altLang="tr-TR" sz="2000" i="1" dirty="0">
                <a:sym typeface="Symbol" panose="05050102010706020507" pitchFamily="18" charset="2"/>
              </a:rPr>
              <a:t></a:t>
            </a:r>
            <a:r>
              <a:rPr lang="tr-TR" altLang="tr-TR" sz="2000" dirty="0">
                <a:sym typeface="Symbol" panose="05050102010706020507" pitchFamily="18" charset="2"/>
              </a:rPr>
              <a:t> </a:t>
            </a:r>
            <a:r>
              <a:rPr lang="tr-TR" altLang="tr-TR" sz="2000" i="1" dirty="0"/>
              <a:t>)</a:t>
            </a:r>
            <a:r>
              <a:rPr lang="tr-TR" altLang="tr-TR" sz="2000" dirty="0"/>
              <a:t> 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dirty="0"/>
              <a:t>----------------------------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dirty="0"/>
              <a:t>0 0 0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000" dirty="0"/>
              <a:t>0 1 1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dirty="0"/>
              <a:t>1 0 1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000" dirty="0"/>
              <a:t>1 1 1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</a:pPr>
            <a:endParaRPr lang="tr-TR" altLang="tr-TR" sz="2000" b="1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</a:pPr>
            <a:r>
              <a:rPr lang="tr-TR" altLang="tr-TR" sz="2000" b="1" dirty="0"/>
              <a:t>JIKA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800" b="1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800" b="1" dirty="0"/>
              <a:t> </a:t>
            </a:r>
            <a:r>
              <a:rPr lang="tr-TR" altLang="tr-TR" sz="2000" b="1" dirty="0"/>
              <a:t> </a:t>
            </a:r>
            <a:r>
              <a:rPr lang="tr-TR" altLang="tr-TR" sz="2000" i="1" dirty="0"/>
              <a:t>φ</a:t>
            </a:r>
            <a:r>
              <a:rPr lang="tr-TR" altLang="tr-TR" sz="2000" dirty="0"/>
              <a:t> </a:t>
            </a:r>
            <a:r>
              <a:rPr lang="tr-TR" altLang="tr-TR" sz="2000" i="1" dirty="0"/>
              <a:t>ψ</a:t>
            </a:r>
            <a:r>
              <a:rPr lang="tr-TR" altLang="tr-TR" sz="2000" dirty="0"/>
              <a:t> </a:t>
            </a:r>
            <a:r>
              <a:rPr lang="tr-TR" altLang="tr-TR" sz="2000" i="1" dirty="0"/>
              <a:t>(φ</a:t>
            </a:r>
            <a:r>
              <a:rPr lang="tr-TR" altLang="tr-TR" sz="2000" i="1" dirty="0">
                <a:sym typeface="Symbol" panose="05050102010706020507" pitchFamily="18" charset="2"/>
              </a:rPr>
              <a:t></a:t>
            </a:r>
            <a:r>
              <a:rPr lang="tr-TR" altLang="tr-TR" sz="2600" dirty="0">
                <a:sym typeface="Symbol" panose="05050102010706020507" pitchFamily="18" charset="2"/>
              </a:rPr>
              <a:t> </a:t>
            </a:r>
            <a:r>
              <a:rPr lang="tr-TR" altLang="tr-TR" sz="2000" i="1" dirty="0"/>
              <a:t>)</a:t>
            </a:r>
            <a:r>
              <a:rPr lang="tr-TR" altLang="tr-TR" sz="2000" dirty="0"/>
              <a:t> 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dirty="0"/>
              <a:t>-----------------------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dirty="0"/>
              <a:t>0 0 1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000" dirty="0"/>
              <a:t>0 1 0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dirty="0"/>
              <a:t>1 0 1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000" dirty="0"/>
              <a:t>1 1 1</a:t>
            </a:r>
          </a:p>
          <a:p>
            <a:pPr marL="839788" lvl="1" indent="-49530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tr-TR" altLang="tr-TR" sz="2000" dirty="0"/>
          </a:p>
        </p:txBody>
      </p:sp>
    </p:spTree>
    <p:extLst>
      <p:ext uri="{BB962C8B-B14F-4D97-AF65-F5344CB8AC3E}">
        <p14:creationId xmlns:p14="http://schemas.microsoft.com/office/powerpoint/2010/main" val="306891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/>
          <a:lstStyle/>
          <a:p>
            <a:pPr eaLnBrk="1" hangingPunct="1" rtl="0" algn="l"/>
            <a:r>
              <a:rPr lang="tr-TR" altLang="tr-TR" sz="3200" b="1"/>
              <a:t>Logika Proposisional – Tabel Kebenaran (3)</a:t>
            </a:r>
            <a:endParaRPr lang="en-US" altLang="tr-TR" sz="3200" b="1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6"/>
            <a:ext cx="8229600" cy="5616575"/>
          </a:xfrm>
        </p:spPr>
        <p:txBody>
          <a:bodyPr/>
          <a:lstStyle/>
          <a:p>
            <a:pPr marL="839788" lvl="1" indent="-495300" algn="l" rtl="0">
              <a:spcBef>
                <a:spcPct val="0"/>
              </a:spcBef>
              <a:spcAft>
                <a:spcPct val="30000"/>
              </a:spcAft>
              <a:buNone/>
            </a:pPr>
            <a:endParaRPr lang="tr-TR" altLang="tr-TR" sz="900" dirty="0"/>
          </a:p>
          <a:p>
            <a:pPr marL="571500" indent="-571500" algn="l" rtl="0">
              <a:spcBef>
                <a:spcPct val="0"/>
              </a:spcBef>
            </a:pPr>
            <a:r>
              <a:rPr lang="tr-TR" altLang="tr-TR" sz="2000" b="1" dirty="0"/>
              <a:t>NAMUN DAN NAMUN: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000" b="1" dirty="0"/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b="1" dirty="0"/>
              <a:t> </a:t>
            </a:r>
            <a:r>
              <a:rPr lang="tr-TR" altLang="tr-TR" sz="2000" i="1" dirty="0"/>
              <a:t>φ</a:t>
            </a:r>
            <a:r>
              <a:rPr lang="tr-TR" altLang="tr-TR" sz="2000" dirty="0"/>
              <a:t> </a:t>
            </a:r>
            <a:r>
              <a:rPr lang="tr-TR" altLang="tr-TR" sz="2000" i="1" dirty="0"/>
              <a:t>ψ</a:t>
            </a:r>
            <a:r>
              <a:rPr lang="tr-TR" altLang="tr-TR" sz="2000" dirty="0"/>
              <a:t> </a:t>
            </a:r>
            <a:r>
              <a:rPr lang="tr-TR" altLang="tr-TR" sz="2000" i="1" dirty="0"/>
              <a:t>(φ</a:t>
            </a:r>
            <a:r>
              <a:rPr lang="tr-TR" altLang="tr-TR" sz="2000" dirty="0">
                <a:sym typeface="Symbol" panose="05050102010706020507" pitchFamily="18" charset="2"/>
              </a:rPr>
              <a:t></a:t>
            </a:r>
            <a:r>
              <a:rPr lang="tr-TR" altLang="tr-TR" sz="2000" i="1" dirty="0"/>
              <a:t>)</a:t>
            </a:r>
            <a:r>
              <a:rPr lang="tr-TR" altLang="tr-TR" sz="2000" dirty="0"/>
              <a:t> 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dirty="0"/>
              <a:t>----------------------------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dirty="0"/>
              <a:t>0 0 1</a:t>
            </a:r>
          </a:p>
          <a:p>
            <a:pPr marL="839788" lvl="1" indent="-495300" algn="l" rtl="0"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000" dirty="0"/>
              <a:t>0 1 0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dirty="0"/>
              <a:t>seratus</a:t>
            </a:r>
          </a:p>
          <a:p>
            <a:pPr marL="839788" lvl="1" indent="-495300" algn="l" rtl="0"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2000" dirty="0"/>
              <a:t>1 1 1</a:t>
            </a:r>
          </a:p>
          <a:p>
            <a:pPr marL="571500" indent="-571500" algn="l" rtl="0">
              <a:spcBef>
                <a:spcPct val="0"/>
              </a:spcBef>
            </a:pPr>
            <a:endParaRPr lang="tr-TR" alt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33716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/>
          <a:lstStyle/>
          <a:p>
            <a:pPr eaLnBrk="1" hangingPunct="1" rtl="0" algn="l"/>
            <a:r>
              <a:rPr lang="tr-TR" altLang="tr-TR" sz="3200" b="1"/>
              <a:t>Logika Proposisional – Bahasa Formal-L</a:t>
            </a:r>
            <a:r>
              <a:rPr lang="tr-TR" altLang="tr-TR" sz="3200" b="1" baseline="-25000"/>
              <a:t>0</a:t>
            </a:r>
            <a:r>
              <a:rPr lang="tr-TR" altLang="tr-TR" sz="3200" b="1"/>
              <a:t>(satu)</a:t>
            </a:r>
            <a:endParaRPr lang="en-US" altLang="tr-TR" sz="3200" b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6"/>
            <a:ext cx="8229600" cy="5616575"/>
          </a:xfrm>
        </p:spPr>
        <p:txBody>
          <a:bodyPr/>
          <a:lstStyle/>
          <a:p>
            <a:pPr marL="839788" lvl="1" indent="-495300" algn="l" rtl="0">
              <a:spcBef>
                <a:spcPct val="0"/>
              </a:spcBef>
              <a:spcAft>
                <a:spcPct val="30000"/>
              </a:spcAft>
              <a:buNone/>
            </a:pPr>
            <a:endParaRPr lang="tr-TR" altLang="tr-TR" sz="900"/>
          </a:p>
          <a:p>
            <a:pPr marL="571500" indent="-571500" algn="l" rtl="0">
              <a:spcBef>
                <a:spcPct val="0"/>
              </a:spcBef>
            </a:pPr>
            <a:r>
              <a:rPr lang="tr-TR" altLang="tr-TR" sz="2000" b="1"/>
              <a:t>SINTAKSIS: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000" b="1"/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b="1"/>
              <a:t>A. Ekspresi Dasar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000" b="1"/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b="1"/>
              <a:t> </a:t>
            </a:r>
            <a:r>
              <a:rPr lang="tr-TR" altLang="tr-TR" sz="2000"/>
              <a:t>1. Konstanta Logika:</a:t>
            </a:r>
            <a:r>
              <a:rPr lang="tr-TR" altLang="tr-TR" sz="2000" i="1"/>
              <a:t>,</a:t>
            </a:r>
            <a:r>
              <a:rPr lang="tr-TR" altLang="tr-TR" sz="2000" i="1">
                <a:sym typeface="Symbol" panose="05050102010706020507" pitchFamily="18" charset="2"/>
              </a:rPr>
              <a:t>, , ,</a:t>
            </a:r>
            <a:r>
              <a:rPr lang="tr-TR" altLang="tr-TR" sz="2000">
                <a:sym typeface="Symbol" panose="05050102010706020507" pitchFamily="18" charset="2"/>
              </a:rPr>
              <a:t>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>
                <a:sym typeface="Symbol" panose="05050102010706020507" pitchFamily="18" charset="2"/>
              </a:rPr>
              <a:t>2. Variabel Proposisi:</a:t>
            </a:r>
            <a:r>
              <a:rPr lang="tr-TR" altLang="tr-TR" sz="2000" i="1">
                <a:sym typeface="Symbol" panose="05050102010706020507" pitchFamily="18" charset="2"/>
              </a:rPr>
              <a:t>p, q, r, p</a:t>
            </a:r>
            <a:r>
              <a:rPr lang="tr-TR" altLang="tr-TR" sz="2000" i="1" baseline="-25000">
                <a:sym typeface="Symbol" panose="05050102010706020507" pitchFamily="18" charset="2"/>
              </a:rPr>
              <a:t>satu</a:t>
            </a:r>
            <a:r>
              <a:rPr lang="tr-TR" altLang="tr-TR" sz="2000" i="1">
                <a:sym typeface="Symbol" panose="05050102010706020507" pitchFamily="18" charset="2"/>
              </a:rPr>
              <a:t>, q</a:t>
            </a:r>
            <a:r>
              <a:rPr lang="tr-TR" altLang="tr-TR" sz="2000" i="1" baseline="-25000">
                <a:sym typeface="Symbol" panose="05050102010706020507" pitchFamily="18" charset="2"/>
              </a:rPr>
              <a:t>satu</a:t>
            </a:r>
            <a:r>
              <a:rPr lang="tr-TR" altLang="tr-TR" sz="2000" i="1">
                <a:sym typeface="Symbol" panose="05050102010706020507" pitchFamily="18" charset="2"/>
              </a:rPr>
              <a:t>,r</a:t>
            </a:r>
            <a:r>
              <a:rPr lang="tr-TR" altLang="tr-TR" sz="2000" i="1" baseline="-25000">
                <a:sym typeface="Symbol" panose="05050102010706020507" pitchFamily="18" charset="2"/>
              </a:rPr>
              <a:t>satu</a:t>
            </a:r>
            <a:r>
              <a:rPr lang="tr-TR" altLang="tr-TR" sz="2000" i="1">
                <a:sym typeface="Symbol" panose="05050102010706020507" pitchFamily="18" charset="2"/>
              </a:rPr>
              <a:t>, …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i="1">
                <a:sym typeface="Symbol" panose="05050102010706020507" pitchFamily="18" charset="2"/>
              </a:rPr>
              <a:t> 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i="1">
                <a:sym typeface="Symbol" panose="05050102010706020507" pitchFamily="18" charset="2"/>
              </a:rPr>
              <a:t> </a:t>
            </a:r>
            <a:r>
              <a:rPr lang="tr-TR" altLang="tr-TR" sz="2000" b="1" i="1">
                <a:sym typeface="Symbol" panose="05050102010706020507" pitchFamily="18" charset="2"/>
              </a:rPr>
              <a:t>B. Aturan Formasi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000" i="1">
              <a:sym typeface="Symbol" panose="05050102010706020507" pitchFamily="18" charset="2"/>
            </a:endParaRP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i="1">
                <a:sym typeface="Symbol" panose="05050102010706020507" pitchFamily="18" charset="2"/>
              </a:rPr>
              <a:t>1. Setiap variabel proposisional adalah L</a:t>
            </a:r>
            <a:r>
              <a:rPr lang="tr-TR" altLang="tr-TR" sz="2000" i="1" baseline="-25000">
                <a:sym typeface="Symbol" panose="05050102010706020507" pitchFamily="18" charset="2"/>
              </a:rPr>
              <a:t>0</a:t>
            </a:r>
            <a:r>
              <a:rPr lang="tr-TR" altLang="tr-TR" sz="2000" i="1">
                <a:sym typeface="Symbol" panose="05050102010706020507" pitchFamily="18" charset="2"/>
              </a:rPr>
              <a:t>ke</a:t>
            </a:r>
            <a:r>
              <a:rPr lang="tr-TR" altLang="tr-TR" sz="2000">
                <a:sym typeface="Symbol" panose="05050102010706020507" pitchFamily="18" charset="2"/>
              </a:rPr>
              <a:t>termasuk</a:t>
            </a:r>
            <a:r>
              <a:rPr lang="tr-TR" altLang="tr-TR" sz="2000" i="1">
                <a:sym typeface="Symbol" panose="05050102010706020507" pitchFamily="18" charset="2"/>
              </a:rPr>
              <a:t>adalah sebuah rumus.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i="1">
                <a:sym typeface="Symbol" panose="05050102010706020507" pitchFamily="18" charset="2"/>
              </a:rPr>
              <a:t>2. Jika</a:t>
            </a:r>
            <a:r>
              <a:rPr lang="tr-TR" altLang="tr-TR" sz="2000" i="1"/>
              <a:t>φ </a:t>
            </a:r>
            <a:r>
              <a:rPr lang="tr-TR" altLang="tr-TR" sz="2000" i="1">
                <a:sym typeface="Symbol" panose="05050102010706020507" pitchFamily="18" charset="2"/>
              </a:rPr>
              <a:t>L</a:t>
            </a:r>
            <a:r>
              <a:rPr lang="tr-TR" altLang="tr-TR" sz="2000" i="1" baseline="-25000">
                <a:sym typeface="Symbol" panose="05050102010706020507" pitchFamily="18" charset="2"/>
              </a:rPr>
              <a:t>0</a:t>
            </a:r>
            <a:r>
              <a:rPr lang="tr-TR" altLang="tr-TR" sz="2000" i="1">
                <a:sym typeface="Symbol" panose="05050102010706020507" pitchFamily="18" charset="2"/>
              </a:rPr>
              <a:t>ke</a:t>
            </a:r>
            <a:r>
              <a:rPr lang="tr-TR" altLang="tr-TR" sz="2000">
                <a:sym typeface="Symbol" panose="05050102010706020507" pitchFamily="18" charset="2"/>
              </a:rPr>
              <a:t>termasuk</a:t>
            </a:r>
            <a:r>
              <a:rPr lang="tr-TR" altLang="tr-TR" sz="2000"/>
              <a:t>sebuah rumus</a:t>
            </a:r>
            <a:r>
              <a:rPr lang="tr-TR" altLang="tr-TR" sz="2000" i="1"/>
              <a:t>jika</a:t>
            </a:r>
            <a:r>
              <a:rPr lang="tr-TR" altLang="tr-TR" sz="2000"/>
              <a:t>jadi begitu.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/>
              <a:t>3. Jika</a:t>
            </a:r>
            <a:r>
              <a:rPr lang="tr-TR" altLang="tr-TR" sz="2000" i="1"/>
              <a:t>dan</a:t>
            </a:r>
            <a:r>
              <a:rPr lang="tr-TR" altLang="tr-TR" sz="2000" i="1">
                <a:sym typeface="Symbol" panose="05050102010706020507" pitchFamily="18" charset="2"/>
              </a:rPr>
              <a:t>L</a:t>
            </a:r>
            <a:r>
              <a:rPr lang="tr-TR" altLang="tr-TR" sz="2000" i="1" baseline="-25000">
                <a:sym typeface="Symbol" panose="05050102010706020507" pitchFamily="18" charset="2"/>
              </a:rPr>
              <a:t>0</a:t>
            </a:r>
            <a:r>
              <a:rPr lang="tr-TR" altLang="tr-TR" sz="2000" i="1">
                <a:sym typeface="Symbol" panose="05050102010706020507" pitchFamily="18" charset="2"/>
              </a:rPr>
              <a:t>ke</a:t>
            </a:r>
            <a:r>
              <a:rPr lang="tr-TR" altLang="tr-TR" sz="2000">
                <a:sym typeface="Symbol" panose="05050102010706020507" pitchFamily="18" charset="2"/>
              </a:rPr>
              <a:t>jika mereka termasuk dalam formula</a:t>
            </a:r>
            <a:r>
              <a:rPr lang="tr-TR" altLang="tr-TR" sz="2000" i="1">
                <a:sym typeface="Symbol" panose="05050102010706020507" pitchFamily="18" charset="2"/>
              </a:rPr>
              <a:t> 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i="1">
                <a:sym typeface="Symbol" panose="05050102010706020507" pitchFamily="18" charset="2"/>
              </a:rPr>
              <a:t> </a:t>
            </a:r>
            <a:r>
              <a:rPr lang="tr-TR" altLang="tr-TR" sz="2000" i="1"/>
              <a:t>(φ</a:t>
            </a:r>
            <a:r>
              <a:rPr lang="tr-TR" altLang="tr-TR" sz="2000" i="1">
                <a:sym typeface="Symbol" panose="05050102010706020507" pitchFamily="18" charset="2"/>
              </a:rPr>
              <a:t></a:t>
            </a:r>
            <a:r>
              <a:rPr lang="tr-TR" altLang="tr-TR" sz="2000" i="1"/>
              <a:t>),</a:t>
            </a:r>
            <a:r>
              <a:rPr lang="tr-TR" altLang="tr-TR" sz="2000"/>
              <a:t> </a:t>
            </a:r>
            <a:r>
              <a:rPr lang="tr-TR" altLang="tr-TR" sz="2000" i="1"/>
              <a:t>(φ</a:t>
            </a:r>
            <a:r>
              <a:rPr lang="tr-TR" altLang="tr-TR" sz="2000" i="1">
                <a:sym typeface="Symbol" panose="05050102010706020507" pitchFamily="18" charset="2"/>
              </a:rPr>
              <a:t></a:t>
            </a:r>
            <a:r>
              <a:rPr lang="tr-TR" altLang="tr-TR" sz="2000">
                <a:sym typeface="Symbol" panose="05050102010706020507" pitchFamily="18" charset="2"/>
              </a:rPr>
              <a:t> </a:t>
            </a:r>
            <a:r>
              <a:rPr lang="tr-TR" altLang="tr-TR" sz="2000" i="1"/>
              <a:t>), (</a:t>
            </a:r>
            <a:r>
              <a:rPr lang="tr-TR" altLang="tr-TR" sz="2000" i="1">
                <a:sym typeface="Symbol" panose="05050102010706020507" pitchFamily="18" charset="2"/>
              </a:rPr>
              <a:t></a:t>
            </a:r>
            <a:r>
              <a:rPr lang="tr-TR" altLang="tr-TR" sz="2000">
                <a:sym typeface="Symbol" panose="05050102010706020507" pitchFamily="18" charset="2"/>
              </a:rPr>
              <a:t> </a:t>
            </a:r>
            <a:r>
              <a:rPr lang="tr-TR" altLang="tr-TR" sz="2000" i="1"/>
              <a:t>), (</a:t>
            </a:r>
            <a:r>
              <a:rPr lang="tr-TR" altLang="tr-TR" sz="2000">
                <a:sym typeface="Symbol" panose="05050102010706020507" pitchFamily="18" charset="2"/>
              </a:rPr>
              <a:t></a:t>
            </a:r>
            <a:r>
              <a:rPr lang="tr-TR" altLang="tr-TR" sz="2000" i="1"/>
              <a:t>)</a:t>
            </a:r>
            <a:r>
              <a:rPr lang="tr-TR" altLang="tr-TR" sz="2000"/>
              <a:t>jadi begitu.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i="1"/>
              <a:t> </a:t>
            </a:r>
            <a:r>
              <a:rPr lang="tr-TR" altLang="tr-TR" sz="2000"/>
              <a:t>4. Tidak ada lagi yang bisa menjadi formula.</a:t>
            </a:r>
            <a:r>
              <a:rPr lang="tr-TR" altLang="tr-TR" sz="2400"/>
              <a:t> 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49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0237"/>
          </a:xfrm>
        </p:spPr>
        <p:txBody>
          <a:bodyPr/>
          <a:lstStyle/>
          <a:p>
            <a:pPr eaLnBrk="1" hangingPunct="1" rtl="0" algn="l"/>
            <a:r>
              <a:rPr lang="tr-TR" altLang="tr-TR" sz="3200" b="1"/>
              <a:t>Logika Proposisional – Bahasa Formal-L</a:t>
            </a:r>
            <a:r>
              <a:rPr lang="tr-TR" altLang="tr-TR" sz="3200" b="1" baseline="-25000"/>
              <a:t>0</a:t>
            </a:r>
            <a:r>
              <a:rPr lang="tr-TR" altLang="tr-TR" sz="3200" b="1"/>
              <a:t>(2)</a:t>
            </a:r>
            <a:endParaRPr lang="en-US" altLang="tr-TR" sz="3200" b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6"/>
            <a:ext cx="8229600" cy="5616575"/>
          </a:xfrm>
        </p:spPr>
        <p:txBody>
          <a:bodyPr/>
          <a:lstStyle/>
          <a:p>
            <a:pPr marL="839788" lvl="1" indent="-495300" algn="l" rtl="0">
              <a:spcBef>
                <a:spcPct val="0"/>
              </a:spcBef>
              <a:spcAft>
                <a:spcPct val="30000"/>
              </a:spcAft>
              <a:buNone/>
            </a:pPr>
            <a:endParaRPr lang="tr-TR" altLang="tr-TR" sz="900"/>
          </a:p>
          <a:p>
            <a:pPr marL="571500" indent="-571500" algn="l" rtl="0">
              <a:spcBef>
                <a:spcPct val="0"/>
              </a:spcBef>
            </a:pPr>
            <a:r>
              <a:rPr lang="tr-TR" altLang="tr-TR" sz="2000" b="1"/>
              <a:t>SEMANTIK: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000" b="1"/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000" b="1"/>
              <a:t> </a:t>
            </a:r>
            <a:r>
              <a:rPr lang="tr-TR" altLang="tr-TR" sz="2000" i="1">
                <a:sym typeface="Symbol" panose="05050102010706020507" pitchFamily="18" charset="2"/>
              </a:rPr>
              <a:t>L</a:t>
            </a:r>
            <a:r>
              <a:rPr lang="tr-TR" altLang="tr-TR" sz="2000" i="1" baseline="-25000">
                <a:sym typeface="Symbol" panose="05050102010706020507" pitchFamily="18" charset="2"/>
              </a:rPr>
              <a:t>0</a:t>
            </a:r>
            <a:r>
              <a:rPr lang="tr-TR" altLang="tr-TR" sz="2000" i="1">
                <a:sym typeface="Symbol" panose="05050102010706020507" pitchFamily="18" charset="2"/>
              </a:rPr>
              <a:t> </a:t>
            </a:r>
            <a:r>
              <a:rPr lang="tr-TR" altLang="tr-TR" sz="2000">
                <a:sym typeface="Symbol" panose="05050102010706020507" pitchFamily="18" charset="2"/>
              </a:rPr>
              <a:t>Untuk , model kami adalah fungsi F yang memberikan nilai 1 atau 0 untuk semua variabel proposisional.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000">
              <a:sym typeface="Symbol" panose="05050102010706020507" pitchFamily="18" charset="2"/>
            </a:endParaRPr>
          </a:p>
          <a:p>
            <a:pPr marL="571500" indent="-571500" rtl="0" algn="l">
              <a:spcAft>
                <a:spcPct val="30000"/>
              </a:spcAft>
              <a:buFont typeface="Wingdings" panose="05000000000000000000" pitchFamily="2" charset="2"/>
              <a:buAutoNum type="arabicPeriod"/>
            </a:pPr>
            <a:r>
              <a:rPr lang="tr-TR" altLang="tr-TR" b="1"/>
              <a:t> </a:t>
            </a:r>
            <a:r>
              <a:rPr lang="tr-TR" altLang="tr-TR"/>
              <a:t>[</a:t>
            </a:r>
            <a:r>
              <a:rPr lang="tr-TR" altLang="tr-TR" i="1">
                <a:sym typeface="Symbol" panose="05050102010706020507" pitchFamily="18" charset="2"/>
              </a:rPr>
              <a:t>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</a:t>
            </a:r>
            <a:r>
              <a:rPr lang="tr-TR" altLang="tr-TR" i="1"/>
              <a:t>F</a:t>
            </a:r>
            <a:r>
              <a:rPr lang="tr-TR" altLang="tr-TR"/>
              <a:t>(</a:t>
            </a:r>
            <a:r>
              <a:rPr lang="tr-TR" altLang="tr-TR" i="1">
                <a:sym typeface="Symbol" panose="05050102010706020507" pitchFamily="18" charset="2"/>
              </a:rPr>
              <a:t></a:t>
            </a:r>
            <a:r>
              <a:rPr lang="tr-TR" altLang="tr-TR"/>
              <a:t>), semua</a:t>
            </a:r>
            <a:r>
              <a:rPr lang="tr-TR" altLang="tr-TR" i="1">
                <a:sym typeface="Symbol" panose="05050102010706020507" pitchFamily="18" charset="2"/>
              </a:rPr>
              <a:t></a:t>
            </a:r>
            <a:r>
              <a:rPr lang="tr-TR" altLang="tr-TR"/>
              <a:t>untuk konstanta proposisi.</a:t>
            </a:r>
          </a:p>
          <a:p>
            <a:pPr marL="571500" indent="-571500" rtl="0" algn="l">
              <a:spcAft>
                <a:spcPct val="30000"/>
              </a:spcAft>
              <a:buFont typeface="Wingdings" panose="05000000000000000000" pitchFamily="2" charset="2"/>
              <a:buAutoNum type="arabicPeriod"/>
            </a:pPr>
            <a:r>
              <a:rPr lang="tr-TR" altLang="tr-TR"/>
              <a:t>Jika [</a:t>
            </a:r>
            <a:r>
              <a:rPr lang="tr-TR" altLang="tr-TR" i="1"/>
              <a:t>φ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0 jika [</a:t>
            </a:r>
            <a:r>
              <a:rPr lang="tr-TR" altLang="tr-TR" i="1"/>
              <a:t>¬φ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 (dan dalam kasus lain [</a:t>
            </a:r>
            <a:r>
              <a:rPr lang="tr-TR" altLang="tr-TR" i="1"/>
              <a:t>¬φ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0).</a:t>
            </a:r>
          </a:p>
          <a:p>
            <a:pPr marL="571500" indent="-571500" rtl="0" algn="l">
              <a:spcAft>
                <a:spcPct val="30000"/>
              </a:spcAft>
              <a:buFont typeface="Wingdings" panose="05000000000000000000" pitchFamily="2" charset="2"/>
              <a:buAutoNum type="arabicPeriod"/>
            </a:pPr>
            <a:r>
              <a:rPr lang="tr-TR" altLang="tr-TR"/>
              <a:t>Jika [</a:t>
            </a:r>
            <a:r>
              <a:rPr lang="tr-TR" altLang="tr-TR" i="1"/>
              <a:t>φ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 atau [</a:t>
            </a:r>
            <a:r>
              <a:rPr lang="tr-TR" altLang="tr-TR" i="1"/>
              <a:t>ψ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 baseline="30000"/>
              <a:t> </a:t>
            </a:r>
            <a:r>
              <a:rPr lang="tr-TR" altLang="tr-TR"/>
              <a:t>= 1 jika [</a:t>
            </a:r>
            <a:r>
              <a:rPr lang="tr-TR" altLang="tr-TR" i="1"/>
              <a:t>φ </a:t>
            </a:r>
            <a:r>
              <a:rPr lang="tr-TR" altLang="tr-TR" i="1">
                <a:sym typeface="Symbol" panose="05050102010706020507" pitchFamily="18" charset="2"/>
              </a:rPr>
              <a:t></a:t>
            </a:r>
            <a:r>
              <a:rPr lang="tr-TR" altLang="tr-TR" i="1"/>
              <a:t> ψ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1.</a:t>
            </a:r>
          </a:p>
          <a:p>
            <a:pPr marL="571500" indent="-571500" rtl="0" algn="l">
              <a:spcAft>
                <a:spcPct val="30000"/>
              </a:spcAft>
              <a:buFont typeface="Wingdings" panose="05000000000000000000" pitchFamily="2" charset="2"/>
              <a:buAutoNum type="arabicPeriod"/>
            </a:pPr>
            <a:r>
              <a:rPr lang="tr-TR" altLang="tr-TR"/>
              <a:t>Jika [</a:t>
            </a:r>
            <a:r>
              <a:rPr lang="tr-TR" altLang="tr-TR" i="1"/>
              <a:t>φ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 dan [</a:t>
            </a:r>
            <a:r>
              <a:rPr lang="tr-TR" altLang="tr-TR" i="1"/>
              <a:t>ψ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 jika [</a:t>
            </a:r>
            <a:r>
              <a:rPr lang="tr-TR" altLang="tr-TR" i="1"/>
              <a:t>φ </a:t>
            </a:r>
            <a:r>
              <a:rPr lang="tr-TR" altLang="tr-TR" i="1">
                <a:sym typeface="Symbol" panose="05050102010706020507" pitchFamily="18" charset="2"/>
              </a:rPr>
              <a:t></a:t>
            </a:r>
            <a:r>
              <a:rPr lang="tr-TR" altLang="tr-TR" i="1"/>
              <a:t> ψ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1.</a:t>
            </a:r>
          </a:p>
          <a:p>
            <a:pPr marL="571500" indent="-571500" rtl="0" algn="l">
              <a:spcAft>
                <a:spcPct val="30000"/>
              </a:spcAft>
              <a:buFont typeface="Wingdings" panose="05000000000000000000" pitchFamily="2" charset="2"/>
              <a:buAutoNum type="arabicPeriod"/>
            </a:pPr>
            <a:r>
              <a:rPr lang="tr-TR" altLang="tr-TR"/>
              <a:t>Jika [</a:t>
            </a:r>
            <a:r>
              <a:rPr lang="tr-TR" altLang="tr-TR" i="1"/>
              <a:t>φ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0 atau [</a:t>
            </a:r>
            <a:r>
              <a:rPr lang="tr-TR" altLang="tr-TR" i="1"/>
              <a:t>ψ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 jika [</a:t>
            </a:r>
            <a:r>
              <a:rPr lang="tr-TR" altLang="tr-TR" i="1"/>
              <a:t>φ </a:t>
            </a:r>
            <a:r>
              <a:rPr lang="tr-TR" altLang="tr-TR" i="1">
                <a:sym typeface="Symbol" panose="05050102010706020507" pitchFamily="18" charset="2"/>
              </a:rPr>
              <a:t></a:t>
            </a:r>
            <a:r>
              <a:rPr lang="tr-TR" altLang="tr-TR" i="1"/>
              <a:t> ψ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1.</a:t>
            </a:r>
          </a:p>
          <a:p>
            <a:pPr marL="571500" indent="-571500" rtl="0" algn="l">
              <a:buFont typeface="Wingdings" panose="05000000000000000000" pitchFamily="2" charset="2"/>
              <a:buAutoNum type="arabicPeriod"/>
            </a:pPr>
            <a:r>
              <a:rPr lang="tr-TR" altLang="tr-TR"/>
              <a:t>Jika [</a:t>
            </a:r>
            <a:r>
              <a:rPr lang="tr-TR" altLang="tr-TR" i="1"/>
              <a:t>φ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 dan [</a:t>
            </a:r>
            <a:r>
              <a:rPr lang="tr-TR" altLang="tr-TR" i="1"/>
              <a:t>ψ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 atau</a:t>
            </a:r>
          </a:p>
          <a:p>
            <a:pPr marL="571500" indent="-571500" rtl="0" algn="l">
              <a:buNone/>
            </a:pPr>
            <a:r>
              <a:rPr lang="tr-TR" altLang="tr-TR"/>
              <a:t>[</a:t>
            </a:r>
            <a:r>
              <a:rPr lang="tr-TR" altLang="tr-TR" i="1"/>
              <a:t>φ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0 dan [</a:t>
            </a:r>
            <a:r>
              <a:rPr lang="tr-TR" altLang="tr-TR" i="1"/>
              <a:t>ψ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0 jika [</a:t>
            </a:r>
            <a:r>
              <a:rPr lang="tr-TR" altLang="tr-TR" i="1"/>
              <a:t>φ </a:t>
            </a:r>
            <a:r>
              <a:rPr lang="tr-TR" altLang="tr-TR">
                <a:sym typeface="Symbol" panose="05050102010706020507" pitchFamily="18" charset="2"/>
              </a:rPr>
              <a:t></a:t>
            </a:r>
            <a:r>
              <a:rPr lang="tr-TR" altLang="tr-TR" i="1"/>
              <a:t> ψ</a:t>
            </a:r>
            <a:r>
              <a:rPr lang="tr-TR" altLang="tr-TR"/>
              <a:t>]</a:t>
            </a:r>
            <a:r>
              <a:rPr lang="tr-TR" altLang="tr-TR" i="1" baseline="30000"/>
              <a:t>F</a:t>
            </a:r>
            <a:r>
              <a:rPr lang="tr-TR" altLang="tr-TR"/>
              <a:t>= 1.</a:t>
            </a:r>
          </a:p>
          <a:p>
            <a:pPr marL="571500" indent="-571500" rtl="0" algn="l">
              <a:buNone/>
            </a:pPr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6699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 rtl="0" algn="l"/>
            <a:r>
              <a:rPr lang="tr-TR" altLang="tr-TR" sz="3400" b="1" dirty="0"/>
              <a:t>Apa itu Logika?</a:t>
            </a:r>
            <a:endParaRPr lang="en-US" altLang="tr-TR" sz="34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5"/>
            <a:ext cx="8229600" cy="647700"/>
          </a:xfrm>
        </p:spPr>
        <p:txBody>
          <a:bodyPr>
            <a:normAutofit fontScale="92500"/>
          </a:bodyPr>
          <a:lstStyle/>
          <a:p>
            <a:pPr algn="l" eaLnBrk="1" hangingPunct="1" rtl="0">
              <a:defRPr/>
            </a:pPr>
            <a:r>
              <a:rPr lang="tr-TR" sz="2600" dirty="0"/>
              <a:t>Logika dapat didefinisikan sebagai ilmu penalaran.</a:t>
            </a:r>
          </a:p>
          <a:p>
            <a:pPr marL="0" indent="0" algn="l" rtl="0">
              <a:buNone/>
              <a:defRPr/>
            </a:pPr>
            <a:endParaRPr lang="tr-TR" dirty="0"/>
          </a:p>
        </p:txBody>
      </p:sp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3211696" y="2357905"/>
            <a:ext cx="7777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 rtl="0" algn="l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205909" y="1897531"/>
            <a:ext cx="960437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</a:t>
            </a:r>
          </a:p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PERWAKILAN</a:t>
            </a:r>
            <a:endParaRPr lang="tr-TR" alt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4351521" y="3712043"/>
            <a:ext cx="1320800" cy="252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endParaRPr lang="tr-TR" altLang="tr-T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7296333" y="3712043"/>
            <a:ext cx="1727200" cy="252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PEMIKIRAN</a:t>
            </a:r>
            <a:endParaRPr lang="tr-TR" altLang="tr-T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6019983" y="5597993"/>
            <a:ext cx="1296988" cy="3603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DUNIA LUAR</a:t>
            </a:r>
            <a:endParaRPr lang="tr-TR" altLang="tr-TR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6283508" y="3499319"/>
            <a:ext cx="304800" cy="8397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</a:p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</a:p>
        </p:txBody>
      </p:sp>
      <p:cxnSp>
        <p:nvCxnSpPr>
          <p:cNvPr id="4106" name="AutoShape 6" descr="DABAD "/>
          <p:cNvCxnSpPr>
            <a:cxnSpLocks noChangeShapeType="1"/>
          </p:cNvCxnSpPr>
          <p:nvPr/>
        </p:nvCxnSpPr>
        <p:spPr bwMode="auto">
          <a:xfrm flipV="1">
            <a:off x="5011921" y="2357906"/>
            <a:ext cx="958850" cy="1082675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7" name="AutoShape 6" descr="DABAD "/>
          <p:cNvCxnSpPr>
            <a:cxnSpLocks noChangeShapeType="1"/>
          </p:cNvCxnSpPr>
          <p:nvPr/>
        </p:nvCxnSpPr>
        <p:spPr bwMode="auto">
          <a:xfrm flipV="1">
            <a:off x="7124883" y="4339105"/>
            <a:ext cx="985838" cy="1092200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8" name="AutoShape 6" descr="DABAD "/>
          <p:cNvCxnSpPr>
            <a:cxnSpLocks noChangeShapeType="1"/>
          </p:cNvCxnSpPr>
          <p:nvPr/>
        </p:nvCxnSpPr>
        <p:spPr bwMode="auto">
          <a:xfrm flipH="1" flipV="1">
            <a:off x="7267759" y="2449980"/>
            <a:ext cx="892175" cy="1049338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9" name="AutoShape 6" descr="DABAD "/>
          <p:cNvCxnSpPr>
            <a:cxnSpLocks noChangeShapeType="1"/>
          </p:cNvCxnSpPr>
          <p:nvPr/>
        </p:nvCxnSpPr>
        <p:spPr bwMode="auto">
          <a:xfrm flipH="1" flipV="1">
            <a:off x="5130983" y="4323230"/>
            <a:ext cx="1081088" cy="1092200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0" name="AutoShape 6" descr="DABAD "/>
          <p:cNvCxnSpPr>
            <a:cxnSpLocks noChangeShapeType="1"/>
          </p:cNvCxnSpPr>
          <p:nvPr/>
        </p:nvCxnSpPr>
        <p:spPr bwMode="auto">
          <a:xfrm flipV="1">
            <a:off x="6445433" y="2588094"/>
            <a:ext cx="0" cy="611187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1" name="AutoShape 6" descr="DABAD "/>
          <p:cNvCxnSpPr>
            <a:cxnSpLocks noChangeShapeType="1"/>
          </p:cNvCxnSpPr>
          <p:nvPr/>
        </p:nvCxnSpPr>
        <p:spPr bwMode="auto">
          <a:xfrm flipV="1">
            <a:off x="6423208" y="4634380"/>
            <a:ext cx="0" cy="611188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6" descr="DABAD "/>
          <p:cNvCxnSpPr>
            <a:cxnSpLocks noChangeShapeType="1"/>
          </p:cNvCxnSpPr>
          <p:nvPr/>
        </p:nvCxnSpPr>
        <p:spPr bwMode="auto">
          <a:xfrm flipV="1">
            <a:off x="6885171" y="2586505"/>
            <a:ext cx="0" cy="611188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786746" y="3442168"/>
            <a:ext cx="265112" cy="1028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</a:p>
        </p:txBody>
      </p:sp>
      <p:cxnSp>
        <p:nvCxnSpPr>
          <p:cNvPr id="18" name="AutoShape 6" descr="DABAD "/>
          <p:cNvCxnSpPr>
            <a:cxnSpLocks noChangeShapeType="1"/>
          </p:cNvCxnSpPr>
          <p:nvPr/>
        </p:nvCxnSpPr>
        <p:spPr bwMode="auto">
          <a:xfrm flipV="1">
            <a:off x="6918508" y="4647080"/>
            <a:ext cx="0" cy="611188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49997" y="4650255"/>
            <a:ext cx="59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✓</a:t>
            </a:r>
            <a:r>
              <a:rPr lang="tr-TR" altLang="tr-TR" sz="1800" b="1"/>
              <a:t>P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202422" y="5023318"/>
            <a:ext cx="674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✓</a:t>
            </a:r>
            <a:r>
              <a:rPr lang="tr-TR" altLang="tr-TR" sz="1800" b="1"/>
              <a:t>Q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148321" y="2619844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 rtl="0" algn="l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? P adalah Q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20209" y="2535705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✓ </a:t>
            </a:r>
            <a:r>
              <a:rPr lang="tr-TR" altLang="tr-TR" sz="1800" b="1"/>
              <a:t>P adalah Q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109134" y="4521669"/>
            <a:ext cx="593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✓</a:t>
            </a:r>
            <a:r>
              <a:rPr lang="tr-TR" altLang="tr-TR" sz="1800" b="1"/>
              <a:t>P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748771" y="4939180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 rtl="0" algn="l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? Q</a:t>
            </a:r>
          </a:p>
        </p:txBody>
      </p:sp>
      <p:sp>
        <p:nvSpPr>
          <p:cNvPr id="3" name="Arc 2"/>
          <p:cNvSpPr/>
          <p:nvPr/>
        </p:nvSpPr>
        <p:spPr>
          <a:xfrm flipH="1" flipV="1">
            <a:off x="4135621" y="846606"/>
            <a:ext cx="1308100" cy="4092575"/>
          </a:xfrm>
          <a:prstGeom prst="arc">
            <a:avLst>
              <a:gd name="adj1" fmla="val 16200000"/>
              <a:gd name="adj2" fmla="val 26903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 rtl="0">
              <a:defRPr/>
            </a:pPr>
            <a:endParaRPr lang="tr-TR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712037" y="2718269"/>
            <a:ext cx="304800" cy="3481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induksi</a:t>
            </a:r>
          </a:p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aku</a:t>
            </a:r>
          </a:p>
        </p:txBody>
      </p:sp>
      <p:sp>
        <p:nvSpPr>
          <p:cNvPr id="30" name="Arc 29"/>
          <p:cNvSpPr/>
          <p:nvPr/>
        </p:nvSpPr>
        <p:spPr>
          <a:xfrm rot="11462331" flipH="1" flipV="1">
            <a:off x="8232959" y="2878606"/>
            <a:ext cx="544513" cy="3827463"/>
          </a:xfrm>
          <a:prstGeom prst="arc">
            <a:avLst>
              <a:gd name="adj1" fmla="val 16200000"/>
              <a:gd name="adj2" fmla="val 26903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 rtl="0">
              <a:defRPr/>
            </a:pPr>
            <a:endParaRPr lang="tr-TR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9030064" y="2703889"/>
            <a:ext cx="237944" cy="3482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tumdeng</a:t>
            </a:r>
          </a:p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tangan saya</a:t>
            </a:r>
          </a:p>
        </p:txBody>
      </p:sp>
    </p:spTree>
    <p:extLst>
      <p:ext uri="{BB962C8B-B14F-4D97-AF65-F5344CB8AC3E}">
        <p14:creationId xmlns:p14="http://schemas.microsoft.com/office/powerpoint/2010/main" val="273232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  <p:bldP spid="4104" grpId="0" animBg="1"/>
      <p:bldP spid="4105" grpId="0" animBg="1"/>
      <p:bldP spid="17" grpId="0" animBg="1"/>
      <p:bldP spid="2" grpId="0"/>
      <p:bldP spid="20" grpId="0"/>
      <p:bldP spid="21" grpId="0"/>
      <p:bldP spid="22" grpId="0"/>
      <p:bldP spid="23" grpId="0"/>
      <p:bldP spid="24" grpId="0"/>
      <p:bldP spid="28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algn="l"/>
            <a:r>
              <a:rPr lang="tr-TR" dirty="0"/>
              <a:t>Logika Predikat Orde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algn="l"/>
            <a:r>
              <a:rPr lang="tr-TR" dirty="0"/>
              <a:t>Logika Orde 1</a:t>
            </a:r>
          </a:p>
        </p:txBody>
      </p:sp>
    </p:spTree>
    <p:extLst>
      <p:ext uri="{BB962C8B-B14F-4D97-AF65-F5344CB8AC3E}">
        <p14:creationId xmlns:p14="http://schemas.microsoft.com/office/powerpoint/2010/main" val="1314642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 rtl="0" algn="l"/>
            <a:r>
              <a:rPr lang="tr-TR" altLang="tr-TR" sz="3400" b="1"/>
              <a:t>Kekuatan Ekspresi yang Lebih Tinggi! (satu)</a:t>
            </a:r>
            <a:endParaRPr lang="en-US" altLang="tr-TR" sz="3400" b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229600" cy="5078412"/>
          </a:xfrm>
        </p:spPr>
        <p:txBody>
          <a:bodyPr>
            <a:normAutofit lnSpcReduction="10000"/>
          </a:bodyPr>
          <a:lstStyle/>
          <a:p>
            <a:pPr marL="400050" indent="-400050" algn="l" rtl="0">
              <a:lnSpc>
                <a:spcPct val="90000"/>
              </a:lnSpc>
            </a:pPr>
            <a:r>
              <a:rPr lang="tr-TR" altLang="tr-TR" sz="2100" dirty="0"/>
              <a:t>L</a:t>
            </a:r>
            <a:r>
              <a:rPr lang="tr-TR" altLang="tr-TR" sz="2100" baseline="-25000" dirty="0"/>
              <a:t>0</a:t>
            </a:r>
            <a:r>
              <a:rPr lang="tr-TR" altLang="tr-TR" sz="2100" dirty="0"/>
              <a:t>Kita dapat memformalkan validitas kesimpulan pertama dan kedua dari pelajaran sebelumnya (selain kesimpulan ke-7 dan ke-8):</a:t>
            </a:r>
          </a:p>
          <a:p>
            <a:pPr marL="400050" indent="-400050" algn="l" rtl="0">
              <a:lnSpc>
                <a:spcPct val="90000"/>
              </a:lnSpc>
              <a:buNone/>
            </a:pPr>
            <a:endParaRPr lang="tr-TR" altLang="tr-TR" sz="2100" dirty="0"/>
          </a:p>
          <a:p>
            <a:pPr marL="400050" indent="-400050" rtl="0" algn="l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2100" dirty="0"/>
              <a:t> </a:t>
            </a:r>
            <a:r>
              <a:rPr lang="en-US" altLang="tr-TR" sz="2100" i="1" dirty="0"/>
              <a:t>p</a:t>
            </a:r>
            <a:r>
              <a:rPr lang="en-US" altLang="tr-TR" sz="2100" i="1" dirty="0">
                <a:sym typeface="Symbol" panose="05050102010706020507" pitchFamily="18" charset="2"/>
              </a:rPr>
              <a:t></a:t>
            </a:r>
            <a:r>
              <a:rPr lang="en-US" altLang="tr-TR" sz="2100" dirty="0"/>
              <a:t> </a:t>
            </a:r>
            <a:r>
              <a:rPr lang="en-US" altLang="tr-TR" sz="2100" i="1" dirty="0"/>
              <a:t>q</a:t>
            </a:r>
            <a:endParaRPr lang="en-US" altLang="tr-TR" sz="2100" dirty="0"/>
          </a:p>
          <a:p>
            <a:pPr marL="400050" indent="-400050" rtl="0" algn="l">
              <a:lnSpc>
                <a:spcPct val="90000"/>
              </a:lnSpc>
              <a:buNone/>
            </a:pPr>
            <a:r>
              <a:rPr lang="en-US" altLang="tr-TR" sz="2100" dirty="0"/>
              <a:t> </a:t>
            </a:r>
            <a:r>
              <a:rPr lang="tr-TR" altLang="tr-TR" sz="2100" dirty="0"/>
              <a:t> </a:t>
            </a:r>
            <a:r>
              <a:rPr lang="en-US" altLang="tr-TR" sz="2100" i="1" dirty="0"/>
              <a:t>p</a:t>
            </a:r>
          </a:p>
          <a:p>
            <a:pPr marL="400050" indent="-400050" rtl="0" algn="l">
              <a:lnSpc>
                <a:spcPct val="90000"/>
              </a:lnSpc>
              <a:buNone/>
            </a:pPr>
            <a:r>
              <a:rPr lang="en-US" altLang="tr-TR" sz="2100" i="1" dirty="0"/>
              <a:t> </a:t>
            </a:r>
            <a:r>
              <a:rPr lang="tr-TR" altLang="tr-TR" sz="2100" i="1" dirty="0"/>
              <a:t> </a:t>
            </a:r>
            <a:r>
              <a:rPr lang="en-US" altLang="tr-TR" sz="2100" i="1" dirty="0"/>
              <a:t>-------</a:t>
            </a:r>
          </a:p>
          <a:p>
            <a:pPr marL="400050" indent="-400050" rtl="0" algn="l">
              <a:lnSpc>
                <a:spcPct val="90000"/>
              </a:lnSpc>
              <a:buNone/>
            </a:pPr>
            <a:r>
              <a:rPr lang="tr-TR" altLang="tr-TR" sz="2100" i="1" dirty="0"/>
              <a:t> </a:t>
            </a:r>
            <a:r>
              <a:rPr lang="en-US" altLang="tr-TR" sz="2100" i="1" dirty="0"/>
              <a:t>q</a:t>
            </a:r>
          </a:p>
          <a:p>
            <a:pPr marL="400050" indent="-400050" rtl="0" algn="l">
              <a:lnSpc>
                <a:spcPct val="90000"/>
              </a:lnSpc>
              <a:buNone/>
            </a:pPr>
            <a:endParaRPr lang="tr-TR" altLang="tr-TR" sz="2100" i="1" dirty="0"/>
          </a:p>
          <a:p>
            <a:pPr marL="400050" indent="-400050" rtl="0" algn="l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tr-TR" sz="2100" i="1" dirty="0"/>
              <a:t>p</a:t>
            </a:r>
            <a:r>
              <a:rPr lang="en-US" altLang="tr-TR" sz="2100" i="1" dirty="0">
                <a:sym typeface="Symbol" panose="05050102010706020507" pitchFamily="18" charset="2"/>
              </a:rPr>
              <a:t></a:t>
            </a:r>
            <a:r>
              <a:rPr lang="en-US" altLang="tr-TR" sz="2100" dirty="0"/>
              <a:t> </a:t>
            </a:r>
            <a:r>
              <a:rPr lang="en-US" altLang="tr-TR" sz="2100" i="1" dirty="0"/>
              <a:t>q</a:t>
            </a:r>
          </a:p>
          <a:p>
            <a:pPr marL="400050" indent="-400050" rtl="0" algn="l">
              <a:lnSpc>
                <a:spcPct val="90000"/>
              </a:lnSpc>
              <a:buNone/>
            </a:pPr>
            <a:r>
              <a:rPr lang="en-US" altLang="tr-TR" sz="2100" i="1" dirty="0"/>
              <a:t> </a:t>
            </a:r>
            <a:r>
              <a:rPr lang="tr-TR" altLang="tr-TR" sz="2100" i="1" dirty="0"/>
              <a:t> </a:t>
            </a:r>
            <a:r>
              <a:rPr lang="en-US" altLang="tr-TR" sz="2100" i="1" dirty="0"/>
              <a:t>r</a:t>
            </a:r>
            <a:r>
              <a:rPr lang="en-US" altLang="tr-TR" sz="2100" i="1" dirty="0">
                <a:sym typeface="Symbol" panose="05050102010706020507" pitchFamily="18" charset="2"/>
              </a:rPr>
              <a:t></a:t>
            </a:r>
            <a:r>
              <a:rPr lang="en-US" altLang="tr-TR" sz="2100" i="1" dirty="0"/>
              <a:t>p</a:t>
            </a:r>
            <a:endParaRPr lang="en-US" altLang="tr-TR" sz="2100" dirty="0"/>
          </a:p>
          <a:p>
            <a:pPr marL="400050" indent="-400050" rtl="0" algn="l">
              <a:lnSpc>
                <a:spcPct val="90000"/>
              </a:lnSpc>
              <a:buNone/>
            </a:pPr>
            <a:r>
              <a:rPr lang="en-US" altLang="tr-TR" sz="2100" dirty="0"/>
              <a:t> </a:t>
            </a:r>
            <a:r>
              <a:rPr lang="tr-TR" altLang="tr-TR" sz="2100" dirty="0"/>
              <a:t> </a:t>
            </a:r>
            <a:r>
              <a:rPr lang="en-US" altLang="tr-TR" sz="2100" i="1" dirty="0"/>
              <a:t>r</a:t>
            </a:r>
          </a:p>
          <a:p>
            <a:pPr marL="400050" indent="-400050" rtl="0" algn="l">
              <a:lnSpc>
                <a:spcPct val="90000"/>
              </a:lnSpc>
              <a:buNone/>
            </a:pPr>
            <a:r>
              <a:rPr lang="en-US" altLang="tr-TR" sz="2100" i="1" dirty="0"/>
              <a:t> </a:t>
            </a:r>
            <a:r>
              <a:rPr lang="tr-TR" altLang="tr-TR" sz="2100" i="1" dirty="0"/>
              <a:t> </a:t>
            </a:r>
            <a:r>
              <a:rPr lang="en-US" altLang="tr-TR" sz="2100" i="1" dirty="0"/>
              <a:t>-------</a:t>
            </a:r>
          </a:p>
          <a:p>
            <a:pPr marL="400050" indent="-400050" rtl="0" algn="l">
              <a:lnSpc>
                <a:spcPct val="90000"/>
              </a:lnSpc>
              <a:buNone/>
            </a:pPr>
            <a:r>
              <a:rPr lang="tr-TR" altLang="tr-TR" sz="2100" i="1" dirty="0"/>
              <a:t> </a:t>
            </a:r>
            <a:r>
              <a:rPr lang="en-US" altLang="tr-TR" sz="2100" i="1" dirty="0"/>
              <a:t>q</a:t>
            </a:r>
            <a:r>
              <a:rPr lang="tr-TR" altLang="tr-TR" sz="2100" dirty="0"/>
              <a:t> </a:t>
            </a:r>
            <a:endParaRPr lang="en-US" altLang="tr-TR" sz="2100" dirty="0"/>
          </a:p>
        </p:txBody>
      </p:sp>
    </p:spTree>
    <p:extLst>
      <p:ext uri="{BB962C8B-B14F-4D97-AF65-F5344CB8AC3E}">
        <p14:creationId xmlns:p14="http://schemas.microsoft.com/office/powerpoint/2010/main" val="236163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800" b="1"/>
              <a:t>Kekuatan Ekspresi yang Lebih Tinggi! (2)</a:t>
            </a:r>
            <a:endParaRPr lang="en-US" altLang="tr-TR" sz="3800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229600" cy="5078412"/>
          </a:xfrm>
        </p:spPr>
        <p:txBody>
          <a:bodyPr>
            <a:normAutofit lnSpcReduction="10000"/>
          </a:bodyPr>
          <a:lstStyle/>
          <a:p>
            <a:pPr marL="495300" indent="-495300" algn="l" rtl="0">
              <a:lnSpc>
                <a:spcPct val="80000"/>
              </a:lnSpc>
            </a:pPr>
            <a:r>
              <a:rPr lang="tr-TR" altLang="tr-TR" sz="2600"/>
              <a:t>Yang kita butuhkan hanyalah dua skema inferensi berikut:</a:t>
            </a:r>
          </a:p>
          <a:p>
            <a:pPr marL="495300" indent="-495300" algn="l" rtl="0">
              <a:lnSpc>
                <a:spcPct val="80000"/>
              </a:lnSpc>
              <a:buNone/>
            </a:pPr>
            <a:endParaRPr lang="tr-TR" altLang="tr-TR" sz="2600"/>
          </a:p>
          <a:p>
            <a:pPr marL="495300" indent="-495300" rtl="0" algn="l">
              <a:lnSpc>
                <a:spcPct val="80000"/>
              </a:lnSpc>
              <a:buFont typeface="Wingdings" panose="05000000000000000000" pitchFamily="2" charset="2"/>
              <a:buAutoNum type="arabicPeriod" startAt="3"/>
            </a:pPr>
            <a:r>
              <a:rPr lang="tr-TR" altLang="tr-TR" sz="2600"/>
              <a:t> </a:t>
            </a:r>
            <a:r>
              <a:rPr lang="tr-TR" altLang="tr-TR" sz="2600" i="1"/>
              <a:t>SEBUAH</a:t>
            </a:r>
            <a:r>
              <a:rPr lang="en-US" altLang="tr-TR" sz="2600" i="1"/>
              <a:t> </a:t>
            </a:r>
            <a:r>
              <a:rPr lang="en-US" altLang="tr-TR" sz="2600" i="1">
                <a:sym typeface="Symbol" panose="05050102010706020507" pitchFamily="18" charset="2"/>
              </a:rPr>
              <a:t></a:t>
            </a:r>
            <a:r>
              <a:rPr lang="en-US" altLang="tr-TR" sz="2600"/>
              <a:t> </a:t>
            </a:r>
            <a:r>
              <a:rPr lang="tr-TR" altLang="tr-TR" sz="2600" i="1"/>
              <a:t>B</a:t>
            </a:r>
            <a:endParaRPr lang="en-US" altLang="tr-TR" sz="2600"/>
          </a:p>
          <a:p>
            <a:pPr marL="495300" indent="-495300" rtl="0" algn="l">
              <a:lnSpc>
                <a:spcPct val="80000"/>
              </a:lnSpc>
              <a:buNone/>
            </a:pPr>
            <a:r>
              <a:rPr lang="en-US" altLang="tr-TR" sz="2600"/>
              <a:t> </a:t>
            </a:r>
            <a:r>
              <a:rPr lang="tr-TR" altLang="tr-TR" sz="2600"/>
              <a:t> </a:t>
            </a:r>
            <a:r>
              <a:rPr lang="en-US" altLang="tr-TR" sz="2600" i="1"/>
              <a:t>¬ </a:t>
            </a:r>
            <a:r>
              <a:rPr lang="tr-TR" altLang="tr-TR" sz="2600" i="1"/>
              <a:t>SEBUAH</a:t>
            </a:r>
            <a:endParaRPr lang="en-US" altLang="tr-TR" sz="2600" i="1"/>
          </a:p>
          <a:p>
            <a:pPr marL="495300" indent="-495300" rtl="0" algn="l">
              <a:lnSpc>
                <a:spcPct val="80000"/>
              </a:lnSpc>
              <a:buNone/>
            </a:pPr>
            <a:r>
              <a:rPr lang="en-US" altLang="tr-TR" sz="2600" i="1"/>
              <a:t> </a:t>
            </a:r>
            <a:r>
              <a:rPr lang="tr-TR" altLang="tr-TR" sz="2600" i="1"/>
              <a:t> </a:t>
            </a:r>
            <a:r>
              <a:rPr lang="en-US" altLang="tr-TR" sz="2600" i="1"/>
              <a:t>-------</a:t>
            </a:r>
          </a:p>
          <a:p>
            <a:pPr marL="495300" indent="-495300" rtl="0" algn="l">
              <a:lnSpc>
                <a:spcPct val="80000"/>
              </a:lnSpc>
              <a:buNone/>
            </a:pPr>
            <a:r>
              <a:rPr lang="tr-TR" altLang="tr-TR" sz="2600" i="1"/>
              <a:t>B</a:t>
            </a:r>
            <a:endParaRPr lang="en-US" altLang="tr-TR" sz="2600" i="1"/>
          </a:p>
          <a:p>
            <a:pPr marL="495300" indent="-495300" rtl="0" algn="l">
              <a:lnSpc>
                <a:spcPct val="80000"/>
              </a:lnSpc>
              <a:buNone/>
            </a:pPr>
            <a:endParaRPr lang="tr-TR" altLang="tr-TR" sz="2600" i="1"/>
          </a:p>
          <a:p>
            <a:pPr marL="495300" indent="-495300" rtl="0" algn="l">
              <a:lnSpc>
                <a:spcPct val="8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tr-TR" sz="2600" i="1"/>
              <a:t> </a:t>
            </a:r>
            <a:r>
              <a:rPr lang="tr-TR" altLang="tr-TR" sz="2600" i="1"/>
              <a:t>SEBUAH</a:t>
            </a:r>
            <a:r>
              <a:rPr lang="en-US" altLang="tr-TR" sz="2600" i="1"/>
              <a:t> </a:t>
            </a:r>
            <a:r>
              <a:rPr lang="en-US" altLang="tr-TR" sz="2600" i="1">
                <a:sym typeface="Symbol" panose="05050102010706020507" pitchFamily="18" charset="2"/>
              </a:rPr>
              <a:t></a:t>
            </a:r>
            <a:r>
              <a:rPr lang="en-US" altLang="tr-TR" sz="2600" i="1"/>
              <a:t> </a:t>
            </a:r>
            <a:r>
              <a:rPr lang="tr-TR" altLang="tr-TR" sz="2600" i="1"/>
              <a:t>B</a:t>
            </a:r>
            <a:endParaRPr lang="en-US" altLang="tr-TR" sz="2600"/>
          </a:p>
          <a:p>
            <a:pPr marL="495300" indent="-495300" rtl="0" algn="l">
              <a:lnSpc>
                <a:spcPct val="80000"/>
              </a:lnSpc>
              <a:buNone/>
            </a:pPr>
            <a:r>
              <a:rPr lang="en-US" altLang="tr-TR" sz="2600"/>
              <a:t> </a:t>
            </a:r>
            <a:r>
              <a:rPr lang="tr-TR" altLang="tr-TR" sz="2600"/>
              <a:t> </a:t>
            </a:r>
            <a:r>
              <a:rPr lang="tr-TR" altLang="tr-TR" sz="2600" i="1"/>
              <a:t>SEBUAH</a:t>
            </a:r>
            <a:endParaRPr lang="en-US" altLang="tr-TR" sz="2600" i="1"/>
          </a:p>
          <a:p>
            <a:pPr marL="495300" indent="-495300" rtl="0" algn="l">
              <a:lnSpc>
                <a:spcPct val="80000"/>
              </a:lnSpc>
              <a:buNone/>
            </a:pPr>
            <a:r>
              <a:rPr lang="en-US" altLang="tr-TR" sz="2600" i="1"/>
              <a:t> </a:t>
            </a:r>
            <a:r>
              <a:rPr lang="tr-TR" altLang="tr-TR" sz="2600" i="1"/>
              <a:t> </a:t>
            </a:r>
            <a:r>
              <a:rPr lang="en-US" altLang="tr-TR" sz="2600" i="1"/>
              <a:t>-------</a:t>
            </a:r>
          </a:p>
          <a:p>
            <a:pPr marL="495300" indent="-495300" rtl="0" algn="l">
              <a:lnSpc>
                <a:spcPct val="80000"/>
              </a:lnSpc>
              <a:buNone/>
            </a:pPr>
            <a:r>
              <a:rPr lang="tr-TR" altLang="tr-TR" sz="2600" i="1"/>
              <a:t>B</a:t>
            </a:r>
            <a:r>
              <a:rPr lang="tr-TR" altLang="tr-TR" sz="2600"/>
              <a:t> </a:t>
            </a:r>
            <a:endParaRPr lang="en-US" altLang="tr-TR" sz="2600"/>
          </a:p>
        </p:txBody>
      </p:sp>
    </p:spTree>
    <p:extLst>
      <p:ext uri="{BB962C8B-B14F-4D97-AF65-F5344CB8AC3E}">
        <p14:creationId xmlns:p14="http://schemas.microsoft.com/office/powerpoint/2010/main" val="1548326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800" b="1"/>
              <a:t>Kekuatan Ekspresi yang Lebih Tinggi! (3)</a:t>
            </a:r>
            <a:endParaRPr lang="en-US" altLang="tr-TR" sz="38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229600" cy="5078412"/>
          </a:xfrm>
        </p:spPr>
        <p:txBody>
          <a:bodyPr>
            <a:normAutofit lnSpcReduction="10000"/>
          </a:bodyPr>
          <a:lstStyle/>
          <a:p>
            <a:pPr marL="495300" indent="-495300" algn="l" rtl="0">
              <a:lnSpc>
                <a:spcPct val="90000"/>
              </a:lnSpc>
            </a:pPr>
            <a:r>
              <a:rPr lang="tr-TR" altLang="tr-TR" sz="2100"/>
              <a:t>Namun, inferensi ke-3, ke-4 dan ke-5 adalah L.</a:t>
            </a:r>
            <a:r>
              <a:rPr lang="tr-TR" altLang="tr-TR" sz="2100" baseline="-25000"/>
              <a:t>0</a:t>
            </a:r>
            <a:r>
              <a:rPr lang="tr-TR" altLang="tr-TR" sz="2100"/>
              <a:t>bahasa akan menyebabkan kita kehilangan bagian penting dari makna yang memberikan validitasnya. Situasi serupa dapat kita lihat pada contoh berikut:</a:t>
            </a:r>
          </a:p>
          <a:p>
            <a:pPr marL="495300" indent="-495300" algn="l" rtl="0">
              <a:lnSpc>
                <a:spcPct val="90000"/>
              </a:lnSpc>
              <a:buNone/>
            </a:pPr>
            <a:endParaRPr lang="tr-TR" altLang="tr-TR" sz="2100"/>
          </a:p>
          <a:p>
            <a:pPr marL="495300" indent="-495300" rtl="0" algn="l">
              <a:lnSpc>
                <a:spcPct val="90000"/>
              </a:lnSpc>
              <a:buFont typeface="Wingdings" panose="05000000000000000000" pitchFamily="2" charset="2"/>
              <a:buAutoNum type="arabicPeriod" startAt="5"/>
            </a:pPr>
            <a:r>
              <a:rPr lang="tr-TR" altLang="tr-TR" sz="2100"/>
              <a:t>Muhammad Ali lebih tinggi dari Richard Nixon.</a:t>
            </a:r>
          </a:p>
          <a:p>
            <a:pPr marL="495300" indent="-495300" rtl="0" algn="l">
              <a:lnSpc>
                <a:spcPct val="90000"/>
              </a:lnSpc>
              <a:buNone/>
            </a:pPr>
            <a:r>
              <a:rPr lang="tr-TR" altLang="tr-TR" sz="2100" i="1"/>
              <a:t>Richard Nixon lebih tinggi dari Noam Chomsky.</a:t>
            </a:r>
          </a:p>
          <a:p>
            <a:pPr marL="495300" indent="-495300" rtl="0" algn="l">
              <a:lnSpc>
                <a:spcPct val="90000"/>
              </a:lnSpc>
              <a:buNone/>
            </a:pPr>
            <a:r>
              <a:rPr lang="tr-TR" altLang="tr-TR" sz="2100" i="1"/>
              <a:t>-------------------------------------------------- -------------- -----------</a:t>
            </a:r>
          </a:p>
          <a:p>
            <a:pPr marL="495300" indent="-495300" rtl="0" algn="l">
              <a:lnSpc>
                <a:spcPct val="90000"/>
              </a:lnSpc>
              <a:buNone/>
            </a:pPr>
            <a:r>
              <a:rPr lang="tr-TR" altLang="tr-TR" sz="2100" i="1"/>
              <a:t>Muhammad Ali lebih tinggi dari Noam Chomsky.</a:t>
            </a:r>
          </a:p>
          <a:p>
            <a:pPr marL="495300" indent="-495300" rtl="0" algn="l">
              <a:lnSpc>
                <a:spcPct val="90000"/>
              </a:lnSpc>
              <a:buNone/>
            </a:pPr>
            <a:endParaRPr lang="tr-TR" altLang="tr-TR" sz="2100" i="1"/>
          </a:p>
          <a:p>
            <a:pPr marL="495300" indent="-495300" rtl="0" algn="l">
              <a:lnSpc>
                <a:spcPct val="90000"/>
              </a:lnSpc>
              <a:buFont typeface="Wingdings" panose="05000000000000000000" pitchFamily="2" charset="2"/>
              <a:buAutoNum type="arabicPeriod" startAt="6"/>
            </a:pPr>
            <a:r>
              <a:rPr lang="en-US" altLang="tr-TR" sz="2100" i="1"/>
              <a:t> </a:t>
            </a:r>
            <a:r>
              <a:rPr lang="tr-TR" altLang="tr-TR" sz="2100" i="1"/>
              <a:t>p</a:t>
            </a:r>
            <a:endParaRPr lang="en-US" altLang="tr-TR" sz="2100"/>
          </a:p>
          <a:p>
            <a:pPr marL="495300" indent="-495300" rtl="0" algn="l">
              <a:lnSpc>
                <a:spcPct val="90000"/>
              </a:lnSpc>
              <a:buNone/>
            </a:pPr>
            <a:r>
              <a:rPr lang="en-US" altLang="tr-TR" sz="2100"/>
              <a:t> </a:t>
            </a:r>
            <a:r>
              <a:rPr lang="tr-TR" altLang="tr-TR" sz="2100"/>
              <a:t>q</a:t>
            </a:r>
            <a:endParaRPr lang="en-US" altLang="tr-TR" sz="2100" i="1"/>
          </a:p>
          <a:p>
            <a:pPr marL="495300" indent="-495300" rtl="0" algn="l">
              <a:lnSpc>
                <a:spcPct val="90000"/>
              </a:lnSpc>
              <a:buNone/>
            </a:pPr>
            <a:r>
              <a:rPr lang="en-US" altLang="tr-TR" sz="2100" i="1"/>
              <a:t> </a:t>
            </a:r>
            <a:r>
              <a:rPr lang="tr-TR" altLang="tr-TR" sz="2100" i="1"/>
              <a:t> </a:t>
            </a:r>
            <a:r>
              <a:rPr lang="en-US" altLang="tr-TR" sz="2100" i="1"/>
              <a:t>-------</a:t>
            </a:r>
          </a:p>
          <a:p>
            <a:pPr marL="495300" indent="-495300" rtl="0" algn="l">
              <a:lnSpc>
                <a:spcPct val="90000"/>
              </a:lnSpc>
              <a:buNone/>
            </a:pPr>
            <a:r>
              <a:rPr lang="tr-TR" altLang="tr-TR" sz="2100" i="1"/>
              <a:t>r</a:t>
            </a:r>
            <a:r>
              <a:rPr lang="tr-TR" altLang="tr-TR" sz="2100"/>
              <a:t> </a:t>
            </a:r>
            <a:endParaRPr lang="en-US" altLang="tr-TR" sz="2100"/>
          </a:p>
        </p:txBody>
      </p:sp>
    </p:spTree>
    <p:extLst>
      <p:ext uri="{BB962C8B-B14F-4D97-AF65-F5344CB8AC3E}">
        <p14:creationId xmlns:p14="http://schemas.microsoft.com/office/powerpoint/2010/main" val="110343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800" b="1"/>
              <a:t>Struktur Internal Proposisi</a:t>
            </a:r>
            <a:endParaRPr lang="en-US" altLang="tr-TR" sz="38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229600" cy="5078412"/>
          </a:xfrm>
        </p:spPr>
        <p:txBody>
          <a:bodyPr>
            <a:normAutofit lnSpcReduction="10000"/>
          </a:bodyPr>
          <a:lstStyle/>
          <a:p>
            <a:pPr marL="571500" indent="-571500" algn="l" rtl="0">
              <a:lnSpc>
                <a:spcPct val="90000"/>
              </a:lnSpc>
            </a:pPr>
            <a:r>
              <a:rPr lang="tr-TR" altLang="tr-TR" sz="2600"/>
              <a:t>L</a:t>
            </a:r>
            <a:r>
              <a:rPr lang="tr-TR" altLang="tr-TR" sz="2600" baseline="-25000"/>
              <a:t>0</a:t>
            </a:r>
            <a:r>
              <a:rPr lang="tr-TR" altLang="tr-TR" sz="2600"/>
              <a:t>Masalah dengan bahasa adalah bahwa ia tidak memberikan akses ke struktur internal proposisi.</a:t>
            </a:r>
          </a:p>
          <a:p>
            <a:pPr marL="571500" indent="-571500" algn="l" rtl="0">
              <a:lnSpc>
                <a:spcPct val="90000"/>
              </a:lnSpc>
            </a:pPr>
            <a:r>
              <a:rPr lang="tr-TR" altLang="tr-TR" sz="2600"/>
              <a:t>Yang kami butuhkan adalah setidaknya proposisi Anda</a:t>
            </a:r>
            <a:r>
              <a:rPr lang="tr-TR" altLang="tr-TR" sz="2600" i="1"/>
              <a:t>hubungan-argumen</a:t>
            </a:r>
            <a:r>
              <a:rPr lang="tr-TR" altLang="tr-TR" sz="2600"/>
              <a:t>Pendekatan yang dapat memberikan analisis:</a:t>
            </a:r>
          </a:p>
          <a:p>
            <a:pPr marL="571500" indent="-571500" algn="l" rtl="0">
              <a:lnSpc>
                <a:spcPct val="90000"/>
              </a:lnSpc>
              <a:buNone/>
            </a:pPr>
            <a:endParaRPr lang="tr-TR" altLang="tr-TR" sz="2600"/>
          </a:p>
          <a:p>
            <a:pPr marL="571500" indent="-571500" algn="l" rtl="0">
              <a:lnSpc>
                <a:spcPct val="90000"/>
              </a:lnSpc>
              <a:buFont typeface="Wingdings" panose="05000000000000000000" pitchFamily="2" charset="2"/>
              <a:buAutoNum type="arabicPeriod" startAt="7"/>
            </a:pPr>
            <a:r>
              <a:rPr lang="tr-TR" altLang="tr-TR" sz="2600" i="1"/>
              <a:t>U(m, r)</a:t>
            </a:r>
            <a:endParaRPr lang="en-US" altLang="tr-TR" sz="2600"/>
          </a:p>
          <a:p>
            <a:pPr marL="571500" indent="-571500" rtl="0" algn="l">
              <a:lnSpc>
                <a:spcPct val="90000"/>
              </a:lnSpc>
              <a:buNone/>
            </a:pPr>
            <a:r>
              <a:rPr lang="en-US" altLang="tr-TR" sz="2600"/>
              <a:t> </a:t>
            </a:r>
            <a:r>
              <a:rPr lang="tr-TR" altLang="tr-TR" sz="2600"/>
              <a:t>U(r, n)</a:t>
            </a:r>
            <a:endParaRPr lang="en-US" altLang="tr-TR" sz="2600" i="1"/>
          </a:p>
          <a:p>
            <a:pPr marL="571500" indent="-571500" rtl="0" algn="l">
              <a:lnSpc>
                <a:spcPct val="90000"/>
              </a:lnSpc>
              <a:buNone/>
            </a:pPr>
            <a:r>
              <a:rPr lang="en-US" altLang="tr-TR" sz="2600" i="1"/>
              <a:t> </a:t>
            </a:r>
            <a:r>
              <a:rPr lang="tr-TR" altLang="tr-TR" sz="2600" i="1"/>
              <a:t> </a:t>
            </a:r>
            <a:r>
              <a:rPr lang="en-US" altLang="tr-TR" sz="2600" i="1"/>
              <a:t>-------</a:t>
            </a:r>
          </a:p>
          <a:p>
            <a:pPr marL="571500" indent="-571500" rtl="0" algn="l">
              <a:lnSpc>
                <a:spcPct val="90000"/>
              </a:lnSpc>
              <a:buNone/>
            </a:pPr>
            <a:r>
              <a:rPr lang="tr-TR" altLang="tr-TR" sz="2600" i="1"/>
              <a:t>U(m, n)</a:t>
            </a:r>
            <a:r>
              <a:rPr lang="tr-TR" altLang="tr-TR" sz="2600"/>
              <a:t> </a:t>
            </a:r>
          </a:p>
          <a:p>
            <a:pPr marL="571500" indent="-571500" rtl="0" algn="l">
              <a:lnSpc>
                <a:spcPct val="90000"/>
              </a:lnSpc>
              <a:buNone/>
            </a:pPr>
            <a:r>
              <a:rPr lang="tr-TR" altLang="tr-TR" sz="2600"/>
              <a:t> </a:t>
            </a:r>
          </a:p>
          <a:p>
            <a:pPr marL="571500" indent="-571500" rtl="0" algn="l">
              <a:lnSpc>
                <a:spcPct val="90000"/>
              </a:lnSpc>
              <a:buNone/>
            </a:pPr>
            <a:r>
              <a:rPr lang="tr-TR" altLang="tr-TR" sz="2600"/>
              <a:t>Namun, bahkan ini tidak cukup.</a:t>
            </a:r>
            <a:endParaRPr lang="en-US" altLang="tr-TR" sz="2600"/>
          </a:p>
        </p:txBody>
      </p:sp>
    </p:spTree>
    <p:extLst>
      <p:ext uri="{BB962C8B-B14F-4D97-AF65-F5344CB8AC3E}">
        <p14:creationId xmlns:p14="http://schemas.microsoft.com/office/powerpoint/2010/main" val="169148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 rtl="0" algn="l"/>
            <a:r>
              <a:rPr lang="tr-TR" altLang="tr-TR" sz="3200" b="1"/>
              <a:t>L</a:t>
            </a:r>
            <a:r>
              <a:rPr lang="tr-TR" altLang="tr-TR" sz="3200" b="1" baseline="-25000"/>
              <a:t>satu</a:t>
            </a:r>
            <a:r>
              <a:rPr lang="tr-TR" altLang="tr-TR" sz="3200" b="1"/>
              <a:t>Bahasa (1)</a:t>
            </a:r>
            <a:endParaRPr lang="en-US" altLang="tr-TR" sz="3200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229600" cy="5078412"/>
          </a:xfrm>
        </p:spPr>
        <p:txBody>
          <a:bodyPr>
            <a:normAutofit lnSpcReduction="10000"/>
          </a:bodyPr>
          <a:lstStyle/>
          <a:p>
            <a:pPr marL="571500" indent="-571500" algn="l" rtl="0">
              <a:lnSpc>
                <a:spcPct val="80000"/>
              </a:lnSpc>
              <a:spcBef>
                <a:spcPct val="0"/>
              </a:spcBef>
            </a:pPr>
            <a:r>
              <a:rPr lang="tr-TR" altLang="tr-TR" b="1" dirty="0"/>
              <a:t>SINTAKSIS:</a:t>
            </a: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endParaRPr lang="tr-TR" altLang="tr-TR" b="1" dirty="0"/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b="1" dirty="0"/>
              <a:t>A. Ekspresi Dasar</a:t>
            </a: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endParaRPr lang="tr-TR" altLang="tr-TR" b="1" dirty="0"/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b="1" dirty="0"/>
              <a:t> </a:t>
            </a:r>
            <a:r>
              <a:rPr lang="tr-TR" altLang="tr-TR" b="1" u="sng" dirty="0"/>
              <a:t>Kategori</a:t>
            </a:r>
            <a:r>
              <a:rPr lang="tr-TR" altLang="tr-TR" b="1" dirty="0"/>
              <a:t> </a:t>
            </a:r>
            <a:r>
              <a:rPr lang="tr-TR" altLang="tr-TR" b="1" u="sng" dirty="0"/>
              <a:t>Ekspresi Dasar</a:t>
            </a: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i="1" dirty="0">
                <a:sym typeface="Symbol" panose="05050102010706020507" pitchFamily="18" charset="2"/>
              </a:rPr>
              <a:t>Nama</a:t>
            </a:r>
            <a:r>
              <a:rPr lang="tr-TR" altLang="tr-TR" dirty="0">
                <a:sym typeface="Symbol" panose="05050102010706020507" pitchFamily="18" charset="2"/>
              </a:rPr>
              <a:t> </a:t>
            </a:r>
            <a:r>
              <a:rPr lang="tr-TR" altLang="tr-TR" i="1" dirty="0">
                <a:sym typeface="Symbol" panose="05050102010706020507" pitchFamily="18" charset="2"/>
              </a:rPr>
              <a:t>d, n, j, dan m</a:t>
            </a: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i="1" dirty="0">
                <a:sym typeface="Symbol" panose="05050102010706020507" pitchFamily="18" charset="2"/>
              </a:rPr>
              <a:t>Predikat argumen tunggal M, B</a:t>
            </a: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i="1" dirty="0">
                <a:sym typeface="Symbol" panose="05050102010706020507" pitchFamily="18" charset="2"/>
              </a:rPr>
              <a:t>Predikat argumen ganda K, L</a:t>
            </a: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i="1" dirty="0">
                <a:sym typeface="Symbol" panose="05050102010706020507" pitchFamily="18" charset="2"/>
              </a:rPr>
              <a:t> </a:t>
            </a: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i="1" dirty="0">
                <a:sym typeface="Symbol" panose="05050102010706020507" pitchFamily="18" charset="2"/>
              </a:rPr>
              <a:t> </a:t>
            </a:r>
            <a:r>
              <a:rPr lang="tr-TR" altLang="tr-TR" b="1" i="1" dirty="0">
                <a:sym typeface="Symbol" panose="05050102010706020507" pitchFamily="18" charset="2"/>
              </a:rPr>
              <a:t>B. Aturan Formasi</a:t>
            </a: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endParaRPr lang="tr-TR" altLang="tr-TR" i="1" dirty="0">
              <a:sym typeface="Symbol" panose="05050102010706020507" pitchFamily="18" charset="2"/>
            </a:endParaRP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900" i="1" dirty="0">
                <a:sym typeface="Symbol" panose="05050102010706020507" pitchFamily="18" charset="2"/>
              </a:rPr>
              <a:t>jika</a:t>
            </a:r>
            <a:r>
              <a:rPr lang="en-US" altLang="tr-TR" sz="1900" i="1" dirty="0">
                <a:sym typeface="Symbol" panose="05050102010706020507" pitchFamily="18" charset="2"/>
              </a:rPr>
              <a:t> δ </a:t>
            </a:r>
            <a:r>
              <a:rPr lang="tr-TR" altLang="tr-TR" sz="1900" i="1" dirty="0">
                <a:sym typeface="Symbol" panose="05050102010706020507" pitchFamily="18" charset="2"/>
              </a:rPr>
              <a:t>predikat argumen tunggal dan</a:t>
            </a:r>
            <a:r>
              <a:rPr lang="en-US" altLang="tr-TR" sz="1900" i="1" dirty="0">
                <a:sym typeface="Symbol" panose="05050102010706020507" pitchFamily="18" charset="2"/>
              </a:rPr>
              <a:t>α </a:t>
            </a:r>
            <a:r>
              <a:rPr lang="tr-TR" altLang="tr-TR" sz="1900" i="1" dirty="0">
                <a:sym typeface="Symbol" panose="05050102010706020507" pitchFamily="18" charset="2"/>
              </a:rPr>
              <a:t>jika itu sebuah nama,</a:t>
            </a:r>
            <a:r>
              <a:rPr lang="en-US" altLang="tr-TR" sz="1900" i="1" dirty="0">
                <a:sym typeface="Symbol" panose="05050102010706020507" pitchFamily="18" charset="2"/>
              </a:rPr>
              <a:t>(α)</a:t>
            </a:r>
            <a:r>
              <a:rPr lang="tr-TR" altLang="tr-TR" sz="19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900" i="1" dirty="0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900" i="1" dirty="0">
                <a:sym typeface="Symbol" panose="05050102010706020507" pitchFamily="18" charset="2"/>
              </a:rPr>
              <a:t>jika</a:t>
            </a:r>
            <a:r>
              <a:rPr lang="en-US" altLang="tr-TR" sz="1900" i="1" dirty="0">
                <a:sym typeface="Symbol" panose="05050102010706020507" pitchFamily="18" charset="2"/>
              </a:rPr>
              <a:t> γ</a:t>
            </a:r>
            <a:r>
              <a:rPr lang="tr-TR" altLang="tr-TR" sz="1900" dirty="0">
                <a:sym typeface="Symbol" panose="05050102010706020507" pitchFamily="18" charset="2"/>
              </a:rPr>
              <a:t> </a:t>
            </a:r>
            <a:r>
              <a:rPr lang="tr-TR" altLang="tr-TR" sz="1900" i="1" dirty="0">
                <a:sym typeface="Symbol" panose="05050102010706020507" pitchFamily="18" charset="2"/>
              </a:rPr>
              <a:t>predikat argumen ganda dan</a:t>
            </a:r>
            <a:r>
              <a:rPr lang="en-US" altLang="tr-TR" sz="1900" i="1" dirty="0">
                <a:sym typeface="Symbol" panose="05050102010706020507" pitchFamily="18" charset="2"/>
              </a:rPr>
              <a:t>α </a:t>
            </a:r>
            <a:r>
              <a:rPr lang="tr-TR" altLang="tr-TR" sz="1900" i="1" dirty="0">
                <a:sym typeface="Symbol" panose="05050102010706020507" pitchFamily="18" charset="2"/>
              </a:rPr>
              <a:t>dan</a:t>
            </a:r>
            <a:r>
              <a:rPr lang="en-US" altLang="tr-TR" sz="1900" i="1" dirty="0">
                <a:sym typeface="Symbol" panose="05050102010706020507" pitchFamily="18" charset="2"/>
              </a:rPr>
              <a:t>β </a:t>
            </a:r>
            <a:r>
              <a:rPr lang="tr-TR" altLang="tr-TR" sz="1900" i="1" dirty="0">
                <a:sym typeface="Symbol" panose="05050102010706020507" pitchFamily="18" charset="2"/>
              </a:rPr>
              <a:t>jika mereka adalah nama,</a:t>
            </a:r>
            <a:r>
              <a:rPr lang="en-US" altLang="tr-TR" sz="1900" i="1" dirty="0">
                <a:sym typeface="Symbol" panose="05050102010706020507" pitchFamily="18" charset="2"/>
              </a:rPr>
              <a:t>(α, )</a:t>
            </a:r>
            <a:r>
              <a:rPr lang="tr-TR" altLang="tr-TR" sz="19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900" i="1" dirty="0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900" i="1" dirty="0">
                <a:sym typeface="Symbol" panose="05050102010706020507" pitchFamily="18" charset="2"/>
              </a:rPr>
              <a:t>jika</a:t>
            </a:r>
            <a:r>
              <a:rPr lang="en-US" altLang="tr-TR" sz="1900" i="1" dirty="0">
                <a:sym typeface="Symbol" panose="05050102010706020507" pitchFamily="18" charset="2"/>
              </a:rPr>
              <a:t>φ </a:t>
            </a:r>
            <a:r>
              <a:rPr lang="tr-TR" altLang="tr-TR" sz="1900" i="1" dirty="0">
                <a:sym typeface="Symbol" panose="05050102010706020507" pitchFamily="18" charset="2"/>
              </a:rPr>
              <a:t>jika berupa kalimat</a:t>
            </a:r>
            <a:r>
              <a:rPr lang="en-US" altLang="tr-TR" sz="1900" i="1" dirty="0">
                <a:sym typeface="Symbol" panose="05050102010706020507" pitchFamily="18" charset="2"/>
              </a:rPr>
              <a:t>,</a:t>
            </a:r>
            <a:r>
              <a:rPr lang="tr-TR" altLang="tr-TR" sz="19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900" i="1" dirty="0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900" i="1" dirty="0">
                <a:sym typeface="Symbol" panose="05050102010706020507" pitchFamily="18" charset="2"/>
              </a:rPr>
              <a:t>jika</a:t>
            </a:r>
            <a:r>
              <a:rPr lang="en-US" altLang="tr-TR" sz="1900" i="1" dirty="0">
                <a:sym typeface="Symbol" panose="05050102010706020507" pitchFamily="18" charset="2"/>
              </a:rPr>
              <a:t> φ </a:t>
            </a:r>
            <a:r>
              <a:rPr lang="tr-TR" altLang="tr-TR" sz="1900" i="1" dirty="0">
                <a:sym typeface="Symbol" panose="05050102010706020507" pitchFamily="18" charset="2"/>
              </a:rPr>
              <a:t>dan</a:t>
            </a:r>
            <a:r>
              <a:rPr lang="en-US" altLang="tr-TR" sz="1900" i="1" dirty="0">
                <a:sym typeface="Symbol" panose="05050102010706020507" pitchFamily="18" charset="2"/>
              </a:rPr>
              <a:t> ψ </a:t>
            </a:r>
            <a:r>
              <a:rPr lang="tr-TR" altLang="tr-TR" sz="1900" i="1" dirty="0">
                <a:sym typeface="Symbol" panose="05050102010706020507" pitchFamily="18" charset="2"/>
              </a:rPr>
              <a:t>jika itu adalah kalimat</a:t>
            </a:r>
            <a:r>
              <a:rPr lang="en-US" altLang="tr-TR" sz="1900" i="1" dirty="0">
                <a:sym typeface="Symbol" panose="05050102010706020507" pitchFamily="18" charset="2"/>
              </a:rPr>
              <a:t>, [φ ]</a:t>
            </a:r>
            <a:r>
              <a:rPr lang="tr-TR" altLang="tr-TR" sz="19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900" i="1" dirty="0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900" i="1" dirty="0">
                <a:sym typeface="Symbol" panose="05050102010706020507" pitchFamily="18" charset="2"/>
              </a:rPr>
              <a:t>jika</a:t>
            </a:r>
            <a:r>
              <a:rPr lang="en-US" altLang="tr-TR" sz="1900" i="1" dirty="0">
                <a:sym typeface="Symbol" panose="05050102010706020507" pitchFamily="18" charset="2"/>
              </a:rPr>
              <a:t> φ </a:t>
            </a:r>
            <a:r>
              <a:rPr lang="tr-TR" altLang="tr-TR" sz="1900" i="1" dirty="0">
                <a:sym typeface="Symbol" panose="05050102010706020507" pitchFamily="18" charset="2"/>
              </a:rPr>
              <a:t>dan</a:t>
            </a:r>
            <a:r>
              <a:rPr lang="en-US" altLang="tr-TR" sz="1900" i="1" dirty="0">
                <a:sym typeface="Symbol" panose="05050102010706020507" pitchFamily="18" charset="2"/>
              </a:rPr>
              <a:t> ψ </a:t>
            </a:r>
            <a:r>
              <a:rPr lang="tr-TR" altLang="tr-TR" sz="1900" i="1" dirty="0">
                <a:sym typeface="Symbol" panose="05050102010706020507" pitchFamily="18" charset="2"/>
              </a:rPr>
              <a:t>jika itu adalah kalimat</a:t>
            </a:r>
            <a:r>
              <a:rPr lang="en-US" altLang="tr-TR" sz="1900" i="1" dirty="0">
                <a:sym typeface="Symbol" panose="05050102010706020507" pitchFamily="18" charset="2"/>
              </a:rPr>
              <a:t>,</a:t>
            </a:r>
            <a:r>
              <a:rPr lang="tr-TR" altLang="tr-TR" sz="1900" i="1" dirty="0">
                <a:sym typeface="Symbol" panose="05050102010706020507" pitchFamily="18" charset="2"/>
              </a:rPr>
              <a:t> </a:t>
            </a:r>
            <a:r>
              <a:rPr lang="en-US" altLang="tr-TR" sz="1900" i="1" dirty="0">
                <a:sym typeface="Symbol" panose="05050102010706020507" pitchFamily="18" charset="2"/>
              </a:rPr>
              <a:t>[φ ]</a:t>
            </a:r>
            <a:r>
              <a:rPr lang="tr-TR" altLang="tr-TR" sz="19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900" i="1" dirty="0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900" i="1" dirty="0">
                <a:sym typeface="Symbol" panose="05050102010706020507" pitchFamily="18" charset="2"/>
              </a:rPr>
              <a:t>jika</a:t>
            </a:r>
            <a:r>
              <a:rPr lang="en-US" altLang="tr-TR" sz="1900" i="1" dirty="0">
                <a:sym typeface="Symbol" panose="05050102010706020507" pitchFamily="18" charset="2"/>
              </a:rPr>
              <a:t> φ </a:t>
            </a:r>
            <a:r>
              <a:rPr lang="tr-TR" altLang="tr-TR" sz="1900" i="1" dirty="0">
                <a:sym typeface="Symbol" panose="05050102010706020507" pitchFamily="18" charset="2"/>
              </a:rPr>
              <a:t>dan</a:t>
            </a:r>
            <a:r>
              <a:rPr lang="en-US" altLang="tr-TR" sz="1900" i="1" dirty="0">
                <a:sym typeface="Symbol" panose="05050102010706020507" pitchFamily="18" charset="2"/>
              </a:rPr>
              <a:t> ψ </a:t>
            </a:r>
            <a:r>
              <a:rPr lang="tr-TR" altLang="tr-TR" sz="1900" i="1" dirty="0">
                <a:sym typeface="Symbol" panose="05050102010706020507" pitchFamily="18" charset="2"/>
              </a:rPr>
              <a:t>jika itu adalah kalimat</a:t>
            </a:r>
            <a:r>
              <a:rPr lang="en-US" altLang="tr-TR" sz="1900" i="1" dirty="0">
                <a:sym typeface="Symbol" panose="05050102010706020507" pitchFamily="18" charset="2"/>
              </a:rPr>
              <a:t>,</a:t>
            </a:r>
            <a:r>
              <a:rPr lang="tr-TR" altLang="tr-TR" sz="1900" i="1" dirty="0">
                <a:sym typeface="Symbol" panose="05050102010706020507" pitchFamily="18" charset="2"/>
              </a:rPr>
              <a:t> </a:t>
            </a:r>
            <a:r>
              <a:rPr lang="en-US" altLang="tr-TR" sz="1900" i="1" dirty="0">
                <a:sym typeface="Symbol" panose="05050102010706020507" pitchFamily="18" charset="2"/>
              </a:rPr>
              <a:t>[φ ]</a:t>
            </a:r>
            <a:r>
              <a:rPr lang="tr-TR" altLang="tr-TR" sz="19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900" i="1" dirty="0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900" i="1" dirty="0">
                <a:sym typeface="Symbol" panose="05050102010706020507" pitchFamily="18" charset="2"/>
              </a:rPr>
              <a:t>jika</a:t>
            </a:r>
            <a:r>
              <a:rPr lang="en-US" altLang="tr-TR" sz="1900" i="1" dirty="0">
                <a:sym typeface="Symbol" panose="05050102010706020507" pitchFamily="18" charset="2"/>
              </a:rPr>
              <a:t> φ </a:t>
            </a:r>
            <a:r>
              <a:rPr lang="tr-TR" altLang="tr-TR" sz="1900" i="1" dirty="0">
                <a:sym typeface="Symbol" panose="05050102010706020507" pitchFamily="18" charset="2"/>
              </a:rPr>
              <a:t>dan</a:t>
            </a:r>
            <a:r>
              <a:rPr lang="en-US" altLang="tr-TR" sz="1900" i="1" dirty="0">
                <a:sym typeface="Symbol" panose="05050102010706020507" pitchFamily="18" charset="2"/>
              </a:rPr>
              <a:t> ψ </a:t>
            </a:r>
            <a:r>
              <a:rPr lang="tr-TR" altLang="tr-TR" sz="1900" i="1" dirty="0">
                <a:sym typeface="Symbol" panose="05050102010706020507" pitchFamily="18" charset="2"/>
              </a:rPr>
              <a:t>jika itu adalah kalimat</a:t>
            </a:r>
            <a:r>
              <a:rPr lang="en-US" altLang="tr-TR" sz="1900" i="1" dirty="0">
                <a:sym typeface="Symbol" panose="05050102010706020507" pitchFamily="18" charset="2"/>
              </a:rPr>
              <a:t>,</a:t>
            </a:r>
            <a:r>
              <a:rPr lang="tr-TR" altLang="tr-TR" sz="1900" i="1" dirty="0">
                <a:sym typeface="Symbol" panose="05050102010706020507" pitchFamily="18" charset="2"/>
              </a:rPr>
              <a:t> </a:t>
            </a:r>
            <a:r>
              <a:rPr lang="en-US" altLang="tr-TR" sz="1900" i="1" dirty="0">
                <a:sym typeface="Symbol" panose="05050102010706020507" pitchFamily="18" charset="2"/>
              </a:rPr>
              <a:t>[φ ]</a:t>
            </a:r>
            <a:r>
              <a:rPr lang="tr-TR" altLang="tr-TR" sz="19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900" i="1" dirty="0">
                <a:sym typeface="Symbol" panose="05050102010706020507" pitchFamily="18" charset="2"/>
              </a:rPr>
              <a:t>.</a:t>
            </a:r>
            <a:r>
              <a:rPr lang="tr-TR" alt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466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b="1"/>
              <a:t>L</a:t>
            </a:r>
            <a:r>
              <a:rPr lang="tr-TR" altLang="tr-TR" b="1" baseline="-25000"/>
              <a:t>satu</a:t>
            </a:r>
            <a:r>
              <a:rPr lang="tr-TR" altLang="tr-TR" b="1"/>
              <a:t>Bahasa (2)</a:t>
            </a:r>
            <a:endParaRPr lang="en-US" altLang="tr-TR" b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229600" cy="5078412"/>
          </a:xfrm>
        </p:spPr>
        <p:txBody>
          <a:bodyPr>
            <a:normAutofit fontScale="85000" lnSpcReduction="20000"/>
          </a:bodyPr>
          <a:lstStyle/>
          <a:p>
            <a:pPr marL="571500" indent="-571500" algn="l" rtl="0">
              <a:lnSpc>
                <a:spcPct val="80000"/>
              </a:lnSpc>
              <a:spcBef>
                <a:spcPct val="0"/>
              </a:spcBef>
            </a:pPr>
            <a:r>
              <a:rPr lang="tr-TR" altLang="tr-TR" sz="1600" b="1"/>
              <a:t>SEMANTIK:</a:t>
            </a: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endParaRPr lang="tr-TR" altLang="tr-TR" sz="1600" b="1"/>
          </a:p>
          <a:p>
            <a:pPr marL="571500" indent="-571500" rtl="0" algn="l">
              <a:lnSpc>
                <a:spcPct val="80000"/>
              </a:lnSpc>
              <a:spcAft>
                <a:spcPct val="30000"/>
              </a:spcAft>
              <a:buNone/>
            </a:pPr>
            <a:r>
              <a:rPr lang="en-US" altLang="tr-TR" sz="1500"/>
              <a:t>sebuah.</a:t>
            </a:r>
            <a:r>
              <a:rPr lang="tr-TR" altLang="tr-TR" sz="1500"/>
              <a:t>Ekspresi Dasar</a:t>
            </a:r>
            <a:r>
              <a:rPr lang="en-US" altLang="tr-TR" sz="1500"/>
              <a:t>:</a:t>
            </a:r>
          </a:p>
          <a:p>
            <a:pPr marL="571500" indent="-571500" rtl="0" algn="l">
              <a:lnSpc>
                <a:spcPct val="80000"/>
              </a:lnSpc>
              <a:buNone/>
            </a:pPr>
            <a:r>
              <a:rPr lang="en-US" altLang="tr-TR" sz="1500"/>
              <a:t>[</a:t>
            </a:r>
            <a:r>
              <a:rPr lang="en-US" altLang="tr-TR" sz="1500" i="1"/>
              <a:t>D</a:t>
            </a:r>
            <a:r>
              <a:rPr lang="en-US" altLang="tr-TR" sz="1500"/>
              <a:t>] = Richard Nixon</a:t>
            </a:r>
          </a:p>
          <a:p>
            <a:pPr marL="571500" indent="-571500" rtl="0" algn="l">
              <a:lnSpc>
                <a:spcPct val="80000"/>
              </a:lnSpc>
              <a:buNone/>
            </a:pPr>
            <a:r>
              <a:rPr lang="en-US" altLang="tr-TR" sz="1500"/>
              <a:t>[</a:t>
            </a:r>
            <a:r>
              <a:rPr lang="en-US" altLang="tr-TR" sz="1500" i="1"/>
              <a:t>n</a:t>
            </a:r>
            <a:r>
              <a:rPr lang="en-US" altLang="tr-TR" sz="1500"/>
              <a:t>] = Noam Chomsky</a:t>
            </a:r>
            <a:endParaRPr lang="fr-FR" altLang="tr-TR" sz="1500"/>
          </a:p>
          <a:p>
            <a:pPr marL="571500" indent="-571500" rtl="0" algn="l">
              <a:lnSpc>
                <a:spcPct val="80000"/>
              </a:lnSpc>
              <a:buNone/>
            </a:pPr>
            <a:r>
              <a:rPr lang="fr-FR" altLang="tr-TR" sz="1500"/>
              <a:t>[</a:t>
            </a:r>
            <a:r>
              <a:rPr lang="fr-FR" altLang="tr-TR" sz="1500" i="1"/>
              <a:t>j</a:t>
            </a:r>
            <a:r>
              <a:rPr lang="fr-FR" altLang="tr-TR" sz="1500"/>
              <a:t>] = Jacque Chirac</a:t>
            </a:r>
          </a:p>
          <a:p>
            <a:pPr marL="571500" indent="-571500" rtl="0" algn="l">
              <a:lnSpc>
                <a:spcPct val="80000"/>
              </a:lnSpc>
              <a:buNone/>
            </a:pPr>
            <a:r>
              <a:rPr lang="fr-FR" altLang="tr-TR" sz="1500"/>
              <a:t>[</a:t>
            </a:r>
            <a:r>
              <a:rPr lang="fr-FR" altLang="tr-TR" sz="1500" i="1"/>
              <a:t>m</a:t>
            </a:r>
            <a:r>
              <a:rPr lang="fr-FR" altLang="tr-TR" sz="1500"/>
              <a:t>] = Muhammad Ali</a:t>
            </a:r>
            <a:endParaRPr lang="en-US" altLang="tr-TR" sz="1500"/>
          </a:p>
          <a:p>
            <a:pPr marL="571500" indent="-571500" rtl="0" algn="l">
              <a:lnSpc>
                <a:spcPct val="80000"/>
              </a:lnSpc>
              <a:buNone/>
            </a:pPr>
            <a:r>
              <a:rPr lang="en-US" altLang="tr-TR" sz="1500"/>
              <a:t>[</a:t>
            </a:r>
            <a:r>
              <a:rPr lang="en-US" altLang="tr-TR" sz="1500" i="1"/>
              <a:t>M</a:t>
            </a:r>
            <a:r>
              <a:rPr lang="en-US" altLang="tr-TR" sz="1500"/>
              <a:t>] =</a:t>
            </a:r>
            <a:r>
              <a:rPr lang="tr-TR" altLang="tr-TR" sz="1500"/>
              <a:t>Set semua orang berkumis</a:t>
            </a:r>
            <a:endParaRPr lang="en-US" altLang="tr-TR" sz="1500"/>
          </a:p>
          <a:p>
            <a:pPr marL="571500" indent="-571500" rtl="0" algn="l">
              <a:lnSpc>
                <a:spcPct val="80000"/>
              </a:lnSpc>
              <a:buNone/>
            </a:pPr>
            <a:r>
              <a:rPr lang="en-US" altLang="tr-TR" sz="1500"/>
              <a:t>[</a:t>
            </a:r>
            <a:r>
              <a:rPr lang="tr-TR" altLang="tr-TR" sz="1500" i="1"/>
              <a:t>B</a:t>
            </a:r>
            <a:r>
              <a:rPr lang="en-US" altLang="tr-TR" sz="1500"/>
              <a:t>] =</a:t>
            </a:r>
            <a:r>
              <a:rPr lang="tr-TR" altLang="tr-TR" sz="1500"/>
              <a:t>Set dari semua orang pirang</a:t>
            </a:r>
            <a:endParaRPr lang="en-US" altLang="tr-TR" sz="1500"/>
          </a:p>
          <a:p>
            <a:pPr marL="571500" indent="-571500" rtl="0" algn="l">
              <a:lnSpc>
                <a:spcPct val="80000"/>
              </a:lnSpc>
              <a:buNone/>
            </a:pPr>
            <a:r>
              <a:rPr lang="en-US" altLang="tr-TR" sz="1500"/>
              <a:t>[</a:t>
            </a:r>
            <a:r>
              <a:rPr lang="en-US" altLang="tr-TR" sz="1500" i="1"/>
              <a:t>K</a:t>
            </a:r>
            <a:r>
              <a:rPr lang="en-US" altLang="tr-TR" sz="1500"/>
              <a:t>] =</a:t>
            </a:r>
            <a:r>
              <a:rPr lang="tr-TR" altLang="tr-TR" sz="1500"/>
              <a:t>Himpunan semua pasangan manusia yang hidup di mana yang pertama mengenali yang kedua</a:t>
            </a:r>
            <a:endParaRPr lang="en-US" altLang="tr-TR" sz="1500"/>
          </a:p>
          <a:p>
            <a:pPr marL="571500" indent="-571500" rtl="0" algn="l">
              <a:lnSpc>
                <a:spcPct val="80000"/>
              </a:lnSpc>
              <a:buNone/>
            </a:pPr>
            <a:r>
              <a:rPr lang="en-US" altLang="tr-TR" sz="1500"/>
              <a:t>[</a:t>
            </a:r>
            <a:r>
              <a:rPr lang="en-US" altLang="tr-TR" sz="1500" i="1"/>
              <a:t>L</a:t>
            </a:r>
            <a:r>
              <a:rPr lang="en-US" altLang="tr-TR" sz="1500"/>
              <a:t>] =</a:t>
            </a:r>
            <a:r>
              <a:rPr lang="tr-TR" altLang="tr-TR" sz="1500"/>
              <a:t>Himpunan semua pasangan manusia yang hidup di mana yang pertama mencintai yang kedua</a:t>
            </a:r>
            <a:endParaRPr lang="tr-TR" altLang="tr-TR" sz="1600"/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sz="1600" b="1"/>
              <a:t> </a:t>
            </a:r>
            <a:endParaRPr lang="tr-TR" altLang="tr-TR" sz="1600">
              <a:sym typeface="Symbol" panose="05050102010706020507" pitchFamily="18" charset="2"/>
            </a:endParaRPr>
          </a:p>
          <a:p>
            <a:pPr marL="571500" indent="-57150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sz="1600">
                <a:sym typeface="Symbol" panose="05050102010706020507" pitchFamily="18" charset="2"/>
              </a:rPr>
              <a:t>B. Aturan Semantik</a:t>
            </a:r>
          </a:p>
          <a:p>
            <a:pPr marL="571500" indent="-571500" rtl="0" algn="l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AutoNum type="arabicPeriod"/>
            </a:pPr>
            <a:r>
              <a:rPr lang="en-US" altLang="tr-TR" sz="1500" i="1">
                <a:sym typeface="Symbol" panose="05050102010706020507" pitchFamily="18" charset="2"/>
              </a:rPr>
              <a:t>δ </a:t>
            </a:r>
            <a:r>
              <a:rPr lang="tr-TR" altLang="tr-TR" sz="1500" i="1">
                <a:sym typeface="Symbol" panose="05050102010706020507" pitchFamily="18" charset="2"/>
              </a:rPr>
              <a:t>predikat argumen tunggal dan</a:t>
            </a:r>
            <a:r>
              <a:rPr lang="en-US" altLang="tr-TR" sz="1500" i="1">
                <a:sym typeface="Symbol" panose="05050102010706020507" pitchFamily="18" charset="2"/>
              </a:rPr>
              <a:t>α </a:t>
            </a:r>
            <a:r>
              <a:rPr lang="tr-TR" altLang="tr-TR" sz="1500" i="1">
                <a:sym typeface="Symbol" panose="05050102010706020507" pitchFamily="18" charset="2"/>
              </a:rPr>
              <a:t>jika itu sebuah nama,</a:t>
            </a:r>
            <a:r>
              <a:rPr lang="en-US" altLang="tr-TR" sz="1500" i="1">
                <a:sym typeface="Symbol" panose="05050102010706020507" pitchFamily="18" charset="2"/>
              </a:rPr>
              <a:t>(α)</a:t>
            </a:r>
            <a:r>
              <a:rPr lang="tr-TR" altLang="tr-TR" sz="1500" i="1">
                <a:sym typeface="Symbol" panose="05050102010706020507" pitchFamily="18" charset="2"/>
              </a:rPr>
              <a:t>jika dan hanya jika</a:t>
            </a:r>
            <a:r>
              <a:rPr lang="en-US" altLang="tr-TR" sz="1500" i="1">
                <a:sym typeface="Symbol" panose="05050102010706020507" pitchFamily="18" charset="2"/>
              </a:rPr>
              <a:t>[α] [δ]</a:t>
            </a:r>
            <a:r>
              <a:rPr lang="tr-TR" altLang="tr-TR" sz="1500">
                <a:sym typeface="Symbol" panose="05050102010706020507" pitchFamily="18" charset="2"/>
              </a:rPr>
              <a:t>jika itu benar</a:t>
            </a:r>
            <a:r>
              <a:rPr lang="en-US" altLang="tr-TR" sz="1500" i="1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tr-TR" sz="1500" i="1">
                <a:sym typeface="Symbol" panose="05050102010706020507" pitchFamily="18" charset="2"/>
              </a:rPr>
              <a:t>γ</a:t>
            </a:r>
            <a:r>
              <a:rPr lang="tr-TR" altLang="tr-TR" sz="1500">
                <a:sym typeface="Symbol" panose="05050102010706020507" pitchFamily="18" charset="2"/>
              </a:rPr>
              <a:t> </a:t>
            </a:r>
            <a:r>
              <a:rPr lang="tr-TR" altLang="tr-TR" sz="1500" i="1">
                <a:sym typeface="Symbol" panose="05050102010706020507" pitchFamily="18" charset="2"/>
              </a:rPr>
              <a:t>predikat argumen ganda dan</a:t>
            </a:r>
            <a:r>
              <a:rPr lang="en-US" altLang="tr-TR" sz="1500" i="1">
                <a:sym typeface="Symbol" panose="05050102010706020507" pitchFamily="18" charset="2"/>
              </a:rPr>
              <a:t>α </a:t>
            </a:r>
            <a:r>
              <a:rPr lang="tr-TR" altLang="tr-TR" sz="1500" i="1">
                <a:sym typeface="Symbol" panose="05050102010706020507" pitchFamily="18" charset="2"/>
              </a:rPr>
              <a:t>dan</a:t>
            </a:r>
            <a:r>
              <a:rPr lang="en-US" altLang="tr-TR" sz="1500" i="1">
                <a:sym typeface="Symbol" panose="05050102010706020507" pitchFamily="18" charset="2"/>
              </a:rPr>
              <a:t>β </a:t>
            </a:r>
            <a:r>
              <a:rPr lang="tr-TR" altLang="tr-TR" sz="1500" i="1">
                <a:sym typeface="Symbol" panose="05050102010706020507" pitchFamily="18" charset="2"/>
              </a:rPr>
              <a:t>jika mereka adalah nama,</a:t>
            </a:r>
            <a:r>
              <a:rPr lang="en-US" altLang="tr-TR" sz="1500" i="1">
                <a:sym typeface="Symbol" panose="05050102010706020507" pitchFamily="18" charset="2"/>
              </a:rPr>
              <a:t>(α, )</a:t>
            </a:r>
            <a:r>
              <a:rPr lang="tr-TR" altLang="tr-TR" sz="1500" i="1">
                <a:sym typeface="Symbol" panose="05050102010706020507" pitchFamily="18" charset="2"/>
              </a:rPr>
              <a:t>jika dan hanya jika</a:t>
            </a:r>
            <a:r>
              <a:rPr lang="en-US" altLang="tr-TR" sz="1500" i="1">
                <a:sym typeface="Symbol" panose="05050102010706020507" pitchFamily="18" charset="2"/>
              </a:rPr>
              <a:t>&lt;[α], [β]&gt;</a:t>
            </a:r>
            <a:r>
              <a:rPr lang="tr-TR" altLang="tr-TR" sz="1500">
                <a:sym typeface="Symbol" panose="05050102010706020507" pitchFamily="18" charset="2"/>
              </a:rPr>
              <a:t> </a:t>
            </a:r>
            <a:r>
              <a:rPr lang="en-US" altLang="tr-TR" sz="1500" i="1">
                <a:sym typeface="Symbol" panose="05050102010706020507" pitchFamily="18" charset="2"/>
              </a:rPr>
              <a:t>[γ]</a:t>
            </a:r>
            <a:r>
              <a:rPr lang="tr-TR" altLang="tr-TR" sz="1500">
                <a:sym typeface="Symbol" panose="05050102010706020507" pitchFamily="18" charset="2"/>
              </a:rPr>
              <a:t>jika itu benar</a:t>
            </a:r>
            <a:r>
              <a:rPr lang="en-US" altLang="tr-TR" sz="1500" i="1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jika berupa kalimat</a:t>
            </a:r>
            <a:r>
              <a:rPr lang="en-US" altLang="tr-TR" sz="1500" i="1">
                <a:sym typeface="Symbol" panose="05050102010706020507" pitchFamily="18" charset="2"/>
              </a:rPr>
              <a:t>,</a:t>
            </a:r>
            <a:r>
              <a:rPr lang="tr-TR" altLang="tr-TR" sz="1500" i="1">
                <a:sym typeface="Symbol" panose="05050102010706020507" pitchFamily="18" charset="2"/>
              </a:rPr>
              <a:t>jika dan hanya jika</a:t>
            </a:r>
            <a:r>
              <a:rPr lang="en-US" altLang="tr-TR" sz="1500" i="1">
                <a:sym typeface="Symbol" panose="05050102010706020507" pitchFamily="18" charset="2"/>
              </a:rPr>
              <a:t>φ</a:t>
            </a:r>
            <a:r>
              <a:rPr lang="tr-TR" altLang="tr-TR" sz="1500" i="1">
                <a:sym typeface="Symbol" panose="05050102010706020507" pitchFamily="18" charset="2"/>
              </a:rPr>
              <a:t>benar jika tidak benar</a:t>
            </a:r>
            <a:r>
              <a:rPr lang="en-US" altLang="tr-TR" sz="1500" i="1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dan</a:t>
            </a:r>
            <a:r>
              <a:rPr lang="en-US" altLang="tr-TR" sz="1500" i="1">
                <a:sym typeface="Symbol" panose="05050102010706020507" pitchFamily="18" charset="2"/>
              </a:rPr>
              <a:t> ψ </a:t>
            </a:r>
            <a:r>
              <a:rPr lang="tr-TR" altLang="tr-TR" sz="1500" i="1">
                <a:sym typeface="Symbol" panose="05050102010706020507" pitchFamily="18" charset="2"/>
              </a:rPr>
              <a:t>jika itu adalah kalimat</a:t>
            </a:r>
            <a:r>
              <a:rPr lang="en-US" altLang="tr-TR" sz="1500" i="1">
                <a:sym typeface="Symbol" panose="05050102010706020507" pitchFamily="18" charset="2"/>
              </a:rPr>
              <a:t>, [φ ]</a:t>
            </a:r>
            <a:r>
              <a:rPr lang="tr-TR" altLang="tr-TR" sz="1500" i="1">
                <a:sym typeface="Symbol" panose="05050102010706020507" pitchFamily="18" charset="2"/>
              </a:rPr>
              <a:t>jika dan hanya jika</a:t>
            </a: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keduanya</a:t>
            </a:r>
            <a:r>
              <a:rPr lang="en-US" altLang="tr-TR" sz="1500" i="1">
                <a:sym typeface="Symbol" panose="05050102010706020507" pitchFamily="18" charset="2"/>
              </a:rPr>
              <a:t> ψ </a:t>
            </a:r>
            <a:r>
              <a:rPr lang="tr-TR" altLang="tr-TR" sz="1500" i="1">
                <a:sym typeface="Symbol" panose="05050102010706020507" pitchFamily="18" charset="2"/>
              </a:rPr>
              <a:t>benar jika benar</a:t>
            </a:r>
            <a:r>
              <a:rPr lang="en-US" altLang="tr-TR" sz="1500" i="1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dan</a:t>
            </a:r>
            <a:r>
              <a:rPr lang="en-US" altLang="tr-TR" sz="1500" i="1">
                <a:sym typeface="Symbol" panose="05050102010706020507" pitchFamily="18" charset="2"/>
              </a:rPr>
              <a:t> ψ </a:t>
            </a:r>
            <a:r>
              <a:rPr lang="tr-TR" altLang="tr-TR" sz="1500" i="1">
                <a:sym typeface="Symbol" panose="05050102010706020507" pitchFamily="18" charset="2"/>
              </a:rPr>
              <a:t>jika itu adalah kalimat</a:t>
            </a:r>
            <a:r>
              <a:rPr lang="en-US" altLang="tr-TR" sz="1500" i="1">
                <a:sym typeface="Symbol" panose="05050102010706020507" pitchFamily="18" charset="2"/>
              </a:rPr>
              <a:t>,</a:t>
            </a:r>
            <a:r>
              <a:rPr lang="tr-TR" altLang="tr-TR" sz="1500" i="1">
                <a:sym typeface="Symbol" panose="05050102010706020507" pitchFamily="18" charset="2"/>
              </a:rPr>
              <a:t> </a:t>
            </a:r>
            <a:r>
              <a:rPr lang="en-US" altLang="tr-TR" sz="1500" i="1">
                <a:sym typeface="Symbol" panose="05050102010706020507" pitchFamily="18" charset="2"/>
              </a:rPr>
              <a:t>[φ ]</a:t>
            </a:r>
            <a:r>
              <a:rPr lang="tr-TR" altLang="tr-TR" sz="1500" i="1">
                <a:sym typeface="Symbol" panose="05050102010706020507" pitchFamily="18" charset="2"/>
              </a:rPr>
              <a:t>jika dan hanya jika</a:t>
            </a: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atau </a:t>
            </a:r>
            <a:r>
              <a:rPr lang="en-US" altLang="tr-TR" sz="1500" i="1">
                <a:sym typeface="Symbol" panose="05050102010706020507" pitchFamily="18" charset="2"/>
              </a:rPr>
              <a:t>ψ </a:t>
            </a:r>
            <a:r>
              <a:rPr lang="tr-TR" altLang="tr-TR" sz="1500" i="1">
                <a:sym typeface="Symbol" panose="05050102010706020507" pitchFamily="18" charset="2"/>
              </a:rPr>
              <a:t>benar jika benar</a:t>
            </a:r>
            <a:r>
              <a:rPr lang="en-US" altLang="tr-TR" sz="1500" i="1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dan</a:t>
            </a:r>
            <a:r>
              <a:rPr lang="en-US" altLang="tr-TR" sz="1500" i="1">
                <a:sym typeface="Symbol" panose="05050102010706020507" pitchFamily="18" charset="2"/>
              </a:rPr>
              <a:t> ψ </a:t>
            </a:r>
            <a:r>
              <a:rPr lang="tr-TR" altLang="tr-TR" sz="1500" i="1">
                <a:sym typeface="Symbol" panose="05050102010706020507" pitchFamily="18" charset="2"/>
              </a:rPr>
              <a:t>jika itu adalah kalimat</a:t>
            </a:r>
            <a:r>
              <a:rPr lang="en-US" altLang="tr-TR" sz="1500" i="1">
                <a:sym typeface="Symbol" panose="05050102010706020507" pitchFamily="18" charset="2"/>
              </a:rPr>
              <a:t>,</a:t>
            </a:r>
            <a:r>
              <a:rPr lang="tr-TR" altLang="tr-TR" sz="1500" i="1">
                <a:sym typeface="Symbol" panose="05050102010706020507" pitchFamily="18" charset="2"/>
              </a:rPr>
              <a:t> </a:t>
            </a:r>
            <a:r>
              <a:rPr lang="en-US" altLang="tr-TR" sz="1500" i="1">
                <a:sym typeface="Symbol" panose="05050102010706020507" pitchFamily="18" charset="2"/>
              </a:rPr>
              <a:t>[φ ]</a:t>
            </a:r>
            <a:r>
              <a:rPr lang="tr-TR" altLang="tr-TR" sz="1500" i="1">
                <a:sym typeface="Symbol" panose="05050102010706020507" pitchFamily="18" charset="2"/>
              </a:rPr>
              <a:t>jika dan hanya jika</a:t>
            </a: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salah atau</a:t>
            </a:r>
            <a:r>
              <a:rPr lang="en-US" altLang="tr-TR" sz="1500" i="1">
                <a:sym typeface="Symbol" panose="05050102010706020507" pitchFamily="18" charset="2"/>
              </a:rPr>
              <a:t>ψ </a:t>
            </a:r>
            <a:r>
              <a:rPr lang="tr-TR" altLang="tr-TR" sz="1500" i="1">
                <a:sym typeface="Symbol" panose="05050102010706020507" pitchFamily="18" charset="2"/>
              </a:rPr>
              <a:t>benar jika benar</a:t>
            </a:r>
            <a:r>
              <a:rPr lang="en-US" altLang="tr-TR" sz="1500" i="1">
                <a:sym typeface="Symbol" panose="05050102010706020507" pitchFamily="18" charset="2"/>
              </a:rPr>
              <a:t>.</a:t>
            </a:r>
          </a:p>
          <a:p>
            <a:pPr marL="571500" indent="-57150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dan</a:t>
            </a:r>
            <a:r>
              <a:rPr lang="en-US" altLang="tr-TR" sz="1500" i="1">
                <a:sym typeface="Symbol" panose="05050102010706020507" pitchFamily="18" charset="2"/>
              </a:rPr>
              <a:t> ψ </a:t>
            </a:r>
            <a:r>
              <a:rPr lang="tr-TR" altLang="tr-TR" sz="1500" i="1">
                <a:sym typeface="Symbol" panose="05050102010706020507" pitchFamily="18" charset="2"/>
              </a:rPr>
              <a:t>jika itu adalah kalimat</a:t>
            </a:r>
            <a:r>
              <a:rPr lang="en-US" altLang="tr-TR" sz="1500" i="1">
                <a:sym typeface="Symbol" panose="05050102010706020507" pitchFamily="18" charset="2"/>
              </a:rPr>
              <a:t>,</a:t>
            </a:r>
            <a:r>
              <a:rPr lang="tr-TR" altLang="tr-TR" sz="1500" i="1">
                <a:sym typeface="Symbol" panose="05050102010706020507" pitchFamily="18" charset="2"/>
              </a:rPr>
              <a:t> </a:t>
            </a:r>
            <a:r>
              <a:rPr lang="en-US" altLang="tr-TR" sz="1500" i="1">
                <a:sym typeface="Symbol" panose="05050102010706020507" pitchFamily="18" charset="2"/>
              </a:rPr>
              <a:t>[φ ]</a:t>
            </a:r>
            <a:r>
              <a:rPr lang="tr-TR" altLang="tr-TR" sz="1500" i="1">
                <a:sym typeface="Symbol" panose="05050102010706020507" pitchFamily="18" charset="2"/>
              </a:rPr>
              <a:t>jika dan hanya jika</a:t>
            </a: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keduanya</a:t>
            </a:r>
            <a:r>
              <a:rPr lang="en-US" altLang="tr-TR" sz="1500" i="1">
                <a:sym typeface="Symbol" panose="05050102010706020507" pitchFamily="18" charset="2"/>
              </a:rPr>
              <a:t>ψ </a:t>
            </a:r>
            <a:r>
              <a:rPr lang="tr-TR" altLang="tr-TR" sz="1500" i="1">
                <a:sym typeface="Symbol" panose="05050102010706020507" pitchFamily="18" charset="2"/>
              </a:rPr>
              <a:t>benar atau keduanya</a:t>
            </a:r>
            <a:r>
              <a:rPr lang="en-US" altLang="tr-TR" sz="1500" i="1">
                <a:sym typeface="Symbol" panose="05050102010706020507" pitchFamily="18" charset="2"/>
              </a:rPr>
              <a:t>φ </a:t>
            </a:r>
            <a:r>
              <a:rPr lang="tr-TR" altLang="tr-TR" sz="1500" i="1">
                <a:sym typeface="Symbol" panose="05050102010706020507" pitchFamily="18" charset="2"/>
              </a:rPr>
              <a:t>keduanya</a:t>
            </a:r>
            <a:r>
              <a:rPr lang="en-US" altLang="tr-TR" sz="1500" i="1">
                <a:sym typeface="Symbol" panose="05050102010706020507" pitchFamily="18" charset="2"/>
              </a:rPr>
              <a:t>ψ</a:t>
            </a:r>
            <a:r>
              <a:rPr lang="tr-TR" altLang="tr-TR" sz="1500" i="1">
                <a:sym typeface="Symbol" panose="05050102010706020507" pitchFamily="18" charset="2"/>
              </a:rPr>
              <a:t> </a:t>
            </a:r>
            <a:r>
              <a:rPr lang="en-US" altLang="tr-TR" sz="1500" i="1">
                <a:sym typeface="Symbol" panose="05050102010706020507" pitchFamily="18" charset="2"/>
              </a:rPr>
              <a:t> </a:t>
            </a:r>
            <a:r>
              <a:rPr lang="tr-TR" altLang="tr-TR" sz="1500" i="1">
                <a:sym typeface="Symbol" panose="05050102010706020507" pitchFamily="18" charset="2"/>
              </a:rPr>
              <a:t>benar jika salah</a:t>
            </a:r>
            <a:r>
              <a:rPr lang="en-US" altLang="tr-TR" sz="1500" i="1">
                <a:sym typeface="Symbol" panose="05050102010706020507" pitchFamily="18" charset="2"/>
              </a:rPr>
              <a:t>.</a:t>
            </a:r>
            <a:r>
              <a:rPr lang="tr-TR" altLang="tr-TR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59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b="1"/>
              <a:t>Logika Predikat Orde Pertama (1)</a:t>
            </a:r>
            <a:endParaRPr lang="en-US" altLang="tr-TR" b="1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4"/>
            <a:ext cx="8229600" cy="4897437"/>
          </a:xfrm>
        </p:spPr>
        <p:txBody>
          <a:bodyPr>
            <a:normAutofit lnSpcReduction="10000"/>
          </a:bodyPr>
          <a:lstStyle/>
          <a:p>
            <a:pPr marL="571500" indent="-571500" algn="l" rtl="0"/>
            <a:r>
              <a:rPr lang="tr-TR" altLang="tr-TR" sz="2600"/>
              <a:t>Kembali ke kesimpulan 5, ini adalah generalisasi berikut, yang tidak dinyatakan secara eksplisit, tetapi yang kita miliki sebagai pengetahuan umum, yang memungkinkan kita untuk sampai pada validitasnya:</a:t>
            </a:r>
          </a:p>
          <a:p>
            <a:pPr marL="571500" indent="-571500" algn="l" rtl="0"/>
            <a:endParaRPr lang="tr-TR" altLang="tr-TR" sz="2600"/>
          </a:p>
          <a:p>
            <a:pPr marL="839788" lvl="1" indent="-495300" algn="l" rtl="0">
              <a:buNone/>
            </a:pPr>
            <a:r>
              <a:rPr lang="tr-TR" altLang="tr-TR" sz="2200"/>
              <a:t>"Jika</a:t>
            </a:r>
            <a:r>
              <a:rPr lang="tr-TR" altLang="tr-TR" sz="2200" i="1"/>
              <a:t>sebuah</a:t>
            </a:r>
            <a:r>
              <a:rPr lang="tr-TR" altLang="tr-TR" sz="2200"/>
              <a:t> </a:t>
            </a:r>
            <a:r>
              <a:rPr lang="tr-TR" altLang="tr-TR" sz="2200" i="1"/>
              <a:t>b</a:t>
            </a:r>
            <a:r>
              <a:rPr lang="tr-TR" altLang="tr-TR" sz="2200"/>
              <a:t>lebih panjang dari dan</a:t>
            </a:r>
            <a:r>
              <a:rPr lang="tr-TR" altLang="tr-TR" sz="2200" i="1"/>
              <a:t>b</a:t>
            </a:r>
            <a:r>
              <a:rPr lang="tr-TR" altLang="tr-TR" sz="2200"/>
              <a:t>juga</a:t>
            </a:r>
            <a:r>
              <a:rPr lang="tr-TR" altLang="tr-TR" sz="2200" i="1"/>
              <a:t>c</a:t>
            </a:r>
            <a:r>
              <a:rPr lang="tr-TR" altLang="tr-TR" sz="2200"/>
              <a:t>Jika lebih lama dari</a:t>
            </a:r>
            <a:r>
              <a:rPr lang="tr-TR" altLang="tr-TR" sz="2200" i="1"/>
              <a:t>sebuah</a:t>
            </a:r>
            <a:r>
              <a:rPr lang="tr-TR" altLang="tr-TR" sz="2200"/>
              <a:t>lebih panjang dari c.”</a:t>
            </a:r>
          </a:p>
          <a:p>
            <a:pPr marL="839788" lvl="1" indent="-495300" algn="l" rtl="0">
              <a:buNone/>
            </a:pPr>
            <a:endParaRPr lang="tr-TR" altLang="tr-TR" sz="2200"/>
          </a:p>
          <a:p>
            <a:pPr marL="571500" indent="-571500" algn="l" rtl="0"/>
            <a:r>
              <a:rPr lang="tr-TR" altLang="tr-TR" sz="2600"/>
              <a:t>Lebih tepatnya, pengetahuan yang kita miliki bahwa hubungan 'menjadi tinggi' adalah hubungan transitif memungkinkan kita untuk membuat kesimpulan yang dipertanyakan.</a:t>
            </a:r>
          </a:p>
        </p:txBody>
      </p:sp>
    </p:spTree>
    <p:extLst>
      <p:ext uri="{BB962C8B-B14F-4D97-AF65-F5344CB8AC3E}">
        <p14:creationId xmlns:p14="http://schemas.microsoft.com/office/powerpoint/2010/main" val="303931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b="1"/>
              <a:t>Logika Predikat Orde Pertama (2)</a:t>
            </a:r>
            <a:endParaRPr lang="en-US" altLang="tr-TR" b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4"/>
            <a:ext cx="8229600" cy="5113337"/>
          </a:xfrm>
        </p:spPr>
        <p:txBody>
          <a:bodyPr>
            <a:normAutofit lnSpcReduction="10000"/>
          </a:bodyPr>
          <a:lstStyle/>
          <a:p>
            <a:pPr marL="571500" indent="-571500" algn="l" rtl="0"/>
            <a:r>
              <a:rPr lang="tr-TR" altLang="tr-TR" sz="2200"/>
              <a:t>Dapat dikatakan bahwa transitivitas hubungan 'kepanjangan' tidak terbatas pada orang-orang yang menjadi subjek contoh.</a:t>
            </a:r>
            <a:r>
              <a:rPr lang="tr-TR" altLang="tr-TR" sz="2200" u="sng"/>
              <a:t>semua</a:t>
            </a:r>
            <a:r>
              <a:rPr lang="tr-TR" altLang="tr-TR" sz="2200"/>
              <a:t>Jelas bahwa ini berlaku untuk aset. Artinya, kita perlu menggeneralisasi sebagai berikut:</a:t>
            </a:r>
          </a:p>
          <a:p>
            <a:pPr marL="571500" indent="-571500" algn="l" rtl="0">
              <a:spcBef>
                <a:spcPct val="60000"/>
              </a:spcBef>
              <a:spcAft>
                <a:spcPct val="60000"/>
              </a:spcAft>
              <a:buNone/>
            </a:pPr>
            <a:r>
              <a:rPr lang="tr-TR" altLang="tr-TR" sz="2200"/>
              <a:t>"Semua</a:t>
            </a:r>
            <a:r>
              <a:rPr lang="tr-TR" altLang="tr-TR" sz="2200" i="1"/>
              <a:t>sebuah</a:t>
            </a:r>
            <a:r>
              <a:rPr lang="tr-TR" altLang="tr-TR" sz="2200"/>
              <a:t>,</a:t>
            </a:r>
            <a:r>
              <a:rPr lang="tr-TR" altLang="tr-TR" sz="2200" i="1"/>
              <a:t>b</a:t>
            </a:r>
            <a:r>
              <a:rPr lang="tr-TR" altLang="tr-TR" sz="2200"/>
              <a:t>dan</a:t>
            </a:r>
            <a:r>
              <a:rPr lang="tr-TR" altLang="tr-TR" sz="2200" i="1"/>
              <a:t>c</a:t>
            </a:r>
            <a:r>
              <a:rPr lang="tr-TR" altLang="tr-TR" sz="2200"/>
              <a:t>untuk, jika</a:t>
            </a:r>
            <a:r>
              <a:rPr lang="tr-TR" altLang="tr-TR" sz="2200" i="1"/>
              <a:t>sebuah</a:t>
            </a:r>
            <a:r>
              <a:rPr lang="tr-TR" altLang="tr-TR" sz="2200"/>
              <a:t> </a:t>
            </a:r>
            <a:r>
              <a:rPr lang="tr-TR" altLang="tr-TR" sz="2200" i="1"/>
              <a:t>b</a:t>
            </a:r>
            <a:r>
              <a:rPr lang="tr-TR" altLang="tr-TR" sz="2200"/>
              <a:t>lebih panjang dari dan</a:t>
            </a:r>
            <a:r>
              <a:rPr lang="tr-TR" altLang="tr-TR" sz="2200" i="1"/>
              <a:t>b</a:t>
            </a:r>
            <a:r>
              <a:rPr lang="tr-TR" altLang="tr-TR" sz="2200"/>
              <a:t>juga</a:t>
            </a:r>
            <a:r>
              <a:rPr lang="tr-TR" altLang="tr-TR" sz="2200" i="1"/>
              <a:t>c</a:t>
            </a:r>
            <a:r>
              <a:rPr lang="tr-TR" altLang="tr-TR" sz="2200"/>
              <a:t>Jika lebih lama dari</a:t>
            </a:r>
            <a:r>
              <a:rPr lang="tr-TR" altLang="tr-TR" sz="2200" i="1"/>
              <a:t>sebuah</a:t>
            </a:r>
            <a:r>
              <a:rPr lang="tr-TR" altLang="tr-TR" sz="2200"/>
              <a:t>lebih panjang dari c.”</a:t>
            </a:r>
          </a:p>
          <a:p>
            <a:pPr marL="571500" indent="-571500" algn="l" rtl="0"/>
            <a:r>
              <a:rPr lang="tr-TR" altLang="tr-TR" sz="2200"/>
              <a:t>Untuk mengekspresikan generalisasi seperti itu, kita akan menambahkan variabel dan quantifier ke bahasa formal kita.</a:t>
            </a:r>
          </a:p>
          <a:p>
            <a:pPr marL="571500" indent="-571500" algn="l" rtl="0"/>
            <a:r>
              <a:rPr lang="tr-TR" altLang="tr-TR" sz="2200"/>
              <a:t>Variabel kami, sebagai nilai</a:t>
            </a:r>
            <a:r>
              <a:rPr lang="tr-TR" altLang="tr-TR" sz="2200" i="1"/>
              <a:t>individu</a:t>
            </a:r>
            <a:r>
              <a:rPr lang="tr-TR" altLang="tr-TR" sz="2200"/>
              <a:t>variabel yang dapat diambil, sementara pengukur kami</a:t>
            </a:r>
            <a:r>
              <a:rPr lang="tr-TR" altLang="tr-TR" sz="2200" i="1"/>
              <a:t>adanya</a:t>
            </a:r>
            <a:r>
              <a:rPr lang="tr-TR" altLang="tr-TR" sz="2200"/>
              <a:t>pengukur dan</a:t>
            </a:r>
            <a:r>
              <a:rPr lang="tr-TR" altLang="tr-TR" sz="2200" i="1"/>
              <a:t>universal</a:t>
            </a:r>
            <a:r>
              <a:rPr lang="tr-TR" altLang="tr-TR" sz="2200"/>
              <a:t>akan terukur. Ini akan membawa kita ke Logika Predikat Orde Pertama.</a:t>
            </a:r>
          </a:p>
          <a:p>
            <a:pPr marL="571500" indent="-571500" algn="l" rtl="0">
              <a:buNone/>
            </a:pPr>
            <a:r>
              <a:rPr lang="tr-TR" altLang="tr-TR" sz="2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799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703262"/>
          </a:xfrm>
        </p:spPr>
        <p:txBody>
          <a:bodyPr/>
          <a:lstStyle/>
          <a:p>
            <a:pPr eaLnBrk="1" hangingPunct="1" rtl="0" algn="l"/>
            <a:r>
              <a:rPr lang="tr-TR" altLang="tr-TR" b="1"/>
              <a:t>L</a:t>
            </a:r>
            <a:r>
              <a:rPr lang="tr-TR" altLang="tr-TR" b="1" baseline="-25000"/>
              <a:t>2</a:t>
            </a:r>
            <a:r>
              <a:rPr lang="tr-TR" altLang="tr-TR" b="1"/>
              <a:t>Bahasa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908051"/>
            <a:ext cx="8229600" cy="5510213"/>
          </a:xfrm>
        </p:spPr>
        <p:txBody>
          <a:bodyPr>
            <a:normAutofit lnSpcReduction="10000"/>
          </a:bodyPr>
          <a:lstStyle/>
          <a:p>
            <a:pPr marL="361950" indent="-361950" algn="l" rtl="0">
              <a:lnSpc>
                <a:spcPct val="80000"/>
              </a:lnSpc>
              <a:spcBef>
                <a:spcPct val="0"/>
              </a:spcBef>
            </a:pPr>
            <a:r>
              <a:rPr lang="tr-TR" altLang="tr-TR" sz="1600" b="1" dirty="0"/>
              <a:t>SINTAKSIS:</a:t>
            </a:r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endParaRPr lang="tr-TR" altLang="tr-TR" sz="1600" b="1" dirty="0"/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sz="1600" b="1" dirty="0"/>
              <a:t>A. Ekspresi Dasar</a:t>
            </a:r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endParaRPr lang="tr-TR" altLang="tr-TR" sz="1600" b="1" dirty="0"/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tr-TR" altLang="tr-TR" sz="1600" b="1" dirty="0"/>
              <a:t> </a:t>
            </a:r>
            <a:r>
              <a:rPr lang="tr-TR" altLang="tr-TR" sz="1600" b="1" u="sng" dirty="0"/>
              <a:t>Kategori</a:t>
            </a:r>
            <a:r>
              <a:rPr lang="tr-TR" altLang="tr-TR" sz="1600" b="1" dirty="0"/>
              <a:t> </a:t>
            </a:r>
            <a:r>
              <a:rPr lang="tr-TR" altLang="tr-TR" sz="1600" b="1" u="sng" dirty="0"/>
              <a:t>Ekspresi Dasar</a:t>
            </a:r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sz="1600" i="1" dirty="0">
                <a:sym typeface="Symbol" panose="05050102010706020507" pitchFamily="18" charset="2"/>
              </a:rPr>
              <a:t>Nama</a:t>
            </a:r>
            <a:r>
              <a:rPr lang="tr-TR" altLang="tr-TR" sz="1600" dirty="0">
                <a:sym typeface="Symbol" panose="05050102010706020507" pitchFamily="18" charset="2"/>
              </a:rPr>
              <a:t> </a:t>
            </a:r>
            <a:r>
              <a:rPr lang="tr-TR" altLang="tr-TR" sz="1600" i="1" dirty="0">
                <a:sym typeface="Symbol" panose="05050102010706020507" pitchFamily="18" charset="2"/>
              </a:rPr>
              <a:t>d, n, j, dan m</a:t>
            </a:r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sz="1600" i="1" dirty="0">
                <a:sym typeface="Symbol" panose="05050102010706020507" pitchFamily="18" charset="2"/>
              </a:rPr>
              <a:t>Variabel individu</a:t>
            </a:r>
            <a:r>
              <a:rPr lang="de-DE" altLang="tr-TR" sz="1700" i="1" dirty="0">
                <a:sym typeface="Symbol" panose="05050102010706020507" pitchFamily="18" charset="2"/>
              </a:rPr>
              <a:t>v1, v2, v3, ...</a:t>
            </a:r>
            <a:r>
              <a:rPr lang="tr-TR" altLang="tr-TR" sz="1700" dirty="0">
                <a:sym typeface="Symbol" panose="05050102010706020507" pitchFamily="18" charset="2"/>
              </a:rPr>
              <a:t> </a:t>
            </a:r>
            <a:endParaRPr lang="tr-TR" altLang="tr-TR" sz="1600" i="1" dirty="0">
              <a:sym typeface="Symbol" panose="05050102010706020507" pitchFamily="18" charset="2"/>
            </a:endParaRPr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sz="1600" i="1" dirty="0">
                <a:sym typeface="Symbol" panose="05050102010706020507" pitchFamily="18" charset="2"/>
              </a:rPr>
              <a:t>Predikat argumen tunggal M, U</a:t>
            </a:r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sz="1600" i="1" dirty="0">
                <a:sym typeface="Symbol" panose="05050102010706020507" pitchFamily="18" charset="2"/>
              </a:rPr>
              <a:t>Predikat argumen ganda K, L</a:t>
            </a:r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sz="1600" i="1" dirty="0">
                <a:sym typeface="Symbol" panose="05050102010706020507" pitchFamily="18" charset="2"/>
              </a:rPr>
              <a:t> </a:t>
            </a:r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r>
              <a:rPr lang="tr-TR" altLang="tr-TR" sz="1600" i="1" dirty="0">
                <a:sym typeface="Symbol" panose="05050102010706020507" pitchFamily="18" charset="2"/>
              </a:rPr>
              <a:t> </a:t>
            </a:r>
            <a:r>
              <a:rPr lang="tr-TR" altLang="tr-TR" sz="1600" b="1" i="1" dirty="0">
                <a:sym typeface="Symbol" panose="05050102010706020507" pitchFamily="18" charset="2"/>
              </a:rPr>
              <a:t>B. Aturan Formasi</a:t>
            </a:r>
          </a:p>
          <a:p>
            <a:pPr marL="361950" indent="-361950" algn="l" rtl="0">
              <a:lnSpc>
                <a:spcPct val="80000"/>
              </a:lnSpc>
              <a:spcBef>
                <a:spcPct val="0"/>
              </a:spcBef>
              <a:buNone/>
            </a:pPr>
            <a:endParaRPr lang="tr-TR" altLang="tr-TR" sz="1600" i="1" dirty="0">
              <a:sym typeface="Symbol" panose="05050102010706020507" pitchFamily="18" charset="2"/>
            </a:endParaRPr>
          </a:p>
          <a:p>
            <a:pPr marL="361950" indent="-36195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700" i="1" dirty="0">
                <a:sym typeface="Symbol" panose="05050102010706020507" pitchFamily="18" charset="2"/>
              </a:rPr>
              <a:t>jika</a:t>
            </a:r>
            <a:r>
              <a:rPr lang="en-US" altLang="tr-TR" sz="1700" i="1" dirty="0">
                <a:sym typeface="Symbol" panose="05050102010706020507" pitchFamily="18" charset="2"/>
              </a:rPr>
              <a:t> δ </a:t>
            </a:r>
            <a:r>
              <a:rPr lang="tr-TR" altLang="tr-TR" sz="1700" i="1" dirty="0">
                <a:sym typeface="Symbol" panose="05050102010706020507" pitchFamily="18" charset="2"/>
              </a:rPr>
              <a:t>predikat argumen tunggal dan</a:t>
            </a:r>
            <a:r>
              <a:rPr lang="en-US" altLang="tr-TR" sz="1700" i="1" dirty="0">
                <a:sym typeface="Symbol" panose="05050102010706020507" pitchFamily="18" charset="2"/>
              </a:rPr>
              <a:t>α </a:t>
            </a:r>
            <a:r>
              <a:rPr lang="tr-TR" altLang="tr-TR" sz="1700" i="1" dirty="0">
                <a:sym typeface="Symbol" panose="05050102010706020507" pitchFamily="18" charset="2"/>
              </a:rPr>
              <a:t>jika itu sebuah nama,</a:t>
            </a:r>
            <a:r>
              <a:rPr lang="en-US" altLang="tr-TR" sz="1700" i="1" dirty="0">
                <a:sym typeface="Symbol" panose="05050102010706020507" pitchFamily="18" charset="2"/>
              </a:rPr>
              <a:t>(α)</a:t>
            </a:r>
            <a:r>
              <a:rPr lang="tr-TR" altLang="tr-TR" sz="17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700" i="1" dirty="0">
                <a:sym typeface="Symbol" panose="05050102010706020507" pitchFamily="18" charset="2"/>
              </a:rPr>
              <a:t>.</a:t>
            </a:r>
          </a:p>
          <a:p>
            <a:pPr marL="361950" indent="-36195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700" i="1" dirty="0">
                <a:sym typeface="Symbol" panose="05050102010706020507" pitchFamily="18" charset="2"/>
              </a:rPr>
              <a:t>jika</a:t>
            </a:r>
            <a:r>
              <a:rPr lang="en-US" altLang="tr-TR" sz="1700" i="1" dirty="0">
                <a:sym typeface="Symbol" panose="05050102010706020507" pitchFamily="18" charset="2"/>
              </a:rPr>
              <a:t> γ</a:t>
            </a:r>
            <a:r>
              <a:rPr lang="tr-TR" altLang="tr-TR" sz="1700" dirty="0">
                <a:sym typeface="Symbol" panose="05050102010706020507" pitchFamily="18" charset="2"/>
              </a:rPr>
              <a:t> </a:t>
            </a:r>
            <a:r>
              <a:rPr lang="tr-TR" altLang="tr-TR" sz="1700" i="1" dirty="0">
                <a:sym typeface="Symbol" panose="05050102010706020507" pitchFamily="18" charset="2"/>
              </a:rPr>
              <a:t>predikat argumen ganda dan</a:t>
            </a:r>
            <a:r>
              <a:rPr lang="en-US" altLang="tr-TR" sz="1700" i="1" dirty="0">
                <a:sym typeface="Symbol" panose="05050102010706020507" pitchFamily="18" charset="2"/>
              </a:rPr>
              <a:t>α </a:t>
            </a:r>
            <a:r>
              <a:rPr lang="tr-TR" altLang="tr-TR" sz="1700" i="1" dirty="0">
                <a:sym typeface="Symbol" panose="05050102010706020507" pitchFamily="18" charset="2"/>
              </a:rPr>
              <a:t>dan</a:t>
            </a:r>
            <a:r>
              <a:rPr lang="en-US" altLang="tr-TR" sz="1700" i="1" dirty="0">
                <a:sym typeface="Symbol" panose="05050102010706020507" pitchFamily="18" charset="2"/>
              </a:rPr>
              <a:t>β </a:t>
            </a:r>
            <a:r>
              <a:rPr lang="tr-TR" altLang="tr-TR" sz="1700" i="1" dirty="0">
                <a:sym typeface="Symbol" panose="05050102010706020507" pitchFamily="18" charset="2"/>
              </a:rPr>
              <a:t>jika mereka adalah nama,</a:t>
            </a:r>
            <a:r>
              <a:rPr lang="en-US" altLang="tr-TR" sz="1700" i="1" dirty="0">
                <a:sym typeface="Symbol" panose="05050102010706020507" pitchFamily="18" charset="2"/>
              </a:rPr>
              <a:t>(α, )</a:t>
            </a:r>
            <a:r>
              <a:rPr lang="tr-TR" altLang="tr-TR" sz="17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700" i="1" dirty="0">
                <a:sym typeface="Symbol" panose="05050102010706020507" pitchFamily="18" charset="2"/>
              </a:rPr>
              <a:t>.</a:t>
            </a:r>
          </a:p>
          <a:p>
            <a:pPr marL="361950" indent="-36195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700" i="1" dirty="0">
                <a:sym typeface="Symbol" panose="05050102010706020507" pitchFamily="18" charset="2"/>
              </a:rPr>
              <a:t>jika</a:t>
            </a:r>
            <a:r>
              <a:rPr lang="en-US" altLang="tr-TR" sz="1700" i="1" dirty="0">
                <a:sym typeface="Symbol" panose="05050102010706020507" pitchFamily="18" charset="2"/>
              </a:rPr>
              <a:t>φ </a:t>
            </a:r>
            <a:r>
              <a:rPr lang="tr-TR" altLang="tr-TR" sz="1700" i="1" dirty="0">
                <a:sym typeface="Symbol" panose="05050102010706020507" pitchFamily="18" charset="2"/>
              </a:rPr>
              <a:t>jika berupa kalimat</a:t>
            </a:r>
            <a:r>
              <a:rPr lang="en-US" altLang="tr-TR" sz="1700" i="1" dirty="0">
                <a:sym typeface="Symbol" panose="05050102010706020507" pitchFamily="18" charset="2"/>
              </a:rPr>
              <a:t>,</a:t>
            </a:r>
            <a:r>
              <a:rPr lang="tr-TR" altLang="tr-TR" sz="17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700" i="1" dirty="0">
                <a:sym typeface="Symbol" panose="05050102010706020507" pitchFamily="18" charset="2"/>
              </a:rPr>
              <a:t>.</a:t>
            </a:r>
          </a:p>
          <a:p>
            <a:pPr marL="361950" indent="-36195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700" i="1" dirty="0">
                <a:sym typeface="Symbol" panose="05050102010706020507" pitchFamily="18" charset="2"/>
              </a:rPr>
              <a:t>jika</a:t>
            </a:r>
            <a:r>
              <a:rPr lang="en-US" altLang="tr-TR" sz="1700" i="1" dirty="0">
                <a:sym typeface="Symbol" panose="05050102010706020507" pitchFamily="18" charset="2"/>
              </a:rPr>
              <a:t> φ </a:t>
            </a:r>
            <a:r>
              <a:rPr lang="tr-TR" altLang="tr-TR" sz="1700" i="1" dirty="0">
                <a:sym typeface="Symbol" panose="05050102010706020507" pitchFamily="18" charset="2"/>
              </a:rPr>
              <a:t>dan</a:t>
            </a:r>
            <a:r>
              <a:rPr lang="en-US" altLang="tr-TR" sz="1700" i="1" dirty="0">
                <a:sym typeface="Symbol" panose="05050102010706020507" pitchFamily="18" charset="2"/>
              </a:rPr>
              <a:t> ψ </a:t>
            </a:r>
            <a:r>
              <a:rPr lang="tr-TR" altLang="tr-TR" sz="1700" i="1" dirty="0">
                <a:sym typeface="Symbol" panose="05050102010706020507" pitchFamily="18" charset="2"/>
              </a:rPr>
              <a:t>jika itu adalah kalimat</a:t>
            </a:r>
            <a:r>
              <a:rPr lang="en-US" altLang="tr-TR" sz="1700" i="1" dirty="0">
                <a:sym typeface="Symbol" panose="05050102010706020507" pitchFamily="18" charset="2"/>
              </a:rPr>
              <a:t>, [φ ]</a:t>
            </a:r>
            <a:r>
              <a:rPr lang="tr-TR" altLang="tr-TR" sz="17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700" i="1" dirty="0">
                <a:sym typeface="Symbol" panose="05050102010706020507" pitchFamily="18" charset="2"/>
              </a:rPr>
              <a:t>.</a:t>
            </a:r>
          </a:p>
          <a:p>
            <a:pPr marL="361950" indent="-36195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700" i="1" dirty="0">
                <a:sym typeface="Symbol" panose="05050102010706020507" pitchFamily="18" charset="2"/>
              </a:rPr>
              <a:t>jika</a:t>
            </a:r>
            <a:r>
              <a:rPr lang="en-US" altLang="tr-TR" sz="1700" i="1" dirty="0">
                <a:sym typeface="Symbol" panose="05050102010706020507" pitchFamily="18" charset="2"/>
              </a:rPr>
              <a:t> φ </a:t>
            </a:r>
            <a:r>
              <a:rPr lang="tr-TR" altLang="tr-TR" sz="1700" i="1" dirty="0">
                <a:sym typeface="Symbol" panose="05050102010706020507" pitchFamily="18" charset="2"/>
              </a:rPr>
              <a:t>dan</a:t>
            </a:r>
            <a:r>
              <a:rPr lang="en-US" altLang="tr-TR" sz="1700" i="1" dirty="0">
                <a:sym typeface="Symbol" panose="05050102010706020507" pitchFamily="18" charset="2"/>
              </a:rPr>
              <a:t> ψ </a:t>
            </a:r>
            <a:r>
              <a:rPr lang="tr-TR" altLang="tr-TR" sz="1700" i="1" dirty="0">
                <a:sym typeface="Symbol" panose="05050102010706020507" pitchFamily="18" charset="2"/>
              </a:rPr>
              <a:t>jika itu adalah kalimat</a:t>
            </a:r>
            <a:r>
              <a:rPr lang="en-US" altLang="tr-TR" sz="1700" i="1" dirty="0">
                <a:sym typeface="Symbol" panose="05050102010706020507" pitchFamily="18" charset="2"/>
              </a:rPr>
              <a:t>,</a:t>
            </a:r>
            <a:r>
              <a:rPr lang="tr-TR" altLang="tr-TR" sz="1700" i="1" dirty="0">
                <a:sym typeface="Symbol" panose="05050102010706020507" pitchFamily="18" charset="2"/>
              </a:rPr>
              <a:t> </a:t>
            </a:r>
            <a:r>
              <a:rPr lang="en-US" altLang="tr-TR" sz="1700" i="1" dirty="0">
                <a:sym typeface="Symbol" panose="05050102010706020507" pitchFamily="18" charset="2"/>
              </a:rPr>
              <a:t>[φ ]</a:t>
            </a:r>
            <a:r>
              <a:rPr lang="tr-TR" altLang="tr-TR" sz="17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700" i="1" dirty="0">
                <a:sym typeface="Symbol" panose="05050102010706020507" pitchFamily="18" charset="2"/>
              </a:rPr>
              <a:t>.</a:t>
            </a:r>
          </a:p>
          <a:p>
            <a:pPr marL="361950" indent="-36195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700" i="1" dirty="0">
                <a:sym typeface="Symbol" panose="05050102010706020507" pitchFamily="18" charset="2"/>
              </a:rPr>
              <a:t>jika</a:t>
            </a:r>
            <a:r>
              <a:rPr lang="en-US" altLang="tr-TR" sz="1700" i="1" dirty="0">
                <a:sym typeface="Symbol" panose="05050102010706020507" pitchFamily="18" charset="2"/>
              </a:rPr>
              <a:t> φ </a:t>
            </a:r>
            <a:r>
              <a:rPr lang="tr-TR" altLang="tr-TR" sz="1700" i="1" dirty="0">
                <a:sym typeface="Symbol" panose="05050102010706020507" pitchFamily="18" charset="2"/>
              </a:rPr>
              <a:t>dan</a:t>
            </a:r>
            <a:r>
              <a:rPr lang="en-US" altLang="tr-TR" sz="1700" i="1" dirty="0">
                <a:sym typeface="Symbol" panose="05050102010706020507" pitchFamily="18" charset="2"/>
              </a:rPr>
              <a:t> ψ </a:t>
            </a:r>
            <a:r>
              <a:rPr lang="tr-TR" altLang="tr-TR" sz="1700" i="1" dirty="0">
                <a:sym typeface="Symbol" panose="05050102010706020507" pitchFamily="18" charset="2"/>
              </a:rPr>
              <a:t>jika itu adalah kalimat</a:t>
            </a:r>
            <a:r>
              <a:rPr lang="en-US" altLang="tr-TR" sz="1700" i="1" dirty="0">
                <a:sym typeface="Symbol" panose="05050102010706020507" pitchFamily="18" charset="2"/>
              </a:rPr>
              <a:t>,</a:t>
            </a:r>
            <a:r>
              <a:rPr lang="tr-TR" altLang="tr-TR" sz="1700" i="1" dirty="0">
                <a:sym typeface="Symbol" panose="05050102010706020507" pitchFamily="18" charset="2"/>
              </a:rPr>
              <a:t> </a:t>
            </a:r>
            <a:r>
              <a:rPr lang="en-US" altLang="tr-TR" sz="1700" i="1" dirty="0">
                <a:sym typeface="Symbol" panose="05050102010706020507" pitchFamily="18" charset="2"/>
              </a:rPr>
              <a:t>[φ ]</a:t>
            </a:r>
            <a:r>
              <a:rPr lang="tr-TR" altLang="tr-TR" sz="17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700" i="1" dirty="0">
                <a:sym typeface="Symbol" panose="05050102010706020507" pitchFamily="18" charset="2"/>
              </a:rPr>
              <a:t>.</a:t>
            </a:r>
          </a:p>
          <a:p>
            <a:pPr marL="361950" indent="-36195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tr-TR" altLang="tr-TR" sz="1700" i="1" dirty="0">
                <a:sym typeface="Symbol" panose="05050102010706020507" pitchFamily="18" charset="2"/>
              </a:rPr>
              <a:t>jika</a:t>
            </a:r>
            <a:r>
              <a:rPr lang="en-US" altLang="tr-TR" sz="1700" i="1" dirty="0">
                <a:sym typeface="Symbol" panose="05050102010706020507" pitchFamily="18" charset="2"/>
              </a:rPr>
              <a:t> φ </a:t>
            </a:r>
            <a:r>
              <a:rPr lang="tr-TR" altLang="tr-TR" sz="1700" i="1" dirty="0">
                <a:sym typeface="Symbol" panose="05050102010706020507" pitchFamily="18" charset="2"/>
              </a:rPr>
              <a:t>dan</a:t>
            </a:r>
            <a:r>
              <a:rPr lang="en-US" altLang="tr-TR" sz="1700" i="1" dirty="0">
                <a:sym typeface="Symbol" panose="05050102010706020507" pitchFamily="18" charset="2"/>
              </a:rPr>
              <a:t> ψ </a:t>
            </a:r>
            <a:r>
              <a:rPr lang="tr-TR" altLang="tr-TR" sz="1700" i="1" dirty="0">
                <a:sym typeface="Symbol" panose="05050102010706020507" pitchFamily="18" charset="2"/>
              </a:rPr>
              <a:t>jika itu adalah kalimat</a:t>
            </a:r>
            <a:r>
              <a:rPr lang="en-US" altLang="tr-TR" sz="1700" i="1" dirty="0">
                <a:sym typeface="Symbol" panose="05050102010706020507" pitchFamily="18" charset="2"/>
              </a:rPr>
              <a:t>,</a:t>
            </a:r>
            <a:r>
              <a:rPr lang="tr-TR" altLang="tr-TR" sz="1700" i="1" dirty="0">
                <a:sym typeface="Symbol" panose="05050102010706020507" pitchFamily="18" charset="2"/>
              </a:rPr>
              <a:t> </a:t>
            </a:r>
            <a:r>
              <a:rPr lang="en-US" altLang="tr-TR" sz="1700" i="1" dirty="0">
                <a:sym typeface="Symbol" panose="05050102010706020507" pitchFamily="18" charset="2"/>
              </a:rPr>
              <a:t>[φ ]</a:t>
            </a:r>
            <a:r>
              <a:rPr lang="tr-TR" altLang="tr-TR" sz="1700" i="1" dirty="0">
                <a:sym typeface="Symbol" panose="05050102010706020507" pitchFamily="18" charset="2"/>
              </a:rPr>
              <a:t>adalah sebuah kalimat</a:t>
            </a:r>
            <a:r>
              <a:rPr lang="en-US" altLang="tr-TR" sz="1700" i="1" dirty="0">
                <a:sym typeface="Symbol" panose="05050102010706020507" pitchFamily="18" charset="2"/>
              </a:rPr>
              <a:t>.</a:t>
            </a:r>
            <a:r>
              <a:rPr lang="tr-TR" altLang="tr-TR" sz="1600" dirty="0"/>
              <a:t> </a:t>
            </a:r>
          </a:p>
          <a:p>
            <a:pPr marL="361950" indent="-36195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de-DE" altLang="tr-TR" sz="1700" i="1" dirty="0"/>
              <a:t>jika</a:t>
            </a:r>
            <a:r>
              <a:rPr lang="en-US" altLang="tr-TR" sz="1700" i="1" dirty="0">
                <a:sym typeface="Symbol" panose="05050102010706020507" pitchFamily="18" charset="2"/>
              </a:rPr>
              <a:t>φ</a:t>
            </a:r>
            <a:r>
              <a:rPr lang="de-DE" altLang="tr-TR" sz="1700" i="1" dirty="0"/>
              <a:t>rumus, dan u adalah variabel,</a:t>
            </a:r>
            <a:r>
              <a:rPr lang="en-US" altLang="tr-TR" sz="1700" i="1" dirty="0">
                <a:sym typeface="Symbol" panose="05050102010706020507" pitchFamily="18" charset="2"/>
              </a:rPr>
              <a:t></a:t>
            </a:r>
            <a:r>
              <a:rPr lang="de-DE" altLang="tr-TR" sz="1700" i="1" dirty="0"/>
              <a:t>kamu</a:t>
            </a:r>
            <a:r>
              <a:rPr lang="en-US" altLang="tr-TR" sz="1700" i="1" dirty="0">
                <a:sym typeface="Symbol" panose="05050102010706020507" pitchFamily="18" charset="2"/>
              </a:rPr>
              <a:t>φ</a:t>
            </a:r>
            <a:r>
              <a:rPr lang="de-DE" altLang="tr-TR" sz="1700" i="1" dirty="0"/>
              <a:t>adalah sebuah rumus.</a:t>
            </a:r>
          </a:p>
          <a:p>
            <a:pPr marL="361950" indent="-361950" rtl="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de-DE" altLang="tr-TR" sz="1700" i="1" dirty="0"/>
              <a:t>jika</a:t>
            </a:r>
            <a:r>
              <a:rPr lang="en-US" altLang="tr-TR" sz="1700" i="1" dirty="0">
                <a:sym typeface="Symbol" panose="05050102010706020507" pitchFamily="18" charset="2"/>
              </a:rPr>
              <a:t>φ</a:t>
            </a:r>
            <a:r>
              <a:rPr lang="de-DE" altLang="tr-TR" sz="1700" i="1" dirty="0"/>
              <a:t>sebuah formula, dan kamu juga</a:t>
            </a:r>
            <a:r>
              <a:rPr lang="tr-TR" altLang="tr-TR" sz="1700" i="1" dirty="0"/>
              <a:t>g</a:t>
            </a:r>
            <a:r>
              <a:rPr lang="de-DE" altLang="tr-TR" sz="1700" i="1" dirty="0"/>
              <a:t>jika itu bekerja,</a:t>
            </a:r>
            <a:r>
              <a:rPr lang="en-US" altLang="tr-TR" sz="1700" i="1" dirty="0">
                <a:sym typeface="Symbol" panose="05050102010706020507" pitchFamily="18" charset="2"/>
              </a:rPr>
              <a:t></a:t>
            </a:r>
            <a:r>
              <a:rPr lang="de-DE" altLang="tr-TR" sz="1700" i="1" dirty="0"/>
              <a:t>kamu</a:t>
            </a:r>
            <a:r>
              <a:rPr lang="en-US" altLang="tr-TR" sz="1700" i="1" dirty="0">
                <a:sym typeface="Symbol" panose="05050102010706020507" pitchFamily="18" charset="2"/>
              </a:rPr>
              <a:t>φ</a:t>
            </a:r>
            <a:r>
              <a:rPr lang="de-DE" altLang="tr-TR" sz="1700" i="1" dirty="0"/>
              <a:t>adalah sebuah rumus.</a:t>
            </a:r>
            <a:endParaRPr lang="tr-TR" altLang="tr-TR" sz="1600" i="1" dirty="0"/>
          </a:p>
          <a:p>
            <a:pPr marL="361950" indent="-361950" rtl="0" algn="l">
              <a:lnSpc>
                <a:spcPct val="80000"/>
              </a:lnSpc>
            </a:pPr>
            <a:endParaRPr lang="tr-TR" altLang="tr-TR" sz="1700" i="1" dirty="0"/>
          </a:p>
        </p:txBody>
      </p:sp>
    </p:spTree>
    <p:extLst>
      <p:ext uri="{BB962C8B-B14F-4D97-AF65-F5344CB8AC3E}">
        <p14:creationId xmlns:p14="http://schemas.microsoft.com/office/powerpoint/2010/main" val="200787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tr-TR" altLang="tr-TR" b="1" dirty="0"/>
              <a:t>Dari Matematika hingga Pemrograman...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4" y="1700214"/>
            <a:ext cx="3076575" cy="592137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tr-TR" altLang="tr-TR" sz="2400" b="1"/>
              <a:t>Mari kita anggap setiap program sebagai fungsi (F):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10538" y="617855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50000"/>
              </a:spcBef>
              <a:buClrTx/>
              <a:buSzTx/>
              <a:buFontTx/>
              <a:buNone/>
            </a:pPr>
            <a:fld id="{15B67E60-144A-4712-920D-DDABBC19CD3C}" type="slidenum">
              <a:rPr lang="en-US" altLang="tr-TR" sz="1400">
                <a:solidFill>
                  <a:schemeClr val="bg2"/>
                </a:solidFill>
                <a:latin typeface="Times New Roman" panose="02020603050405020304" pitchFamily="18" charset="0"/>
              </a:rPr>
              <a:pPr rtl="0" algn="l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tr-TR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34074" y="1711325"/>
            <a:ext cx="49849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Symbol" pitchFamily="18" charset="2"/>
              <a:buChar char="·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rtl="0" algn="l">
              <a:buNone/>
              <a:defRPr/>
            </a:pPr>
            <a:r>
              <a:rPr lang="tr-TR" sz="2400" b="1" kern="0" dirty="0"/>
              <a:t>Pemrograman deduktif: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619876" y="2371725"/>
            <a:ext cx="792163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tr-TR" altLang="tr-TR" sz="1000" b="1">
              <a:latin typeface="Times New Roman" panose="02020603050405020304" pitchFamily="18" charset="0"/>
            </a:endParaRPr>
          </a:p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 b="1">
                <a:latin typeface="Times New Roman" panose="02020603050405020304" pitchFamily="18" charset="0"/>
              </a:rPr>
              <a:t>Saya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742363" y="2371725"/>
            <a:ext cx="792162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tr-TR" altLang="tr-TR" sz="1000" b="1">
              <a:latin typeface="Times New Roman" panose="02020603050405020304" pitchFamily="18" charset="0"/>
            </a:endParaRPr>
          </a:p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 b="1">
                <a:latin typeface="Times New Roman" panose="02020603050405020304" pitchFamily="18" charset="0"/>
              </a:rPr>
              <a:t>DIA</a:t>
            </a: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7556500" y="2946401"/>
            <a:ext cx="1081088" cy="144463"/>
          </a:xfrm>
          <a:prstGeom prst="rightArrow">
            <a:avLst>
              <a:gd name="adj1" fmla="val 50000"/>
              <a:gd name="adj2" fmla="val 498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916863" y="2443163"/>
            <a:ext cx="360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635751" y="4530725"/>
            <a:ext cx="792163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tr-TR" altLang="tr-TR" sz="1000" b="1">
              <a:latin typeface="Times New Roman" panose="02020603050405020304" pitchFamily="18" charset="0"/>
            </a:endParaRPr>
          </a:p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 b="1">
                <a:latin typeface="Times New Roman" panose="02020603050405020304" pitchFamily="18" charset="0"/>
              </a:rPr>
              <a:t>Saya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758238" y="4530725"/>
            <a:ext cx="792162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tr-TR" altLang="tr-TR" sz="1000" b="1">
              <a:latin typeface="Times New Roman" panose="02020603050405020304" pitchFamily="18" charset="0"/>
            </a:endParaRPr>
          </a:p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 b="1">
                <a:latin typeface="Times New Roman" panose="02020603050405020304" pitchFamily="18" charset="0"/>
              </a:rPr>
              <a:t>DIA</a:t>
            </a:r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7572375" y="5106989"/>
            <a:ext cx="1079500" cy="142875"/>
          </a:xfrm>
          <a:prstGeom prst="rightArrow">
            <a:avLst>
              <a:gd name="adj1" fmla="val 50000"/>
              <a:gd name="adj2" fmla="val 503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931151" y="4602164"/>
            <a:ext cx="3603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007100" y="3856039"/>
            <a:ext cx="46799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Symbol" pitchFamily="18" charset="2"/>
              <a:buChar char="·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rtl="0" algn="l">
              <a:buNone/>
              <a:defRPr/>
            </a:pPr>
            <a:r>
              <a:rPr lang="tr-TR" sz="2400" b="1" kern="0" dirty="0"/>
              <a:t>Pemrograman induktif: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333626" y="3367089"/>
            <a:ext cx="792163" cy="12969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tr-TR" altLang="tr-TR" sz="1000" b="1">
              <a:latin typeface="Times New Roman" panose="02020603050405020304" pitchFamily="18" charset="0"/>
            </a:endParaRPr>
          </a:p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 b="1">
                <a:latin typeface="Times New Roman" panose="02020603050405020304" pitchFamily="18" charset="0"/>
              </a:rPr>
              <a:t>Saya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454526" y="3367089"/>
            <a:ext cx="792163" cy="12969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endParaRPr lang="tr-TR" altLang="tr-TR" sz="1000" b="1">
              <a:latin typeface="Times New Roman" panose="02020603050405020304" pitchFamily="18" charset="0"/>
            </a:endParaRPr>
          </a:p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 b="1">
                <a:latin typeface="Times New Roman" panose="02020603050405020304" pitchFamily="18" charset="0"/>
              </a:rPr>
              <a:t>DIA</a:t>
            </a: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>
            <a:off x="3268664" y="3943351"/>
            <a:ext cx="1081087" cy="144463"/>
          </a:xfrm>
          <a:prstGeom prst="rightArrow">
            <a:avLst>
              <a:gd name="adj1" fmla="val 50000"/>
              <a:gd name="adj2" fmla="val 498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>
              <a:latin typeface="Times New Roman" panose="02020603050405020304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629026" y="3438525"/>
            <a:ext cx="3603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4" name="Left Brace 23"/>
          <p:cNvSpPr>
            <a:spLocks/>
          </p:cNvSpPr>
          <p:nvPr/>
        </p:nvSpPr>
        <p:spPr bwMode="auto">
          <a:xfrm>
            <a:off x="5645151" y="1855788"/>
            <a:ext cx="288925" cy="4176712"/>
          </a:xfrm>
          <a:prstGeom prst="leftBrace">
            <a:avLst>
              <a:gd name="adj1" fmla="val 8299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>
              <a:latin typeface="Times New Roman" panose="02020603050405020304" pitchFamily="18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761413" y="2359026"/>
            <a:ext cx="412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0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64425" y="2155826"/>
            <a:ext cx="414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✓</a:t>
            </a:r>
            <a:endParaRPr lang="tr-TR" altLang="tr-TR" sz="4000" b="1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427789" y="2387601"/>
            <a:ext cx="414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✓</a:t>
            </a:r>
            <a:endParaRPr lang="tr-TR" altLang="tr-TR" sz="4000" b="1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86525" y="4510089"/>
            <a:ext cx="414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✓</a:t>
            </a:r>
            <a:endParaRPr lang="tr-TR" altLang="tr-TR" sz="4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648700" y="4525964"/>
            <a:ext cx="414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✓</a:t>
            </a:r>
            <a:endParaRPr lang="tr-TR" altLang="tr-TR" sz="4000" b="1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616825" y="4248151"/>
            <a:ext cx="414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000" b="1"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94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10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/>
      <p:bldP spid="18" grpId="0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58800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200" b="1"/>
              <a:t>L</a:t>
            </a:r>
            <a:r>
              <a:rPr lang="tr-TR" altLang="tr-TR" sz="3200" b="1" baseline="-25000"/>
              <a:t>2</a:t>
            </a:r>
            <a:r>
              <a:rPr lang="tr-TR" altLang="tr-TR" sz="3200" b="1"/>
              <a:t>Bahasa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908051"/>
            <a:ext cx="8229600" cy="5510213"/>
          </a:xfrm>
        </p:spPr>
        <p:txBody>
          <a:bodyPr>
            <a:normAutofit lnSpcReduction="10000"/>
          </a:bodyPr>
          <a:lstStyle/>
          <a:p>
            <a:pPr marL="400050" indent="-400050" algn="l" rtl="0">
              <a:lnSpc>
                <a:spcPct val="90000"/>
              </a:lnSpc>
              <a:spcBef>
                <a:spcPct val="0"/>
              </a:spcBef>
            </a:pPr>
            <a:r>
              <a:rPr lang="tr-TR" altLang="tr-TR" sz="2000" b="1"/>
              <a:t>SEMANTIK:</a:t>
            </a:r>
          </a:p>
          <a:p>
            <a:pPr marL="400050" indent="-40005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000" b="1"/>
          </a:p>
          <a:p>
            <a:pPr marL="400050" indent="-40005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b="1"/>
              <a:t>A. Ekspresi Dasar</a:t>
            </a:r>
          </a:p>
          <a:p>
            <a:pPr marL="400050" indent="-40005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000" b="1"/>
          </a:p>
          <a:p>
            <a:pPr marL="400050" indent="-40005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AutoNum type="arabicPeriod"/>
            </a:pPr>
            <a:r>
              <a:rPr lang="en-US" altLang="tr-TR" sz="2100" i="1">
                <a:sym typeface="Symbol" panose="05050102010706020507" pitchFamily="18" charset="2"/>
              </a:rPr>
              <a:t>Jika kamu L</a:t>
            </a:r>
            <a:r>
              <a:rPr lang="en-US" altLang="tr-TR" sz="2100" i="1" baseline="-25000">
                <a:sym typeface="Symbol" panose="05050102010706020507" pitchFamily="18" charset="2"/>
              </a:rPr>
              <a:t>2</a:t>
            </a:r>
            <a:r>
              <a:rPr lang="tr-TR" altLang="tr-TR" sz="2100" i="1">
                <a:sym typeface="Symbol" panose="05050102010706020507" pitchFamily="18" charset="2"/>
              </a:rPr>
              <a:t>'</a:t>
            </a:r>
            <a:r>
              <a:rPr lang="en-US" altLang="tr-TR" sz="2100" i="1">
                <a:sym typeface="Symbol" panose="05050102010706020507" pitchFamily="18" charset="2"/>
              </a:rPr>
              <a:t>Jika itu adalah variabel [u]</a:t>
            </a:r>
            <a:r>
              <a:rPr lang="en-US" altLang="tr-TR" sz="2100" i="1" baseline="30000">
                <a:sym typeface="Symbol" panose="05050102010706020507" pitchFamily="18" charset="2"/>
              </a:rPr>
              <a:t>m</a:t>
            </a:r>
            <a:r>
              <a:rPr lang="en-US" altLang="tr-TR" sz="2100" i="1">
                <a:sym typeface="Symbol" panose="05050102010706020507" pitchFamily="18" charset="2"/>
              </a:rPr>
              <a:t>= g(u)'d</a:t>
            </a:r>
            <a:r>
              <a:rPr lang="tr-TR" altLang="tr-TR" sz="2100" i="1">
                <a:sym typeface="Symbol" panose="05050102010706020507" pitchFamily="18" charset="2"/>
              </a:rPr>
              <a:t>kamu</a:t>
            </a:r>
            <a:r>
              <a:rPr lang="en-US" altLang="tr-TR" sz="2100" i="1">
                <a:sym typeface="Symbol" panose="05050102010706020507" pitchFamily="18" charset="2"/>
              </a:rPr>
              <a:t>r.</a:t>
            </a:r>
            <a:r>
              <a:rPr lang="tr-TR" altLang="tr-TR" sz="2100">
                <a:sym typeface="Symbol" panose="05050102010706020507" pitchFamily="18" charset="2"/>
              </a:rPr>
              <a:t> </a:t>
            </a:r>
          </a:p>
          <a:p>
            <a:pPr marL="400050" indent="-400050" algn="l" rtl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AutoNum type="arabicPeriod"/>
            </a:pPr>
            <a:r>
              <a:rPr lang="en-US" altLang="tr-TR" sz="2100" i="1">
                <a:sym typeface="Symbol" panose="05050102010706020507" pitchFamily="18" charset="2"/>
              </a:rPr>
              <a:t>Jika L</a:t>
            </a:r>
            <a:r>
              <a:rPr lang="en-US" altLang="tr-TR" sz="2100" i="1" baseline="-25000">
                <a:sym typeface="Symbol" panose="05050102010706020507" pitchFamily="18" charset="2"/>
              </a:rPr>
              <a:t>2</a:t>
            </a:r>
            <a:r>
              <a:rPr lang="tr-TR" altLang="tr-TR" sz="2100" i="1">
                <a:sym typeface="Symbol" panose="05050102010706020507" pitchFamily="18" charset="2"/>
              </a:rPr>
              <a:t>'</a:t>
            </a:r>
            <a:r>
              <a:rPr lang="en-US" altLang="tr-TR" sz="2100" i="1">
                <a:sym typeface="Symbol" panose="05050102010706020507" pitchFamily="18" charset="2"/>
              </a:rPr>
              <a:t>dari yang tidak logis</a:t>
            </a:r>
            <a:r>
              <a:rPr lang="tr-TR" altLang="tr-TR" sz="2100" i="1">
                <a:sym typeface="Symbol" panose="05050102010706020507" pitchFamily="18" charset="2"/>
              </a:rPr>
              <a:t>konstan</a:t>
            </a:r>
            <a:r>
              <a:rPr lang="en-US" altLang="tr-TR" sz="2100" i="1">
                <a:sym typeface="Symbol" panose="05050102010706020507" pitchFamily="18" charset="2"/>
              </a:rPr>
              <a:t>jika []</a:t>
            </a:r>
            <a:r>
              <a:rPr lang="en-US" altLang="tr-TR" sz="2100" i="1" baseline="30000">
                <a:sym typeface="Symbol" panose="05050102010706020507" pitchFamily="18" charset="2"/>
              </a:rPr>
              <a:t>m</a:t>
            </a:r>
            <a:r>
              <a:rPr lang="en-US" altLang="tr-TR" sz="2100" i="1">
                <a:sym typeface="Symbol" panose="05050102010706020507" pitchFamily="18" charset="2"/>
              </a:rPr>
              <a:t>= F().</a:t>
            </a:r>
            <a:r>
              <a:rPr lang="tr-TR" altLang="tr-TR" sz="2100">
                <a:sym typeface="Symbol" panose="05050102010706020507" pitchFamily="18" charset="2"/>
              </a:rPr>
              <a:t> </a:t>
            </a:r>
            <a:endParaRPr lang="tr-TR" altLang="tr-TR" sz="2000" i="1">
              <a:sym typeface="Symbol" panose="05050102010706020507" pitchFamily="18" charset="2"/>
            </a:endParaRPr>
          </a:p>
          <a:p>
            <a:pPr marL="400050" indent="-40005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i="1">
                <a:sym typeface="Symbol" panose="05050102010706020507" pitchFamily="18" charset="2"/>
              </a:rPr>
              <a:t> </a:t>
            </a:r>
          </a:p>
          <a:p>
            <a:pPr marL="400050" indent="-40005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b="1" i="1">
                <a:sym typeface="Symbol" panose="05050102010706020507" pitchFamily="18" charset="2"/>
              </a:rPr>
              <a:t>B. Aturan Semantik</a:t>
            </a:r>
          </a:p>
          <a:p>
            <a:pPr marL="400050" indent="-40005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000" i="1">
              <a:sym typeface="Symbol" panose="05050102010706020507" pitchFamily="18" charset="2"/>
            </a:endParaRPr>
          </a:p>
          <a:p>
            <a:pPr marL="400050" indent="-400050" rtl="0" algn="l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tr-TR" sz="2100" i="1">
                <a:sym typeface="Symbol" panose="05050102010706020507" pitchFamily="18" charset="2"/>
              </a:rPr>
              <a:t>Jika tunggal</a:t>
            </a:r>
            <a:r>
              <a:rPr lang="tr-TR" altLang="tr-TR" sz="2100" i="1">
                <a:sym typeface="Symbol" panose="05050102010706020507" pitchFamily="18" charset="2"/>
              </a:rPr>
              <a:t>dengan argumen</a:t>
            </a:r>
            <a:r>
              <a:rPr lang="en-US" altLang="tr-TR" sz="2100" i="1">
                <a:sym typeface="Symbol" panose="05050102010706020507" pitchFamily="18" charset="2"/>
              </a:rPr>
              <a:t>jika adalah predikat dan adalah istilah,</a:t>
            </a:r>
            <a:endParaRPr lang="tr-TR" altLang="tr-TR" sz="2100" i="1">
              <a:sym typeface="Symbol" panose="05050102010706020507" pitchFamily="18" charset="2"/>
            </a:endParaRPr>
          </a:p>
          <a:p>
            <a:pPr marL="400050" indent="-400050" rtl="0" algn="l">
              <a:lnSpc>
                <a:spcPct val="90000"/>
              </a:lnSpc>
              <a:buNone/>
            </a:pPr>
            <a:r>
              <a:rPr lang="tr-TR" altLang="tr-TR" sz="2100" i="1">
                <a:sym typeface="Symbol" panose="05050102010706020507" pitchFamily="18" charset="2"/>
              </a:rPr>
              <a:t> </a:t>
            </a:r>
            <a:r>
              <a:rPr lang="en-US" altLang="tr-TR" sz="2100" i="1">
                <a:sym typeface="Symbol" panose="05050102010706020507" pitchFamily="18" charset="2"/>
              </a:rPr>
              <a:t>[()]</a:t>
            </a:r>
            <a:r>
              <a:rPr lang="en-US" altLang="tr-TR" sz="2100" i="1" baseline="30000">
                <a:sym typeface="Symbol" panose="05050102010706020507" pitchFamily="18" charset="2"/>
              </a:rPr>
              <a:t>m</a:t>
            </a:r>
            <a:r>
              <a:rPr lang="en-US" altLang="tr-TR" sz="2100" i="1">
                <a:sym typeface="Symbol" panose="05050102010706020507" pitchFamily="18" charset="2"/>
              </a:rPr>
              <a:t>= []</a:t>
            </a:r>
            <a:r>
              <a:rPr lang="en-US" altLang="tr-TR" sz="2100" i="1" baseline="30000">
                <a:sym typeface="Symbol" panose="05050102010706020507" pitchFamily="18" charset="2"/>
              </a:rPr>
              <a:t>m</a:t>
            </a:r>
            <a:r>
              <a:rPr lang="en-US" altLang="tr-TR" sz="2100" i="1">
                <a:sym typeface="Symbol" panose="05050102010706020507" pitchFamily="18" charset="2"/>
              </a:rPr>
              <a:t>([]</a:t>
            </a:r>
            <a:r>
              <a:rPr lang="en-US" altLang="tr-TR" sz="2100" i="1" baseline="30000">
                <a:sym typeface="Symbol" panose="05050102010706020507" pitchFamily="18" charset="2"/>
              </a:rPr>
              <a:t>Mg</a:t>
            </a:r>
            <a:r>
              <a:rPr lang="en-US" altLang="tr-TR" sz="2100" i="1">
                <a:sym typeface="Symbol" panose="05050102010706020507" pitchFamily="18" charset="2"/>
              </a:rPr>
              <a:t>)'D</a:t>
            </a:r>
            <a:r>
              <a:rPr lang="tr-TR" altLang="tr-TR" sz="2100" i="1">
                <a:sym typeface="Symbol" panose="05050102010706020507" pitchFamily="18" charset="2"/>
              </a:rPr>
              <a:t>Saya</a:t>
            </a:r>
            <a:r>
              <a:rPr lang="en-US" altLang="tr-TR" sz="2100" i="1">
                <a:sym typeface="Symbol" panose="05050102010706020507" pitchFamily="18" charset="2"/>
              </a:rPr>
              <a:t>r</a:t>
            </a:r>
            <a:r>
              <a:rPr lang="tr-TR" altLang="tr-TR" sz="2100">
                <a:sym typeface="Symbol" panose="05050102010706020507" pitchFamily="18" charset="2"/>
              </a:rPr>
              <a:t> </a:t>
            </a:r>
            <a:r>
              <a:rPr lang="en-US" altLang="tr-TR" sz="2100" i="1">
                <a:sym typeface="Symbol" panose="05050102010706020507" pitchFamily="18" charset="2"/>
              </a:rPr>
              <a:t>.</a:t>
            </a:r>
          </a:p>
          <a:p>
            <a:pPr marL="400050" indent="-400050" rtl="0" algn="l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tr-TR" sz="2100" i="1">
                <a:sym typeface="Symbol" panose="05050102010706020507" pitchFamily="18" charset="2"/>
              </a:rPr>
              <a:t>Jika dua</a:t>
            </a:r>
            <a:r>
              <a:rPr lang="tr-TR" altLang="tr-TR" sz="2100" i="1">
                <a:sym typeface="Symbol" panose="05050102010706020507" pitchFamily="18" charset="2"/>
              </a:rPr>
              <a:t>dengan argumen</a:t>
            </a:r>
            <a:r>
              <a:rPr lang="en-US" altLang="tr-TR" sz="2100" i="1">
                <a:sym typeface="Symbol" panose="05050102010706020507" pitchFamily="18" charset="2"/>
              </a:rPr>
              <a:t>predikat, jika dan adalah suku,</a:t>
            </a:r>
            <a:endParaRPr lang="tr-TR" altLang="tr-TR" sz="2100" i="1">
              <a:sym typeface="Symbol" panose="05050102010706020507" pitchFamily="18" charset="2"/>
            </a:endParaRPr>
          </a:p>
          <a:p>
            <a:pPr marL="400050" indent="-400050" rtl="0" algn="l">
              <a:lnSpc>
                <a:spcPct val="90000"/>
              </a:lnSpc>
              <a:buNone/>
            </a:pPr>
            <a:r>
              <a:rPr lang="tr-TR" altLang="tr-TR" sz="2100" i="1">
                <a:sym typeface="Symbol" panose="05050102010706020507" pitchFamily="18" charset="2"/>
              </a:rPr>
              <a:t> </a:t>
            </a:r>
            <a:r>
              <a:rPr lang="en-US" altLang="tr-TR" sz="2100" i="1">
                <a:sym typeface="Symbol" panose="05050102010706020507" pitchFamily="18" charset="2"/>
              </a:rPr>
              <a:t>[(</a:t>
            </a:r>
            <a:r>
              <a:rPr lang="de-DE" altLang="tr-TR" sz="2100" i="1">
                <a:sym typeface="Symbol" panose="05050102010706020507" pitchFamily="18" charset="2"/>
              </a:rPr>
              <a:t>,</a:t>
            </a:r>
            <a:r>
              <a:rPr lang="en-US" altLang="tr-TR" sz="2100" i="1">
                <a:sym typeface="Symbol" panose="05050102010706020507" pitchFamily="18" charset="2"/>
              </a:rPr>
              <a:t>)]</a:t>
            </a:r>
            <a:r>
              <a:rPr lang="en-US" altLang="tr-TR" sz="2100" i="1" baseline="30000">
                <a:sym typeface="Symbol" panose="05050102010706020507" pitchFamily="18" charset="2"/>
              </a:rPr>
              <a:t>m</a:t>
            </a:r>
            <a:r>
              <a:rPr lang="en-US" altLang="tr-TR" sz="2100" i="1">
                <a:sym typeface="Symbol" panose="05050102010706020507" pitchFamily="18" charset="2"/>
              </a:rPr>
              <a:t>=</a:t>
            </a:r>
            <a:r>
              <a:rPr lang="tr-TR" altLang="tr-TR" sz="2100" i="1">
                <a:sym typeface="Symbol" panose="05050102010706020507" pitchFamily="18" charset="2"/>
              </a:rPr>
              <a:t>(</a:t>
            </a:r>
            <a:r>
              <a:rPr lang="en-US" altLang="tr-TR" sz="2100" i="1">
                <a:sym typeface="Symbol" panose="05050102010706020507" pitchFamily="18" charset="2"/>
              </a:rPr>
              <a:t>[]</a:t>
            </a:r>
            <a:r>
              <a:rPr lang="en-US" altLang="tr-TR" sz="2100" i="1" baseline="30000">
                <a:sym typeface="Symbol" panose="05050102010706020507" pitchFamily="18" charset="2"/>
              </a:rPr>
              <a:t>m</a:t>
            </a:r>
            <a:r>
              <a:rPr lang="tr-TR" altLang="tr-TR" sz="2100" i="1" baseline="30000">
                <a:sym typeface="Symbol" panose="05050102010706020507" pitchFamily="18" charset="2"/>
              </a:rPr>
              <a:t> </a:t>
            </a:r>
            <a:r>
              <a:rPr lang="tr-TR" altLang="tr-TR" sz="2100" i="1">
                <a:sym typeface="Symbol" panose="05050102010706020507" pitchFamily="18" charset="2"/>
              </a:rPr>
              <a:t>(</a:t>
            </a:r>
            <a:r>
              <a:rPr lang="en-US" altLang="tr-TR" sz="2100" i="1">
                <a:sym typeface="Symbol" panose="05050102010706020507" pitchFamily="18" charset="2"/>
              </a:rPr>
              <a:t>[]</a:t>
            </a:r>
            <a:r>
              <a:rPr lang="en-US" altLang="tr-TR" sz="2100" i="1" baseline="30000">
                <a:sym typeface="Symbol" panose="05050102010706020507" pitchFamily="18" charset="2"/>
              </a:rPr>
              <a:t>Mg</a:t>
            </a:r>
            <a:r>
              <a:rPr lang="tr-TR" altLang="tr-TR" sz="2100" i="1">
                <a:sym typeface="Symbol" panose="05050102010706020507" pitchFamily="18" charset="2"/>
              </a:rPr>
              <a:t>))(</a:t>
            </a:r>
            <a:r>
              <a:rPr lang="en-US" altLang="tr-TR" sz="2100" i="1">
                <a:sym typeface="Symbol" panose="05050102010706020507" pitchFamily="18" charset="2"/>
              </a:rPr>
              <a:t>[]</a:t>
            </a:r>
            <a:r>
              <a:rPr lang="en-US" altLang="tr-TR" sz="2100" i="1" baseline="30000">
                <a:sym typeface="Symbol" panose="05050102010706020507" pitchFamily="18" charset="2"/>
              </a:rPr>
              <a:t>Mg</a:t>
            </a:r>
            <a:r>
              <a:rPr lang="en-US" altLang="tr-TR" sz="2100" i="1">
                <a:sym typeface="Symbol" panose="05050102010706020507" pitchFamily="18" charset="2"/>
              </a:rPr>
              <a:t>)'D</a:t>
            </a:r>
            <a:r>
              <a:rPr lang="tr-TR" altLang="tr-TR" sz="2100" i="1">
                <a:sym typeface="Symbol" panose="05050102010706020507" pitchFamily="18" charset="2"/>
              </a:rPr>
              <a:t>Saya</a:t>
            </a:r>
            <a:r>
              <a:rPr lang="en-US" altLang="tr-TR" sz="2100" i="1">
                <a:sym typeface="Symbol" panose="05050102010706020507" pitchFamily="18" charset="2"/>
              </a:rPr>
              <a:t>r</a:t>
            </a:r>
            <a:r>
              <a:rPr lang="tr-TR" altLang="tr-TR" sz="2100">
                <a:sym typeface="Symbol" panose="05050102010706020507" pitchFamily="18" charset="2"/>
              </a:rPr>
              <a:t> </a:t>
            </a:r>
            <a:r>
              <a:rPr lang="en-US" altLang="tr-TR" sz="2100" i="1">
                <a:sym typeface="Symbol" panose="05050102010706020507" pitchFamily="18" charset="2"/>
              </a:rPr>
              <a:t>.</a:t>
            </a:r>
            <a:endParaRPr lang="de-DE" altLang="tr-TR" sz="2100" i="1">
              <a:sym typeface="Symbol" panose="05050102010706020507" pitchFamily="18" charset="2"/>
            </a:endParaRPr>
          </a:p>
          <a:p>
            <a:pPr marL="400050" indent="-400050" rtl="0" algn="l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de-DE" altLang="tr-TR" sz="2100" i="1"/>
              <a:t>jika</a:t>
            </a:r>
            <a:r>
              <a:rPr lang="en-US" altLang="tr-TR" sz="2100" i="1">
                <a:sym typeface="Symbol" panose="05050102010706020507" pitchFamily="18" charset="2"/>
              </a:rPr>
              <a:t></a:t>
            </a:r>
            <a:r>
              <a:rPr lang="de-DE" altLang="tr-TR" sz="2100" i="1"/>
              <a:t>jika itu adalah rumus, [</a:t>
            </a:r>
            <a:r>
              <a:rPr lang="en-US" altLang="tr-TR" sz="2100" i="1">
                <a:sym typeface="Symbol" panose="05050102010706020507" pitchFamily="18" charset="2"/>
              </a:rPr>
              <a:t></a:t>
            </a:r>
            <a:r>
              <a:rPr lang="de-DE" altLang="tr-TR" sz="2100" i="1"/>
              <a:t>]</a:t>
            </a:r>
            <a:r>
              <a:rPr lang="en-US" altLang="tr-TR" sz="2100" i="1" baseline="30000">
                <a:sym typeface="Symbol" panose="05050102010706020507" pitchFamily="18" charset="2"/>
              </a:rPr>
              <a:t>m</a:t>
            </a:r>
            <a:r>
              <a:rPr lang="de-DE" altLang="tr-TR" sz="2100" i="1"/>
              <a:t>= 1 jika [</a:t>
            </a:r>
            <a:r>
              <a:rPr lang="en-US" altLang="tr-TR" sz="2100" i="1">
                <a:sym typeface="Symbol" panose="05050102010706020507" pitchFamily="18" charset="2"/>
              </a:rPr>
              <a:t></a:t>
            </a:r>
            <a:r>
              <a:rPr lang="de-DE" altLang="tr-TR" sz="2100" i="1"/>
              <a:t>]</a:t>
            </a:r>
            <a:r>
              <a:rPr lang="en-US" altLang="tr-TR" sz="2100" i="1" baseline="30000">
                <a:sym typeface="Symbol" panose="05050102010706020507" pitchFamily="18" charset="2"/>
              </a:rPr>
              <a:t>m</a:t>
            </a:r>
            <a:r>
              <a:rPr lang="de-DE" altLang="tr-TR" sz="2100" i="1"/>
              <a:t>= 0; dalam kasus lain [</a:t>
            </a:r>
            <a:r>
              <a:rPr lang="en-US" altLang="tr-TR" sz="2100" i="1">
                <a:sym typeface="Symbol" panose="05050102010706020507" pitchFamily="18" charset="2"/>
              </a:rPr>
              <a:t></a:t>
            </a:r>
            <a:r>
              <a:rPr lang="de-DE" altLang="tr-TR" sz="2100" i="1"/>
              <a:t>]</a:t>
            </a:r>
            <a:r>
              <a:rPr lang="en-US" altLang="tr-TR" sz="2100" i="1" baseline="30000">
                <a:sym typeface="Symbol" panose="05050102010706020507" pitchFamily="18" charset="2"/>
              </a:rPr>
              <a:t>m</a:t>
            </a:r>
            <a:r>
              <a:rPr lang="de-DE" altLang="tr-TR" sz="2100" i="1"/>
              <a:t>= 0. Mirip</a:t>
            </a:r>
            <a:r>
              <a:rPr lang="tr-TR" altLang="tr-TR" sz="2100" i="1"/>
              <a:t>metode</a:t>
            </a:r>
            <a:r>
              <a:rPr lang="de-DE" altLang="tr-TR" sz="2100" i="1"/>
              <a:t>(</a:t>
            </a:r>
            <a:r>
              <a:rPr lang="en-US" altLang="tr-TR" sz="2100" i="1">
                <a:sym typeface="Symbol" panose="05050102010706020507" pitchFamily="18" charset="2"/>
              </a:rPr>
              <a:t></a:t>
            </a:r>
            <a:r>
              <a:rPr lang="en-US" altLang="tr-TR" sz="2100" i="1"/>
              <a:t> </a:t>
            </a:r>
            <a:r>
              <a:rPr lang="en-US" altLang="tr-TR" sz="2100" i="1">
                <a:sym typeface="Symbol" panose="05050102010706020507" pitchFamily="18" charset="2"/>
              </a:rPr>
              <a:t></a:t>
            </a:r>
            <a:r>
              <a:rPr lang="en-US" altLang="tr-TR" sz="2100" i="1"/>
              <a:t> </a:t>
            </a:r>
            <a:r>
              <a:rPr lang="en-US" altLang="tr-TR" sz="2100" i="1">
                <a:sym typeface="Symbol" panose="05050102010706020507" pitchFamily="18" charset="2"/>
              </a:rPr>
              <a:t></a:t>
            </a:r>
            <a:r>
              <a:rPr lang="de-DE" altLang="tr-TR" sz="2100" i="1"/>
              <a:t>), (</a:t>
            </a:r>
            <a:r>
              <a:rPr lang="en-US" altLang="tr-TR" sz="2100" i="1">
                <a:sym typeface="Symbol" panose="05050102010706020507" pitchFamily="18" charset="2"/>
              </a:rPr>
              <a:t></a:t>
            </a:r>
            <a:r>
              <a:rPr lang="en-US" altLang="tr-TR" sz="2100" i="1"/>
              <a:t> </a:t>
            </a:r>
            <a:r>
              <a:rPr lang="en-US" altLang="tr-TR" sz="2100" i="1">
                <a:sym typeface="Symbol" panose="05050102010706020507" pitchFamily="18" charset="2"/>
              </a:rPr>
              <a:t></a:t>
            </a:r>
            <a:r>
              <a:rPr lang="en-US" altLang="tr-TR" sz="2100" i="1"/>
              <a:t> </a:t>
            </a:r>
            <a:r>
              <a:rPr lang="en-US" altLang="tr-TR" sz="2100" i="1">
                <a:sym typeface="Symbol" panose="05050102010706020507" pitchFamily="18" charset="2"/>
              </a:rPr>
              <a:t></a:t>
            </a:r>
            <a:r>
              <a:rPr lang="de-DE" altLang="tr-TR" sz="2100" i="1"/>
              <a:t>), (</a:t>
            </a:r>
            <a:r>
              <a:rPr lang="en-US" altLang="tr-TR" sz="2100" i="1">
                <a:sym typeface="Symbol" panose="05050102010706020507" pitchFamily="18" charset="2"/>
              </a:rPr>
              <a:t></a:t>
            </a:r>
            <a:r>
              <a:rPr lang="en-US" altLang="tr-TR" sz="2100" i="1"/>
              <a:t> </a:t>
            </a:r>
            <a:r>
              <a:rPr lang="en-US" altLang="tr-TR" sz="2100" i="1">
                <a:sym typeface="Symbol" panose="05050102010706020507" pitchFamily="18" charset="2"/>
              </a:rPr>
              <a:t></a:t>
            </a:r>
            <a:r>
              <a:rPr lang="en-US" altLang="tr-TR" sz="2100" i="1"/>
              <a:t> </a:t>
            </a:r>
            <a:r>
              <a:rPr lang="en-US" altLang="tr-TR" sz="2100" i="1">
                <a:sym typeface="Symbol" panose="05050102010706020507" pitchFamily="18" charset="2"/>
              </a:rPr>
              <a:t></a:t>
            </a:r>
            <a:r>
              <a:rPr lang="de-DE" altLang="tr-TR" sz="2100" i="1"/>
              <a:t>), dan (</a:t>
            </a:r>
            <a:r>
              <a:rPr lang="en-US" altLang="tr-TR" sz="2100" i="1">
                <a:sym typeface="Symbol" panose="05050102010706020507" pitchFamily="18" charset="2"/>
              </a:rPr>
              <a:t></a:t>
            </a:r>
            <a:r>
              <a:rPr lang="en-US" altLang="tr-TR" sz="2100" i="1"/>
              <a:t> </a:t>
            </a:r>
            <a:r>
              <a:rPr lang="en-US" altLang="tr-TR" sz="2100" i="1">
                <a:sym typeface="Symbol" panose="05050102010706020507" pitchFamily="18" charset="2"/>
              </a:rPr>
              <a:t></a:t>
            </a:r>
            <a:r>
              <a:rPr lang="en-US" altLang="tr-TR" sz="2100" i="1"/>
              <a:t> </a:t>
            </a:r>
            <a:r>
              <a:rPr lang="en-US" altLang="tr-TR" sz="2100" i="1">
                <a:sym typeface="Symbol" panose="05050102010706020507" pitchFamily="18" charset="2"/>
              </a:rPr>
              <a:t></a:t>
            </a:r>
            <a:r>
              <a:rPr lang="de-DE" altLang="tr-TR" sz="2100" i="1"/>
              <a:t>)</a:t>
            </a:r>
            <a:r>
              <a:rPr lang="tr-TR" altLang="tr-TR" sz="2100" i="1"/>
              <a:t>Ini juga berlaku untuk formula</a:t>
            </a:r>
            <a:r>
              <a:rPr lang="de-DE" altLang="tr-TR" sz="2100" i="1"/>
              <a:t>.</a:t>
            </a:r>
            <a:r>
              <a:rPr lang="tr-TR" altLang="tr-TR" sz="2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78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58800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200" b="1"/>
              <a:t>L</a:t>
            </a:r>
            <a:r>
              <a:rPr lang="tr-TR" altLang="tr-TR" sz="3200" b="1" baseline="-25000"/>
              <a:t>2</a:t>
            </a:r>
            <a:r>
              <a:rPr lang="tr-TR" altLang="tr-TR" sz="3200" b="1"/>
              <a:t>Bahasa 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908051"/>
            <a:ext cx="8229600" cy="5510213"/>
          </a:xfrm>
        </p:spPr>
        <p:txBody>
          <a:bodyPr>
            <a:normAutofit lnSpcReduction="10000"/>
          </a:bodyPr>
          <a:lstStyle/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500" b="1" i="1">
                <a:sym typeface="Symbol" panose="05050102010706020507" pitchFamily="18" charset="2"/>
              </a:rPr>
              <a:t>B. Aturan Semantik (Lanjutan)</a:t>
            </a:r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500" i="1">
              <a:sym typeface="Symbol" panose="05050102010706020507" pitchFamily="18" charset="2"/>
            </a:endParaRPr>
          </a:p>
          <a:p>
            <a:pPr marL="571500" indent="-571500" algn="l" rtl="0">
              <a:buFont typeface="Wingdings" panose="05000000000000000000" pitchFamily="2" charset="2"/>
              <a:buAutoNum type="arabicPeriod" startAt="4"/>
            </a:pPr>
            <a:r>
              <a:rPr lang="de-DE" altLang="tr-TR" sz="2600" i="1">
                <a:sym typeface="Symbol" panose="05050102010706020507" pitchFamily="18" charset="2"/>
              </a:rPr>
              <a:t>jika</a:t>
            </a:r>
            <a:r>
              <a:rPr lang="en-US" altLang="tr-TR" sz="2600" i="1">
                <a:sym typeface="Symbol" panose="05050102010706020507" pitchFamily="18" charset="2"/>
              </a:rPr>
              <a:t></a:t>
            </a:r>
            <a:r>
              <a:rPr lang="de-DE" altLang="tr-TR" sz="2600" i="1">
                <a:sym typeface="Symbol" panose="05050102010706020507" pitchFamily="18" charset="2"/>
              </a:rPr>
              <a:t>jika u adalah rumus dan u adalah variabel,</a:t>
            </a:r>
            <a:endParaRPr lang="tr-TR" altLang="tr-TR" sz="2600" i="1">
              <a:sym typeface="Symbol" panose="05050102010706020507" pitchFamily="18" charset="2"/>
            </a:endParaRPr>
          </a:p>
          <a:p>
            <a:pPr marL="571500" indent="-571500" algn="l" rtl="0">
              <a:buNone/>
            </a:pPr>
            <a:r>
              <a:rPr lang="tr-TR" altLang="tr-TR" sz="2600" i="1">
                <a:sym typeface="Symbol" panose="05050102010706020507" pitchFamily="18" charset="2"/>
              </a:rPr>
              <a:t>kamu</a:t>
            </a:r>
            <a:r>
              <a:rPr lang="tr-TR" altLang="tr-TR" sz="2600">
                <a:sym typeface="Symbol" panose="05050102010706020507" pitchFamily="18" charset="2"/>
              </a:rPr>
              <a:t>Dalam semua kasus lain, kecuali nilai yang ditetapkan ke variabel</a:t>
            </a:r>
            <a:r>
              <a:rPr lang="tr-TR" altLang="tr-TR" sz="2600" i="1">
                <a:sym typeface="Symbol" panose="05050102010706020507" pitchFamily="18" charset="2"/>
              </a:rPr>
              <a:t>g</a:t>
            </a:r>
            <a:r>
              <a:rPr lang="tr-TR" altLang="tr-TR" sz="2600">
                <a:sym typeface="Symbol" panose="05050102010706020507" pitchFamily="18" charset="2"/>
              </a:rPr>
              <a:t>semua sama dengan</a:t>
            </a:r>
            <a:r>
              <a:rPr lang="tr-TR" altLang="tr-TR" sz="2600" i="1">
                <a:sym typeface="Symbol" panose="05050102010706020507" pitchFamily="18" charset="2"/>
              </a:rPr>
              <a:t>g'</a:t>
            </a:r>
            <a:r>
              <a:rPr lang="tr-TR" altLang="tr-TR" sz="2600">
                <a:sym typeface="Symbol" panose="05050102010706020507" pitchFamily="18" charset="2"/>
              </a:rPr>
              <a:t>untuk fungsi penetapan nilai</a:t>
            </a:r>
            <a:r>
              <a:rPr lang="de-DE" altLang="tr-TR" sz="2600" i="1">
                <a:sym typeface="Symbol" panose="05050102010706020507" pitchFamily="18" charset="2"/>
              </a:rPr>
              <a:t>[</a:t>
            </a:r>
            <a:r>
              <a:rPr lang="en-US" altLang="tr-TR" sz="2600" i="1">
                <a:sym typeface="Symbol" panose="05050102010706020507" pitchFamily="18" charset="2"/>
              </a:rPr>
              <a:t></a:t>
            </a:r>
            <a:r>
              <a:rPr lang="de-DE" altLang="tr-TR" sz="2600" i="1">
                <a:sym typeface="Symbol" panose="05050102010706020507" pitchFamily="18" charset="2"/>
              </a:rPr>
              <a:t>]</a:t>
            </a:r>
            <a:r>
              <a:rPr lang="en-US" altLang="tr-TR" sz="2600" i="1" baseline="30000">
                <a:sym typeface="Symbol" panose="05050102010706020507" pitchFamily="18" charset="2"/>
              </a:rPr>
              <a:t>Mg</a:t>
            </a:r>
            <a:r>
              <a:rPr lang="tr-TR" altLang="tr-TR" sz="2600" i="1" baseline="30000">
                <a:sym typeface="Symbol" panose="05050102010706020507" pitchFamily="18" charset="2"/>
              </a:rPr>
              <a:t>'</a:t>
            </a:r>
            <a:r>
              <a:rPr lang="de-DE" altLang="tr-TR" sz="2600" i="1">
                <a:sym typeface="Symbol" panose="05050102010706020507" pitchFamily="18" charset="2"/>
              </a:rPr>
              <a:t>= 1</a:t>
            </a:r>
            <a:r>
              <a:rPr lang="tr-TR" altLang="tr-TR" sz="2600" i="1">
                <a:sym typeface="Symbol" panose="05050102010706020507" pitchFamily="18" charset="2"/>
              </a:rPr>
              <a:t>jika</a:t>
            </a:r>
          </a:p>
          <a:p>
            <a:pPr marL="571500" indent="-571500" algn="l" rtl="0">
              <a:buNone/>
            </a:pPr>
            <a:r>
              <a:rPr lang="tr-TR" altLang="tr-TR" sz="2600" i="1">
                <a:sym typeface="Symbol" panose="05050102010706020507" pitchFamily="18" charset="2"/>
              </a:rPr>
              <a:t> </a:t>
            </a:r>
            <a:r>
              <a:rPr lang="de-DE" altLang="tr-TR" sz="2600" i="1">
                <a:sym typeface="Symbol" panose="05050102010706020507" pitchFamily="18" charset="2"/>
              </a:rPr>
              <a:t>[</a:t>
            </a:r>
            <a:r>
              <a:rPr lang="en-US" altLang="tr-TR" sz="2600" i="1">
                <a:sym typeface="Symbol" panose="05050102010706020507" pitchFamily="18" charset="2"/>
              </a:rPr>
              <a:t></a:t>
            </a:r>
            <a:r>
              <a:rPr lang="de-DE" altLang="tr-TR" sz="2600" i="1">
                <a:sym typeface="Symbol" panose="05050102010706020507" pitchFamily="18" charset="2"/>
              </a:rPr>
              <a:t>kamu</a:t>
            </a:r>
            <a:r>
              <a:rPr lang="en-US" altLang="tr-TR" sz="2600" i="1">
                <a:sym typeface="Symbol" panose="05050102010706020507" pitchFamily="18" charset="2"/>
              </a:rPr>
              <a:t></a:t>
            </a:r>
            <a:r>
              <a:rPr lang="de-DE" altLang="tr-TR" sz="2600" i="1">
                <a:sym typeface="Symbol" panose="05050102010706020507" pitchFamily="18" charset="2"/>
              </a:rPr>
              <a:t>]</a:t>
            </a:r>
            <a:r>
              <a:rPr lang="en-US" altLang="tr-TR" sz="2600" i="1" baseline="30000">
                <a:sym typeface="Symbol" panose="05050102010706020507" pitchFamily="18" charset="2"/>
              </a:rPr>
              <a:t>Mg</a:t>
            </a:r>
            <a:r>
              <a:rPr lang="de-DE" altLang="tr-TR" sz="2600" i="1">
                <a:sym typeface="Symbol" panose="05050102010706020507" pitchFamily="18" charset="2"/>
              </a:rPr>
              <a:t>= 1</a:t>
            </a:r>
            <a:r>
              <a:rPr lang="tr-TR" altLang="tr-TR" sz="2600" i="1">
                <a:sym typeface="Symbol" panose="05050102010706020507" pitchFamily="18" charset="2"/>
              </a:rPr>
              <a:t>adalah</a:t>
            </a:r>
            <a:r>
              <a:rPr lang="en-US" altLang="tr-TR" sz="2600" i="1">
                <a:sym typeface="Symbol" panose="05050102010706020507" pitchFamily="18" charset="2"/>
              </a:rPr>
              <a:t>.</a:t>
            </a:r>
          </a:p>
          <a:p>
            <a:pPr marL="571500" indent="-571500" algn="l" rtl="0">
              <a:buFont typeface="Wingdings" panose="05000000000000000000" pitchFamily="2" charset="2"/>
              <a:buAutoNum type="arabicPeriod" startAt="5"/>
            </a:pPr>
            <a:r>
              <a:rPr lang="de-DE" altLang="tr-TR" sz="2600" i="1">
                <a:sym typeface="Symbol" panose="05050102010706020507" pitchFamily="18" charset="2"/>
              </a:rPr>
              <a:t>jika</a:t>
            </a:r>
            <a:r>
              <a:rPr lang="en-US" altLang="tr-TR" sz="2600" i="1">
                <a:sym typeface="Symbol" panose="05050102010706020507" pitchFamily="18" charset="2"/>
              </a:rPr>
              <a:t></a:t>
            </a:r>
            <a:r>
              <a:rPr lang="de-DE" altLang="tr-TR" sz="2600" i="1">
                <a:sym typeface="Symbol" panose="05050102010706020507" pitchFamily="18" charset="2"/>
              </a:rPr>
              <a:t>jika u adalah rumus dan u adalah variabel,</a:t>
            </a:r>
            <a:endParaRPr lang="tr-TR" altLang="tr-TR" sz="2600" i="1">
              <a:sym typeface="Symbol" panose="05050102010706020507" pitchFamily="18" charset="2"/>
            </a:endParaRPr>
          </a:p>
          <a:p>
            <a:pPr marL="571500" indent="-571500" algn="l" rtl="0">
              <a:buNone/>
            </a:pPr>
            <a:r>
              <a:rPr lang="tr-TR" altLang="tr-TR" sz="2600" i="1">
                <a:sym typeface="Symbol" panose="05050102010706020507" pitchFamily="18" charset="2"/>
              </a:rPr>
              <a:t>kamu</a:t>
            </a:r>
            <a:r>
              <a:rPr lang="tr-TR" altLang="tr-TR" sz="2600">
                <a:sym typeface="Symbol" panose="05050102010706020507" pitchFamily="18" charset="2"/>
              </a:rPr>
              <a:t>Dalam semua kasus lain, kecuali nilai yang ditetapkan ke variabel</a:t>
            </a:r>
            <a:r>
              <a:rPr lang="tr-TR" altLang="tr-TR" sz="2600" i="1">
                <a:sym typeface="Symbol" panose="05050102010706020507" pitchFamily="18" charset="2"/>
              </a:rPr>
              <a:t>g</a:t>
            </a:r>
            <a:r>
              <a:rPr lang="tr-TR" altLang="tr-TR" sz="2600">
                <a:sym typeface="Symbol" panose="05050102010706020507" pitchFamily="18" charset="2"/>
              </a:rPr>
              <a:t>satu dengan yang sama</a:t>
            </a:r>
            <a:r>
              <a:rPr lang="tr-TR" altLang="tr-TR" sz="2600" i="1">
                <a:sym typeface="Symbol" panose="05050102010706020507" pitchFamily="18" charset="2"/>
              </a:rPr>
              <a:t>g'</a:t>
            </a:r>
            <a:r>
              <a:rPr lang="tr-TR" altLang="tr-TR" sz="2600">
                <a:sym typeface="Symbol" panose="05050102010706020507" pitchFamily="18" charset="2"/>
              </a:rPr>
              <a:t>untuk fungsi penetapan nilai</a:t>
            </a:r>
            <a:r>
              <a:rPr lang="de-DE" altLang="tr-TR" sz="2600" i="1">
                <a:sym typeface="Symbol" panose="05050102010706020507" pitchFamily="18" charset="2"/>
              </a:rPr>
              <a:t>[</a:t>
            </a:r>
            <a:r>
              <a:rPr lang="en-US" altLang="tr-TR" sz="2600" i="1">
                <a:sym typeface="Symbol" panose="05050102010706020507" pitchFamily="18" charset="2"/>
              </a:rPr>
              <a:t></a:t>
            </a:r>
            <a:r>
              <a:rPr lang="de-DE" altLang="tr-TR" sz="2600" i="1">
                <a:sym typeface="Symbol" panose="05050102010706020507" pitchFamily="18" charset="2"/>
              </a:rPr>
              <a:t>]</a:t>
            </a:r>
            <a:r>
              <a:rPr lang="en-US" altLang="tr-TR" sz="2600" i="1" baseline="30000">
                <a:sym typeface="Symbol" panose="05050102010706020507" pitchFamily="18" charset="2"/>
              </a:rPr>
              <a:t>Mg</a:t>
            </a:r>
            <a:r>
              <a:rPr lang="tr-TR" altLang="tr-TR" sz="2600" i="1" baseline="30000">
                <a:sym typeface="Symbol" panose="05050102010706020507" pitchFamily="18" charset="2"/>
              </a:rPr>
              <a:t>'</a:t>
            </a:r>
            <a:r>
              <a:rPr lang="de-DE" altLang="tr-TR" sz="2600" i="1">
                <a:sym typeface="Symbol" panose="05050102010706020507" pitchFamily="18" charset="2"/>
              </a:rPr>
              <a:t>= 1</a:t>
            </a:r>
            <a:r>
              <a:rPr lang="tr-TR" altLang="tr-TR" sz="2600" i="1">
                <a:sym typeface="Symbol" panose="05050102010706020507" pitchFamily="18" charset="2"/>
              </a:rPr>
              <a:t>jika</a:t>
            </a:r>
          </a:p>
          <a:p>
            <a:pPr marL="571500" indent="-571500" algn="l" rtl="0">
              <a:buNone/>
            </a:pPr>
            <a:r>
              <a:rPr lang="tr-TR" altLang="tr-TR" sz="2600" i="1">
                <a:sym typeface="Symbol" panose="05050102010706020507" pitchFamily="18" charset="2"/>
              </a:rPr>
              <a:t> </a:t>
            </a:r>
            <a:r>
              <a:rPr lang="de-DE" altLang="tr-TR" sz="2600" i="1">
                <a:sym typeface="Symbol" panose="05050102010706020507" pitchFamily="18" charset="2"/>
              </a:rPr>
              <a:t>[</a:t>
            </a:r>
            <a:r>
              <a:rPr lang="en-US" altLang="tr-TR" sz="2600" i="1">
                <a:sym typeface="Symbol" panose="05050102010706020507" pitchFamily="18" charset="2"/>
              </a:rPr>
              <a:t></a:t>
            </a:r>
            <a:r>
              <a:rPr lang="de-DE" altLang="tr-TR" sz="2600" i="1">
                <a:sym typeface="Symbol" panose="05050102010706020507" pitchFamily="18" charset="2"/>
              </a:rPr>
              <a:t>kamu</a:t>
            </a:r>
            <a:r>
              <a:rPr lang="en-US" altLang="tr-TR" sz="2600" i="1">
                <a:sym typeface="Symbol" panose="05050102010706020507" pitchFamily="18" charset="2"/>
              </a:rPr>
              <a:t></a:t>
            </a:r>
            <a:r>
              <a:rPr lang="de-DE" altLang="tr-TR" sz="2600" i="1">
                <a:sym typeface="Symbol" panose="05050102010706020507" pitchFamily="18" charset="2"/>
              </a:rPr>
              <a:t>]</a:t>
            </a:r>
            <a:r>
              <a:rPr lang="en-US" altLang="tr-TR" sz="2600" i="1" baseline="30000">
                <a:sym typeface="Symbol" panose="05050102010706020507" pitchFamily="18" charset="2"/>
              </a:rPr>
              <a:t>Mg</a:t>
            </a:r>
            <a:r>
              <a:rPr lang="de-DE" altLang="tr-TR" sz="2600" i="1">
                <a:sym typeface="Symbol" panose="05050102010706020507" pitchFamily="18" charset="2"/>
              </a:rPr>
              <a:t>= 1</a:t>
            </a:r>
            <a:r>
              <a:rPr lang="tr-TR" altLang="tr-TR" sz="2600" i="1">
                <a:sym typeface="Symbol" panose="05050102010706020507" pitchFamily="18" charset="2"/>
              </a:rPr>
              <a:t>adalah</a:t>
            </a:r>
            <a:r>
              <a:rPr lang="en-US" altLang="tr-TR" sz="2600" i="1">
                <a:sym typeface="Symbol" panose="05050102010706020507" pitchFamily="18" charset="2"/>
              </a:rPr>
              <a:t>.</a:t>
            </a:r>
          </a:p>
          <a:p>
            <a:pPr marL="571500" indent="-571500" algn="l" rtl="0">
              <a:buNone/>
            </a:pPr>
            <a:endParaRPr lang="tr-TR" altLang="tr-TR" sz="2600"/>
          </a:p>
        </p:txBody>
      </p:sp>
    </p:spTree>
    <p:extLst>
      <p:ext uri="{BB962C8B-B14F-4D97-AF65-F5344CB8AC3E}">
        <p14:creationId xmlns:p14="http://schemas.microsoft.com/office/powerpoint/2010/main" val="79706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58800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200" b="1"/>
              <a:t>L</a:t>
            </a:r>
            <a:r>
              <a:rPr lang="tr-TR" altLang="tr-TR" sz="3200" b="1" baseline="-25000"/>
              <a:t>2</a:t>
            </a:r>
            <a:r>
              <a:rPr lang="tr-TR" altLang="tr-TR" sz="3200" b="1"/>
              <a:t>Bahasa (4)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908051"/>
            <a:ext cx="8229600" cy="5510213"/>
          </a:xfrm>
        </p:spPr>
        <p:txBody>
          <a:bodyPr/>
          <a:lstStyle/>
          <a:p>
            <a:pPr marL="571500" indent="-571500" algn="l" rtl="0">
              <a:spcBef>
                <a:spcPct val="0"/>
              </a:spcBef>
              <a:buNone/>
            </a:pPr>
            <a:r>
              <a:rPr lang="en-US" altLang="tr-TR" i="1">
                <a:sym typeface="Symbol" panose="05050102010706020507" pitchFamily="18" charset="2"/>
              </a:rPr>
              <a:t>C.M</a:t>
            </a:r>
            <a:r>
              <a:rPr lang="tr-TR" altLang="tr-TR" i="1">
                <a:sym typeface="Symbol" panose="05050102010706020507" pitchFamily="18" charset="2"/>
              </a:rPr>
              <a:t>'makan</a:t>
            </a:r>
            <a:r>
              <a:rPr lang="en-US" altLang="tr-TR" i="1">
                <a:sym typeface="Symbol" panose="05050102010706020507" pitchFamily="18" charset="2"/>
              </a:rPr>
              <a:t> </a:t>
            </a:r>
            <a:r>
              <a:rPr lang="tr-TR" altLang="tr-TR" i="1">
                <a:sym typeface="Symbol" panose="05050102010706020507" pitchFamily="18" charset="2"/>
              </a:rPr>
              <a:t>oleh</a:t>
            </a:r>
            <a:r>
              <a:rPr lang="en-US" altLang="tr-TR" i="1">
                <a:sym typeface="Symbol" panose="05050102010706020507" pitchFamily="18" charset="2"/>
              </a:rPr>
              <a:t>L</a:t>
            </a:r>
            <a:r>
              <a:rPr lang="en-US" altLang="tr-TR" i="1" baseline="-25000">
                <a:sym typeface="Symbol" panose="05050102010706020507" pitchFamily="18" charset="2"/>
              </a:rPr>
              <a:t>2</a:t>
            </a:r>
            <a:r>
              <a:rPr lang="en-US" altLang="tr-TR" i="1">
                <a:sym typeface="Symbol" panose="05050102010706020507" pitchFamily="18" charset="2"/>
              </a:rPr>
              <a:t>rumus</a:t>
            </a:r>
            <a:r>
              <a:rPr lang="tr-TR" altLang="tr-TR" i="1">
                <a:sym typeface="Symbol" panose="05050102010706020507" pitchFamily="18" charset="2"/>
              </a:rPr>
              <a:t>dari</a:t>
            </a:r>
            <a:r>
              <a:rPr lang="en-US" altLang="tr-TR" i="1">
                <a:sym typeface="Symbol" panose="05050102010706020507" pitchFamily="18" charset="2"/>
              </a:rPr>
              <a:t> </a:t>
            </a:r>
            <a:r>
              <a:rPr lang="tr-TR" altLang="tr-TR" i="1">
                <a:sym typeface="Symbol" panose="05050102010706020507" pitchFamily="18" charset="2"/>
              </a:rPr>
              <a:t>Berikut ini diterima sebagai definisi akurasi:</a:t>
            </a:r>
            <a:r>
              <a:rPr lang="en-US" altLang="tr-TR" i="1">
                <a:sym typeface="Symbol" panose="05050102010706020507" pitchFamily="18" charset="2"/>
              </a:rPr>
              <a:t>:</a:t>
            </a:r>
            <a:endParaRPr lang="tr-TR" altLang="tr-TR" sz="2900" i="1">
              <a:sym typeface="Symbol" panose="05050102010706020507" pitchFamily="18" charset="2"/>
            </a:endParaRPr>
          </a:p>
          <a:p>
            <a:pPr marL="571500" indent="-571500" algn="l" rtl="0">
              <a:buFont typeface="Wingdings" panose="05000000000000000000" pitchFamily="2" charset="2"/>
              <a:buAutoNum type="arabicPeriod"/>
            </a:pPr>
            <a:r>
              <a:rPr lang="en-US" altLang="tr-TR" i="1">
                <a:sym typeface="Symbol" panose="05050102010706020507" pitchFamily="18" charset="2"/>
              </a:rPr>
              <a:t>L2</a:t>
            </a:r>
            <a:r>
              <a:rPr lang="tr-TR" altLang="tr-TR" i="1">
                <a:sym typeface="Symbol" panose="05050102010706020507" pitchFamily="18" charset="2"/>
              </a:rPr>
              <a:t>'</a:t>
            </a:r>
            <a:r>
              <a:rPr lang="en-US" altLang="tr-TR" i="1">
                <a:sym typeface="Symbol" panose="05050102010706020507" pitchFamily="18" charset="2"/>
              </a:rPr>
              <a:t>Untuk setiap rumus dari</a:t>
            </a:r>
            <a:endParaRPr lang="tr-TR" altLang="tr-TR" i="1">
              <a:sym typeface="Symbol" panose="05050102010706020507" pitchFamily="18" charset="2"/>
            </a:endParaRPr>
          </a:p>
          <a:p>
            <a:pPr marL="571500" indent="-571500" algn="l" rtl="0">
              <a:buNone/>
            </a:pPr>
            <a:r>
              <a:rPr lang="tr-TR" altLang="tr-TR" i="1">
                <a:sym typeface="Symbol" panose="05050102010706020507" pitchFamily="18" charset="2"/>
              </a:rPr>
              <a:t> </a:t>
            </a:r>
            <a:r>
              <a:rPr lang="en-US" altLang="tr-TR" i="1">
                <a:sym typeface="Symbol" panose="05050102010706020507" pitchFamily="18" charset="2"/>
              </a:rPr>
              <a:t>Aku jatuh</a:t>
            </a:r>
            <a:r>
              <a:rPr lang="tr-TR" altLang="tr-TR" i="1">
                <a:sym typeface="Symbol" panose="05050102010706020507" pitchFamily="18" charset="2"/>
              </a:rPr>
              <a:t>g</a:t>
            </a:r>
            <a:r>
              <a:rPr lang="en-US" altLang="tr-TR" i="1">
                <a:sym typeface="Symbol" panose="05050102010706020507" pitchFamily="18" charset="2"/>
              </a:rPr>
              <a:t>tugas nilai</a:t>
            </a:r>
            <a:r>
              <a:rPr lang="tr-TR" altLang="tr-TR" i="1">
                <a:sym typeface="Symbol" panose="05050102010706020507" pitchFamily="18" charset="2"/>
              </a:rPr>
              <a:t>fungsi</a:t>
            </a:r>
            <a:r>
              <a:rPr lang="en-US" altLang="tr-TR" i="1">
                <a:sym typeface="Symbol" panose="05050102010706020507" pitchFamily="18" charset="2"/>
              </a:rPr>
              <a:t>untuk  </a:t>
            </a:r>
            <a:endParaRPr lang="tr-TR" altLang="tr-TR" i="1">
              <a:sym typeface="Symbol" panose="05050102010706020507" pitchFamily="18" charset="2"/>
            </a:endParaRPr>
          </a:p>
          <a:p>
            <a:pPr marL="571500" indent="-571500" algn="l" rtl="0">
              <a:buNone/>
            </a:pPr>
            <a:r>
              <a:rPr lang="tr-TR" altLang="tr-TR" i="1">
                <a:sym typeface="Symbol" panose="05050102010706020507" pitchFamily="18" charset="2"/>
              </a:rPr>
              <a:t> </a:t>
            </a:r>
            <a:r>
              <a:rPr lang="en-US" altLang="tr-TR" i="1">
                <a:sym typeface="Symbol" panose="05050102010706020507" pitchFamily="18" charset="2"/>
              </a:rPr>
              <a:t>[]</a:t>
            </a:r>
            <a:r>
              <a:rPr lang="en-US" altLang="tr-TR" i="1" baseline="30000">
                <a:sym typeface="Symbol" panose="05050102010706020507" pitchFamily="18" charset="2"/>
              </a:rPr>
              <a:t>m</a:t>
            </a:r>
            <a:r>
              <a:rPr lang="en-US" altLang="tr-TR" i="1">
                <a:sym typeface="Symbol" panose="05050102010706020507" pitchFamily="18" charset="2"/>
              </a:rPr>
              <a:t>= 1</a:t>
            </a:r>
            <a:r>
              <a:rPr lang="tr-TR" altLang="tr-TR" i="1">
                <a:sym typeface="Symbol" panose="05050102010706020507" pitchFamily="18" charset="2"/>
              </a:rPr>
              <a:t> </a:t>
            </a:r>
            <a:r>
              <a:rPr lang="en-US" altLang="tr-TR" i="1">
                <a:sym typeface="Symbol" panose="05050102010706020507" pitchFamily="18" charset="2"/>
              </a:rPr>
              <a:t>[]</a:t>
            </a:r>
            <a:r>
              <a:rPr lang="en-US" altLang="tr-TR" i="1" baseline="30000">
                <a:sym typeface="Symbol" panose="05050102010706020507" pitchFamily="18" charset="2"/>
              </a:rPr>
              <a:t>M</a:t>
            </a:r>
            <a:r>
              <a:rPr lang="en-US" altLang="tr-TR" i="1">
                <a:sym typeface="Symbol" panose="05050102010706020507" pitchFamily="18" charset="2"/>
              </a:rPr>
              <a:t>= 1</a:t>
            </a:r>
            <a:r>
              <a:rPr lang="tr-TR" altLang="tr-TR" i="1">
                <a:sym typeface="Symbol" panose="05050102010706020507" pitchFamily="18" charset="2"/>
              </a:rPr>
              <a:t>.</a:t>
            </a:r>
            <a:r>
              <a:rPr lang="en-US" altLang="tr-TR" i="1">
                <a:sym typeface="Symbol" panose="05050102010706020507" pitchFamily="18" charset="2"/>
              </a:rPr>
              <a:t> </a:t>
            </a:r>
            <a:endParaRPr lang="tr-TR" altLang="tr-TR" i="1">
              <a:sym typeface="Symbol" panose="05050102010706020507" pitchFamily="18" charset="2"/>
            </a:endParaRPr>
          </a:p>
          <a:p>
            <a:pPr marL="571500" indent="-571500" algn="l" rtl="0">
              <a:buNone/>
            </a:pPr>
            <a:endParaRPr lang="tr-TR" altLang="tr-TR" i="1">
              <a:sym typeface="Symbol" panose="05050102010706020507" pitchFamily="18" charset="2"/>
            </a:endParaRPr>
          </a:p>
          <a:p>
            <a:pPr marL="571500" indent="-571500" algn="l" rtl="0">
              <a:buFont typeface="Wingdings" panose="05000000000000000000" pitchFamily="2" charset="2"/>
              <a:buAutoNum type="arabicPeriod" startAt="2"/>
            </a:pPr>
            <a:r>
              <a:rPr lang="en-US" altLang="tr-TR" i="1">
                <a:sym typeface="Symbol" panose="05050102010706020507" pitchFamily="18" charset="2"/>
              </a:rPr>
              <a:t>L2</a:t>
            </a:r>
            <a:r>
              <a:rPr lang="tr-TR" altLang="tr-TR" i="1">
                <a:sym typeface="Symbol" panose="05050102010706020507" pitchFamily="18" charset="2"/>
              </a:rPr>
              <a:t>'</a:t>
            </a:r>
            <a:r>
              <a:rPr lang="en-US" altLang="tr-TR" i="1">
                <a:sym typeface="Symbol" panose="05050102010706020507" pitchFamily="18" charset="2"/>
              </a:rPr>
              <a:t>Untuk setiap rumus dari</a:t>
            </a:r>
            <a:endParaRPr lang="tr-TR" altLang="tr-TR" i="1">
              <a:sym typeface="Symbol" panose="05050102010706020507" pitchFamily="18" charset="2"/>
            </a:endParaRPr>
          </a:p>
          <a:p>
            <a:pPr marL="571500" indent="-571500" algn="l" rtl="0">
              <a:buNone/>
            </a:pPr>
            <a:r>
              <a:rPr lang="tr-TR" altLang="tr-TR" i="1">
                <a:sym typeface="Symbol" panose="05050102010706020507" pitchFamily="18" charset="2"/>
              </a:rPr>
              <a:t> </a:t>
            </a:r>
            <a:r>
              <a:rPr lang="en-US" altLang="tr-TR" i="1">
                <a:sym typeface="Symbol" panose="05050102010706020507" pitchFamily="18" charset="2"/>
              </a:rPr>
              <a:t>Aku jatuh</a:t>
            </a:r>
            <a:r>
              <a:rPr lang="tr-TR" altLang="tr-TR" i="1">
                <a:sym typeface="Symbol" panose="05050102010706020507" pitchFamily="18" charset="2"/>
              </a:rPr>
              <a:t>g</a:t>
            </a:r>
            <a:r>
              <a:rPr lang="en-US" altLang="tr-TR" i="1">
                <a:sym typeface="Symbol" panose="05050102010706020507" pitchFamily="18" charset="2"/>
              </a:rPr>
              <a:t>tugas nilai</a:t>
            </a:r>
            <a:r>
              <a:rPr lang="tr-TR" altLang="tr-TR" i="1">
                <a:sym typeface="Symbol" panose="05050102010706020507" pitchFamily="18" charset="2"/>
              </a:rPr>
              <a:t>fungsi</a:t>
            </a:r>
            <a:r>
              <a:rPr lang="en-US" altLang="tr-TR" i="1">
                <a:sym typeface="Symbol" panose="05050102010706020507" pitchFamily="18" charset="2"/>
              </a:rPr>
              <a:t>untuk  </a:t>
            </a:r>
            <a:endParaRPr lang="tr-TR" altLang="tr-TR" i="1">
              <a:sym typeface="Symbol" panose="05050102010706020507" pitchFamily="18" charset="2"/>
            </a:endParaRPr>
          </a:p>
          <a:p>
            <a:pPr marL="571500" indent="-571500" algn="l" rtl="0">
              <a:buNone/>
            </a:pPr>
            <a:r>
              <a:rPr lang="tr-TR" altLang="tr-TR" i="1">
                <a:sym typeface="Symbol" panose="05050102010706020507" pitchFamily="18" charset="2"/>
              </a:rPr>
              <a:t> </a:t>
            </a:r>
            <a:r>
              <a:rPr lang="en-US" altLang="tr-TR" i="1">
                <a:sym typeface="Symbol" panose="05050102010706020507" pitchFamily="18" charset="2"/>
              </a:rPr>
              <a:t>[]</a:t>
            </a:r>
            <a:r>
              <a:rPr lang="en-US" altLang="tr-TR" i="1" baseline="30000">
                <a:sym typeface="Symbol" panose="05050102010706020507" pitchFamily="18" charset="2"/>
              </a:rPr>
              <a:t>m</a:t>
            </a:r>
            <a:r>
              <a:rPr lang="en-US" altLang="tr-TR" i="1">
                <a:sym typeface="Symbol" panose="05050102010706020507" pitchFamily="18" charset="2"/>
              </a:rPr>
              <a:t>=</a:t>
            </a:r>
            <a:r>
              <a:rPr lang="tr-TR" altLang="tr-TR" i="1">
                <a:sym typeface="Symbol" panose="05050102010706020507" pitchFamily="18" charset="2"/>
              </a:rPr>
              <a:t>0</a:t>
            </a:r>
            <a:r>
              <a:rPr lang="en-US" altLang="tr-TR" i="1">
                <a:sym typeface="Symbol" panose="05050102010706020507" pitchFamily="18" charset="2"/>
              </a:rPr>
              <a:t>jika</a:t>
            </a:r>
            <a:r>
              <a:rPr lang="tr-TR" altLang="tr-TR" i="1">
                <a:sym typeface="Symbol" panose="05050102010706020507" pitchFamily="18" charset="2"/>
              </a:rPr>
              <a:t> </a:t>
            </a:r>
            <a:r>
              <a:rPr lang="en-US" altLang="tr-TR" i="1">
                <a:sym typeface="Symbol" panose="05050102010706020507" pitchFamily="18" charset="2"/>
              </a:rPr>
              <a:t>[]</a:t>
            </a:r>
            <a:r>
              <a:rPr lang="en-US" altLang="tr-TR" i="1" baseline="30000">
                <a:sym typeface="Symbol" panose="05050102010706020507" pitchFamily="18" charset="2"/>
              </a:rPr>
              <a:t>M</a:t>
            </a:r>
            <a:r>
              <a:rPr lang="en-US" altLang="tr-TR" i="1">
                <a:sym typeface="Symbol" panose="05050102010706020507" pitchFamily="18" charset="2"/>
              </a:rPr>
              <a:t>=</a:t>
            </a:r>
            <a:r>
              <a:rPr lang="tr-TR" altLang="tr-TR" i="1">
                <a:sym typeface="Symbol" panose="05050102010706020507" pitchFamily="18" charset="2"/>
              </a:rPr>
              <a:t>0</a:t>
            </a:r>
            <a:r>
              <a:rPr lang="en-US" altLang="tr-TR" i="1">
                <a:sym typeface="Symbol" panose="05050102010706020507" pitchFamily="18" charset="2"/>
              </a:rPr>
              <a:t>'D</a:t>
            </a:r>
            <a:r>
              <a:rPr lang="tr-TR" altLang="tr-TR" i="1">
                <a:sym typeface="Symbol" panose="05050102010706020507" pitchFamily="18" charset="2"/>
              </a:rPr>
              <a:t>Saya</a:t>
            </a:r>
            <a:r>
              <a:rPr lang="en-US" altLang="tr-TR" i="1">
                <a:sym typeface="Symbol" panose="05050102010706020507" pitchFamily="18" charset="2"/>
              </a:rPr>
              <a:t>r</a:t>
            </a:r>
            <a:r>
              <a:rPr lang="tr-TR" altLang="tr-TR" i="1">
                <a:sym typeface="Symbol" panose="05050102010706020507" pitchFamily="18" charset="2"/>
              </a:rPr>
              <a:t>.</a:t>
            </a:r>
            <a:r>
              <a:rPr lang="en-US" altLang="tr-TR" i="1">
                <a:sym typeface="Symbol" panose="05050102010706020507" pitchFamily="18" charset="2"/>
              </a:rPr>
              <a:t> </a:t>
            </a:r>
            <a:endParaRPr lang="tr-TR" altLang="tr-TR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6148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2495550" y="4762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 sz="3800" b="1"/>
              <a:t>Logika Predikat Orde Pertama</a:t>
            </a:r>
          </a:p>
        </p:txBody>
      </p:sp>
      <p:sp>
        <p:nvSpPr>
          <p:cNvPr id="16387" name="Slide Number Placeholder 3"/>
          <p:cNvSpPr txBox="1">
            <a:spLocks noGrp="1"/>
          </p:cNvSpPr>
          <p:nvPr/>
        </p:nvSpPr>
        <p:spPr bwMode="auto">
          <a:xfrm>
            <a:off x="8382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 rtl="0">
              <a:spcBef>
                <a:spcPct val="50000"/>
              </a:spcBef>
              <a:buClrTx/>
              <a:buSzTx/>
              <a:buFontTx/>
              <a:buNone/>
            </a:pPr>
            <a:fld id="{562CFB9B-9C74-4954-B26D-35152A4832F9}" type="slidenum">
              <a:rPr lang="en-US" altLang="tr-TR" sz="1400">
                <a:solidFill>
                  <a:schemeClr val="bg2"/>
                </a:solidFill>
              </a:rPr>
              <a:pPr algn="l" eaLnBrk="1" hangingPunct="1" rtl="0"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lang="en-US" altLang="tr-TR" sz="1400">
              <a:solidFill>
                <a:schemeClr val="bg2"/>
              </a:solidFill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 rtl="0" algn="l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738439" y="2928938"/>
          <a:ext cx="72675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2857500" imgH="279400" progId="Equation.DSMT4">
                  <p:embed/>
                </p:oleObj>
              </mc:Choice>
              <mc:Fallback>
                <p:oleObj name="Equation" r:id="rId4" imgW="2857500" imgH="279400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2928938"/>
                        <a:ext cx="72675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2711451" y="4076701"/>
          <a:ext cx="72675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2857500" imgH="279400" progId="Equation.DSMT4">
                  <p:embed/>
                </p:oleObj>
              </mc:Choice>
              <mc:Fallback>
                <p:oleObj name="Equation" r:id="rId6" imgW="2857500" imgH="279400" progId="Equation.DSMT4">
                  <p:embed/>
                  <p:pic>
                    <p:nvPicPr>
                      <p:cNvPr id="163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076701"/>
                        <a:ext cx="72675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2667001" y="2071689"/>
            <a:ext cx="7358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 rtl="0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800" b="1"/>
              <a:t>Setiap anjing mengejar seekor kucing.</a:t>
            </a:r>
            <a:endParaRPr lang="tr-TR" altLang="tr-TR" sz="1800" b="1"/>
          </a:p>
        </p:txBody>
      </p:sp>
    </p:spTree>
    <p:extLst>
      <p:ext uri="{BB962C8B-B14F-4D97-AF65-F5344CB8AC3E}">
        <p14:creationId xmlns:p14="http://schemas.microsoft.com/office/powerpoint/2010/main" val="119228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578850" cy="774700"/>
          </a:xfrm>
        </p:spPr>
        <p:txBody>
          <a:bodyPr/>
          <a:lstStyle/>
          <a:p>
            <a:pPr eaLnBrk="1" hangingPunct="1" rtl="0" algn="l"/>
            <a:r>
              <a:rPr lang="tr-TR" altLang="tr-TR" b="1" dirty="0"/>
              <a:t>Dari Logika ke Pemrograman ... (Umum)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08214" y="1484314"/>
            <a:ext cx="3076575" cy="592137"/>
          </a:xfrm>
        </p:spPr>
        <p:txBody>
          <a:bodyPr/>
          <a:lstStyle/>
          <a:p>
            <a:pPr marL="0" indent="0" algn="l" rtl="0">
              <a:buNone/>
            </a:pPr>
            <a:r>
              <a:rPr lang="tr-TR" altLang="tr-TR" sz="2400" b="1"/>
              <a:t>Modus ponen: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0850" y="6175375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50000"/>
              </a:spcBef>
              <a:buClrTx/>
              <a:buSzTx/>
              <a:buFontTx/>
              <a:buNone/>
            </a:pPr>
            <a:fld id="{D8681EC9-6DFB-4943-BF3D-D90316A8EF57}" type="slidenum">
              <a:rPr lang="en-US" altLang="tr-TR" sz="1400">
                <a:solidFill>
                  <a:schemeClr val="bg2"/>
                </a:solidFill>
                <a:latin typeface="Times New Roman" panose="02020603050405020304" pitchFamily="18" charset="0"/>
              </a:rPr>
              <a:pPr rtl="0" algn="l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tr-TR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934074" y="1484314"/>
            <a:ext cx="5388349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Symbol" pitchFamily="18" charset="2"/>
              <a:buChar char="·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rtl="0" algn="l">
              <a:buNone/>
              <a:defRPr/>
            </a:pPr>
            <a:r>
              <a:rPr lang="tr-TR" sz="2400" b="1" kern="0" dirty="0"/>
              <a:t>Pemrograman deduktif: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6007100" y="3844925"/>
            <a:ext cx="46799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Symbol" pitchFamily="18" charset="2"/>
              <a:buChar char="·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rtl="0" algn="l">
              <a:buNone/>
              <a:defRPr/>
            </a:pPr>
            <a:r>
              <a:rPr lang="tr-TR" sz="2400" b="1" kern="0" dirty="0"/>
              <a:t>Pemrograman induktif:</a:t>
            </a:r>
          </a:p>
        </p:txBody>
      </p:sp>
      <p:sp>
        <p:nvSpPr>
          <p:cNvPr id="25" name="Left Brace 24"/>
          <p:cNvSpPr>
            <a:spLocks/>
          </p:cNvSpPr>
          <p:nvPr/>
        </p:nvSpPr>
        <p:spPr bwMode="auto">
          <a:xfrm>
            <a:off x="5645151" y="1484313"/>
            <a:ext cx="288925" cy="4392612"/>
          </a:xfrm>
          <a:prstGeom prst="leftBrace">
            <a:avLst>
              <a:gd name="adj1" fmla="val 8306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>
              <a:latin typeface="Times New Roman" panose="02020603050405020304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820988" y="2727326"/>
            <a:ext cx="1619250" cy="171926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/>
              <a:t> 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tr-TR" altLang="tr-TR" sz="2000" b="1" kern="0" dirty="0"/>
              <a:t>P</a:t>
            </a:r>
            <a:r>
              <a:rPr lang="tr-TR" altLang="tr-TR" sz="2000" b="1" kern="0" dirty="0">
                <a:sym typeface="Wingdings" panose="05000000000000000000" pitchFamily="2" charset="2"/>
              </a:rPr>
              <a:t>Q</a:t>
            </a:r>
            <a:endParaRPr lang="tr-TR" altLang="tr-TR" sz="2000" b="1" kern="0" dirty="0"/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/>
              <a:t>P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/>
              <a:t>----------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>
                <a:cs typeface="Arial" charset="0"/>
              </a:rPr>
              <a:t>Q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7138988" y="2070101"/>
            <a:ext cx="1619250" cy="171926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/>
              <a:t> 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tr-TR" altLang="tr-TR" sz="2000" b="1" kern="0" dirty="0"/>
              <a:t>P</a:t>
            </a:r>
            <a:r>
              <a:rPr lang="tr-TR" altLang="tr-TR" sz="2000" b="1" kern="0" dirty="0">
                <a:sym typeface="Wingdings" panose="05000000000000000000" pitchFamily="2" charset="2"/>
              </a:rPr>
              <a:t>Q</a:t>
            </a:r>
            <a:endParaRPr lang="tr-TR" altLang="tr-TR" sz="2000" b="1" kern="0" dirty="0"/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/>
              <a:t>P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/>
              <a:t>----------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>
                <a:cs typeface="Arial" charset="0"/>
              </a:rPr>
              <a:t>Q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11975" y="2035176"/>
            <a:ext cx="414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✓</a:t>
            </a:r>
            <a:endParaRPr lang="tr-TR" altLang="tr-TR" sz="4000" b="1">
              <a:latin typeface="Times New Roman" panose="02020603050405020304" pitchFamily="18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932614" y="2528889"/>
            <a:ext cx="414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✓</a:t>
            </a:r>
            <a:endParaRPr lang="tr-TR" altLang="tr-TR" sz="4000" b="1">
              <a:latin typeface="Times New Roman" panose="02020603050405020304" pitchFamily="18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977064" y="3068639"/>
            <a:ext cx="414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0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7205663" y="4329113"/>
            <a:ext cx="1619250" cy="1719262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/>
              <a:t> 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tr-TR" altLang="tr-TR" sz="2000" b="1" kern="0" dirty="0"/>
              <a:t>P</a:t>
            </a:r>
            <a:r>
              <a:rPr lang="tr-TR" altLang="tr-TR" sz="2000" b="1" kern="0" dirty="0">
                <a:sym typeface="Wingdings" panose="05000000000000000000" pitchFamily="2" charset="2"/>
              </a:rPr>
              <a:t>Q</a:t>
            </a:r>
            <a:endParaRPr lang="tr-TR" altLang="tr-TR" sz="2000" b="1" kern="0" dirty="0"/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/>
              <a:t>P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/>
              <a:t>----------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b="1" kern="0" dirty="0">
                <a:cs typeface="Arial" charset="0"/>
              </a:rPr>
              <a:t>Q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962775" y="5403851"/>
            <a:ext cx="414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✓</a:t>
            </a:r>
            <a:endParaRPr lang="tr-TR" altLang="tr-TR" sz="4000" b="1">
              <a:latin typeface="Times New Roman" panose="02020603050405020304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999289" y="4787901"/>
            <a:ext cx="414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✓</a:t>
            </a:r>
            <a:endParaRPr lang="tr-TR" altLang="tr-TR" sz="4000" b="1">
              <a:latin typeface="Times New Roman" panose="02020603050405020304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999289" y="4359276"/>
            <a:ext cx="414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algn="l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000" b="1"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44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20" grpId="0"/>
      <p:bldP spid="25" grpId="0" animBg="1"/>
      <p:bldP spid="32" grpId="0" animBg="1"/>
      <p:bldP spid="35" grpId="0" animBg="1"/>
      <p:bldP spid="36" grpId="0"/>
      <p:bldP spid="37" grpId="0"/>
      <p:bldP spid="38" grpId="0"/>
      <p:bldP spid="39" grpId="0" animBg="1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645525" cy="814387"/>
          </a:xfrm>
        </p:spPr>
        <p:txBody>
          <a:bodyPr>
            <a:normAutofit fontScale="90000"/>
          </a:bodyPr>
          <a:lstStyle/>
          <a:p>
            <a:pPr eaLnBrk="1" hangingPunct="1" rtl="0" algn="l"/>
            <a:r>
              <a:rPr lang="tr-TR" altLang="tr-TR"/>
              <a:t>Dari Logika ke Pemrograman ... (Contoh)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82688"/>
            <a:ext cx="3898900" cy="1397000"/>
          </a:xfrm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dirty="0"/>
              <a:t>Ali akan datang atau Ayşe akan datang.</a:t>
            </a:r>
          </a:p>
          <a:p>
            <a:pPr marL="0" indent="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dirty="0"/>
              <a:t>Ali tidak akan datang.</a:t>
            </a:r>
          </a:p>
          <a:p>
            <a:pPr marL="0" indent="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dirty="0"/>
              <a:t>-------------------------------------------------------</a:t>
            </a:r>
          </a:p>
          <a:p>
            <a:pPr marL="0" indent="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000" dirty="0"/>
              <a:t>Ayşe akan datang.</a:t>
            </a:r>
          </a:p>
          <a:p>
            <a:pPr marL="0" indent="0" algn="l" rtl="0">
              <a:buNone/>
            </a:pPr>
            <a:endParaRPr lang="tr-TR" altLang="tr-TR" dirty="0"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735638" y="1744664"/>
            <a:ext cx="647700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 rtl="0">
              <a:defRPr/>
            </a:pPr>
            <a:endParaRPr lang="tr-T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32551" y="1125538"/>
            <a:ext cx="1001713" cy="143986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buNone/>
              <a:defRPr/>
            </a:pPr>
            <a:r>
              <a:rPr lang="tr-TR" altLang="tr-TR" sz="2000" kern="0" dirty="0">
                <a:cs typeface="Arial" charset="0"/>
              </a:rPr>
              <a:t>p</a:t>
            </a:r>
            <a:r>
              <a:rPr lang="tr-TR" altLang="tr-TR" sz="2000" dirty="0">
                <a:sym typeface="Symbol" pitchFamily="18" charset="2"/>
              </a:rPr>
              <a:t>q</a:t>
            </a:r>
          </a:p>
          <a:p>
            <a:pPr marL="0" indent="0" algn="l" eaLnBrk="1" hangingPunct="1" rtl="0">
              <a:buNone/>
              <a:defRPr/>
            </a:pPr>
            <a:r>
              <a:rPr lang="tr-TR" altLang="tr-TR" sz="2000" i="1" dirty="0"/>
              <a:t>¬</a:t>
            </a:r>
            <a:r>
              <a:rPr lang="tr-TR" altLang="tr-TR" sz="2000" dirty="0"/>
              <a:t>p</a:t>
            </a:r>
          </a:p>
          <a:p>
            <a:pPr marL="0" indent="0" algn="l" eaLnBrk="1" hangingPunct="1" rtl="0">
              <a:spcBef>
                <a:spcPts val="0"/>
              </a:spcBef>
              <a:buNone/>
              <a:defRPr/>
            </a:pPr>
            <a:r>
              <a:rPr lang="tr-TR" altLang="tr-TR" sz="2000" kern="0" dirty="0">
                <a:cs typeface="Arial" charset="0"/>
              </a:rPr>
              <a:t>--------</a:t>
            </a:r>
          </a:p>
          <a:p>
            <a:pPr marL="0" indent="0" algn="l" eaLnBrk="1" hangingPunct="1" rtl="0">
              <a:spcBef>
                <a:spcPts val="0"/>
              </a:spcBef>
              <a:buNone/>
              <a:defRPr/>
            </a:pPr>
            <a:r>
              <a:rPr lang="tr-TR" altLang="tr-TR" sz="2000" kern="0" dirty="0">
                <a:cs typeface="Arial" charset="0"/>
              </a:rPr>
              <a:t>q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332663" y="1744664"/>
            <a:ext cx="577850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 rtl="0">
              <a:defRPr/>
            </a:pPr>
            <a:endParaRPr lang="tr-T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969250" y="1092201"/>
            <a:ext cx="947738" cy="1439863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buNone/>
              <a:defRPr/>
            </a:pPr>
            <a:endParaRPr lang="tr-TR" altLang="tr-TR" sz="800" kern="0" dirty="0">
              <a:cs typeface="Arial" charset="0"/>
            </a:endParaRPr>
          </a:p>
          <a:p>
            <a:pPr marL="0" indent="0" algn="l" eaLnBrk="1" hangingPunct="1" rtl="0">
              <a:buNone/>
              <a:defRPr/>
            </a:pPr>
            <a:r>
              <a:rPr lang="tr-TR" altLang="tr-TR" sz="2000" kern="0" dirty="0">
                <a:cs typeface="Arial" charset="0"/>
              </a:rPr>
              <a:t> </a:t>
            </a:r>
            <a:r>
              <a:rPr lang="tr-TR" altLang="tr-TR" sz="4800" b="1" kern="0" dirty="0">
                <a:cs typeface="Arial" charset="0"/>
              </a:rPr>
              <a:t>?</a:t>
            </a:r>
          </a:p>
          <a:p>
            <a:pPr marL="0" indent="0" algn="l" eaLnBrk="1" hangingPunct="1" rtl="0">
              <a:buNone/>
              <a:defRPr/>
            </a:pPr>
            <a:endParaRPr lang="tr-TR" altLang="tr-TR" sz="2000" kern="0" dirty="0">
              <a:cs typeface="Arial" charset="0"/>
            </a:endParaRPr>
          </a:p>
          <a:p>
            <a:pPr marL="0" indent="0" algn="l" eaLnBrk="1" hangingPunct="1" rtl="0">
              <a:buNone/>
              <a:defRPr/>
            </a:pPr>
            <a:endParaRPr lang="tr-TR" altLang="tr-TR" sz="2000" kern="0" dirty="0"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51038" y="2924175"/>
            <a:ext cx="3929062" cy="1397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Jika Ali datang, Ayşe akan datang.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Ali akan datang.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-------------------------------------------------------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Ayşe akan datang.</a:t>
            </a:r>
          </a:p>
          <a:p>
            <a:pPr marL="0" indent="0" algn="l" eaLnBrk="1" hangingPunct="1" rtl="0">
              <a:buNone/>
              <a:defRPr/>
            </a:pPr>
            <a:endParaRPr lang="tr-TR" altLang="tr-TR" kern="0" dirty="0">
              <a:cs typeface="Arial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35638" y="3479800"/>
            <a:ext cx="647700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 rtl="0">
              <a:defRPr/>
            </a:pPr>
            <a:endParaRPr lang="tr-TR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450014" y="2852738"/>
            <a:ext cx="1000125" cy="143986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buNone/>
              <a:defRPr/>
            </a:pPr>
            <a:r>
              <a:rPr lang="tr-TR" altLang="tr-TR" sz="2000" kern="0" dirty="0">
                <a:cs typeface="Arial" charset="0"/>
              </a:rPr>
              <a:t>p</a:t>
            </a:r>
            <a:r>
              <a:rPr lang="tr-TR" altLang="tr-TR" sz="2000" dirty="0">
                <a:sym typeface="Symbol" pitchFamily="18" charset="2"/>
              </a:rPr>
              <a:t>q</a:t>
            </a:r>
          </a:p>
          <a:p>
            <a:pPr marL="0" indent="0" algn="l" eaLnBrk="1" hangingPunct="1" rtl="0">
              <a:buNone/>
              <a:defRPr/>
            </a:pPr>
            <a:r>
              <a:rPr lang="tr-TR" altLang="tr-TR" sz="2000" dirty="0"/>
              <a:t>p</a:t>
            </a:r>
          </a:p>
          <a:p>
            <a:pPr marL="0" indent="0" algn="l" eaLnBrk="1" hangingPunct="1" rtl="0">
              <a:spcBef>
                <a:spcPts val="0"/>
              </a:spcBef>
              <a:buNone/>
              <a:defRPr/>
            </a:pPr>
            <a:r>
              <a:rPr lang="tr-TR" altLang="tr-TR" sz="2000" kern="0" dirty="0">
                <a:cs typeface="Arial" charset="0"/>
              </a:rPr>
              <a:t>--------</a:t>
            </a:r>
          </a:p>
          <a:p>
            <a:pPr marL="0" indent="0" algn="l" eaLnBrk="1" hangingPunct="1" rtl="0">
              <a:spcBef>
                <a:spcPts val="0"/>
              </a:spcBef>
              <a:buNone/>
              <a:defRPr/>
            </a:pPr>
            <a:r>
              <a:rPr lang="tr-TR" altLang="tr-TR" sz="2000" kern="0" dirty="0">
                <a:cs typeface="Arial" charset="0"/>
              </a:rPr>
              <a:t>q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361238" y="3479800"/>
            <a:ext cx="577850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 rtl="0">
              <a:defRPr/>
            </a:pPr>
            <a:endParaRPr lang="tr-TR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51038" y="4581525"/>
            <a:ext cx="3236912" cy="1397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1800" kern="0" dirty="0"/>
              <a:t>Semua siswa akan datang.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1800" kern="0" dirty="0"/>
              <a:t>Ayşe adalah seorang mahasiswa.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------------------------------------</a:t>
            </a:r>
          </a:p>
          <a:p>
            <a:pPr marL="0" indent="0" algn="l" eaLnBrk="1" hangingPunct="1" rtl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Ayşe akan datang.</a:t>
            </a:r>
          </a:p>
          <a:p>
            <a:pPr marL="0" indent="0" algn="l" eaLnBrk="1" hangingPunct="1" rtl="0">
              <a:buNone/>
              <a:defRPr/>
            </a:pPr>
            <a:endParaRPr lang="tr-TR" altLang="tr-TR" kern="0" dirty="0"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080000" y="5113339"/>
            <a:ext cx="647700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 rtl="0">
              <a:defRPr/>
            </a:pPr>
            <a:endParaRPr lang="tr-TR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29300" y="4587876"/>
            <a:ext cx="3759200" cy="1439863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 rtl="0" algn="l">
              <a:buNone/>
              <a:defRPr/>
            </a:pPr>
            <a:r>
              <a:rPr lang="en-US" altLang="tr-TR" sz="2000" dirty="0">
                <a:sym typeface="Symbol" pitchFamily="18" charset="2"/>
              </a:rPr>
              <a:t></a:t>
            </a:r>
            <a:r>
              <a:rPr lang="tr-TR" altLang="tr-TR" sz="2000" dirty="0">
                <a:sym typeface="Symbol" pitchFamily="18" charset="2"/>
              </a:rPr>
              <a:t>x[siswa(x) masa depan(x)]</a:t>
            </a:r>
          </a:p>
          <a:p>
            <a:pPr marL="0" indent="0" algn="l" eaLnBrk="1" hangingPunct="1" rtl="0">
              <a:buNone/>
              <a:defRPr/>
            </a:pPr>
            <a:r>
              <a:rPr lang="tr-TR" altLang="tr-TR" sz="2000" dirty="0"/>
              <a:t>siswa (ayse)</a:t>
            </a:r>
          </a:p>
          <a:p>
            <a:pPr marL="0" indent="0" algn="l" eaLnBrk="1" hangingPunct="1" rtl="0">
              <a:spcBef>
                <a:spcPts val="0"/>
              </a:spcBef>
              <a:buNone/>
              <a:defRPr/>
            </a:pPr>
            <a:r>
              <a:rPr lang="tr-TR" altLang="tr-TR" sz="2000" kern="0" dirty="0">
                <a:cs typeface="Arial" charset="0"/>
              </a:rPr>
              <a:t>--------------------</a:t>
            </a:r>
          </a:p>
          <a:p>
            <a:pPr marL="0" indent="0" algn="l" eaLnBrk="1" hangingPunct="1" rtl="0">
              <a:spcBef>
                <a:spcPts val="0"/>
              </a:spcBef>
              <a:buNone/>
              <a:defRPr/>
            </a:pPr>
            <a:r>
              <a:rPr lang="tr-TR" altLang="tr-TR" sz="2000" kern="0" dirty="0">
                <a:cs typeface="Arial" charset="0"/>
              </a:rPr>
              <a:t>masa depan (ayse)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9401175" y="5164138"/>
            <a:ext cx="577850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 rtl="0">
              <a:defRPr/>
            </a:pPr>
            <a:endParaRPr lang="tr-TR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8015289" y="2852738"/>
            <a:ext cx="947737" cy="143986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buNone/>
              <a:defRPr/>
            </a:pPr>
            <a:endParaRPr lang="tr-TR" altLang="tr-TR" sz="800" kern="0" dirty="0">
              <a:cs typeface="Arial" charset="0"/>
            </a:endParaRPr>
          </a:p>
          <a:p>
            <a:pPr marL="0" indent="0" algn="l" eaLnBrk="1" hangingPunct="1" rtl="0">
              <a:buNone/>
              <a:defRPr/>
            </a:pPr>
            <a:r>
              <a:rPr lang="tr-TR" altLang="tr-TR" sz="2000" kern="0" dirty="0">
                <a:cs typeface="Arial" charset="0"/>
              </a:rPr>
              <a:t> </a:t>
            </a:r>
            <a:r>
              <a:rPr lang="tr-TR" altLang="tr-TR" sz="4800" b="1" kern="0" dirty="0">
                <a:cs typeface="Arial" charset="0"/>
              </a:rPr>
              <a:t>?</a:t>
            </a:r>
          </a:p>
          <a:p>
            <a:pPr marL="0" indent="0" algn="l" eaLnBrk="1" hangingPunct="1" rtl="0">
              <a:buNone/>
              <a:defRPr/>
            </a:pPr>
            <a:endParaRPr lang="tr-TR" altLang="tr-TR" sz="2000" kern="0" dirty="0">
              <a:cs typeface="Arial" charset="0"/>
            </a:endParaRPr>
          </a:p>
          <a:p>
            <a:pPr marL="0" indent="0" algn="l" eaLnBrk="1" hangingPunct="1" rtl="0">
              <a:buNone/>
              <a:defRPr/>
            </a:pPr>
            <a:endParaRPr lang="tr-TR" altLang="tr-TR" sz="2000" kern="0" dirty="0">
              <a:cs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0152857" y="4581525"/>
            <a:ext cx="947737" cy="1439862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 rtl="0">
              <a:buNone/>
              <a:defRPr/>
            </a:pPr>
            <a:endParaRPr lang="tr-TR" altLang="tr-TR" sz="800" kern="0" dirty="0">
              <a:cs typeface="Arial" charset="0"/>
            </a:endParaRPr>
          </a:p>
          <a:p>
            <a:pPr marL="0" indent="0" algn="l" eaLnBrk="1" hangingPunct="1" rtl="0">
              <a:buNone/>
              <a:defRPr/>
            </a:pPr>
            <a:r>
              <a:rPr lang="tr-TR" altLang="tr-TR" sz="2000" kern="0" dirty="0">
                <a:cs typeface="Arial" charset="0"/>
              </a:rPr>
              <a:t> </a:t>
            </a:r>
            <a:r>
              <a:rPr lang="tr-TR" altLang="tr-TR" sz="4800" b="1" kern="0" dirty="0">
                <a:cs typeface="Arial" charset="0"/>
              </a:rPr>
              <a:t>?</a:t>
            </a:r>
          </a:p>
          <a:p>
            <a:pPr marL="0" indent="0" algn="l" eaLnBrk="1" hangingPunct="1" rtl="0">
              <a:buNone/>
              <a:defRPr/>
            </a:pPr>
            <a:endParaRPr lang="tr-TR" altLang="tr-TR" sz="2000" kern="0" dirty="0">
              <a:cs typeface="Arial" charset="0"/>
            </a:endParaRPr>
          </a:p>
          <a:p>
            <a:pPr marL="0" indent="0" algn="l" eaLnBrk="1" hangingPunct="1" rtl="0">
              <a:buNone/>
              <a:defRPr/>
            </a:pPr>
            <a:endParaRPr lang="tr-TR" altLang="tr-TR" sz="2000" kern="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nimBg="1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algn="l"/>
            <a:r>
              <a:rPr lang="tr-TR" dirty="0"/>
              <a:t>Logika Proposisi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algn="l"/>
            <a:r>
              <a:rPr lang="tr-TR" dirty="0"/>
              <a:t>Orde ke-0 / Logika Proposisional</a:t>
            </a:r>
          </a:p>
        </p:txBody>
      </p:sp>
    </p:spTree>
    <p:extLst>
      <p:ext uri="{BB962C8B-B14F-4D97-AF65-F5344CB8AC3E}">
        <p14:creationId xmlns:p14="http://schemas.microsoft.com/office/powerpoint/2010/main" val="139156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 rtl="0" algn="l"/>
            <a:r>
              <a:rPr lang="tr-TR" altLang="tr-TR" sz="3400" b="1" dirty="0"/>
              <a:t>Logika dan Inferensi</a:t>
            </a:r>
            <a:endParaRPr lang="en-US" altLang="tr-TR" sz="34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 rtl="0"/>
            <a:r>
              <a:rPr lang="tr-TR" altLang="tr-TR" dirty="0"/>
              <a:t>Inferensi (argumen) adalah alat penalaran yang penting.</a:t>
            </a:r>
          </a:p>
          <a:p>
            <a:pPr algn="l" eaLnBrk="1" hangingPunct="1" rtl="0"/>
            <a:r>
              <a:rPr lang="tr-TR" altLang="tr-TR" dirty="0"/>
              <a:t>Tugas ilmu logika adalah penalaran yang benar, atau dengan kata lain,</a:t>
            </a:r>
            <a:r>
              <a:rPr lang="tr-TR" altLang="tr-TR" u="sng" dirty="0"/>
              <a:t>sah</a:t>
            </a:r>
            <a:r>
              <a:rPr lang="tr-TR" altLang="tr-TR" dirty="0"/>
              <a:t>adalah untuk mengidentifikasi hukum inferensi.</a:t>
            </a:r>
          </a:p>
          <a:p>
            <a:pPr algn="l" rtl="0"/>
            <a:r>
              <a:rPr lang="tr-TR" altLang="tr-TR" b="1" dirty="0"/>
              <a:t>kesimpulan</a:t>
            </a:r>
            <a:r>
              <a:rPr lang="tr-TR" altLang="tr-TR" dirty="0"/>
              <a:t>, salah satu diantara mereka</a:t>
            </a:r>
            <a:r>
              <a:rPr lang="tr-TR" altLang="tr-TR" u="sng" dirty="0"/>
              <a:t>kesimpulan</a:t>
            </a:r>
            <a:r>
              <a:rPr lang="tr-TR" altLang="tr-TR" dirty="0"/>
              <a:t>dan lain-lain</a:t>
            </a:r>
            <a:r>
              <a:rPr lang="tr-TR" altLang="tr-TR" u="sng" dirty="0"/>
              <a:t>premis</a:t>
            </a:r>
            <a:r>
              <a:rPr lang="tr-TR" altLang="tr-TR" dirty="0"/>
              <a:t>(</a:t>
            </a:r>
            <a:r>
              <a:rPr lang="tr-TR" altLang="tr-TR" u="sng" dirty="0"/>
              <a:t>aksioma</a:t>
            </a:r>
            <a:r>
              <a:rPr lang="tr-TR" altLang="tr-TR" dirty="0"/>
              <a:t>) terdiri dari satu set kalimat penilaian (atau, lebih tepatnya, satu set proposisi).</a:t>
            </a:r>
          </a:p>
          <a:p>
            <a:pPr algn="l" rtl="0"/>
            <a:r>
              <a:rPr lang="tr-TR" altLang="tr-TR" dirty="0"/>
              <a:t>Jika premis-premisnya benar dan kesimpulannya harus benar, maka inferensi ini disebut inferensi yang valid.</a:t>
            </a:r>
          </a:p>
          <a:p>
            <a:pPr algn="l" eaLnBrk="1" hangingPunct="1" rtl="0"/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41521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 rtl="0" algn="l"/>
            <a:r>
              <a:rPr lang="tr-TR" altLang="tr-TR" sz="3400" b="1"/>
              <a:t>Contoh Inferensi (1)</a:t>
            </a:r>
            <a:endParaRPr lang="en-US" altLang="tr-TR" sz="3400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81075"/>
            <a:ext cx="9085729" cy="5149850"/>
          </a:xfrm>
        </p:spPr>
        <p:txBody>
          <a:bodyPr>
            <a:normAutofit/>
          </a:bodyPr>
          <a:lstStyle/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tr-TR" altLang="tr-TR" sz="2400" dirty="0"/>
              <a:t>Ali akan datang ke sekolah atau Ayşe akan datang ke sekolah.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Ali tidak akan datang ke sekolah.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--------------------------------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Ayşe akan datang ke sekolah.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tr-TR" altLang="tr-TR" sz="2400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tr-TR" altLang="tr-TR" sz="2400" dirty="0"/>
              <a:t>Ali akan datang ke sekolah atau Ayşe akan datang ke sekolah.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Jika Ali tidak dapat menemukan mobil, dia tidak akan datang ke sekolah.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Ali tidak dapat menemukan mobilnya.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--------------------------------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Ayşe akan datang ke sekolah.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</a:pPr>
            <a:endParaRPr lang="tr-TR" altLang="tr-TR" sz="2400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tr-TR" altLang="tr-TR" sz="2400" dirty="0"/>
              <a:t>Semua pesawat bisa jatuh.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Semua F-16 adalah pesawat terbang.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--------------------------------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sz="2400" dirty="0"/>
              <a:t>Semua F-16 bisa crash.</a:t>
            </a:r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400" dirty="0"/>
          </a:p>
          <a:p>
            <a:pPr marL="571500" indent="-571500" algn="l" rtl="0">
              <a:lnSpc>
                <a:spcPct val="90000"/>
              </a:lnSpc>
              <a:spcBef>
                <a:spcPct val="0"/>
              </a:spcBef>
              <a:buNone/>
            </a:pPr>
            <a:endParaRPr lang="tr-TR" altLang="tr-TR" sz="2400" dirty="0"/>
          </a:p>
        </p:txBody>
      </p:sp>
    </p:spTree>
    <p:extLst>
      <p:ext uri="{BB962C8B-B14F-4D97-AF65-F5344CB8AC3E}">
        <p14:creationId xmlns:p14="http://schemas.microsoft.com/office/powerpoint/2010/main" val="360418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 rtl="0" algn="l"/>
            <a:r>
              <a:rPr lang="tr-TR" altLang="tr-TR" sz="3400" b="1"/>
              <a:t>Contoh Inferensi (2)</a:t>
            </a:r>
            <a:endParaRPr lang="en-US" altLang="tr-TR" sz="34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0088" y="981075"/>
            <a:ext cx="8229600" cy="5149850"/>
          </a:xfrm>
        </p:spPr>
        <p:txBody>
          <a:bodyPr/>
          <a:lstStyle/>
          <a:p>
            <a:pPr marL="571500" indent="-571500" algn="l" rtl="0"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tr-TR" altLang="tr-TR" sz="2400"/>
              <a:t>Ali adalah seorang guru.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/>
              <a:t>Ali pintar.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/>
              <a:t>--------------------------------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/>
              <a:t>Tidak semua guru itu bodoh.</a:t>
            </a:r>
          </a:p>
          <a:p>
            <a:pPr marL="571500" indent="-571500" algn="l" rtl="0">
              <a:spcBef>
                <a:spcPct val="0"/>
              </a:spcBef>
            </a:pPr>
            <a:endParaRPr lang="tr-TR" altLang="tr-TR" sz="2400"/>
          </a:p>
          <a:p>
            <a:pPr marL="571500" indent="-571500" algn="l" rtl="0">
              <a:spcBef>
                <a:spcPct val="0"/>
              </a:spcBef>
              <a:buFont typeface="Wingdings" panose="05000000000000000000" pitchFamily="2" charset="2"/>
              <a:buAutoNum type="arabicPeriod" startAt="5"/>
            </a:pPr>
            <a:r>
              <a:rPr lang="tr-TR" altLang="tr-TR" sz="2400"/>
              <a:t>Semua ikan adalah mamalia.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/>
              <a:t>Moby Dick adalah seekor ikan.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/>
              <a:t>--------------------------------</a:t>
            </a:r>
          </a:p>
          <a:p>
            <a:pPr marL="571500" indent="-571500" algn="l" rtl="0">
              <a:spcBef>
                <a:spcPct val="0"/>
              </a:spcBef>
              <a:buNone/>
            </a:pPr>
            <a:r>
              <a:rPr lang="tr-TR" altLang="tr-TR" sz="2400"/>
              <a:t>Moby Dick adalah mamalia.</a:t>
            </a:r>
          </a:p>
          <a:p>
            <a:pPr marL="571500" indent="-571500" algn="l" rtl="0">
              <a:spcBef>
                <a:spcPct val="0"/>
              </a:spcBef>
            </a:pPr>
            <a:endParaRPr lang="tr-TR" altLang="tr-TR" sz="2400"/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400"/>
          </a:p>
          <a:p>
            <a:pPr marL="571500" indent="-571500" algn="l" rtl="0">
              <a:spcBef>
                <a:spcPct val="0"/>
              </a:spcBef>
              <a:buNone/>
            </a:pPr>
            <a:endParaRPr lang="tr-TR" altLang="tr-TR" sz="2400"/>
          </a:p>
        </p:txBody>
      </p:sp>
    </p:spTree>
    <p:extLst>
      <p:ext uri="{BB962C8B-B14F-4D97-AF65-F5344CB8AC3E}">
        <p14:creationId xmlns:p14="http://schemas.microsoft.com/office/powerpoint/2010/main" val="26107255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E49A2D9120147A4195731E53BDA77" ma:contentTypeVersion="2" ma:contentTypeDescription="Create a new document." ma:contentTypeScope="" ma:versionID="6f7cd7bf4157fb59ceec312041b4c08c">
  <xsd:schema xmlns:xsd="http://www.w3.org/2001/XMLSchema" xmlns:xs="http://www.w3.org/2001/XMLSchema" xmlns:p="http://schemas.microsoft.com/office/2006/metadata/properties" xmlns:ns2="b952c4df-9439-4b6d-bc4a-d8af787557dd" targetNamespace="http://schemas.microsoft.com/office/2006/metadata/properties" ma:root="true" ma:fieldsID="62fb0eb9799c16303e6b6d3e40cb3715" ns2:_="">
    <xsd:import namespace="b952c4df-9439-4b6d-bc4a-d8af787557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2c4df-9439-4b6d-bc4a-d8af787557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A9985F-4922-403C-BD56-6606E497A089}"/>
</file>

<file path=customXml/itemProps2.xml><?xml version="1.0" encoding="utf-8"?>
<ds:datastoreItem xmlns:ds="http://schemas.openxmlformats.org/officeDocument/2006/customXml" ds:itemID="{8942ADA5-FA17-4CB9-953D-419B8554092A}"/>
</file>

<file path=customXml/itemProps3.xml><?xml version="1.0" encoding="utf-8"?>
<ds:datastoreItem xmlns:ds="http://schemas.openxmlformats.org/officeDocument/2006/customXml" ds:itemID="{FA7BFD1C-61E1-4ADA-95AD-A2475C5C91C1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893</Words>
  <Application>Microsoft Office PowerPoint</Application>
  <PresentationFormat>Geniş ekran</PresentationFormat>
  <Paragraphs>431</Paragraphs>
  <Slides>33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4" baseType="lpstr">
      <vt:lpstr>宋体</vt:lpstr>
      <vt:lpstr>Arial</vt:lpstr>
      <vt:lpstr>Calibri</vt:lpstr>
      <vt:lpstr>Century Gothic</vt:lpstr>
      <vt:lpstr>Symbol</vt:lpstr>
      <vt:lpstr>Times</vt:lpstr>
      <vt:lpstr>Times New Roman</vt:lpstr>
      <vt:lpstr>Wingdings</vt:lpstr>
      <vt:lpstr>Wingdings 3</vt:lpstr>
      <vt:lpstr>Wisp</vt:lpstr>
      <vt:lpstr>Equation</vt:lpstr>
      <vt:lpstr>Mantık Sistemleri ve Mantık Programlama</vt:lpstr>
      <vt:lpstr>Mantık Nedir?</vt:lpstr>
      <vt:lpstr>Matematikten Programlamaya ...</vt:lpstr>
      <vt:lpstr>Mantıktan Programlamaya ... (Genel)</vt:lpstr>
      <vt:lpstr>Mantıktan Programlamaya ... (Örnekler)</vt:lpstr>
      <vt:lpstr>Önermeler Mantığı</vt:lpstr>
      <vt:lpstr>Mantık ve Çıkarımlar</vt:lpstr>
      <vt:lpstr>Çıkarım Örnekleri (1)</vt:lpstr>
      <vt:lpstr>Çıkarım Örnekleri (2)</vt:lpstr>
      <vt:lpstr>Geçerlilik ve Öncüllerin/Sonucun Doğruluğu</vt:lpstr>
      <vt:lpstr>Çıkarım Şemaları (1)</vt:lpstr>
      <vt:lpstr>Çıkarım Şemaları (2)</vt:lpstr>
      <vt:lpstr>Çıkarım Şemaları (3)</vt:lpstr>
      <vt:lpstr>Mantık Sabitleri ve Mantık Sistemleri</vt:lpstr>
      <vt:lpstr>Önermeler Mantığı – Doğruluk Tabloları (1)</vt:lpstr>
      <vt:lpstr>Önermeler Mantığı – Doğruluk Tabloları (2)</vt:lpstr>
      <vt:lpstr>Önermeler Mantığı – Doğruluk Tabloları (3)</vt:lpstr>
      <vt:lpstr>Önermeler Mantığı – Bir Formel Dil-L0 (1)</vt:lpstr>
      <vt:lpstr>Önermeler Mantığı – Bir Formel Dil-L0 (2)</vt:lpstr>
      <vt:lpstr>1. Dereceden Yüklem Mantığı</vt:lpstr>
      <vt:lpstr>Daha Yüksek Bir İfade Gücü! (1)</vt:lpstr>
      <vt:lpstr>Daha Yüksek Bir İfade Gücü! (2)</vt:lpstr>
      <vt:lpstr>Daha Yüksek Bir İfade Gücü! (3)</vt:lpstr>
      <vt:lpstr>Önermelerin İçsel Yapısı</vt:lpstr>
      <vt:lpstr>L1 Dili (1)</vt:lpstr>
      <vt:lpstr>L1 Dili (2)</vt:lpstr>
      <vt:lpstr>Birinci Dereceden Yüklem Mantığı (1)</vt:lpstr>
      <vt:lpstr>Birinci Dereceden Yüklem Mantığı (2)</vt:lpstr>
      <vt:lpstr>L2 Dili (1)</vt:lpstr>
      <vt:lpstr>L2 Dili (2)</vt:lpstr>
      <vt:lpstr>L2 Dili (3)</vt:lpstr>
      <vt:lpstr>L2 Dili (4)</vt:lpstr>
      <vt:lpstr>Birinci Dereceden Yüklem Mantığı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Mantık Dilleri</dc:title>
  <dc:creator>S</dc:creator>
  <cp:lastModifiedBy>S</cp:lastModifiedBy>
  <cp:revision>18</cp:revision>
  <dcterms:created xsi:type="dcterms:W3CDTF">2016-10-13T18:06:36Z</dcterms:created>
  <dcterms:modified xsi:type="dcterms:W3CDTF">2018-10-11T21:33:57Z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0x010100B94E49A2D9120147A4195731E53BDA77</vt:lpwstr>
  </property>
</Properties>
</file>