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6" r:id="rId4"/>
    <p:sldId id="297" r:id="rId5"/>
    <p:sldId id="257" r:id="rId6"/>
    <p:sldId id="259" r:id="rId7"/>
    <p:sldId id="258" r:id="rId8"/>
    <p:sldId id="261" r:id="rId9"/>
    <p:sldId id="260" r:id="rId10"/>
    <p:sldId id="262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0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5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37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5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73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05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59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44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19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3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046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91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4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32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7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F5D3-004C-4748-B991-D0A5637132CD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5718B7-B539-4CD8-A049-448C7ACC6C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59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download/stable" TargetMode="External"/><Relationship Id="rId2" Type="http://schemas.openxmlformats.org/officeDocument/2006/relationships/hyperlink" Target="http://swish.swi-prolo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swi-prolog.org/ID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Prolog ile Mantık Programlamaya Giriş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88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Tümcecik (Clause)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6683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kedi(garfield).</a:t>
            </a:r>
          </a:p>
          <a:p>
            <a:r>
              <a:rPr lang="tr-TR" dirty="0">
                <a:latin typeface="ArialMT"/>
              </a:rPr>
              <a:t>lazanya_yer(garfield).</a:t>
            </a:r>
          </a:p>
          <a:p>
            <a:endParaRPr lang="tr-TR" dirty="0">
              <a:latin typeface="ArialMT"/>
            </a:endParaRPr>
          </a:p>
          <a:p>
            <a:r>
              <a:rPr lang="tr-TR" dirty="0">
                <a:latin typeface="ArialMT"/>
              </a:rPr>
              <a:t>mutlu(garfield) :- lazanya_yer(garfield).</a:t>
            </a:r>
          </a:p>
          <a:p>
            <a:r>
              <a:rPr lang="tr-TR" dirty="0">
                <a:latin typeface="ArialMT"/>
              </a:rPr>
              <a:t>uyur(garfield) :- mutlu(garfield).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925" y="3505217"/>
            <a:ext cx="7559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Verdana-Italic"/>
              </a:rPr>
              <a:t>Bu bilgi tabanında toplam 4 tümcecik vardır.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Verdana-Italic"/>
              </a:rPr>
              <a:t>Bunlardan ikisi gerçek, ikisi ise kural şeklinde kodlanmıştır.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Verdana-Italic"/>
              </a:rPr>
              <a:t>Bir cümleciğin sonuna nokta (.) konulur.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1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Yüklem (Predicate)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6683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kedi(garfield).</a:t>
            </a:r>
          </a:p>
          <a:p>
            <a:r>
              <a:rPr lang="tr-TR" dirty="0">
                <a:latin typeface="ArialMT"/>
              </a:rPr>
              <a:t>lazanya_yer(garfield).</a:t>
            </a:r>
          </a:p>
          <a:p>
            <a:endParaRPr lang="tr-TR" dirty="0">
              <a:latin typeface="ArialMT"/>
            </a:endParaRPr>
          </a:p>
          <a:p>
            <a:r>
              <a:rPr lang="tr-TR" dirty="0">
                <a:latin typeface="ArialMT"/>
              </a:rPr>
              <a:t>mutlu(garfield) :- lazanya_yer(garfield).</a:t>
            </a:r>
          </a:p>
          <a:p>
            <a:r>
              <a:rPr lang="tr-TR" dirty="0">
                <a:latin typeface="ArialMT"/>
              </a:rPr>
              <a:t>uyur(garfield) :- mutlu(garfield).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925" y="3505217"/>
            <a:ext cx="7559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Verdana-Italic"/>
              </a:rPr>
              <a:t>Bu bilgi tabanında toplam 4 yüklem vardır. Bunlar: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-Italic"/>
            </a:endParaRPr>
          </a:p>
          <a:p>
            <a:r>
              <a:rPr lang="tr-TR" b="1" i="1" dirty="0">
                <a:latin typeface="Verdana-Italic"/>
              </a:rPr>
              <a:t>	kedi, lazanya_yer, mutlu, uyur</a:t>
            </a: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189560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– v3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6683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kedi(garfield).</a:t>
            </a:r>
          </a:p>
          <a:p>
            <a:r>
              <a:rPr lang="tr-TR" dirty="0">
                <a:latin typeface="ArialMT"/>
              </a:rPr>
              <a:t>tok(garfield).</a:t>
            </a:r>
          </a:p>
          <a:p>
            <a:r>
              <a:rPr lang="tr-TR" dirty="0">
                <a:latin typeface="ArialMT"/>
              </a:rPr>
              <a:t>iyi_uyumuş(garfield).</a:t>
            </a:r>
          </a:p>
          <a:p>
            <a:endParaRPr lang="tr-TR" dirty="0">
              <a:latin typeface="ArialMT"/>
            </a:endParaRPr>
          </a:p>
          <a:p>
            <a:r>
              <a:rPr lang="tr-TR" dirty="0">
                <a:latin typeface="ArialMT"/>
              </a:rPr>
              <a:t>mutlu(garfield) :- tok(garfield), iyi_uyumuş(garfield).</a:t>
            </a:r>
          </a:p>
          <a:p>
            <a:endParaRPr lang="tr-TR" dirty="0">
              <a:latin typeface="Arial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925" y="3505217"/>
            <a:ext cx="7559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Virgül işareti Prolog’da birleşimi (conjunction) ifade 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415562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– v3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6683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kedi(garfield).</a:t>
            </a:r>
          </a:p>
          <a:p>
            <a:r>
              <a:rPr lang="tr-TR" dirty="0">
                <a:latin typeface="ArialMT"/>
              </a:rPr>
              <a:t>tok(garfield).</a:t>
            </a:r>
          </a:p>
          <a:p>
            <a:r>
              <a:rPr lang="tr-TR" dirty="0">
                <a:latin typeface="ArialMT"/>
              </a:rPr>
              <a:t>iyi_uyumuş(garfield).</a:t>
            </a:r>
          </a:p>
          <a:p>
            <a:endParaRPr lang="tr-TR" dirty="0">
              <a:latin typeface="ArialMT"/>
            </a:endParaRPr>
          </a:p>
          <a:p>
            <a:r>
              <a:rPr lang="tr-TR" dirty="0">
                <a:latin typeface="ArialMT"/>
              </a:rPr>
              <a:t>mutlu(garfield) :- tok(garfield). </a:t>
            </a:r>
          </a:p>
          <a:p>
            <a:r>
              <a:rPr lang="tr-TR" dirty="0">
                <a:latin typeface="ArialMT"/>
              </a:rPr>
              <a:t>mutlu(garfield) :- iyi_uyumuş(garfield).</a:t>
            </a:r>
          </a:p>
          <a:p>
            <a:r>
              <a:rPr lang="tr-TR" i="1" dirty="0">
                <a:latin typeface="ArialMT"/>
              </a:rPr>
              <a:t>% mutlu(garfield) :- tok(garfield); iyi_uyumuş(garfield).</a:t>
            </a:r>
          </a:p>
          <a:p>
            <a:endParaRPr lang="tr-TR" dirty="0">
              <a:latin typeface="ArialM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925" y="3787605"/>
            <a:ext cx="7559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Noktalı virgül işareti Prolog’da ayrışımı (disjunction) ifade 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Noktalı virgül ile tek bir ifade altında toplanan tümcecikler ayrık olarak da ifade edilebilir.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% işareti Prolog’da yorum satırı oluşturmada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i="1" dirty="0"/>
          </a:p>
        </p:txBody>
      </p:sp>
    </p:spTree>
    <p:extLst>
      <p:ext uri="{BB962C8B-B14F-4D97-AF65-F5344CB8AC3E}">
        <p14:creationId xmlns:p14="http://schemas.microsoft.com/office/powerpoint/2010/main" val="17234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 ve Prolog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81447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40171504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86837834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6007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Mantık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Prolog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8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Gerektirme (Implication)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→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:- 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0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Birleşme (Conjunction)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</a:t>
                      </a:r>
                      <a:r>
                        <a:rPr lang="el-GR" dirty="0"/>
                        <a:t>Λ</a:t>
                      </a:r>
                      <a:r>
                        <a:rPr lang="tr-TR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, B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Ayrışma (Disjunction)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V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4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3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– v4 </a:t>
            </a:r>
            <a:br>
              <a:rPr lang="tr-TR" dirty="0"/>
            </a:br>
            <a:r>
              <a:rPr lang="tr-TR" sz="2800" dirty="0"/>
              <a:t>Değişken (Variable)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2592924" y="17893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kedi(tom).</a:t>
            </a:r>
          </a:p>
          <a:p>
            <a:r>
              <a:rPr lang="tr-TR" dirty="0"/>
              <a:t>kedi(sylvester).</a:t>
            </a:r>
          </a:p>
          <a:p>
            <a:r>
              <a:rPr lang="tr-TR" dirty="0"/>
              <a:t>fare(jerry).</a:t>
            </a:r>
          </a:p>
          <a:p>
            <a:r>
              <a:rPr lang="tr-TR" dirty="0"/>
              <a:t>kuş(tweety).</a:t>
            </a:r>
          </a:p>
          <a:p>
            <a:endParaRPr lang="tr-TR" dirty="0"/>
          </a:p>
          <a:p>
            <a:r>
              <a:rPr lang="tr-TR" dirty="0"/>
              <a:t>kovalar(tom, jerry).</a:t>
            </a:r>
          </a:p>
          <a:p>
            <a:r>
              <a:rPr lang="tr-TR" dirty="0"/>
              <a:t>kovalar(sylvester, tweety).</a:t>
            </a:r>
          </a:p>
          <a:p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2592925" y="398207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?- kedi(X).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2925" y="4351406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X=tom;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924" y="4662382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X=sylvester;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2925" y="4979465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9647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– v4 </a:t>
            </a:r>
            <a:br>
              <a:rPr lang="tr-TR" dirty="0"/>
            </a:br>
            <a:r>
              <a:rPr lang="tr-TR" sz="2800" dirty="0"/>
              <a:t>Değişken (Variable)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17893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kedi(tom).</a:t>
            </a:r>
          </a:p>
          <a:p>
            <a:r>
              <a:rPr lang="tr-TR" dirty="0"/>
              <a:t>kedi(sylvester).</a:t>
            </a:r>
          </a:p>
          <a:p>
            <a:r>
              <a:rPr lang="tr-TR" dirty="0"/>
              <a:t>fare(jerry).</a:t>
            </a:r>
          </a:p>
          <a:p>
            <a:r>
              <a:rPr lang="tr-TR" dirty="0"/>
              <a:t>kuş(tweety).</a:t>
            </a:r>
          </a:p>
          <a:p>
            <a:endParaRPr lang="tr-TR" dirty="0"/>
          </a:p>
          <a:p>
            <a:r>
              <a:rPr lang="tr-TR" dirty="0"/>
              <a:t>kovalar(tom, jerry).</a:t>
            </a:r>
          </a:p>
          <a:p>
            <a:r>
              <a:rPr lang="tr-TR" dirty="0"/>
              <a:t>kovalar(sylvester, tweety).</a:t>
            </a:r>
          </a:p>
          <a:p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2592925" y="3982074"/>
            <a:ext cx="453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?- kovalar(tom, X), fare(X).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2925" y="4351406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X=jerry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924" y="466238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1769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– v5 </a:t>
            </a:r>
            <a:br>
              <a:rPr lang="tr-TR" dirty="0"/>
            </a:br>
            <a:r>
              <a:rPr lang="tr-TR" sz="2800" dirty="0"/>
              <a:t>Değişken (Variable)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17893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kedi(tom).</a:t>
            </a:r>
          </a:p>
          <a:p>
            <a:r>
              <a:rPr lang="tr-TR" dirty="0"/>
              <a:t>kedi(sylvester).</a:t>
            </a:r>
          </a:p>
          <a:p>
            <a:r>
              <a:rPr lang="tr-TR" dirty="0"/>
              <a:t>fare(jerry).</a:t>
            </a:r>
          </a:p>
          <a:p>
            <a:r>
              <a:rPr lang="tr-TR" dirty="0"/>
              <a:t>kuş(tweety).</a:t>
            </a:r>
          </a:p>
          <a:p>
            <a:endParaRPr lang="tr-TR" dirty="0"/>
          </a:p>
          <a:p>
            <a:r>
              <a:rPr lang="es-ES" dirty="0" err="1"/>
              <a:t>kovalar</a:t>
            </a:r>
            <a:r>
              <a:rPr lang="es-ES" dirty="0"/>
              <a:t>(X,Y) :- </a:t>
            </a:r>
            <a:r>
              <a:rPr lang="es-ES" dirty="0" err="1"/>
              <a:t>kedi</a:t>
            </a:r>
            <a:r>
              <a:rPr lang="es-ES" dirty="0"/>
              <a:t>(X), </a:t>
            </a:r>
            <a:r>
              <a:rPr lang="es-ES" dirty="0" err="1"/>
              <a:t>fare</a:t>
            </a:r>
            <a:r>
              <a:rPr lang="es-ES" dirty="0"/>
              <a:t>(Y).</a:t>
            </a:r>
          </a:p>
          <a:p>
            <a:r>
              <a:rPr lang="es-ES" dirty="0" err="1"/>
              <a:t>kovalar</a:t>
            </a:r>
            <a:r>
              <a:rPr lang="es-ES" dirty="0"/>
              <a:t>(X,Y) :- </a:t>
            </a:r>
            <a:r>
              <a:rPr lang="es-ES" dirty="0" err="1"/>
              <a:t>kedi</a:t>
            </a:r>
            <a:r>
              <a:rPr lang="es-ES" dirty="0"/>
              <a:t>(X), </a:t>
            </a:r>
            <a:r>
              <a:rPr lang="es-ES" dirty="0" err="1"/>
              <a:t>kuş</a:t>
            </a:r>
            <a:r>
              <a:rPr lang="es-ES" dirty="0"/>
              <a:t>(Y).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2592925" y="3982074"/>
            <a:ext cx="453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?- kovalar(tom, X).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924" y="4351406"/>
            <a:ext cx="14959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jerry ;</a:t>
            </a:r>
          </a:p>
          <a:p>
            <a:r>
              <a:rPr lang="en-US" dirty="0"/>
              <a:t>X = </a:t>
            </a:r>
            <a:r>
              <a:rPr lang="en-US" dirty="0" err="1"/>
              <a:t>tweety</a:t>
            </a:r>
            <a:r>
              <a:rPr lang="en-US" dirty="0"/>
              <a:t> ;</a:t>
            </a:r>
            <a:endParaRPr lang="tr-TR" dirty="0"/>
          </a:p>
          <a:p>
            <a:r>
              <a:rPr lang="tr-T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861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Prolog’un Çıkarım Kuralları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8439" y="1412875"/>
            <a:ext cx="3743325" cy="647700"/>
          </a:xfrm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</a:pPr>
            <a:r>
              <a:rPr lang="tr-TR" altLang="tr-TR"/>
              <a:t>Çıkarım Kuralları</a:t>
            </a:r>
          </a:p>
          <a:p>
            <a:pPr marL="0" indent="0" algn="ctr">
              <a:buNone/>
            </a:pPr>
            <a:endParaRPr lang="tr-TR" altLang="tr-TR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8776" y="2781301"/>
            <a:ext cx="1871663" cy="1152525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400" kern="0" dirty="0"/>
              <a:t>Özdeşlik</a:t>
            </a:r>
          </a:p>
          <a:p>
            <a:pPr marL="0" indent="0" algn="ctr" eaLnBrk="1" hangingPunct="1">
              <a:buNone/>
              <a:defRPr/>
            </a:pPr>
            <a:r>
              <a:rPr lang="tr-TR" altLang="tr-TR" sz="2400" kern="0" dirty="0"/>
              <a:t>(Identity)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32064" y="2060576"/>
            <a:ext cx="3240087" cy="720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736976" y="2774951"/>
            <a:ext cx="2359025" cy="1152525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Genelleme</a:t>
            </a:r>
          </a:p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(</a:t>
            </a:r>
            <a:r>
              <a:rPr lang="en-US" altLang="tr-TR" sz="2000" kern="0" dirty="0"/>
              <a:t>Generalization</a:t>
            </a:r>
            <a:r>
              <a:rPr lang="tr-TR" altLang="tr-TR" sz="2000" kern="0" dirty="0"/>
              <a:t>)</a:t>
            </a:r>
          </a:p>
        </p:txBody>
      </p:sp>
      <p:cxnSp>
        <p:nvCxnSpPr>
          <p:cNvPr id="34" name="Straight Arrow Connector 33"/>
          <p:cNvCxnSpPr>
            <a:stCxn id="7171" idx="2"/>
          </p:cNvCxnSpPr>
          <p:nvPr/>
        </p:nvCxnSpPr>
        <p:spPr>
          <a:xfrm flipH="1">
            <a:off x="4583114" y="2060576"/>
            <a:ext cx="1296987" cy="714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327775" y="2781300"/>
            <a:ext cx="2160588" cy="1150938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Örnekleme</a:t>
            </a:r>
          </a:p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(Instantiation)</a:t>
            </a:r>
          </a:p>
        </p:txBody>
      </p:sp>
      <p:cxnSp>
        <p:nvCxnSpPr>
          <p:cNvPr id="39" name="Straight Arrow Connector 38"/>
          <p:cNvCxnSpPr>
            <a:stCxn id="7171" idx="2"/>
            <a:endCxn id="38" idx="0"/>
          </p:cNvCxnSpPr>
          <p:nvPr/>
        </p:nvCxnSpPr>
        <p:spPr>
          <a:xfrm>
            <a:off x="5880101" y="2060576"/>
            <a:ext cx="1528763" cy="720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8634414" y="2774951"/>
            <a:ext cx="1728787" cy="1152525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400" kern="0" dirty="0"/>
              <a:t>Modus</a:t>
            </a:r>
          </a:p>
          <a:p>
            <a:pPr marL="0" indent="0" algn="ctr" eaLnBrk="1" hangingPunct="1">
              <a:buNone/>
              <a:defRPr/>
            </a:pPr>
            <a:r>
              <a:rPr lang="tr-TR" altLang="tr-TR" sz="2400" kern="0" dirty="0"/>
              <a:t>Ponens   </a:t>
            </a:r>
          </a:p>
        </p:txBody>
      </p:sp>
      <p:cxnSp>
        <p:nvCxnSpPr>
          <p:cNvPr id="49" name="Straight Arrow Connector 48"/>
          <p:cNvCxnSpPr>
            <a:stCxn id="7171" idx="2"/>
            <a:endCxn id="45" idx="0"/>
          </p:cNvCxnSpPr>
          <p:nvPr/>
        </p:nvCxnSpPr>
        <p:spPr>
          <a:xfrm>
            <a:off x="5880101" y="2060576"/>
            <a:ext cx="3617913" cy="714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703389" y="4149726"/>
            <a:ext cx="2016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öğrenci(ayşe).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?- öğrenci(ayşe).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827464" y="4149726"/>
            <a:ext cx="2016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öğrenci(ayşe).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?- öğrenci(X).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1539" y="4162426"/>
            <a:ext cx="2016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varlık(X).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?- varlık(ayşe).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148639" y="4162426"/>
            <a:ext cx="27003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öğrenci(ayşe).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gelecek(X):- öğrenci(X).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-------------------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?- gelecek(ayşe). </a:t>
            </a:r>
          </a:p>
        </p:txBody>
      </p:sp>
    </p:spTree>
    <p:extLst>
      <p:ext uri="{BB962C8B-B14F-4D97-AF65-F5344CB8AC3E}">
        <p14:creationId xmlns:p14="http://schemas.microsoft.com/office/powerpoint/2010/main" val="12683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4" grpId="0" animBg="1"/>
      <p:bldP spid="33" grpId="0" animBg="1"/>
      <p:bldP spid="38" grpId="0" animBg="1"/>
      <p:bldP spid="45" grpId="0" animBg="1"/>
      <p:bldP spid="51" grpId="0"/>
      <p:bldP spid="52" grpId="0"/>
      <p:bldP spid="53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8589"/>
            <a:ext cx="8229600" cy="1139825"/>
          </a:xfrm>
        </p:spPr>
        <p:txBody>
          <a:bodyPr/>
          <a:lstStyle/>
          <a:p>
            <a:pPr eaLnBrk="1" hangingPunct="1"/>
            <a:r>
              <a:rPr lang="tr-TR" altLang="tr-TR"/>
              <a:t>Prolog’un Temel Yapıları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8439" y="1127125"/>
            <a:ext cx="3743325" cy="647700"/>
          </a:xfrm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None/>
            </a:pPr>
            <a:r>
              <a:rPr lang="tr-TR" altLang="tr-TR"/>
              <a:t>Temel Yapılar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79651" y="2495550"/>
            <a:ext cx="2447925" cy="6477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kern="0" dirty="0"/>
              <a:t>Terimler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16726" y="2505075"/>
            <a:ext cx="2519363" cy="649288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kern="0" dirty="0"/>
              <a:t>Önermeler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67439" y="4006850"/>
            <a:ext cx="1512887" cy="4318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Gerçekler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550150" y="4656138"/>
            <a:ext cx="1511300" cy="4318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Sorgular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759825" y="4006850"/>
            <a:ext cx="1512888" cy="4318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Kurallar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863976" y="4006850"/>
            <a:ext cx="1655763" cy="4318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Değişkenler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546226" y="4013200"/>
            <a:ext cx="1655763" cy="4318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Sabitler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711451" y="4656139"/>
            <a:ext cx="1655763" cy="790575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Bileşik</a:t>
            </a:r>
          </a:p>
          <a:p>
            <a:pPr marL="0" indent="0" algn="ctr" eaLnBrk="1" hangingPunct="1">
              <a:buNone/>
              <a:defRPr/>
            </a:pPr>
            <a:r>
              <a:rPr lang="tr-TR" altLang="tr-TR" sz="2000" kern="0" dirty="0"/>
              <a:t>Terimler</a:t>
            </a:r>
          </a:p>
        </p:txBody>
      </p:sp>
      <p:cxnSp>
        <p:nvCxnSpPr>
          <p:cNvPr id="24" name="Straight Arrow Connector 23"/>
          <p:cNvCxnSpPr>
            <a:stCxn id="7171" idx="2"/>
            <a:endCxn id="4" idx="0"/>
          </p:cNvCxnSpPr>
          <p:nvPr/>
        </p:nvCxnSpPr>
        <p:spPr>
          <a:xfrm flipH="1">
            <a:off x="3503614" y="1774826"/>
            <a:ext cx="2376487" cy="720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171" idx="2"/>
            <a:endCxn id="6" idx="0"/>
          </p:cNvCxnSpPr>
          <p:nvPr/>
        </p:nvCxnSpPr>
        <p:spPr>
          <a:xfrm>
            <a:off x="5880101" y="1774825"/>
            <a:ext cx="2195513" cy="7302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22" idx="0"/>
          </p:cNvCxnSpPr>
          <p:nvPr/>
        </p:nvCxnSpPr>
        <p:spPr>
          <a:xfrm flipH="1">
            <a:off x="2373313" y="3143250"/>
            <a:ext cx="1130300" cy="8699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21" idx="0"/>
          </p:cNvCxnSpPr>
          <p:nvPr/>
        </p:nvCxnSpPr>
        <p:spPr>
          <a:xfrm>
            <a:off x="3503613" y="3143250"/>
            <a:ext cx="1187450" cy="863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>
            <a:stCxn id="4" idx="2"/>
            <a:endCxn id="23" idx="0"/>
          </p:cNvCxnSpPr>
          <p:nvPr/>
        </p:nvCxnSpPr>
        <p:spPr>
          <a:xfrm>
            <a:off x="3503613" y="3143250"/>
            <a:ext cx="36512" cy="15128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Arrow Connector 5123"/>
          <p:cNvCxnSpPr>
            <a:stCxn id="6" idx="2"/>
            <a:endCxn id="7" idx="0"/>
          </p:cNvCxnSpPr>
          <p:nvPr/>
        </p:nvCxnSpPr>
        <p:spPr>
          <a:xfrm flipH="1">
            <a:off x="6924675" y="3154364"/>
            <a:ext cx="1150938" cy="852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>
            <a:stCxn id="6" idx="2"/>
            <a:endCxn id="12" idx="0"/>
          </p:cNvCxnSpPr>
          <p:nvPr/>
        </p:nvCxnSpPr>
        <p:spPr>
          <a:xfrm>
            <a:off x="8075613" y="3154364"/>
            <a:ext cx="1441450" cy="852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Arrow Connector 5127"/>
          <p:cNvCxnSpPr>
            <a:stCxn id="6" idx="2"/>
            <a:endCxn id="11" idx="0"/>
          </p:cNvCxnSpPr>
          <p:nvPr/>
        </p:nvCxnSpPr>
        <p:spPr>
          <a:xfrm>
            <a:off x="8075614" y="3154364"/>
            <a:ext cx="230187" cy="1501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7171"/>
          <p:cNvSpPr txBox="1">
            <a:spLocks noChangeArrowheads="1"/>
          </p:cNvSpPr>
          <p:nvPr/>
        </p:nvSpPr>
        <p:spPr bwMode="auto">
          <a:xfrm>
            <a:off x="1571625" y="4502151"/>
            <a:ext cx="9350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 dirty="0">
                <a:solidFill>
                  <a:srgbClr val="333399"/>
                </a:solidFill>
              </a:rPr>
              <a:t>Örn:</a:t>
            </a:r>
            <a:r>
              <a:rPr lang="tr-TR" altLang="tr-TR" sz="1800" dirty="0">
                <a:solidFill>
                  <a:srgbClr val="333399"/>
                </a:solidFill>
              </a:rPr>
              <a:t> ayşe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333399"/>
                </a:solidFill>
              </a:rPr>
              <a:t>öğrenci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333399"/>
                </a:solidFill>
              </a:rPr>
              <a:t>15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333399"/>
                </a:solidFill>
              </a:rPr>
              <a:t>33.8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06926" y="4589463"/>
            <a:ext cx="936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        _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54351" y="5519738"/>
            <a:ext cx="1673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 dirty="0">
                <a:solidFill>
                  <a:srgbClr val="333399"/>
                </a:solidFill>
              </a:rPr>
              <a:t>Örn:</a:t>
            </a:r>
            <a:r>
              <a:rPr lang="tr-TR" altLang="tr-TR" sz="1800" dirty="0">
                <a:solidFill>
                  <a:srgbClr val="333399"/>
                </a:solidFill>
              </a:rPr>
              <a:t> öğrenci(ayşe).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35639" y="4502151"/>
            <a:ext cx="1673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öğrenci(ayşe).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9132889" y="4502151"/>
            <a:ext cx="167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 dirty="0">
                <a:solidFill>
                  <a:srgbClr val="333399"/>
                </a:solidFill>
              </a:rPr>
              <a:t>Örn:</a:t>
            </a:r>
            <a:r>
              <a:rPr lang="tr-TR" altLang="tr-TR" sz="1800" dirty="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333399"/>
                </a:solidFill>
              </a:rPr>
              <a:t>gelecek(X):-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>
                <a:solidFill>
                  <a:srgbClr val="333399"/>
                </a:solidFill>
              </a:rPr>
              <a:t>     öğrenci(X).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50151" y="5180013"/>
            <a:ext cx="1966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u="sng">
                <a:solidFill>
                  <a:srgbClr val="333399"/>
                </a:solidFill>
              </a:rPr>
              <a:t>Örn:</a:t>
            </a:r>
            <a:r>
              <a:rPr lang="tr-TR" altLang="tr-TR" sz="1800">
                <a:solidFill>
                  <a:srgbClr val="3333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333399"/>
                </a:solidFill>
              </a:rPr>
              <a:t>?- gelecek(ayşe).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675" y="4904022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Atomlar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709" y="539808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Sayılar</a:t>
            </a:r>
          </a:p>
        </p:txBody>
      </p:sp>
    </p:spTree>
    <p:extLst>
      <p:ext uri="{BB962C8B-B14F-4D97-AF65-F5344CB8AC3E}">
        <p14:creationId xmlns:p14="http://schemas.microsoft.com/office/powerpoint/2010/main" val="33840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4" grpId="0" animBg="1"/>
      <p:bldP spid="6" grpId="0" animBg="1"/>
      <p:bldP spid="7" grpId="0" animBg="1"/>
      <p:bldP spid="11" grpId="0" animBg="1"/>
      <p:bldP spid="12" grpId="0" animBg="1"/>
      <p:bldP spid="21" grpId="0" animBg="1"/>
      <p:bldP spid="22" grpId="0" animBg="1"/>
      <p:bldP spid="23" grpId="0" animBg="1"/>
      <p:bldP spid="7172" grpId="0"/>
      <p:bldP spid="42" grpId="0"/>
      <p:bldP spid="43" grpId="0"/>
      <p:bldP spid="46" grpId="0"/>
      <p:bldP spid="47" grpId="0"/>
      <p:bldP spid="48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578850" cy="774700"/>
          </a:xfrm>
        </p:spPr>
        <p:txBody>
          <a:bodyPr/>
          <a:lstStyle/>
          <a:p>
            <a:pPr eaLnBrk="1" hangingPunct="1"/>
            <a:r>
              <a:rPr lang="tr-TR" altLang="tr-TR" dirty="0"/>
              <a:t>Mantıktan Programlamaya ... (Genel)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54276" y="1700214"/>
            <a:ext cx="3929063" cy="201612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ÖNCÜL_1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      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      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      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ÖNCÜL_N       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-------------------------------------------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tr-TR" altLang="tr-TR" sz="2000" kern="0" dirty="0"/>
              <a:t>MANTIKSAL SONUÇ</a:t>
            </a:r>
          </a:p>
          <a:p>
            <a:pPr marL="0" indent="0" algn="just" eaLnBrk="1" hangingPunct="1">
              <a:buNone/>
              <a:defRPr/>
            </a:pPr>
            <a:endParaRPr lang="tr-TR" altLang="tr-TR" kern="0" dirty="0"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62675" y="2709864"/>
            <a:ext cx="64770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953251" y="1700214"/>
            <a:ext cx="2671763" cy="201612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tr-TR" altLang="tr-TR" sz="2000" kern="0" dirty="0">
              <a:cs typeface="Arial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tr-TR" altLang="tr-TR" sz="2000" kern="0" dirty="0">
              <a:cs typeface="Arial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PROGRAM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----------------------------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tr-TR" altLang="tr-TR" sz="2000" kern="0" dirty="0">
                <a:cs typeface="Arial" charset="0"/>
              </a:rPr>
              <a:t>SORGU</a:t>
            </a:r>
          </a:p>
        </p:txBody>
      </p:sp>
    </p:spTree>
    <p:extLst>
      <p:ext uri="{BB962C8B-B14F-4D97-AF65-F5344CB8AC3E}">
        <p14:creationId xmlns:p14="http://schemas.microsoft.com/office/powerpoint/2010/main" val="9433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Atomlar ve Sayılar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Küçük harfle başlayıp büyük harfler, küçük harfler, rakamlar veya alt çizgi gibi karakterlerle devam eden bir karakter dizisi atomdur. </a:t>
            </a:r>
          </a:p>
          <a:p>
            <a:pPr marL="0" indent="0">
              <a:buNone/>
            </a:pPr>
            <a:r>
              <a:rPr lang="tr-TR" b="1" dirty="0"/>
              <a:t>	garfield, sarman_kedi, müzikÇalar</a:t>
            </a:r>
          </a:p>
          <a:p>
            <a:r>
              <a:rPr lang="tr-TR" dirty="0"/>
              <a:t>Tek tırnaklar arasına yazılan herhangi bir karakter dizisi atomdur.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en-US" b="1" dirty="0"/>
              <a:t>‘</a:t>
            </a:r>
            <a:r>
              <a:rPr lang="tr-TR" b="1" dirty="0"/>
              <a:t>Ahmet</a:t>
            </a:r>
            <a:r>
              <a:rPr lang="en-US" b="1" dirty="0"/>
              <a:t>'</a:t>
            </a:r>
            <a:r>
              <a:rPr lang="en-US" dirty="0"/>
              <a:t>, </a:t>
            </a:r>
            <a:r>
              <a:rPr lang="en-US" b="1" dirty="0"/>
              <a:t>‘</a:t>
            </a:r>
            <a:r>
              <a:rPr lang="tr-TR" b="1" dirty="0"/>
              <a:t>Merhaba dünya</a:t>
            </a:r>
            <a:r>
              <a:rPr lang="en-US" b="1" dirty="0"/>
              <a:t>'</a:t>
            </a:r>
            <a:r>
              <a:rPr lang="en-US" dirty="0"/>
              <a:t>, </a:t>
            </a:r>
            <a:r>
              <a:rPr lang="en-US" b="1" dirty="0"/>
              <a:t>'@$%'</a:t>
            </a:r>
          </a:p>
          <a:p>
            <a:r>
              <a:rPr lang="tr-TR" dirty="0"/>
              <a:t>Tamsayılar: 12, -34, 22342</a:t>
            </a:r>
          </a:p>
          <a:p>
            <a:r>
              <a:rPr lang="tr-TR" dirty="0"/>
              <a:t>Ondalıklı sayılar: 34573.3234, 0.3435</a:t>
            </a:r>
          </a:p>
        </p:txBody>
      </p:sp>
    </p:spTree>
    <p:extLst>
      <p:ext uri="{BB962C8B-B14F-4D97-AF65-F5344CB8AC3E}">
        <p14:creationId xmlns:p14="http://schemas.microsoft.com/office/powerpoint/2010/main" val="208648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Büyük harf veya alt çizgi karakteri ile başlayıp büyük harfler, küçük harfler, rakamlar veya alt çizgi gibi karakterlerle devam eden bir karakter dizisi değişkendir. </a:t>
            </a:r>
          </a:p>
          <a:p>
            <a:pPr marL="0" indent="0">
              <a:buNone/>
            </a:pPr>
            <a:r>
              <a:rPr lang="tr-TR" b="1" dirty="0"/>
              <a:t>	X, Y, Değişken, Ahmet, _X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350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Bileşik Terimler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Atomlar, sayılar ve değişkenler bileşik terimleri oluşturmada kullanılan bileşenlerdir.</a:t>
            </a:r>
            <a:endParaRPr lang="en-US" b="1" dirty="0"/>
          </a:p>
          <a:p>
            <a:r>
              <a:rPr lang="tr-TR" dirty="0"/>
              <a:t>Bileşik terimlerin oluşumunda bir yüklem bir dizi argümanla birleştirilir.</a:t>
            </a:r>
          </a:p>
          <a:p>
            <a:pPr lvl="1"/>
            <a:r>
              <a:rPr lang="tr-TR" dirty="0"/>
              <a:t>Argümanlar parantezler içine, birbirlerinden virgülle ayrılacak şekilde yazılır.</a:t>
            </a:r>
          </a:p>
          <a:p>
            <a:pPr lvl="1"/>
            <a:r>
              <a:rPr lang="tr-TR" dirty="0"/>
              <a:t>Yüklem mutlaka bir atom olmak zorundadır.</a:t>
            </a:r>
          </a:p>
          <a:p>
            <a:r>
              <a:rPr lang="tr-TR" dirty="0"/>
              <a:t>Örneğin;</a:t>
            </a:r>
            <a:endParaRPr lang="en-US" dirty="0"/>
          </a:p>
          <a:p>
            <a:pPr lvl="1"/>
            <a:r>
              <a:rPr lang="tr-TR" dirty="0"/>
              <a:t>– kedi(garfield)</a:t>
            </a:r>
          </a:p>
          <a:p>
            <a:pPr lvl="1"/>
            <a:r>
              <a:rPr lang="tr-TR" dirty="0"/>
              <a:t>– kovalar(tom, jerry)</a:t>
            </a:r>
          </a:p>
          <a:p>
            <a:pPr lvl="1"/>
            <a:r>
              <a:rPr lang="tr-TR" dirty="0"/>
              <a:t>– kovalar(sylvester, Y)</a:t>
            </a:r>
          </a:p>
        </p:txBody>
      </p:sp>
    </p:spTree>
    <p:extLst>
      <p:ext uri="{BB962C8B-B14F-4D97-AF65-F5344CB8AC3E}">
        <p14:creationId xmlns:p14="http://schemas.microsoft.com/office/powerpoint/2010/main" val="84190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Argüman Sayısı (Arity)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Bileşik bir terimin argüman sayısına arity adı verilir.</a:t>
            </a:r>
          </a:p>
          <a:p>
            <a:pPr lvl="1"/>
            <a:r>
              <a:rPr lang="tr-TR" b="1" dirty="0"/>
              <a:t>kedi</a:t>
            </a:r>
            <a:r>
              <a:rPr lang="en-US" b="1" dirty="0"/>
              <a:t>(</a:t>
            </a:r>
            <a:r>
              <a:rPr lang="tr-TR" b="1" dirty="0"/>
              <a:t>garfield</a:t>
            </a:r>
            <a:r>
              <a:rPr lang="en-US" b="1" dirty="0"/>
              <a:t>)</a:t>
            </a:r>
            <a:r>
              <a:rPr lang="tr-TR" b="1" dirty="0"/>
              <a:t>,</a:t>
            </a:r>
            <a:r>
              <a:rPr lang="en-US" b="1" dirty="0"/>
              <a:t> </a:t>
            </a:r>
            <a:r>
              <a:rPr lang="en-US" dirty="0"/>
              <a:t>1</a:t>
            </a:r>
            <a:r>
              <a:rPr lang="tr-TR" dirty="0"/>
              <a:t> argümanlıdır</a:t>
            </a:r>
            <a:endParaRPr lang="en-US" dirty="0"/>
          </a:p>
          <a:p>
            <a:pPr lvl="1"/>
            <a:r>
              <a:rPr lang="tr-TR" b="1" dirty="0"/>
              <a:t>kovalar(tom,jerry), </a:t>
            </a:r>
            <a:r>
              <a:rPr lang="tr-TR" dirty="0"/>
              <a:t>2 argümanlıdır</a:t>
            </a:r>
          </a:p>
          <a:p>
            <a:r>
              <a:rPr lang="tr-TR" dirty="0"/>
              <a:t>Bir yüklem farklı argüman sayısına sahip şekilde aynı bilgi tabanında bulunabilir. Prolog bu farklı argüman sayısına sahip yüklemleri farklı şekilde değerlendirir.</a:t>
            </a:r>
          </a:p>
          <a:p>
            <a:r>
              <a:rPr lang="tr-TR" dirty="0"/>
              <a:t>Yüklem adından sonra gelen «/» işareti argüman sayısını belirtir.</a:t>
            </a:r>
          </a:p>
          <a:p>
            <a:pPr lvl="1"/>
            <a:r>
              <a:rPr lang="tr-TR" dirty="0"/>
              <a:t>kedi/1</a:t>
            </a:r>
          </a:p>
          <a:p>
            <a:pPr lvl="1"/>
            <a:r>
              <a:rPr lang="tr-TR" dirty="0"/>
              <a:t>kovalar/2</a:t>
            </a:r>
          </a:p>
        </p:txBody>
      </p:sp>
    </p:spTree>
    <p:extLst>
      <p:ext uri="{BB962C8B-B14F-4D97-AF65-F5344CB8AC3E}">
        <p14:creationId xmlns:p14="http://schemas.microsoft.com/office/powerpoint/2010/main" val="12692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Prolog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Alain </a:t>
            </a:r>
            <a:r>
              <a:rPr lang="en-US" dirty="0" err="1"/>
              <a:t>Colmerauer</a:t>
            </a:r>
            <a:r>
              <a:rPr lang="en-US" dirty="0"/>
              <a:t> </a:t>
            </a:r>
            <a:r>
              <a:rPr lang="tr-TR" dirty="0"/>
              <a:t>ve </a:t>
            </a:r>
            <a:r>
              <a:rPr lang="en-US" dirty="0"/>
              <a:t>Robert Kowalski</a:t>
            </a:r>
            <a:r>
              <a:rPr lang="tr-TR" dirty="0"/>
              <a:t> tarafından yetmişli yıllarda geliştirilmiştir.</a:t>
            </a:r>
            <a:endParaRPr lang="en-US" dirty="0"/>
          </a:p>
          <a:p>
            <a:pPr algn="just"/>
            <a:r>
              <a:rPr lang="en-US" dirty="0"/>
              <a:t>Prolog = </a:t>
            </a: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Logique</a:t>
            </a:r>
            <a:r>
              <a:rPr lang="en-US" dirty="0"/>
              <a:t> (Programming in Logic)</a:t>
            </a:r>
          </a:p>
          <a:p>
            <a:pPr algn="just"/>
            <a:r>
              <a:rPr lang="en-US" dirty="0"/>
              <a:t>Prolog</a:t>
            </a:r>
            <a:r>
              <a:rPr lang="tr-TR" dirty="0"/>
              <a:t>, diğer birçok programlama dilinden farklı olarak deklaratif bir programlama dilidir.</a:t>
            </a:r>
            <a:r>
              <a:rPr lang="en-US" dirty="0"/>
              <a:t> </a:t>
            </a:r>
            <a:endParaRPr lang="tr-TR" dirty="0"/>
          </a:p>
          <a:p>
            <a:pPr algn="just"/>
            <a:r>
              <a:rPr lang="tr-TR" dirty="0"/>
              <a:t>Geleneksel yapıdaki prosedürel programlama dillerinde programcı adım adım problemin çözüm yolunu betimlemelidir.</a:t>
            </a:r>
            <a:r>
              <a:rPr lang="en-US" dirty="0"/>
              <a:t> </a:t>
            </a:r>
            <a:endParaRPr lang="tr-TR" dirty="0"/>
          </a:p>
          <a:p>
            <a:pPr algn="just"/>
            <a:r>
              <a:rPr lang="tr-TR" dirty="0"/>
              <a:t>Tamamen deklaratif olan programlama dillerinde, programcı problemin ne olduğunu belirtir ve gerisini programlamlama dilinin arka planındaki sisteme bırakır.</a:t>
            </a:r>
          </a:p>
          <a:p>
            <a:pPr algn="just"/>
            <a:r>
              <a:rPr lang="tr-TR" dirty="0"/>
              <a:t>Deklaratif bir programlama dili olan Prolog’da;</a:t>
            </a:r>
            <a:endParaRPr lang="en-US" dirty="0"/>
          </a:p>
          <a:p>
            <a:pPr lvl="1" algn="just"/>
            <a:r>
              <a:rPr lang="tr-TR" dirty="0"/>
              <a:t>Programcı erişilecek bir hedefi ortaya koyar / betimler</a:t>
            </a:r>
          </a:p>
          <a:p>
            <a:pPr lvl="1" algn="just"/>
            <a:r>
              <a:rPr lang="tr-TR" dirty="0"/>
              <a:t>Prolog sistemi bu hedefe nasıl ulaşacağını bulur.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Doğal Dil İşleme</a:t>
            </a:r>
          </a:p>
          <a:p>
            <a:r>
              <a:rPr lang="tr-TR" dirty="0"/>
              <a:t>Uzman Sistemler</a:t>
            </a:r>
          </a:p>
          <a:p>
            <a:r>
              <a:rPr lang="tr-TR" dirty="0"/>
              <a:t>Otomatik Akıl Yürütme</a:t>
            </a:r>
          </a:p>
          <a:p>
            <a:r>
              <a:rPr lang="tr-TR" dirty="0"/>
              <a:t>Problem Çözme</a:t>
            </a:r>
          </a:p>
          <a:p>
            <a:r>
              <a:rPr lang="tr-TR" dirty="0"/>
              <a:t>...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19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SWI-Prolog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Açık kaynaklı ve ücretsiz bir Prolog yorumlayıcısıdır (interpreter).</a:t>
            </a:r>
          </a:p>
          <a:p>
            <a:r>
              <a:rPr lang="en-US" dirty="0"/>
              <a:t>Linux, Windows</a:t>
            </a:r>
            <a:r>
              <a:rPr lang="tr-TR" dirty="0"/>
              <a:t> ve </a:t>
            </a:r>
            <a:r>
              <a:rPr lang="en-US" dirty="0"/>
              <a:t>Mac OS</a:t>
            </a:r>
            <a:r>
              <a:rPr lang="tr-TR" dirty="0"/>
              <a:t>’ta çalışabilme imkanı sağlar.</a:t>
            </a:r>
          </a:p>
          <a:p>
            <a:r>
              <a:rPr lang="tr-TR" dirty="0"/>
              <a:t>Tamamen ISO-Prolog uyumludur.</a:t>
            </a:r>
          </a:p>
          <a:p>
            <a:r>
              <a:rPr lang="tr-TR" dirty="0"/>
              <a:t>Çevrimiçi sürümü</a:t>
            </a:r>
          </a:p>
          <a:p>
            <a:pPr lvl="1"/>
            <a:r>
              <a:rPr lang="tr-TR" dirty="0">
                <a:hlinkClick r:id="rId2"/>
              </a:rPr>
              <a:t>http://swish.swi-prolog.org/</a:t>
            </a:r>
            <a:endParaRPr lang="tr-TR" dirty="0"/>
          </a:p>
          <a:p>
            <a:r>
              <a:rPr lang="tr-TR" dirty="0"/>
              <a:t>Masaüstü sürümü</a:t>
            </a:r>
          </a:p>
          <a:p>
            <a:pPr lvl="1"/>
            <a:r>
              <a:rPr lang="tr-TR" dirty="0">
                <a:hlinkClick r:id="rId3"/>
              </a:rPr>
              <a:t>http://www.swi-prolog.org/download/stable</a:t>
            </a:r>
            <a:endParaRPr lang="tr-TR" dirty="0"/>
          </a:p>
          <a:p>
            <a:r>
              <a:rPr lang="tr-TR" dirty="0"/>
              <a:t>IDE seçenekleri</a:t>
            </a:r>
          </a:p>
          <a:p>
            <a:pPr lvl="1"/>
            <a:r>
              <a:rPr lang="tr-TR" dirty="0">
                <a:hlinkClick r:id="rId4"/>
              </a:rPr>
              <a:t>http://www.swi-prolog.org/IDE.html</a:t>
            </a:r>
            <a:endParaRPr lang="tr-TR" dirty="0"/>
          </a:p>
          <a:p>
            <a:pPr lvl="1"/>
            <a:endParaRPr lang="tr-TR" dirty="0"/>
          </a:p>
        </p:txBody>
      </p:sp>
      <p:pic>
        <p:nvPicPr>
          <p:cNvPr id="1026" name="Picture 2" descr="SWI-Prolog ow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539" y="2846294"/>
            <a:ext cx="2601073" cy="214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7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ve Prolog Yorumlayıcısı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007223" y="2050676"/>
            <a:ext cx="1627094" cy="158675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Bilgi Tabanı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5270" y="2689411"/>
            <a:ext cx="1869142" cy="1761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Prolog Yorumlayıcısı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34317" y="2944906"/>
            <a:ext cx="90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4317" y="4235824"/>
            <a:ext cx="90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420" y="4051158"/>
            <a:ext cx="8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Sorgu</a:t>
            </a:r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7469841" y="4450976"/>
            <a:ext cx="0" cy="6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7784" y="515022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Yanıt</a:t>
            </a:r>
          </a:p>
        </p:txBody>
      </p:sp>
    </p:spTree>
    <p:extLst>
      <p:ext uri="{BB962C8B-B14F-4D97-AF65-F5344CB8AC3E}">
        <p14:creationId xmlns:p14="http://schemas.microsoft.com/office/powerpoint/2010/main" val="559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- v1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654" y="1568822"/>
            <a:ext cx="673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kedi(sylvester).</a:t>
            </a:r>
          </a:p>
          <a:p>
            <a:r>
              <a:rPr lang="tr-TR" dirty="0"/>
              <a:t>kedi(tom).</a:t>
            </a:r>
          </a:p>
          <a:p>
            <a:r>
              <a:rPr lang="tr-TR" dirty="0"/>
              <a:t>kedi(garfield).</a:t>
            </a:r>
          </a:p>
          <a:p>
            <a:r>
              <a:rPr lang="tr-TR" dirty="0"/>
              <a:t>sarman(garfield).</a:t>
            </a:r>
          </a:p>
          <a:p>
            <a:r>
              <a:rPr lang="tr-TR" dirty="0"/>
              <a:t>miyavla.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654" y="3219069"/>
            <a:ext cx="67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?- kedi(tom).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654" y="3981088"/>
            <a:ext cx="67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?- sarman(garfield).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654" y="4862731"/>
            <a:ext cx="67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?- sarman(tom).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5654" y="5774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?- tembel(garfield).</a:t>
            </a:r>
          </a:p>
        </p:txBody>
      </p:sp>
      <p:pic>
        <p:nvPicPr>
          <p:cNvPr id="2050" name="Picture 2" descr="sylvester cat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534" y="1417011"/>
            <a:ext cx="1228445" cy="20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m cat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88" y="1320716"/>
            <a:ext cx="1393623" cy="22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rfield ile ilgili g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15" y="3446179"/>
            <a:ext cx="2305317" cy="137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654" y="6066138"/>
            <a:ext cx="4706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ERROR: predicate </a:t>
            </a:r>
            <a:r>
              <a:rPr lang="tr-TR" dirty="0"/>
              <a:t>tembel</a:t>
            </a:r>
            <a:r>
              <a:rPr lang="en-US" dirty="0"/>
              <a:t>/1 not defined.</a:t>
            </a:r>
            <a:endParaRPr lang="tr-TR" dirty="0"/>
          </a:p>
        </p:txBody>
      </p:sp>
      <p:sp>
        <p:nvSpPr>
          <p:cNvPr id="11" name="Rectangle 10"/>
          <p:cNvSpPr/>
          <p:nvPr/>
        </p:nvSpPr>
        <p:spPr>
          <a:xfrm>
            <a:off x="2915654" y="348648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5654" y="4264037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8814" y="5177705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324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- v1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654" y="1568822"/>
            <a:ext cx="673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kedi(sylvester).</a:t>
            </a:r>
          </a:p>
          <a:p>
            <a:r>
              <a:rPr lang="tr-TR" dirty="0"/>
              <a:t>kedi(tom).</a:t>
            </a:r>
          </a:p>
          <a:p>
            <a:r>
              <a:rPr lang="tr-TR" dirty="0"/>
              <a:t>kedi(garfield).</a:t>
            </a:r>
          </a:p>
          <a:p>
            <a:r>
              <a:rPr lang="tr-TR" dirty="0"/>
              <a:t>sarman(garfield).</a:t>
            </a:r>
          </a:p>
          <a:p>
            <a:r>
              <a:rPr lang="tr-TR" dirty="0"/>
              <a:t>miyavla.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654" y="3219069"/>
            <a:ext cx="67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?-miyavla.</a:t>
            </a:r>
          </a:p>
        </p:txBody>
      </p:sp>
      <p:pic>
        <p:nvPicPr>
          <p:cNvPr id="2050" name="Picture 2" descr="sylvester cat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534" y="1417011"/>
            <a:ext cx="1228445" cy="20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m cat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88" y="1320716"/>
            <a:ext cx="1393623" cy="22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rfield ile ilgili görsel sonuc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15" y="3446179"/>
            <a:ext cx="2305317" cy="137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915654" y="348648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5654" y="4185420"/>
            <a:ext cx="67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?-tırmala.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15654" y="445283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439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 Tabanı – v2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6683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kedi(garfield).</a:t>
            </a:r>
          </a:p>
          <a:p>
            <a:r>
              <a:rPr lang="tr-TR" dirty="0">
                <a:latin typeface="ArialMT"/>
              </a:rPr>
              <a:t>lazanya_yer(garfield).</a:t>
            </a:r>
          </a:p>
          <a:p>
            <a:endParaRPr lang="tr-TR" dirty="0">
              <a:latin typeface="ArialMT"/>
            </a:endParaRPr>
          </a:p>
          <a:p>
            <a:r>
              <a:rPr lang="tr-TR" dirty="0">
                <a:latin typeface="ArialMT"/>
              </a:rPr>
              <a:t>mutlu(garfield) :- lazanya_yer(garfield).</a:t>
            </a:r>
          </a:p>
          <a:p>
            <a:r>
              <a:rPr lang="tr-TR" dirty="0">
                <a:latin typeface="ArialMT"/>
              </a:rPr>
              <a:t>uyur(garfield) :- mutlu(garfield).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7315200" y="1532965"/>
            <a:ext cx="2205318" cy="510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Gerçek (fact)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5047129" y="1788459"/>
            <a:ext cx="2268071" cy="11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629400" y="2533000"/>
            <a:ext cx="685800" cy="612688"/>
          </a:xfrm>
          <a:prstGeom prst="rightBrace">
            <a:avLst>
              <a:gd name="adj1" fmla="val 68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Flowchart: Process 8"/>
          <p:cNvSpPr/>
          <p:nvPr/>
        </p:nvSpPr>
        <p:spPr>
          <a:xfrm>
            <a:off x="7315200" y="2533000"/>
            <a:ext cx="2205318" cy="510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Kural (rule)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823882" y="3422686"/>
            <a:ext cx="941294" cy="786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own Arrow 12"/>
          <p:cNvSpPr/>
          <p:nvPr/>
        </p:nvSpPr>
        <p:spPr>
          <a:xfrm>
            <a:off x="4576482" y="3422685"/>
            <a:ext cx="941294" cy="786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Flowchart: Process 13"/>
          <p:cNvSpPr/>
          <p:nvPr/>
        </p:nvSpPr>
        <p:spPr>
          <a:xfrm>
            <a:off x="2541494" y="4211442"/>
            <a:ext cx="1573306" cy="510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Baş (head)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4213412" y="4211442"/>
            <a:ext cx="1783976" cy="510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Gövde (body)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92925" y="56660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?- mutlu(garfield).</a:t>
            </a:r>
          </a:p>
          <a:p>
            <a:r>
              <a:rPr lang="tr-TR" dirty="0">
                <a:latin typeface="ArialMT"/>
              </a:rPr>
              <a:t>yes</a:t>
            </a:r>
            <a:endParaRPr lang="tr-TR" dirty="0"/>
          </a:p>
        </p:txBody>
      </p:sp>
      <p:sp>
        <p:nvSpPr>
          <p:cNvPr id="18" name="Rectangle 17"/>
          <p:cNvSpPr/>
          <p:nvPr/>
        </p:nvSpPr>
        <p:spPr>
          <a:xfrm>
            <a:off x="2592925" y="5019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ArialMT"/>
              </a:rPr>
              <a:t>?- kedi(garfield).</a:t>
            </a:r>
          </a:p>
          <a:p>
            <a:r>
              <a:rPr lang="tr-TR" dirty="0">
                <a:latin typeface="ArialM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844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E49A2D9120147A4195731E53BDA77" ma:contentTypeVersion="2" ma:contentTypeDescription="Create a new document." ma:contentTypeScope="" ma:versionID="6f7cd7bf4157fb59ceec312041b4c08c">
  <xsd:schema xmlns:xsd="http://www.w3.org/2001/XMLSchema" xmlns:xs="http://www.w3.org/2001/XMLSchema" xmlns:p="http://schemas.microsoft.com/office/2006/metadata/properties" xmlns:ns2="b952c4df-9439-4b6d-bc4a-d8af787557dd" targetNamespace="http://schemas.microsoft.com/office/2006/metadata/properties" ma:root="true" ma:fieldsID="62fb0eb9799c16303e6b6d3e40cb3715" ns2:_="">
    <xsd:import namespace="b952c4df-9439-4b6d-bc4a-d8af787557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2c4df-9439-4b6d-bc4a-d8af787557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D72D99-3EA9-4B51-A73E-6671B160BAFA}"/>
</file>

<file path=customXml/itemProps2.xml><?xml version="1.0" encoding="utf-8"?>
<ds:datastoreItem xmlns:ds="http://schemas.openxmlformats.org/officeDocument/2006/customXml" ds:itemID="{A55CC669-66BA-49A1-BCD9-65295B0E6DC9}"/>
</file>

<file path=customXml/itemProps3.xml><?xml version="1.0" encoding="utf-8"?>
<ds:datastoreItem xmlns:ds="http://schemas.openxmlformats.org/officeDocument/2006/customXml" ds:itemID="{29E58DEC-55C7-47A9-A462-F551E10446B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676</TotalTime>
  <Words>1096</Words>
  <Application>Microsoft Office PowerPoint</Application>
  <PresentationFormat>Geniş ekran</PresentationFormat>
  <Paragraphs>249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ArialMT</vt:lpstr>
      <vt:lpstr>Century Gothic</vt:lpstr>
      <vt:lpstr>Verdana-Italic</vt:lpstr>
      <vt:lpstr>Wingdings</vt:lpstr>
      <vt:lpstr>Wingdings 3</vt:lpstr>
      <vt:lpstr>Wisp</vt:lpstr>
      <vt:lpstr>Prolog ile Mantık Programlamaya Giriş</vt:lpstr>
      <vt:lpstr>Mantıktan Programlamaya ... (Genel)</vt:lpstr>
      <vt:lpstr>Prolog Nedir?</vt:lpstr>
      <vt:lpstr>Kullanım Alanları</vt:lpstr>
      <vt:lpstr>SWI-Prolog</vt:lpstr>
      <vt:lpstr>Bilgi Tabanı ve Prolog Yorumlayıcısı</vt:lpstr>
      <vt:lpstr>Bilgi Tabanı - v1</vt:lpstr>
      <vt:lpstr>Bilgi Tabanı - v1</vt:lpstr>
      <vt:lpstr>Bilgi Tabanı – v2</vt:lpstr>
      <vt:lpstr>Tümcecik (Clause)</vt:lpstr>
      <vt:lpstr>Yüklem (Predicate)</vt:lpstr>
      <vt:lpstr>Bilgi Tabanı – v3</vt:lpstr>
      <vt:lpstr>Bilgi Tabanı – v3</vt:lpstr>
      <vt:lpstr>Mantık ve Prolog</vt:lpstr>
      <vt:lpstr>Bilgi Tabanı – v4  Değişken (Variable)</vt:lpstr>
      <vt:lpstr>Bilgi Tabanı – v4  Değişken (Variable)</vt:lpstr>
      <vt:lpstr>Bilgi Tabanı – v5  Değişken (Variable)</vt:lpstr>
      <vt:lpstr>Prolog’un Çıkarım Kuralları</vt:lpstr>
      <vt:lpstr>Prolog’un Temel Yapıları</vt:lpstr>
      <vt:lpstr>Atomlar ve Sayılar</vt:lpstr>
      <vt:lpstr>Değişkenler</vt:lpstr>
      <vt:lpstr>Bileşik Terimler</vt:lpstr>
      <vt:lpstr>Argüman Sayısı (Arity)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</dc:creator>
  <cp:lastModifiedBy>S</cp:lastModifiedBy>
  <cp:revision>35</cp:revision>
  <dcterms:created xsi:type="dcterms:W3CDTF">2016-10-19T10:27:54Z</dcterms:created>
  <dcterms:modified xsi:type="dcterms:W3CDTF">2018-10-15T21:11:29Z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0x010100B94E49A2D9120147A4195731E53BDA77</vt:lpwstr>
  </property>
</Properties>
</file>