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2" r:id="rId2"/>
    <p:sldId id="282" r:id="rId3"/>
    <p:sldId id="310" r:id="rId4"/>
    <p:sldId id="272" r:id="rId5"/>
    <p:sldId id="273" r:id="rId6"/>
    <p:sldId id="317" r:id="rId7"/>
    <p:sldId id="320" r:id="rId8"/>
    <p:sldId id="271" r:id="rId9"/>
    <p:sldId id="279" r:id="rId10"/>
    <p:sldId id="326" r:id="rId11"/>
    <p:sldId id="318" r:id="rId12"/>
    <p:sldId id="319" r:id="rId13"/>
    <p:sldId id="307" r:id="rId14"/>
    <p:sldId id="275" r:id="rId15"/>
    <p:sldId id="330" r:id="rId16"/>
    <p:sldId id="331" r:id="rId17"/>
    <p:sldId id="332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4" r:id="rId27"/>
    <p:sldId id="343" r:id="rId28"/>
    <p:sldId id="345" r:id="rId29"/>
    <p:sldId id="346" r:id="rId30"/>
    <p:sldId id="347" r:id="rId31"/>
    <p:sldId id="33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5A"/>
    <a:srgbClr val="FF9600"/>
    <a:srgbClr val="FFB547"/>
    <a:srgbClr val="FFA41D"/>
    <a:srgbClr val="3E3D4F"/>
    <a:srgbClr val="F76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576" y="68"/>
      </p:cViewPr>
      <p:guideLst>
        <p:guide orient="horz" pos="2160"/>
        <p:guide pos="3840"/>
        <p:guide pos="665"/>
        <p:guide pos="7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8A9F57-FE1D-478E-A8DC-EA6E6E29E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6ED347-B407-4C13-9D6F-056867A2E4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FD58D-7F29-4AF5-B978-9760DA70608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01BB9E-EAAA-4FD1-A06F-0DBCD08C8C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6CC0E5-2D58-4A4F-B1EC-8E0367E8FF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CD62C-6790-466A-8BBF-98B2631C6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4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54BA-D776-4004-B621-63C6FC9A374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868E5-5012-45F8-9BF1-47386CDDA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0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4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B3F63FD5-041D-4558-89FD-F85FAF2D8E7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684213" y="1141413"/>
            <a:ext cx="5486400" cy="3086100"/>
          </a:xfrm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A7B4274C-762E-4DB7-B6E3-620FEAC13348}"/>
              </a:ext>
            </a:extLst>
          </p:cNvPr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08013" y="1598613"/>
            <a:ext cx="109728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更改文字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更改图片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：点中图片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绘图工具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格式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填充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图片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增加减少图片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更改图片</a:t>
            </a:r>
            <a:r>
              <a:rPr lang="en-US" altLang="zh-CN"/>
              <a:t>】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更改图片色彩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：点中图片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图片工具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格式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色彩（重新着色）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选择您喜欢的色彩</a:t>
            </a:r>
            <a:br>
              <a:rPr lang="zh-CN" altLang="en-US"/>
            </a:br>
            <a:r>
              <a:rPr lang="zh-CN" altLang="en-US">
                <a:ea typeface="宋体" panose="02010600030101010101" pitchFamily="2" charset="-122"/>
              </a:rPr>
              <a:t>下载更多模板、视频教程：</a:t>
            </a:r>
            <a:r>
              <a:rPr lang="en-US" altLang="zh-CN"/>
              <a:t>http://www.mysoeasy.com</a:t>
            </a:r>
          </a:p>
        </p:txBody>
      </p:sp>
    </p:spTree>
    <p:extLst>
      <p:ext uri="{BB962C8B-B14F-4D97-AF65-F5344CB8AC3E}">
        <p14:creationId xmlns:p14="http://schemas.microsoft.com/office/powerpoint/2010/main" val="2526127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3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AE7D-B732-454A-8175-464476B8FA2F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5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spc="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2245659" y="2420468"/>
            <a:ext cx="7691717" cy="5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latin typeface="Arial" panose="020B0604020202020204" pitchFamily="34" charset="0"/>
                <a:cs typeface="Arial" panose="020B0604020202020204" pitchFamily="34" charset="0"/>
              </a:rPr>
              <a:t>技术架构图</a:t>
            </a:r>
          </a:p>
        </p:txBody>
      </p:sp>
    </p:spTree>
    <p:extLst>
      <p:ext uri="{BB962C8B-B14F-4D97-AF65-F5344CB8AC3E}">
        <p14:creationId xmlns:p14="http://schemas.microsoft.com/office/powerpoint/2010/main" val="25980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系统架构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74BA8D-EBE2-4248-BCB8-7153A6848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68" y="874484"/>
            <a:ext cx="6061175" cy="567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大数据部署</a:t>
            </a:r>
            <a:endParaRPr lang="zh-CN" altLang="en-US" sz="3600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http://www.ityouknow.com/assets/images/2017/architecture/db.jpg">
            <a:extLst>
              <a:ext uri="{FF2B5EF4-FFF2-40B4-BE49-F238E27FC236}">
                <a16:creationId xmlns:a16="http://schemas.microsoft.com/office/drawing/2014/main" id="{0DCAE665-70E0-48FA-BD70-6767B4BD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49" y="936074"/>
            <a:ext cx="6100898" cy="558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89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大数据架构</a:t>
            </a:r>
            <a:endParaRPr lang="zh-CN" altLang="en-US" sz="3600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99269" y="61287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LOGO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1266" name="Picture 2" descr="http://www.ityouknow.com/assets/images/2017/architecture/bigdata.jpg">
            <a:extLst>
              <a:ext uri="{FF2B5EF4-FFF2-40B4-BE49-F238E27FC236}">
                <a16:creationId xmlns:a16="http://schemas.microsoft.com/office/drawing/2014/main" id="{3CC08AD6-A829-4B6F-8469-C5EB070C5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17" y="952792"/>
            <a:ext cx="6405154" cy="557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2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架构总结和趋势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03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2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561724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单体式架构 </a:t>
            </a:r>
            <a:r>
              <a:rPr lang="en-US" altLang="zh-CN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分布式架构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4" name="图片 143">
            <a:extLst>
              <a:ext uri="{FF2B5EF4-FFF2-40B4-BE49-F238E27FC236}">
                <a16:creationId xmlns:a16="http://schemas.microsoft.com/office/drawing/2014/main" id="{69C209AD-922E-4964-91A2-36D33D28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23" y="2413362"/>
            <a:ext cx="9781081" cy="29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586891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分布式框架 </a:t>
            </a:r>
            <a:r>
              <a:rPr lang="en-US" altLang="zh-CN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Dubbo</a:t>
            </a: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的出现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7EB36F-56FC-45AE-9CDF-1F60AF15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655" y="1599509"/>
            <a:ext cx="7279409" cy="48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729879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微服务架构</a:t>
            </a:r>
            <a:r>
              <a:rPr lang="en-US" altLang="zh-CN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Boot/Cloud</a:t>
            </a:r>
          </a:p>
        </p:txBody>
      </p:sp>
      <p:pic>
        <p:nvPicPr>
          <p:cNvPr id="24578" name="Picture 2" descr="http://www.ityouknow.com/assets/images/2017/chat/spring_cloud_structure.png">
            <a:extLst>
              <a:ext uri="{FF2B5EF4-FFF2-40B4-BE49-F238E27FC236}">
                <a16:creationId xmlns:a16="http://schemas.microsoft.com/office/drawing/2014/main" id="{3A8D2978-EFE9-434B-B1BC-5B5E4D93A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828" y="1029492"/>
            <a:ext cx="6975567" cy="567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56064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下一代微服务</a:t>
            </a:r>
            <a:r>
              <a:rPr lang="en-US" altLang="zh-CN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 Mesh</a:t>
            </a:r>
          </a:p>
        </p:txBody>
      </p:sp>
      <p:pic>
        <p:nvPicPr>
          <p:cNvPr id="29702" name="Picture 6" descr="http://philcalcado.com/img/service-mesh/mesh3.png">
            <a:extLst>
              <a:ext uri="{FF2B5EF4-FFF2-40B4-BE49-F238E27FC236}">
                <a16:creationId xmlns:a16="http://schemas.microsoft.com/office/drawing/2014/main" id="{8CC54312-CDA8-405C-A04F-25A27A00A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17" y="924989"/>
            <a:ext cx="6949595" cy="583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65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65870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集中式系统转分布式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04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6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61570"/>
            <a:ext cx="406874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1: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业务模块的边界划分，高聚合低耦合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1922A9-963E-4055-9A16-E2B6D4EF8957}"/>
              </a:ext>
            </a:extLst>
          </p:cNvPr>
          <p:cNvSpPr txBox="1"/>
          <p:nvPr/>
        </p:nvSpPr>
        <p:spPr>
          <a:xfrm>
            <a:off x="597041" y="964455"/>
            <a:ext cx="337624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2: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数据一致性处理，分布式事务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E1BBFF-CAF6-48A6-9C98-2382EC3DF4D4}"/>
              </a:ext>
            </a:extLst>
          </p:cNvPr>
          <p:cNvSpPr txBox="1"/>
          <p:nvPr/>
        </p:nvSpPr>
        <p:spPr>
          <a:xfrm>
            <a:off x="597041" y="1567340"/>
            <a:ext cx="45304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3: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数据处理的先后顺序，是否需要全局时钟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066EE2-6FE9-4921-B7A5-6F167854BC7E}"/>
              </a:ext>
            </a:extLst>
          </p:cNvPr>
          <p:cNvSpPr txBox="1"/>
          <p:nvPr/>
        </p:nvSpPr>
        <p:spPr>
          <a:xfrm>
            <a:off x="597041" y="2138817"/>
            <a:ext cx="413767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4: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分库分表的场合 主键的全局生成问题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6DC1E0-49FC-4561-A842-538D3AC290AE}"/>
              </a:ext>
            </a:extLst>
          </p:cNvPr>
          <p:cNvSpPr txBox="1"/>
          <p:nvPr/>
        </p:nvSpPr>
        <p:spPr>
          <a:xfrm>
            <a:off x="597041" y="2719819"/>
            <a:ext cx="440056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5: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发现问题如何追踪，需要全局</a:t>
            </a:r>
            <a:r>
              <a:rPr lang="en-US" altLang="zh-CN" dirty="0" err="1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traceID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EE10C6-9114-4B08-BB76-514BB3C3ABDA}"/>
              </a:ext>
            </a:extLst>
          </p:cNvPr>
          <p:cNvSpPr txBox="1"/>
          <p:nvPr/>
        </p:nvSpPr>
        <p:spPr>
          <a:xfrm>
            <a:off x="597041" y="3258184"/>
            <a:ext cx="54537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6: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雪崩问题如何解决，多系统调用链路上的短板效应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4881A1-8E5F-480F-B63D-704D43F6B0F1}"/>
              </a:ext>
            </a:extLst>
          </p:cNvPr>
          <p:cNvSpPr txBox="1"/>
          <p:nvPr/>
        </p:nvSpPr>
        <p:spPr>
          <a:xfrm>
            <a:off x="597040" y="3844785"/>
            <a:ext cx="56977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7: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多终端</a:t>
            </a: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H5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，第三方调用需要有各自的聚合层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5AE795-BFB5-45F8-A244-B76FD0217953}"/>
              </a:ext>
            </a:extLst>
          </p:cNvPr>
          <p:cNvSpPr txBox="1"/>
          <p:nvPr/>
        </p:nvSpPr>
        <p:spPr>
          <a:xfrm>
            <a:off x="597041" y="4383150"/>
            <a:ext cx="65165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8: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外部调用通过</a:t>
            </a: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网关处理，内部调用一般通过注册中心调用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753996-709F-4DD1-976A-B20F5576DA69}"/>
              </a:ext>
            </a:extLst>
          </p:cNvPr>
          <p:cNvSpPr txBox="1"/>
          <p:nvPr/>
        </p:nvSpPr>
        <p:spPr>
          <a:xfrm>
            <a:off x="597041" y="4889264"/>
            <a:ext cx="268374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9: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灰度发布问题如何处理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67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背景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01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6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分布式事务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05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7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61570"/>
            <a:ext cx="10471136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TCC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Try-Confirm-Cancel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实际上是服务化的两阶段提交协议，业务开发者需要实现这三个服务接口，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第一阶段服务由业务代码编排来调用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Try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接口进行资源预留，所有参与者的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Try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接口都成功了，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事务管理器会提交事务，并调用每个参与者的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Confirm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接口真正提交业务操作，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否则调用每个参与者的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Cancel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接口回滚事务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E162AB-B20C-4428-8F24-0ED0459B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3" y="1571558"/>
            <a:ext cx="10766587" cy="44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61570"/>
            <a:ext cx="11132599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Saga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是一种补偿协议，在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Saga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模式下，分布式事务内有多个参与者，每一个参与者都是一个冲正补偿服务，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需要用户根据业务场景实现其正向操作和逆向回滚操作。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分布式事务执行过程中，依次执行各参与者的正向操作，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如果所有正向操作均执行成功，那么分布式事务提交。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如果任何一个正向操作执行失败，那么分布式事务会退回去执行前面各参与者的逆向回滚操作，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回滚已提交的参与者，使分布式事务回到初始状态。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Saga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理论出自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Hector &amp; Kenneth 1987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发表的论文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Sagas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Saga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正向服务与补偿服务也需要业务开发者实现。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338F33-9EE5-4F52-AFCA-F302E69E4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70" y="2543104"/>
            <a:ext cx="8833005" cy="40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4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分布式消息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06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8467" y="371095"/>
            <a:ext cx="11271107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分为两部分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：消息投递的可靠性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一般采用服务端</a:t>
            </a: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ACK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机制</a:t>
            </a: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+ 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持久化机制来保证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如果发生网络问题导致没有</a:t>
            </a: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ACK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重发的场景下消息的幂等性需要保证，比如全局唯一</a:t>
            </a: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机制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确保重复持久化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：确保消息消费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一般采用消费端</a:t>
            </a: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ACK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机制老保证，网络问题导致重发，需要从业务层面对非幂等性接口做防重复处理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分布式聚合查询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07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8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8467" y="371095"/>
            <a:ext cx="112711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：垂直分库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垂直分表在日常开发和设计中比较常见，通俗的说法叫做“大表拆小表”，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拆分是基于关系型数据库中的“列”（字段）进行的。通常情况，某个表中的字段比较多，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可以新建立一张“扩展表”，将不经常使用或者长度较大的字段拆分出去放到“扩展表”中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0547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8467" y="371095"/>
            <a:ext cx="11271107" cy="336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：水平分库</a:t>
            </a: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b="1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分布式全局唯一</a:t>
            </a:r>
            <a:r>
              <a:rPr lang="en-US" altLang="zh-CN" b="1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在很多中小项目中，我们往往直接使用数据库自增特性来生成主键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，这样确实比较简单。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而在分库分表的环境中，数据分布在不同的分片上，不能再借助数据库自增长特性直接生成，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否则会造成不同分片上的数据表主键会重复。简单介绍下使用和了解过的几种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生成算法。</a:t>
            </a:r>
            <a:endParaRPr lang="en-US" altLang="zh-CN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endParaRPr lang="zh-CN" altLang="en-US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Twitter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Snowflake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（又名“雪花算法”）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UUID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（一般应用程序和数据库均支持）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数据库步长方式</a:t>
            </a:r>
            <a:endParaRPr lang="en-US" altLang="zh-CN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endParaRPr lang="en-US" altLang="zh-CN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1722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8467" y="371095"/>
            <a:ext cx="11271107" cy="529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b="1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跨分片</a:t>
            </a:r>
            <a:r>
              <a:rPr lang="en-US" altLang="zh-CN" b="1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join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Join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是关系型数据库中最常用的特性，但是在分片集群中，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join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也变得非常复杂。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应该尽量避免跨分片的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join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查询（这种场景，比上面的跨分片分页更加复杂，而且对性能的影响很大）。通常有以下几种方式来避免：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endParaRPr lang="zh-CN" altLang="en-US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全局表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全局表的概念之前在“垂直分库”时提过。基本思想一致，就是把一些类似数据字典又可能会产生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join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查询的表信息放到各分片中，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从而避免跨分片的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join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endParaRPr lang="zh-CN" altLang="en-US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分片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在关系型数据库中，表之间往往存在一些关联的关系。如果我们可以先确定好关联关系，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并将那些存在关联关系的表记录存放在同一个分片上，那么就能很好的避免跨分片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join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问题。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在一对多关系的情况下，我们通常会选择按照数据较多的那一方进行拆分。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这样一来，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 Node1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上面的订单表与订单详细表就可以直接关联，进行局部的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join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查询了，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 Node2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上也一样。基于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分片的这种方式，能够有效避免大多数业务场景中的跨分片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join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问题。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endParaRPr lang="zh-CN" altLang="en-US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内存计算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随着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spark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内存计算的兴起，理论上来讲，很多跨数据源的操作问题看起来似乎都能够得到解决。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可以将数据丢给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spark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集群进行内存计算，最后将计算结果返回。</a:t>
            </a:r>
            <a:endParaRPr lang="en-US" altLang="zh-CN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311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全局序号发生器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08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4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两个问题</a:t>
            </a:r>
          </a:p>
        </p:txBody>
      </p:sp>
      <p:sp>
        <p:nvSpPr>
          <p:cNvPr id="11" name="矩形 10"/>
          <p:cNvSpPr/>
          <p:nvPr/>
        </p:nvSpPr>
        <p:spPr>
          <a:xfrm>
            <a:off x="2641887" y="2139280"/>
            <a:ext cx="7649422" cy="104571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如果从零开始搭建一套系统，你会如何进行技术选型？</a:t>
            </a:r>
            <a:endParaRPr lang="zh-CN" altLang="en-US" dirty="0"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41821" y="4132806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88225" y="2139280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717026" y="2297486"/>
            <a:ext cx="608013" cy="676275"/>
            <a:chOff x="6735763" y="10544176"/>
            <a:chExt cx="608013" cy="676275"/>
          </a:xfrm>
          <a:solidFill>
            <a:schemeClr val="bg1"/>
          </a:solidFill>
        </p:grpSpPr>
        <p:sp>
          <p:nvSpPr>
            <p:cNvPr id="17" name="Freeform 1008"/>
            <p:cNvSpPr>
              <a:spLocks/>
            </p:cNvSpPr>
            <p:nvPr/>
          </p:nvSpPr>
          <p:spPr bwMode="auto">
            <a:xfrm>
              <a:off x="6735763" y="10544176"/>
              <a:ext cx="608013" cy="153988"/>
            </a:xfrm>
            <a:custGeom>
              <a:avLst/>
              <a:gdLst>
                <a:gd name="T0" fmla="*/ 0 w 383"/>
                <a:gd name="T1" fmla="*/ 97 h 97"/>
                <a:gd name="T2" fmla="*/ 383 w 383"/>
                <a:gd name="T3" fmla="*/ 97 h 97"/>
                <a:gd name="T4" fmla="*/ 192 w 383"/>
                <a:gd name="T5" fmla="*/ 0 h 97"/>
                <a:gd name="T6" fmla="*/ 0 w 383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010"/>
            <p:cNvSpPr>
              <a:spLocks noChangeArrowheads="1"/>
            </p:cNvSpPr>
            <p:nvPr/>
          </p:nvSpPr>
          <p:spPr bwMode="auto">
            <a:xfrm>
              <a:off x="677703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1011"/>
            <p:cNvSpPr>
              <a:spLocks noChangeArrowheads="1"/>
            </p:cNvSpPr>
            <p:nvPr/>
          </p:nvSpPr>
          <p:spPr bwMode="auto">
            <a:xfrm>
              <a:off x="6983414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012"/>
            <p:cNvSpPr>
              <a:spLocks noChangeArrowheads="1"/>
            </p:cNvSpPr>
            <p:nvPr/>
          </p:nvSpPr>
          <p:spPr bwMode="auto">
            <a:xfrm>
              <a:off x="718978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13"/>
            <p:cNvSpPr>
              <a:spLocks/>
            </p:cNvSpPr>
            <p:nvPr/>
          </p:nvSpPr>
          <p:spPr bwMode="auto">
            <a:xfrm>
              <a:off x="6740526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14"/>
            <p:cNvSpPr>
              <a:spLocks/>
            </p:cNvSpPr>
            <p:nvPr/>
          </p:nvSpPr>
          <p:spPr bwMode="auto">
            <a:xfrm>
              <a:off x="7148514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15"/>
            <p:cNvSpPr>
              <a:spLocks/>
            </p:cNvSpPr>
            <p:nvPr/>
          </p:nvSpPr>
          <p:spPr bwMode="auto">
            <a:xfrm>
              <a:off x="6950075" y="1108075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16"/>
            <p:cNvSpPr>
              <a:spLocks/>
            </p:cNvSpPr>
            <p:nvPr/>
          </p:nvSpPr>
          <p:spPr bwMode="auto">
            <a:xfrm>
              <a:off x="6950075" y="11141076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17"/>
            <p:cNvSpPr>
              <a:spLocks/>
            </p:cNvSpPr>
            <p:nvPr/>
          </p:nvSpPr>
          <p:spPr bwMode="auto">
            <a:xfrm>
              <a:off x="6950075" y="1120140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59751" y="4404518"/>
            <a:ext cx="646112" cy="449263"/>
            <a:chOff x="7767638" y="10672763"/>
            <a:chExt cx="646112" cy="449263"/>
          </a:xfrm>
          <a:solidFill>
            <a:schemeClr val="bg1"/>
          </a:solidFill>
        </p:grpSpPr>
        <p:sp>
          <p:nvSpPr>
            <p:cNvPr id="27" name="Freeform 1018"/>
            <p:cNvSpPr>
              <a:spLocks/>
            </p:cNvSpPr>
            <p:nvPr/>
          </p:nvSpPr>
          <p:spPr bwMode="auto">
            <a:xfrm>
              <a:off x="7959725" y="10672763"/>
              <a:ext cx="261938" cy="123825"/>
            </a:xfrm>
            <a:custGeom>
              <a:avLst/>
              <a:gdLst>
                <a:gd name="T0" fmla="*/ 70 w 70"/>
                <a:gd name="T1" fmla="*/ 26 h 33"/>
                <a:gd name="T2" fmla="*/ 63 w 70"/>
                <a:gd name="T3" fmla="*/ 33 h 33"/>
                <a:gd name="T4" fmla="*/ 7 w 70"/>
                <a:gd name="T5" fmla="*/ 33 h 33"/>
                <a:gd name="T6" fmla="*/ 0 w 70"/>
                <a:gd name="T7" fmla="*/ 26 h 33"/>
                <a:gd name="T8" fmla="*/ 0 w 70"/>
                <a:gd name="T9" fmla="*/ 8 h 33"/>
                <a:gd name="T10" fmla="*/ 7 w 70"/>
                <a:gd name="T11" fmla="*/ 0 h 33"/>
                <a:gd name="T12" fmla="*/ 63 w 70"/>
                <a:gd name="T13" fmla="*/ 0 h 33"/>
                <a:gd name="T14" fmla="*/ 70 w 70"/>
                <a:gd name="T15" fmla="*/ 8 h 33"/>
                <a:gd name="T16" fmla="*/ 70 w 70"/>
                <a:gd name="T1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019"/>
            <p:cNvSpPr>
              <a:spLocks/>
            </p:cNvSpPr>
            <p:nvPr/>
          </p:nvSpPr>
          <p:spPr bwMode="auto">
            <a:xfrm>
              <a:off x="7767638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2 w 49"/>
                <a:gd name="T3" fmla="*/ 0 h 34"/>
                <a:gd name="T4" fmla="*/ 8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8 w 49"/>
                <a:gd name="T11" fmla="*/ 34 h 34"/>
                <a:gd name="T12" fmla="*/ 42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20"/>
            <p:cNvSpPr>
              <a:spLocks/>
            </p:cNvSpPr>
            <p:nvPr/>
          </p:nvSpPr>
          <p:spPr bwMode="auto">
            <a:xfrm>
              <a:off x="8001000" y="10995026"/>
              <a:ext cx="179388" cy="127000"/>
            </a:xfrm>
            <a:custGeom>
              <a:avLst/>
              <a:gdLst>
                <a:gd name="T0" fmla="*/ 48 w 48"/>
                <a:gd name="T1" fmla="*/ 7 h 34"/>
                <a:gd name="T2" fmla="*/ 41 w 48"/>
                <a:gd name="T3" fmla="*/ 0 h 34"/>
                <a:gd name="T4" fmla="*/ 7 w 48"/>
                <a:gd name="T5" fmla="*/ 0 h 34"/>
                <a:gd name="T6" fmla="*/ 0 w 48"/>
                <a:gd name="T7" fmla="*/ 7 h 34"/>
                <a:gd name="T8" fmla="*/ 0 w 48"/>
                <a:gd name="T9" fmla="*/ 26 h 34"/>
                <a:gd name="T10" fmla="*/ 7 w 48"/>
                <a:gd name="T11" fmla="*/ 34 h 34"/>
                <a:gd name="T12" fmla="*/ 41 w 48"/>
                <a:gd name="T13" fmla="*/ 34 h 34"/>
                <a:gd name="T14" fmla="*/ 48 w 48"/>
                <a:gd name="T15" fmla="*/ 26 h 34"/>
                <a:gd name="T16" fmla="*/ 48 w 48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21"/>
            <p:cNvSpPr>
              <a:spLocks/>
            </p:cNvSpPr>
            <p:nvPr/>
          </p:nvSpPr>
          <p:spPr bwMode="auto">
            <a:xfrm>
              <a:off x="8229600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1 w 49"/>
                <a:gd name="T3" fmla="*/ 0 h 34"/>
                <a:gd name="T4" fmla="*/ 7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7 w 49"/>
                <a:gd name="T11" fmla="*/ 34 h 34"/>
                <a:gd name="T12" fmla="*/ 41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22"/>
            <p:cNvSpPr>
              <a:spLocks/>
            </p:cNvSpPr>
            <p:nvPr/>
          </p:nvSpPr>
          <p:spPr bwMode="auto">
            <a:xfrm>
              <a:off x="7835901" y="10821988"/>
              <a:ext cx="498475" cy="150813"/>
            </a:xfrm>
            <a:custGeom>
              <a:avLst/>
              <a:gdLst>
                <a:gd name="T0" fmla="*/ 123 w 133"/>
                <a:gd name="T1" fmla="*/ 17 h 40"/>
                <a:gd name="T2" fmla="*/ 72 w 133"/>
                <a:gd name="T3" fmla="*/ 17 h 40"/>
                <a:gd name="T4" fmla="*/ 72 w 133"/>
                <a:gd name="T5" fmla="*/ 0 h 40"/>
                <a:gd name="T6" fmla="*/ 65 w 133"/>
                <a:gd name="T7" fmla="*/ 0 h 40"/>
                <a:gd name="T8" fmla="*/ 65 w 133"/>
                <a:gd name="T9" fmla="*/ 17 h 40"/>
                <a:gd name="T10" fmla="*/ 10 w 133"/>
                <a:gd name="T11" fmla="*/ 17 h 40"/>
                <a:gd name="T12" fmla="*/ 0 w 133"/>
                <a:gd name="T13" fmla="*/ 26 h 40"/>
                <a:gd name="T14" fmla="*/ 0 w 133"/>
                <a:gd name="T15" fmla="*/ 40 h 40"/>
                <a:gd name="T16" fmla="*/ 5 w 133"/>
                <a:gd name="T17" fmla="*/ 40 h 40"/>
                <a:gd name="T18" fmla="*/ 5 w 133"/>
                <a:gd name="T19" fmla="*/ 26 h 40"/>
                <a:gd name="T20" fmla="*/ 10 w 133"/>
                <a:gd name="T21" fmla="*/ 22 h 40"/>
                <a:gd name="T22" fmla="*/ 65 w 133"/>
                <a:gd name="T23" fmla="*/ 22 h 40"/>
                <a:gd name="T24" fmla="*/ 65 w 133"/>
                <a:gd name="T25" fmla="*/ 40 h 40"/>
                <a:gd name="T26" fmla="*/ 72 w 133"/>
                <a:gd name="T27" fmla="*/ 40 h 40"/>
                <a:gd name="T28" fmla="*/ 72 w 133"/>
                <a:gd name="T29" fmla="*/ 22 h 40"/>
                <a:gd name="T30" fmla="*/ 123 w 133"/>
                <a:gd name="T31" fmla="*/ 22 h 40"/>
                <a:gd name="T32" fmla="*/ 128 w 133"/>
                <a:gd name="T33" fmla="*/ 26 h 40"/>
                <a:gd name="T34" fmla="*/ 128 w 133"/>
                <a:gd name="T35" fmla="*/ 40 h 40"/>
                <a:gd name="T36" fmla="*/ 133 w 133"/>
                <a:gd name="T37" fmla="*/ 40 h 40"/>
                <a:gd name="T38" fmla="*/ 133 w 133"/>
                <a:gd name="T39" fmla="*/ 26 h 40"/>
                <a:gd name="T40" fmla="*/ 123 w 133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2DF75292-4C5E-4150-8CBA-C8EEB6D44F6F}"/>
              </a:ext>
            </a:extLst>
          </p:cNvPr>
          <p:cNvSpPr/>
          <p:nvPr/>
        </p:nvSpPr>
        <p:spPr>
          <a:xfrm>
            <a:off x="2641887" y="4132806"/>
            <a:ext cx="7649422" cy="104571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架构就是使用各种开源框架吗？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364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8467" y="371095"/>
            <a:ext cx="11271107" cy="657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Twitter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Snowflake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（又名“雪花算法”）</a:t>
            </a:r>
            <a:endParaRPr lang="en-US" altLang="zh-CN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endParaRPr lang="zh-CN" altLang="en-US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UUID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（一般应用程序和数据库均支持）</a:t>
            </a:r>
            <a:endParaRPr lang="en-US" altLang="zh-CN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endParaRPr lang="zh-CN" altLang="en-US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：数据库步长方式</a:t>
            </a:r>
            <a:endParaRPr lang="en-US" altLang="zh-CN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endParaRPr lang="en-US" altLang="zh-CN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全局锁</a:t>
            </a:r>
            <a:endParaRPr lang="en-US" altLang="zh-CN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实现方式有两种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一种通过节点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一种通过节点的版本号</a:t>
            </a:r>
          </a:p>
          <a:p>
            <a:pPr lvl="2">
              <a:lnSpc>
                <a:spcPct val="90000"/>
              </a:lnSpc>
              <a:buClr>
                <a:srgbClr val="A4947E"/>
              </a:buClr>
              <a:buSzPct val="25000"/>
            </a:pPr>
            <a:endParaRPr lang="zh-CN" altLang="en-US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b="1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节点的特性（</a:t>
            </a:r>
            <a:r>
              <a:rPr lang="en-US" altLang="zh-CN" sz="1600" b="1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Curator</a:t>
            </a:r>
            <a:r>
              <a:rPr lang="zh-CN" altLang="en-US" sz="1600" b="1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实现的分布式锁）</a:t>
            </a:r>
          </a:p>
          <a:p>
            <a:pPr lvl="2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持久顺序节点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(PERSISTENT_SEQUENTIAL)</a:t>
            </a:r>
          </a:p>
          <a:p>
            <a:pPr lvl="2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他的基本特性和持久节点是一致的，额外的特性表现在顺序性上。在</a:t>
            </a:r>
            <a:r>
              <a:rPr lang="en-US" altLang="zh-CN" sz="1600" dirty="0" err="1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中，每个父节点都会为他的第一级子节点维护一份顺序，</a:t>
            </a:r>
          </a:p>
          <a:p>
            <a:pPr lvl="2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用于记录下每个子节点创建的先后顺序。基于这个顺序特性，在创建子节点的时候，可以设置这个标记，</a:t>
            </a:r>
          </a:p>
          <a:p>
            <a:pPr lvl="2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那么在创建节点过程中，</a:t>
            </a:r>
            <a:r>
              <a:rPr lang="en-US" altLang="zh-CN" sz="1600" dirty="0" err="1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会自动为给定节点加上一个数字后缀，作为一个新的、完整的节点名。另外需要注意的是，</a:t>
            </a:r>
          </a:p>
          <a:p>
            <a:pPr lvl="2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这个数字后缀的上限是整型的最大值。</a:t>
            </a:r>
          </a:p>
          <a:p>
            <a:pPr lvl="2">
              <a:lnSpc>
                <a:spcPct val="90000"/>
              </a:lnSpc>
              <a:buClr>
                <a:srgbClr val="A4947E"/>
              </a:buClr>
              <a:buSzPct val="25000"/>
            </a:pPr>
            <a:endParaRPr lang="zh-CN" altLang="en-US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b="1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</a:t>
            </a:r>
            <a:r>
              <a:rPr lang="en-US" altLang="zh-CN" sz="1600" b="1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600" b="1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保证分布式数据原子性操作</a:t>
            </a:r>
          </a:p>
          <a:p>
            <a:pPr lvl="2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1600" dirty="0" err="1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中为数据节点引入了版本的概念，每个数据节点都具有三种类型的版本信息，对数据节点的任何更新操作都会引起版本号的变化。</a:t>
            </a:r>
            <a:endParaRPr lang="en-US" altLang="zh-CN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buClr>
                <a:srgbClr val="A4947E"/>
              </a:buClr>
              <a:buSzPct val="25000"/>
            </a:pPr>
            <a:endParaRPr lang="en-US" altLang="zh-CN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的全局锁</a:t>
            </a:r>
            <a:endParaRPr lang="en-US" altLang="zh-CN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RedisAtomicLong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可以生成分布式自增的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endParaRPr lang="en-US" altLang="zh-CN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：自己开发基于内存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文件持久话方式的全局生成器</a:t>
            </a:r>
            <a:r>
              <a:rPr lang="en-US" altLang="zh-CN" sz="1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60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存在内存服务器的单点问题，不推荐</a:t>
            </a:r>
            <a:r>
              <a:rPr lang="en-US" altLang="zh-CN" sz="160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endParaRPr lang="en-US" altLang="zh-CN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50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59"/>
          <p:cNvSpPr>
            <a:spLocks noChangeArrowheads="1"/>
          </p:cNvSpPr>
          <p:nvPr/>
        </p:nvSpPr>
        <p:spPr bwMode="auto">
          <a:xfrm>
            <a:off x="2724378" y="1873531"/>
            <a:ext cx="7353072" cy="20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4" cap="all" dirty="0">
                <a:latin typeface="Impact" panose="020B0806030902050204" pitchFamily="34" charset="0"/>
                <a:cs typeface="Arial" panose="020B0604020202020204" pitchFamily="34" charset="0"/>
              </a:rPr>
              <a:t>END</a:t>
            </a:r>
            <a:endParaRPr lang="zh-CN" altLang="en-US" sz="13084" cap="all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www.1ppt.cn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1954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6096000" y="420914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软件架构</a:t>
            </a:r>
          </a:p>
        </p:txBody>
      </p:sp>
      <p:sp>
        <p:nvSpPr>
          <p:cNvPr id="6" name="任意多边形 5"/>
          <p:cNvSpPr/>
          <p:nvPr/>
        </p:nvSpPr>
        <p:spPr>
          <a:xfrm rot="16200000">
            <a:off x="4284684" y="4681887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01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6200000">
            <a:off x="6098241" y="4681885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02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86887" y="4566627"/>
            <a:ext cx="3319761" cy="101565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基本架构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软件架构是一个系统的草图，有关软件整体结构与组件的抽象描述，用于指导大型软件系统各个方面的设计。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5623" y="4566627"/>
            <a:ext cx="3319761" cy="12311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来源于建筑</a:t>
            </a:r>
          </a:p>
          <a:p>
            <a:pPr algn="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鉴于软件工程与建筑工程一样是一项系统的工程性工作，引入到计算机领域后，软件架构就成为了描述软件规划设计技术的专有名词。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30" name="Picture 6" descr="“what is”的图片搜索结果">
            <a:extLst>
              <a:ext uri="{FF2B5EF4-FFF2-40B4-BE49-F238E27FC236}">
                <a16:creationId xmlns:a16="http://schemas.microsoft.com/office/drawing/2014/main" id="{45CD331B-3E28-476A-A249-C3EBE428C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538238"/>
            <a:ext cx="98393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7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6096468" y="409883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架构特征</a:t>
            </a:r>
          </a:p>
        </p:txBody>
      </p:sp>
      <p:sp>
        <p:nvSpPr>
          <p:cNvPr id="6" name="任意多边形 5"/>
          <p:cNvSpPr/>
          <p:nvPr/>
        </p:nvSpPr>
        <p:spPr>
          <a:xfrm rot="2773790">
            <a:off x="3007083" y="3132246"/>
            <a:ext cx="1247761" cy="1182838"/>
          </a:xfrm>
          <a:custGeom>
            <a:avLst/>
            <a:gdLst>
              <a:gd name="connsiteX0" fmla="*/ 173223 w 1247761"/>
              <a:gd name="connsiteY0" fmla="*/ 173223 h 1182838"/>
              <a:gd name="connsiteX1" fmla="*/ 591419 w 1247761"/>
              <a:gd name="connsiteY1" fmla="*/ 0 h 1182838"/>
              <a:gd name="connsiteX2" fmla="*/ 1247761 w 1247761"/>
              <a:gd name="connsiteY2" fmla="*/ 0 h 1182838"/>
              <a:gd name="connsiteX3" fmla="*/ 1247760 w 1247761"/>
              <a:gd name="connsiteY3" fmla="*/ 1182838 h 1182838"/>
              <a:gd name="connsiteX4" fmla="*/ 591419 w 1247761"/>
              <a:gd name="connsiteY4" fmla="*/ 1182837 h 1182838"/>
              <a:gd name="connsiteX5" fmla="*/ 0 w 1247761"/>
              <a:gd name="connsiteY5" fmla="*/ 591418 h 1182838"/>
              <a:gd name="connsiteX6" fmla="*/ 0 w 1247761"/>
              <a:gd name="connsiteY6" fmla="*/ 591419 h 1182838"/>
              <a:gd name="connsiteX7" fmla="*/ 173223 w 1247761"/>
              <a:gd name="connsiteY7" fmla="*/ 173223 h 118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7761" h="1182838">
                <a:moveTo>
                  <a:pt x="173223" y="173223"/>
                </a:moveTo>
                <a:cubicBezTo>
                  <a:pt x="280248" y="66197"/>
                  <a:pt x="428103" y="0"/>
                  <a:pt x="591419" y="0"/>
                </a:cubicBezTo>
                <a:lnTo>
                  <a:pt x="1247761" y="0"/>
                </a:lnTo>
                <a:lnTo>
                  <a:pt x="1247760" y="1182838"/>
                </a:lnTo>
                <a:lnTo>
                  <a:pt x="591419" y="1182837"/>
                </a:lnTo>
                <a:cubicBezTo>
                  <a:pt x="264787" y="1182837"/>
                  <a:pt x="0" y="918050"/>
                  <a:pt x="0" y="591418"/>
                </a:cubicBezTo>
                <a:lnTo>
                  <a:pt x="0" y="591419"/>
                </a:lnTo>
                <a:cubicBezTo>
                  <a:pt x="0" y="428103"/>
                  <a:pt x="66197" y="280248"/>
                  <a:pt x="173223" y="173223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25"/>
          <p:cNvSpPr/>
          <p:nvPr/>
        </p:nvSpPr>
        <p:spPr>
          <a:xfrm rot="2773790">
            <a:off x="3964568" y="4175734"/>
            <a:ext cx="1325381" cy="1182837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825228 w 1325381"/>
              <a:gd name="connsiteY6" fmla="*/ 118030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16596" y="883012"/>
                  <a:pt x="1092461" y="1163062"/>
                  <a:pt x="825228" y="1180303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25"/>
          <p:cNvSpPr/>
          <p:nvPr/>
        </p:nvSpPr>
        <p:spPr>
          <a:xfrm rot="18826210" flipV="1">
            <a:off x="5000767" y="3123366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25"/>
          <p:cNvSpPr/>
          <p:nvPr/>
        </p:nvSpPr>
        <p:spPr>
          <a:xfrm rot="18826210" flipH="1">
            <a:off x="6030623" y="4124815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761155">
            <a:off x="6945795" y="2127229"/>
            <a:ext cx="2348628" cy="2465222"/>
          </a:xfrm>
          <a:custGeom>
            <a:avLst/>
            <a:gdLst>
              <a:gd name="connsiteX0" fmla="*/ 1174314 w 2348628"/>
              <a:gd name="connsiteY0" fmla="*/ 0 h 2465222"/>
              <a:gd name="connsiteX1" fmla="*/ 2348628 w 2348628"/>
              <a:gd name="connsiteY1" fmla="*/ 1334390 h 2465222"/>
              <a:gd name="connsiteX2" fmla="*/ 1811939 w 2348628"/>
              <a:gd name="connsiteY2" fmla="*/ 1334390 h 2465222"/>
              <a:gd name="connsiteX3" fmla="*/ 1807782 w 2348628"/>
              <a:gd name="connsiteY3" fmla="*/ 2465222 h 2465222"/>
              <a:gd name="connsiteX4" fmla="*/ 528461 w 2348628"/>
              <a:gd name="connsiteY4" fmla="*/ 2460520 h 2465222"/>
              <a:gd name="connsiteX5" fmla="*/ 532600 w 2348628"/>
              <a:gd name="connsiteY5" fmla="*/ 1334390 h 2465222"/>
              <a:gd name="connsiteX6" fmla="*/ 0 w 2348628"/>
              <a:gd name="connsiteY6" fmla="*/ 1334390 h 246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8628" h="2465222">
                <a:moveTo>
                  <a:pt x="1174314" y="0"/>
                </a:moveTo>
                <a:lnTo>
                  <a:pt x="2348628" y="1334390"/>
                </a:lnTo>
                <a:lnTo>
                  <a:pt x="1811939" y="1334390"/>
                </a:lnTo>
                <a:lnTo>
                  <a:pt x="1807782" y="2465222"/>
                </a:lnTo>
                <a:lnTo>
                  <a:pt x="528461" y="2460520"/>
                </a:lnTo>
                <a:lnTo>
                  <a:pt x="532600" y="1334390"/>
                </a:lnTo>
                <a:lnTo>
                  <a:pt x="0" y="133439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52199" y="2100473"/>
            <a:ext cx="1822608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可用性</a:t>
            </a:r>
          </a:p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指定时间内的提供服务能力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1349" y="2074347"/>
            <a:ext cx="1822608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安全性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安全性是软件系统的一个重要的指标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60720" y="5538651"/>
            <a:ext cx="2429691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可扩展</a:t>
            </a:r>
          </a:p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通过很少改动就能实现整个系统处理能力的线性增长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4982" y="5580219"/>
            <a:ext cx="1822608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稳定性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使用周期内长期稳定运行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3297014" y="3469011"/>
            <a:ext cx="592981" cy="540000"/>
            <a:chOff x="1549401" y="1663700"/>
            <a:chExt cx="461963" cy="420688"/>
          </a:xfrm>
          <a:solidFill>
            <a:schemeClr val="bg1"/>
          </a:solidFill>
        </p:grpSpPr>
        <p:sp>
          <p:nvSpPr>
            <p:cNvPr id="18" name="Freeform 299"/>
            <p:cNvSpPr>
              <a:spLocks/>
            </p:cNvSpPr>
            <p:nvPr/>
          </p:nvSpPr>
          <p:spPr bwMode="auto">
            <a:xfrm>
              <a:off x="1903414" y="1873250"/>
              <a:ext cx="25400" cy="30163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3 h 8"/>
                <a:gd name="T4" fmla="*/ 0 w 7"/>
                <a:gd name="T5" fmla="*/ 8 h 8"/>
                <a:gd name="T6" fmla="*/ 2 w 7"/>
                <a:gd name="T7" fmla="*/ 8 h 8"/>
                <a:gd name="T8" fmla="*/ 7 w 7"/>
                <a:gd name="T9" fmla="*/ 3 h 8"/>
                <a:gd name="T10" fmla="*/ 3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0"/>
            <p:cNvSpPr>
              <a:spLocks noEditPoints="1"/>
            </p:cNvSpPr>
            <p:nvPr/>
          </p:nvSpPr>
          <p:spPr bwMode="auto">
            <a:xfrm>
              <a:off x="1549401" y="1663700"/>
              <a:ext cx="420688" cy="420688"/>
            </a:xfrm>
            <a:custGeom>
              <a:avLst/>
              <a:gdLst>
                <a:gd name="T0" fmla="*/ 74 w 112"/>
                <a:gd name="T1" fmla="*/ 64 h 112"/>
                <a:gd name="T2" fmla="*/ 74 w 112"/>
                <a:gd name="T3" fmla="*/ 59 h 112"/>
                <a:gd name="T4" fmla="*/ 97 w 112"/>
                <a:gd name="T5" fmla="*/ 36 h 112"/>
                <a:gd name="T6" fmla="*/ 112 w 112"/>
                <a:gd name="T7" fmla="*/ 41 h 112"/>
                <a:gd name="T8" fmla="*/ 110 w 112"/>
                <a:gd name="T9" fmla="*/ 38 h 112"/>
                <a:gd name="T10" fmla="*/ 75 w 112"/>
                <a:gd name="T11" fmla="*/ 3 h 112"/>
                <a:gd name="T12" fmla="*/ 63 w 112"/>
                <a:gd name="T13" fmla="*/ 3 h 112"/>
                <a:gd name="T14" fmla="*/ 4 w 112"/>
                <a:gd name="T15" fmla="*/ 62 h 112"/>
                <a:gd name="T16" fmla="*/ 4 w 112"/>
                <a:gd name="T17" fmla="*/ 74 h 112"/>
                <a:gd name="T18" fmla="*/ 39 w 112"/>
                <a:gd name="T19" fmla="*/ 109 h 112"/>
                <a:gd name="T20" fmla="*/ 51 w 112"/>
                <a:gd name="T21" fmla="*/ 109 h 112"/>
                <a:gd name="T22" fmla="*/ 66 w 112"/>
                <a:gd name="T23" fmla="*/ 93 h 112"/>
                <a:gd name="T24" fmla="*/ 66 w 112"/>
                <a:gd name="T25" fmla="*/ 89 h 112"/>
                <a:gd name="T26" fmla="*/ 68 w 112"/>
                <a:gd name="T27" fmla="*/ 82 h 112"/>
                <a:gd name="T28" fmla="*/ 66 w 112"/>
                <a:gd name="T29" fmla="*/ 75 h 112"/>
                <a:gd name="T30" fmla="*/ 74 w 112"/>
                <a:gd name="T31" fmla="*/ 64 h 112"/>
                <a:gd name="T32" fmla="*/ 26 w 112"/>
                <a:gd name="T33" fmla="*/ 90 h 112"/>
                <a:gd name="T34" fmla="*/ 25 w 112"/>
                <a:gd name="T35" fmla="*/ 88 h 112"/>
                <a:gd name="T36" fmla="*/ 54 w 112"/>
                <a:gd name="T37" fmla="*/ 59 h 112"/>
                <a:gd name="T38" fmla="*/ 56 w 112"/>
                <a:gd name="T39" fmla="*/ 59 h 112"/>
                <a:gd name="T40" fmla="*/ 56 w 112"/>
                <a:gd name="T41" fmla="*/ 61 h 112"/>
                <a:gd name="T42" fmla="*/ 27 w 112"/>
                <a:gd name="T43" fmla="*/ 90 h 112"/>
                <a:gd name="T44" fmla="*/ 26 w 112"/>
                <a:gd name="T45" fmla="*/ 90 h 112"/>
                <a:gd name="T46" fmla="*/ 55 w 112"/>
                <a:gd name="T47" fmla="*/ 84 h 112"/>
                <a:gd name="T48" fmla="*/ 38 w 112"/>
                <a:gd name="T49" fmla="*/ 101 h 112"/>
                <a:gd name="T50" fmla="*/ 36 w 112"/>
                <a:gd name="T51" fmla="*/ 100 h 112"/>
                <a:gd name="T52" fmla="*/ 36 w 112"/>
                <a:gd name="T53" fmla="*/ 99 h 112"/>
                <a:gd name="T54" fmla="*/ 53 w 112"/>
                <a:gd name="T55" fmla="*/ 81 h 112"/>
                <a:gd name="T56" fmla="*/ 55 w 112"/>
                <a:gd name="T57" fmla="*/ 82 h 112"/>
                <a:gd name="T58" fmla="*/ 55 w 112"/>
                <a:gd name="T59" fmla="*/ 84 h 112"/>
                <a:gd name="T60" fmla="*/ 59 w 112"/>
                <a:gd name="T61" fmla="*/ 69 h 112"/>
                <a:gd name="T62" fmla="*/ 33 w 112"/>
                <a:gd name="T63" fmla="*/ 95 h 112"/>
                <a:gd name="T64" fmla="*/ 31 w 112"/>
                <a:gd name="T65" fmla="*/ 95 h 112"/>
                <a:gd name="T66" fmla="*/ 31 w 112"/>
                <a:gd name="T67" fmla="*/ 93 h 112"/>
                <a:gd name="T68" fmla="*/ 57 w 112"/>
                <a:gd name="T69" fmla="*/ 67 h 112"/>
                <a:gd name="T70" fmla="*/ 59 w 112"/>
                <a:gd name="T71" fmla="*/ 67 h 112"/>
                <a:gd name="T72" fmla="*/ 59 w 112"/>
                <a:gd name="T73" fmla="*/ 69 h 112"/>
                <a:gd name="T74" fmla="*/ 20 w 112"/>
                <a:gd name="T75" fmla="*/ 80 h 112"/>
                <a:gd name="T76" fmla="*/ 16 w 112"/>
                <a:gd name="T77" fmla="*/ 80 h 112"/>
                <a:gd name="T78" fmla="*/ 9 w 112"/>
                <a:gd name="T79" fmla="*/ 73 h 112"/>
                <a:gd name="T80" fmla="*/ 9 w 112"/>
                <a:gd name="T81" fmla="*/ 69 h 112"/>
                <a:gd name="T82" fmla="*/ 70 w 112"/>
                <a:gd name="T83" fmla="*/ 8 h 112"/>
                <a:gd name="T84" fmla="*/ 74 w 112"/>
                <a:gd name="T85" fmla="*/ 8 h 112"/>
                <a:gd name="T86" fmla="*/ 80 w 112"/>
                <a:gd name="T87" fmla="*/ 15 h 112"/>
                <a:gd name="T88" fmla="*/ 80 w 112"/>
                <a:gd name="T89" fmla="*/ 19 h 112"/>
                <a:gd name="T90" fmla="*/ 20 w 112"/>
                <a:gd name="T91" fmla="*/ 8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" h="112">
                  <a:moveTo>
                    <a:pt x="74" y="64"/>
                  </a:moveTo>
                  <a:cubicBezTo>
                    <a:pt x="74" y="59"/>
                    <a:pt x="74" y="59"/>
                    <a:pt x="74" y="59"/>
                  </a:cubicBezTo>
                  <a:cubicBezTo>
                    <a:pt x="74" y="47"/>
                    <a:pt x="84" y="36"/>
                    <a:pt x="97" y="36"/>
                  </a:cubicBezTo>
                  <a:cubicBezTo>
                    <a:pt x="103" y="36"/>
                    <a:pt x="108" y="38"/>
                    <a:pt x="112" y="41"/>
                  </a:cubicBezTo>
                  <a:cubicBezTo>
                    <a:pt x="111" y="40"/>
                    <a:pt x="111" y="39"/>
                    <a:pt x="110" y="38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1" y="0"/>
                    <a:pt x="66" y="0"/>
                    <a:pt x="63" y="3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5"/>
                    <a:pt x="0" y="71"/>
                    <a:pt x="4" y="74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12"/>
                    <a:pt x="47" y="112"/>
                    <a:pt x="51" y="109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2"/>
                    <a:pt x="66" y="90"/>
                    <a:pt x="66" y="89"/>
                  </a:cubicBezTo>
                  <a:cubicBezTo>
                    <a:pt x="66" y="86"/>
                    <a:pt x="66" y="84"/>
                    <a:pt x="68" y="82"/>
                  </a:cubicBezTo>
                  <a:cubicBezTo>
                    <a:pt x="66" y="80"/>
                    <a:pt x="66" y="78"/>
                    <a:pt x="66" y="75"/>
                  </a:cubicBezTo>
                  <a:cubicBezTo>
                    <a:pt x="66" y="70"/>
                    <a:pt x="69" y="65"/>
                    <a:pt x="74" y="64"/>
                  </a:cubicBezTo>
                  <a:close/>
                  <a:moveTo>
                    <a:pt x="26" y="90"/>
                  </a:moveTo>
                  <a:cubicBezTo>
                    <a:pt x="25" y="89"/>
                    <a:pt x="25" y="88"/>
                    <a:pt x="25" y="88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5" y="59"/>
                    <a:pt x="55" y="59"/>
                    <a:pt x="56" y="59"/>
                  </a:cubicBezTo>
                  <a:cubicBezTo>
                    <a:pt x="56" y="60"/>
                    <a:pt x="57" y="61"/>
                    <a:pt x="56" y="61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6" y="90"/>
                    <a:pt x="26" y="90"/>
                  </a:cubicBezTo>
                  <a:close/>
                  <a:moveTo>
                    <a:pt x="55" y="84"/>
                  </a:move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7" y="101"/>
                    <a:pt x="36" y="100"/>
                  </a:cubicBezTo>
                  <a:cubicBezTo>
                    <a:pt x="36" y="100"/>
                    <a:pt x="36" y="99"/>
                    <a:pt x="36" y="9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4" y="81"/>
                    <a:pt x="55" y="81"/>
                    <a:pt x="55" y="82"/>
                  </a:cubicBezTo>
                  <a:cubicBezTo>
                    <a:pt x="56" y="82"/>
                    <a:pt x="56" y="83"/>
                    <a:pt x="55" y="84"/>
                  </a:cubicBezTo>
                  <a:close/>
                  <a:moveTo>
                    <a:pt x="59" y="69"/>
                  </a:moveTo>
                  <a:cubicBezTo>
                    <a:pt x="33" y="95"/>
                    <a:pt x="33" y="95"/>
                    <a:pt x="33" y="95"/>
                  </a:cubicBezTo>
                  <a:cubicBezTo>
                    <a:pt x="32" y="96"/>
                    <a:pt x="32" y="96"/>
                    <a:pt x="31" y="95"/>
                  </a:cubicBezTo>
                  <a:cubicBezTo>
                    <a:pt x="30" y="94"/>
                    <a:pt x="30" y="94"/>
                    <a:pt x="31" y="9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6"/>
                    <a:pt x="58" y="66"/>
                    <a:pt x="59" y="67"/>
                  </a:cubicBezTo>
                  <a:cubicBezTo>
                    <a:pt x="60" y="68"/>
                    <a:pt x="60" y="68"/>
                    <a:pt x="59" y="69"/>
                  </a:cubicBezTo>
                  <a:close/>
                  <a:moveTo>
                    <a:pt x="20" y="80"/>
                  </a:moveTo>
                  <a:cubicBezTo>
                    <a:pt x="18" y="81"/>
                    <a:pt x="17" y="81"/>
                    <a:pt x="16" y="80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8" y="72"/>
                    <a:pt x="8" y="70"/>
                    <a:pt x="9" y="6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7"/>
                    <a:pt x="73" y="7"/>
                    <a:pt x="74" y="8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6"/>
                    <a:pt x="82" y="18"/>
                    <a:pt x="80" y="19"/>
                  </a:cubicBezTo>
                  <a:lnTo>
                    <a:pt x="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1"/>
            <p:cNvSpPr>
              <a:spLocks/>
            </p:cNvSpPr>
            <p:nvPr/>
          </p:nvSpPr>
          <p:spPr bwMode="auto">
            <a:xfrm>
              <a:off x="1846264" y="1817688"/>
              <a:ext cx="139700" cy="96838"/>
            </a:xfrm>
            <a:custGeom>
              <a:avLst/>
              <a:gdLst>
                <a:gd name="T0" fmla="*/ 18 w 37"/>
                <a:gd name="T1" fmla="*/ 0 h 26"/>
                <a:gd name="T2" fmla="*/ 0 w 37"/>
                <a:gd name="T3" fmla="*/ 18 h 26"/>
                <a:gd name="T4" fmla="*/ 0 w 37"/>
                <a:gd name="T5" fmla="*/ 26 h 26"/>
                <a:gd name="T6" fmla="*/ 10 w 37"/>
                <a:gd name="T7" fmla="*/ 26 h 26"/>
                <a:gd name="T8" fmla="*/ 10 w 37"/>
                <a:gd name="T9" fmla="*/ 18 h 26"/>
                <a:gd name="T10" fmla="*/ 18 w 37"/>
                <a:gd name="T11" fmla="*/ 10 h 26"/>
                <a:gd name="T12" fmla="*/ 27 w 37"/>
                <a:gd name="T13" fmla="*/ 18 h 26"/>
                <a:gd name="T14" fmla="*/ 27 w 37"/>
                <a:gd name="T15" fmla="*/ 26 h 26"/>
                <a:gd name="T16" fmla="*/ 37 w 37"/>
                <a:gd name="T17" fmla="*/ 26 h 26"/>
                <a:gd name="T18" fmla="*/ 37 w 37"/>
                <a:gd name="T19" fmla="*/ 18 h 26"/>
                <a:gd name="T20" fmla="*/ 18 w 37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4"/>
                    <a:pt x="14" y="10"/>
                    <a:pt x="18" y="10"/>
                  </a:cubicBezTo>
                  <a:cubicBezTo>
                    <a:pt x="23" y="10"/>
                    <a:pt x="27" y="14"/>
                    <a:pt x="27" y="18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02"/>
            <p:cNvSpPr>
              <a:spLocks/>
            </p:cNvSpPr>
            <p:nvPr/>
          </p:nvSpPr>
          <p:spPr bwMode="auto">
            <a:xfrm>
              <a:off x="1812926" y="1922463"/>
              <a:ext cx="198438" cy="44450"/>
            </a:xfrm>
            <a:custGeom>
              <a:avLst/>
              <a:gdLst>
                <a:gd name="T0" fmla="*/ 0 w 53"/>
                <a:gd name="T1" fmla="*/ 6 h 12"/>
                <a:gd name="T2" fmla="*/ 7 w 53"/>
                <a:gd name="T3" fmla="*/ 12 h 12"/>
                <a:gd name="T4" fmla="*/ 12 w 53"/>
                <a:gd name="T5" fmla="*/ 12 h 12"/>
                <a:gd name="T6" fmla="*/ 19 w 53"/>
                <a:gd name="T7" fmla="*/ 12 h 12"/>
                <a:gd name="T8" fmla="*/ 27 w 53"/>
                <a:gd name="T9" fmla="*/ 7 h 12"/>
                <a:gd name="T10" fmla="*/ 34 w 53"/>
                <a:gd name="T11" fmla="*/ 12 h 12"/>
                <a:gd name="T12" fmla="*/ 41 w 53"/>
                <a:gd name="T13" fmla="*/ 12 h 12"/>
                <a:gd name="T14" fmla="*/ 43 w 53"/>
                <a:gd name="T15" fmla="*/ 12 h 12"/>
                <a:gd name="T16" fmla="*/ 46 w 53"/>
                <a:gd name="T17" fmla="*/ 12 h 12"/>
                <a:gd name="T18" fmla="*/ 53 w 53"/>
                <a:gd name="T19" fmla="*/ 6 h 12"/>
                <a:gd name="T20" fmla="*/ 46 w 53"/>
                <a:gd name="T21" fmla="*/ 0 h 12"/>
                <a:gd name="T22" fmla="*/ 7 w 53"/>
                <a:gd name="T23" fmla="*/ 0 h 12"/>
                <a:gd name="T24" fmla="*/ 0 w 53"/>
                <a:gd name="T2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12">
                  <a:moveTo>
                    <a:pt x="0" y="6"/>
                  </a:moveTo>
                  <a:cubicBezTo>
                    <a:pt x="0" y="9"/>
                    <a:pt x="3" y="12"/>
                    <a:pt x="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9"/>
                    <a:pt x="23" y="7"/>
                    <a:pt x="27" y="7"/>
                  </a:cubicBezTo>
                  <a:cubicBezTo>
                    <a:pt x="30" y="7"/>
                    <a:pt x="33" y="9"/>
                    <a:pt x="3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50" y="12"/>
                    <a:pt x="53" y="9"/>
                    <a:pt x="53" y="6"/>
                  </a:cubicBezTo>
                  <a:cubicBezTo>
                    <a:pt x="53" y="2"/>
                    <a:pt x="50" y="0"/>
                    <a:pt x="4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03"/>
            <p:cNvSpPr>
              <a:spLocks/>
            </p:cNvSpPr>
            <p:nvPr/>
          </p:nvSpPr>
          <p:spPr bwMode="auto">
            <a:xfrm>
              <a:off x="1928814" y="1971675"/>
              <a:ext cx="82550" cy="49213"/>
            </a:xfrm>
            <a:custGeom>
              <a:avLst/>
              <a:gdLst>
                <a:gd name="T0" fmla="*/ 15 w 22"/>
                <a:gd name="T1" fmla="*/ 0 h 13"/>
                <a:gd name="T2" fmla="*/ 14 w 22"/>
                <a:gd name="T3" fmla="*/ 0 h 13"/>
                <a:gd name="T4" fmla="*/ 11 w 22"/>
                <a:gd name="T5" fmla="*/ 0 h 13"/>
                <a:gd name="T6" fmla="*/ 3 w 22"/>
                <a:gd name="T7" fmla="*/ 0 h 13"/>
                <a:gd name="T8" fmla="*/ 3 w 22"/>
                <a:gd name="T9" fmla="*/ 1 h 13"/>
                <a:gd name="T10" fmla="*/ 0 w 22"/>
                <a:gd name="T11" fmla="*/ 7 h 13"/>
                <a:gd name="T12" fmla="*/ 0 w 22"/>
                <a:gd name="T13" fmla="*/ 13 h 13"/>
                <a:gd name="T14" fmla="*/ 11 w 22"/>
                <a:gd name="T15" fmla="*/ 13 h 13"/>
                <a:gd name="T16" fmla="*/ 14 w 22"/>
                <a:gd name="T17" fmla="*/ 13 h 13"/>
                <a:gd name="T18" fmla="*/ 15 w 22"/>
                <a:gd name="T19" fmla="*/ 13 h 13"/>
                <a:gd name="T20" fmla="*/ 22 w 22"/>
                <a:gd name="T21" fmla="*/ 7 h 13"/>
                <a:gd name="T22" fmla="*/ 15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2" y="6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13"/>
                    <a:pt x="22" y="10"/>
                    <a:pt x="22" y="7"/>
                  </a:cubicBezTo>
                  <a:cubicBezTo>
                    <a:pt x="22" y="3"/>
                    <a:pt x="19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4"/>
            <p:cNvSpPr>
              <a:spLocks/>
            </p:cNvSpPr>
            <p:nvPr/>
          </p:nvSpPr>
          <p:spPr bwMode="auto">
            <a:xfrm>
              <a:off x="1812926" y="1971675"/>
              <a:ext cx="82550" cy="49213"/>
            </a:xfrm>
            <a:custGeom>
              <a:avLst/>
              <a:gdLst>
                <a:gd name="T0" fmla="*/ 11 w 22"/>
                <a:gd name="T1" fmla="*/ 0 h 13"/>
                <a:gd name="T2" fmla="*/ 9 w 22"/>
                <a:gd name="T3" fmla="*/ 0 h 13"/>
                <a:gd name="T4" fmla="*/ 7 w 22"/>
                <a:gd name="T5" fmla="*/ 0 h 13"/>
                <a:gd name="T6" fmla="*/ 0 w 22"/>
                <a:gd name="T7" fmla="*/ 7 h 13"/>
                <a:gd name="T8" fmla="*/ 7 w 22"/>
                <a:gd name="T9" fmla="*/ 13 h 13"/>
                <a:gd name="T10" fmla="*/ 9 w 22"/>
                <a:gd name="T11" fmla="*/ 13 h 13"/>
                <a:gd name="T12" fmla="*/ 11 w 22"/>
                <a:gd name="T13" fmla="*/ 13 h 13"/>
                <a:gd name="T14" fmla="*/ 22 w 22"/>
                <a:gd name="T15" fmla="*/ 13 h 13"/>
                <a:gd name="T16" fmla="*/ 22 w 22"/>
                <a:gd name="T17" fmla="*/ 7 h 13"/>
                <a:gd name="T18" fmla="*/ 19 w 22"/>
                <a:gd name="T19" fmla="*/ 1 h 13"/>
                <a:gd name="T20" fmla="*/ 19 w 22"/>
                <a:gd name="T21" fmla="*/ 0 h 13"/>
                <a:gd name="T22" fmla="*/ 11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0" y="6"/>
                    <a:pt x="19" y="4"/>
                    <a:pt x="19" y="1"/>
                  </a:cubicBezTo>
                  <a:cubicBezTo>
                    <a:pt x="19" y="1"/>
                    <a:pt x="19" y="1"/>
                    <a:pt x="19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05"/>
            <p:cNvSpPr>
              <a:spLocks/>
            </p:cNvSpPr>
            <p:nvPr/>
          </p:nvSpPr>
          <p:spPr bwMode="auto">
            <a:xfrm>
              <a:off x="1812926" y="2024063"/>
              <a:ext cx="198438" cy="49213"/>
            </a:xfrm>
            <a:custGeom>
              <a:avLst/>
              <a:gdLst>
                <a:gd name="T0" fmla="*/ 46 w 53"/>
                <a:gd name="T1" fmla="*/ 0 h 13"/>
                <a:gd name="T2" fmla="*/ 44 w 53"/>
                <a:gd name="T3" fmla="*/ 0 h 13"/>
                <a:gd name="T4" fmla="*/ 41 w 53"/>
                <a:gd name="T5" fmla="*/ 0 h 13"/>
                <a:gd name="T6" fmla="*/ 31 w 53"/>
                <a:gd name="T7" fmla="*/ 0 h 13"/>
                <a:gd name="T8" fmla="*/ 31 w 53"/>
                <a:gd name="T9" fmla="*/ 2 h 13"/>
                <a:gd name="T10" fmla="*/ 27 w 53"/>
                <a:gd name="T11" fmla="*/ 7 h 13"/>
                <a:gd name="T12" fmla="*/ 22 w 53"/>
                <a:gd name="T13" fmla="*/ 2 h 13"/>
                <a:gd name="T14" fmla="*/ 22 w 53"/>
                <a:gd name="T15" fmla="*/ 0 h 13"/>
                <a:gd name="T16" fmla="*/ 12 w 53"/>
                <a:gd name="T17" fmla="*/ 0 h 13"/>
                <a:gd name="T18" fmla="*/ 8 w 53"/>
                <a:gd name="T19" fmla="*/ 0 h 13"/>
                <a:gd name="T20" fmla="*/ 7 w 53"/>
                <a:gd name="T21" fmla="*/ 0 h 13"/>
                <a:gd name="T22" fmla="*/ 0 w 53"/>
                <a:gd name="T23" fmla="*/ 7 h 13"/>
                <a:gd name="T24" fmla="*/ 7 w 53"/>
                <a:gd name="T25" fmla="*/ 13 h 13"/>
                <a:gd name="T26" fmla="*/ 46 w 53"/>
                <a:gd name="T27" fmla="*/ 13 h 13"/>
                <a:gd name="T28" fmla="*/ 53 w 53"/>
                <a:gd name="T29" fmla="*/ 7 h 13"/>
                <a:gd name="T30" fmla="*/ 46 w 53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13">
                  <a:moveTo>
                    <a:pt x="4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5"/>
                    <a:pt x="29" y="7"/>
                    <a:pt x="27" y="7"/>
                  </a:cubicBezTo>
                  <a:cubicBezTo>
                    <a:pt x="24" y="7"/>
                    <a:pt x="22" y="5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3" y="10"/>
                    <a:pt x="53" y="7"/>
                  </a:cubicBezTo>
                  <a:cubicBezTo>
                    <a:pt x="53" y="3"/>
                    <a:pt x="50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4373722" y="4405896"/>
            <a:ext cx="567931" cy="540000"/>
            <a:chOff x="3441701" y="1069975"/>
            <a:chExt cx="387351" cy="368301"/>
          </a:xfrm>
          <a:solidFill>
            <a:schemeClr val="bg1"/>
          </a:solidFill>
        </p:grpSpPr>
        <p:sp>
          <p:nvSpPr>
            <p:cNvPr id="26" name="Freeform 287"/>
            <p:cNvSpPr>
              <a:spLocks/>
            </p:cNvSpPr>
            <p:nvPr/>
          </p:nvSpPr>
          <p:spPr bwMode="auto">
            <a:xfrm>
              <a:off x="3441701" y="1171575"/>
              <a:ext cx="131763" cy="228600"/>
            </a:xfrm>
            <a:custGeom>
              <a:avLst/>
              <a:gdLst>
                <a:gd name="T0" fmla="*/ 30 w 35"/>
                <a:gd name="T1" fmla="*/ 17 h 61"/>
                <a:gd name="T2" fmla="*/ 35 w 35"/>
                <a:gd name="T3" fmla="*/ 0 h 61"/>
                <a:gd name="T4" fmla="*/ 34 w 35"/>
                <a:gd name="T5" fmla="*/ 0 h 61"/>
                <a:gd name="T6" fmla="*/ 17 w 35"/>
                <a:gd name="T7" fmla="*/ 0 h 61"/>
                <a:gd name="T8" fmla="*/ 11 w 35"/>
                <a:gd name="T9" fmla="*/ 4 h 61"/>
                <a:gd name="T10" fmla="*/ 6 w 35"/>
                <a:gd name="T11" fmla="*/ 8 h 61"/>
                <a:gd name="T12" fmla="*/ 6 w 35"/>
                <a:gd name="T13" fmla="*/ 8 h 61"/>
                <a:gd name="T14" fmla="*/ 1 w 35"/>
                <a:gd name="T15" fmla="*/ 14 h 61"/>
                <a:gd name="T16" fmla="*/ 4 w 35"/>
                <a:gd name="T17" fmla="*/ 61 h 61"/>
                <a:gd name="T18" fmla="*/ 19 w 35"/>
                <a:gd name="T19" fmla="*/ 24 h 61"/>
                <a:gd name="T20" fmla="*/ 30 w 35"/>
                <a:gd name="T21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61">
                  <a:moveTo>
                    <a:pt x="30" y="17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2"/>
                    <a:pt x="11" y="4"/>
                  </a:cubicBezTo>
                  <a:cubicBezTo>
                    <a:pt x="12" y="6"/>
                    <a:pt x="9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1" y="1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1" y="20"/>
                    <a:pt x="25" y="17"/>
                    <a:pt x="3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8"/>
            <p:cNvSpPr>
              <a:spLocks/>
            </p:cNvSpPr>
            <p:nvPr/>
          </p:nvSpPr>
          <p:spPr bwMode="auto">
            <a:xfrm>
              <a:off x="3460751" y="1246188"/>
              <a:ext cx="368300" cy="192088"/>
            </a:xfrm>
            <a:custGeom>
              <a:avLst/>
              <a:gdLst>
                <a:gd name="T0" fmla="*/ 94 w 98"/>
                <a:gd name="T1" fmla="*/ 0 h 51"/>
                <a:gd name="T2" fmla="*/ 25 w 98"/>
                <a:gd name="T3" fmla="*/ 0 h 51"/>
                <a:gd name="T4" fmla="*/ 18 w 98"/>
                <a:gd name="T5" fmla="*/ 6 h 51"/>
                <a:gd name="T6" fmla="*/ 2 w 98"/>
                <a:gd name="T7" fmla="*/ 46 h 51"/>
                <a:gd name="T8" fmla="*/ 5 w 98"/>
                <a:gd name="T9" fmla="*/ 51 h 51"/>
                <a:gd name="T10" fmla="*/ 73 w 98"/>
                <a:gd name="T11" fmla="*/ 51 h 51"/>
                <a:gd name="T12" fmla="*/ 81 w 98"/>
                <a:gd name="T13" fmla="*/ 46 h 51"/>
                <a:gd name="T14" fmla="*/ 97 w 98"/>
                <a:gd name="T15" fmla="*/ 5 h 51"/>
                <a:gd name="T16" fmla="*/ 94 w 98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1">
                  <a:moveTo>
                    <a:pt x="9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19" y="3"/>
                    <a:pt x="18" y="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6" y="51"/>
                    <a:pt x="80" y="49"/>
                    <a:pt x="81" y="46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8" y="3"/>
                    <a:pt x="97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9"/>
            <p:cNvSpPr>
              <a:spLocks/>
            </p:cNvSpPr>
            <p:nvPr/>
          </p:nvSpPr>
          <p:spPr bwMode="auto">
            <a:xfrm>
              <a:off x="3570289" y="1069975"/>
              <a:ext cx="258763" cy="161925"/>
            </a:xfrm>
            <a:custGeom>
              <a:avLst/>
              <a:gdLst>
                <a:gd name="T0" fmla="*/ 6 w 69"/>
                <a:gd name="T1" fmla="*/ 43 h 43"/>
                <a:gd name="T2" fmla="*/ 15 w 69"/>
                <a:gd name="T3" fmla="*/ 11 h 43"/>
                <a:gd name="T4" fmla="*/ 22 w 69"/>
                <a:gd name="T5" fmla="*/ 6 h 43"/>
                <a:gd name="T6" fmla="*/ 45 w 69"/>
                <a:gd name="T7" fmla="*/ 6 h 43"/>
                <a:gd name="T8" fmla="*/ 48 w 69"/>
                <a:gd name="T9" fmla="*/ 10 h 43"/>
                <a:gd name="T10" fmla="*/ 45 w 69"/>
                <a:gd name="T11" fmla="*/ 20 h 43"/>
                <a:gd name="T12" fmla="*/ 49 w 69"/>
                <a:gd name="T13" fmla="*/ 26 h 43"/>
                <a:gd name="T14" fmla="*/ 59 w 69"/>
                <a:gd name="T15" fmla="*/ 26 h 43"/>
                <a:gd name="T16" fmla="*/ 62 w 69"/>
                <a:gd name="T17" fmla="*/ 30 h 43"/>
                <a:gd name="T18" fmla="*/ 58 w 69"/>
                <a:gd name="T19" fmla="*/ 43 h 43"/>
                <a:gd name="T20" fmla="*/ 64 w 69"/>
                <a:gd name="T21" fmla="*/ 43 h 43"/>
                <a:gd name="T22" fmla="*/ 68 w 69"/>
                <a:gd name="T23" fmla="*/ 30 h 43"/>
                <a:gd name="T24" fmla="*/ 66 w 69"/>
                <a:gd name="T25" fmla="*/ 19 h 43"/>
                <a:gd name="T26" fmla="*/ 54 w 69"/>
                <a:gd name="T27" fmla="*/ 3 h 43"/>
                <a:gd name="T28" fmla="*/ 48 w 69"/>
                <a:gd name="T29" fmla="*/ 0 h 43"/>
                <a:gd name="T30" fmla="*/ 19 w 69"/>
                <a:gd name="T31" fmla="*/ 0 h 43"/>
                <a:gd name="T32" fmla="*/ 11 w 69"/>
                <a:gd name="T33" fmla="*/ 6 h 43"/>
                <a:gd name="T34" fmla="*/ 0 w 69"/>
                <a:gd name="T35" fmla="*/ 43 h 43"/>
                <a:gd name="T36" fmla="*/ 6 w 69"/>
                <a:gd name="T3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43">
                  <a:moveTo>
                    <a:pt x="6" y="43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6" y="8"/>
                    <a:pt x="19" y="6"/>
                    <a:pt x="22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7" y="6"/>
                    <a:pt x="48" y="7"/>
                    <a:pt x="48" y="1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23"/>
                    <a:pt x="46" y="26"/>
                    <a:pt x="4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1" y="26"/>
                    <a:pt x="63" y="28"/>
                    <a:pt x="62" y="30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9" y="27"/>
                    <a:pt x="68" y="22"/>
                    <a:pt x="66" y="19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1"/>
                    <a:pt x="50" y="0"/>
                    <a:pt x="4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0"/>
                    <a:pt x="12" y="3"/>
                    <a:pt x="11" y="6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0"/>
            <p:cNvSpPr>
              <a:spLocks/>
            </p:cNvSpPr>
            <p:nvPr/>
          </p:nvSpPr>
          <p:spPr bwMode="auto">
            <a:xfrm>
              <a:off x="3641726" y="1144588"/>
              <a:ext cx="82550" cy="22225"/>
            </a:xfrm>
            <a:custGeom>
              <a:avLst/>
              <a:gdLst>
                <a:gd name="T0" fmla="*/ 19 w 22"/>
                <a:gd name="T1" fmla="*/ 6 h 6"/>
                <a:gd name="T2" fmla="*/ 21 w 22"/>
                <a:gd name="T3" fmla="*/ 3 h 6"/>
                <a:gd name="T4" fmla="*/ 21 w 22"/>
                <a:gd name="T5" fmla="*/ 0 h 6"/>
                <a:gd name="T6" fmla="*/ 2 w 22"/>
                <a:gd name="T7" fmla="*/ 0 h 6"/>
                <a:gd name="T8" fmla="*/ 0 w 22"/>
                <a:gd name="T9" fmla="*/ 3 h 6"/>
                <a:gd name="T10" fmla="*/ 1 w 22"/>
                <a:gd name="T11" fmla="*/ 6 h 6"/>
                <a:gd name="T12" fmla="*/ 19 w 2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6">
                  <a:moveTo>
                    <a:pt x="19" y="6"/>
                  </a:moveTo>
                  <a:cubicBezTo>
                    <a:pt x="20" y="6"/>
                    <a:pt x="21" y="5"/>
                    <a:pt x="21" y="3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1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1"/>
            <p:cNvSpPr>
              <a:spLocks/>
            </p:cNvSpPr>
            <p:nvPr/>
          </p:nvSpPr>
          <p:spPr bwMode="auto">
            <a:xfrm>
              <a:off x="3622676" y="1201738"/>
              <a:ext cx="146050" cy="22225"/>
            </a:xfrm>
            <a:custGeom>
              <a:avLst/>
              <a:gdLst>
                <a:gd name="T0" fmla="*/ 1 w 39"/>
                <a:gd name="T1" fmla="*/ 3 h 6"/>
                <a:gd name="T2" fmla="*/ 2 w 39"/>
                <a:gd name="T3" fmla="*/ 6 h 6"/>
                <a:gd name="T4" fmla="*/ 35 w 39"/>
                <a:gd name="T5" fmla="*/ 6 h 6"/>
                <a:gd name="T6" fmla="*/ 38 w 39"/>
                <a:gd name="T7" fmla="*/ 3 h 6"/>
                <a:gd name="T8" fmla="*/ 37 w 39"/>
                <a:gd name="T9" fmla="*/ 0 h 6"/>
                <a:gd name="T10" fmla="*/ 4 w 39"/>
                <a:gd name="T11" fmla="*/ 0 h 6"/>
                <a:gd name="T12" fmla="*/ 1 w 39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">
                  <a:moveTo>
                    <a:pt x="1" y="3"/>
                  </a:moveTo>
                  <a:cubicBezTo>
                    <a:pt x="0" y="5"/>
                    <a:pt x="1" y="6"/>
                    <a:pt x="2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8" y="5"/>
                    <a:pt x="38" y="3"/>
                  </a:cubicBezTo>
                  <a:cubicBezTo>
                    <a:pt x="39" y="2"/>
                    <a:pt x="38" y="0"/>
                    <a:pt x="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5351649" y="3559690"/>
            <a:ext cx="617460" cy="540000"/>
            <a:chOff x="10188576" y="6029325"/>
            <a:chExt cx="442913" cy="387350"/>
          </a:xfrm>
          <a:solidFill>
            <a:schemeClr val="bg1"/>
          </a:solidFill>
        </p:grpSpPr>
        <p:sp>
          <p:nvSpPr>
            <p:cNvPr id="32" name="Freeform 433"/>
            <p:cNvSpPr>
              <a:spLocks/>
            </p:cNvSpPr>
            <p:nvPr/>
          </p:nvSpPr>
          <p:spPr bwMode="auto">
            <a:xfrm>
              <a:off x="10307638" y="6149975"/>
              <a:ext cx="200025" cy="201613"/>
            </a:xfrm>
            <a:custGeom>
              <a:avLst/>
              <a:gdLst>
                <a:gd name="T0" fmla="*/ 10 w 53"/>
                <a:gd name="T1" fmla="*/ 10 h 54"/>
                <a:gd name="T2" fmla="*/ 10 w 53"/>
                <a:gd name="T3" fmla="*/ 44 h 54"/>
                <a:gd name="T4" fmla="*/ 44 w 53"/>
                <a:gd name="T5" fmla="*/ 44 h 54"/>
                <a:gd name="T6" fmla="*/ 44 w 53"/>
                <a:gd name="T7" fmla="*/ 10 h 54"/>
                <a:gd name="T8" fmla="*/ 10 w 53"/>
                <a:gd name="T9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4">
                  <a:moveTo>
                    <a:pt x="10" y="10"/>
                  </a:moveTo>
                  <a:cubicBezTo>
                    <a:pt x="0" y="19"/>
                    <a:pt x="0" y="35"/>
                    <a:pt x="10" y="44"/>
                  </a:cubicBezTo>
                  <a:cubicBezTo>
                    <a:pt x="19" y="54"/>
                    <a:pt x="34" y="54"/>
                    <a:pt x="44" y="44"/>
                  </a:cubicBezTo>
                  <a:cubicBezTo>
                    <a:pt x="53" y="35"/>
                    <a:pt x="53" y="19"/>
                    <a:pt x="44" y="10"/>
                  </a:cubicBezTo>
                  <a:cubicBezTo>
                    <a:pt x="34" y="0"/>
                    <a:pt x="19" y="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4"/>
            <p:cNvSpPr>
              <a:spLocks noEditPoints="1"/>
            </p:cNvSpPr>
            <p:nvPr/>
          </p:nvSpPr>
          <p:spPr bwMode="auto">
            <a:xfrm>
              <a:off x="10188576" y="6029325"/>
              <a:ext cx="442913" cy="387350"/>
            </a:xfrm>
            <a:custGeom>
              <a:avLst/>
              <a:gdLst>
                <a:gd name="T0" fmla="*/ 104 w 118"/>
                <a:gd name="T1" fmla="*/ 16 h 103"/>
                <a:gd name="T2" fmla="*/ 88 w 118"/>
                <a:gd name="T3" fmla="*/ 14 h 103"/>
                <a:gd name="T4" fmla="*/ 83 w 118"/>
                <a:gd name="T5" fmla="*/ 8 h 103"/>
                <a:gd name="T6" fmla="*/ 70 w 118"/>
                <a:gd name="T7" fmla="*/ 0 h 103"/>
                <a:gd name="T8" fmla="*/ 59 w 118"/>
                <a:gd name="T9" fmla="*/ 0 h 103"/>
                <a:gd name="T10" fmla="*/ 48 w 118"/>
                <a:gd name="T11" fmla="*/ 0 h 103"/>
                <a:gd name="T12" fmla="*/ 35 w 118"/>
                <a:gd name="T13" fmla="*/ 8 h 103"/>
                <a:gd name="T14" fmla="*/ 29 w 118"/>
                <a:gd name="T15" fmla="*/ 14 h 103"/>
                <a:gd name="T16" fmla="*/ 14 w 118"/>
                <a:gd name="T17" fmla="*/ 16 h 103"/>
                <a:gd name="T18" fmla="*/ 0 w 118"/>
                <a:gd name="T19" fmla="*/ 31 h 103"/>
                <a:gd name="T20" fmla="*/ 0 w 118"/>
                <a:gd name="T21" fmla="*/ 89 h 103"/>
                <a:gd name="T22" fmla="*/ 14 w 118"/>
                <a:gd name="T23" fmla="*/ 103 h 103"/>
                <a:gd name="T24" fmla="*/ 59 w 118"/>
                <a:gd name="T25" fmla="*/ 103 h 103"/>
                <a:gd name="T26" fmla="*/ 104 w 118"/>
                <a:gd name="T27" fmla="*/ 103 h 103"/>
                <a:gd name="T28" fmla="*/ 118 w 118"/>
                <a:gd name="T29" fmla="*/ 89 h 103"/>
                <a:gd name="T30" fmla="*/ 118 w 118"/>
                <a:gd name="T31" fmla="*/ 31 h 103"/>
                <a:gd name="T32" fmla="*/ 104 w 118"/>
                <a:gd name="T33" fmla="*/ 16 h 103"/>
                <a:gd name="T34" fmla="*/ 58 w 118"/>
                <a:gd name="T35" fmla="*/ 4 h 103"/>
                <a:gd name="T36" fmla="*/ 65 w 118"/>
                <a:gd name="T37" fmla="*/ 11 h 103"/>
                <a:gd name="T38" fmla="*/ 58 w 118"/>
                <a:gd name="T39" fmla="*/ 17 h 103"/>
                <a:gd name="T40" fmla="*/ 52 w 118"/>
                <a:gd name="T41" fmla="*/ 11 h 103"/>
                <a:gd name="T42" fmla="*/ 58 w 118"/>
                <a:gd name="T43" fmla="*/ 4 h 103"/>
                <a:gd name="T44" fmla="*/ 85 w 118"/>
                <a:gd name="T45" fmla="*/ 85 h 103"/>
                <a:gd name="T46" fmla="*/ 33 w 118"/>
                <a:gd name="T47" fmla="*/ 85 h 103"/>
                <a:gd name="T48" fmla="*/ 33 w 118"/>
                <a:gd name="T49" fmla="*/ 33 h 103"/>
                <a:gd name="T50" fmla="*/ 85 w 118"/>
                <a:gd name="T51" fmla="*/ 33 h 103"/>
                <a:gd name="T52" fmla="*/ 85 w 118"/>
                <a:gd name="T53" fmla="*/ 8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103">
                  <a:moveTo>
                    <a:pt x="104" y="16"/>
                  </a:moveTo>
                  <a:cubicBezTo>
                    <a:pt x="104" y="16"/>
                    <a:pt x="94" y="17"/>
                    <a:pt x="88" y="14"/>
                  </a:cubicBezTo>
                  <a:cubicBezTo>
                    <a:pt x="84" y="13"/>
                    <a:pt x="83" y="9"/>
                    <a:pt x="83" y="8"/>
                  </a:cubicBezTo>
                  <a:cubicBezTo>
                    <a:pt x="80" y="3"/>
                    <a:pt x="76" y="0"/>
                    <a:pt x="7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0"/>
                    <a:pt x="37" y="3"/>
                    <a:pt x="35" y="8"/>
                  </a:cubicBezTo>
                  <a:cubicBezTo>
                    <a:pt x="35" y="9"/>
                    <a:pt x="34" y="13"/>
                    <a:pt x="29" y="14"/>
                  </a:cubicBezTo>
                  <a:cubicBezTo>
                    <a:pt x="24" y="17"/>
                    <a:pt x="14" y="16"/>
                    <a:pt x="14" y="16"/>
                  </a:cubicBezTo>
                  <a:cubicBezTo>
                    <a:pt x="6" y="17"/>
                    <a:pt x="0" y="24"/>
                    <a:pt x="0" y="3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7"/>
                    <a:pt x="6" y="103"/>
                    <a:pt x="14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11" y="103"/>
                    <a:pt x="118" y="97"/>
                    <a:pt x="118" y="89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18" y="24"/>
                    <a:pt x="111" y="17"/>
                    <a:pt x="104" y="16"/>
                  </a:cubicBezTo>
                  <a:close/>
                  <a:moveTo>
                    <a:pt x="58" y="4"/>
                  </a:moveTo>
                  <a:cubicBezTo>
                    <a:pt x="62" y="4"/>
                    <a:pt x="65" y="7"/>
                    <a:pt x="65" y="11"/>
                  </a:cubicBezTo>
                  <a:cubicBezTo>
                    <a:pt x="65" y="14"/>
                    <a:pt x="62" y="17"/>
                    <a:pt x="58" y="17"/>
                  </a:cubicBezTo>
                  <a:cubicBezTo>
                    <a:pt x="55" y="17"/>
                    <a:pt x="52" y="14"/>
                    <a:pt x="52" y="11"/>
                  </a:cubicBezTo>
                  <a:cubicBezTo>
                    <a:pt x="52" y="7"/>
                    <a:pt x="55" y="4"/>
                    <a:pt x="58" y="4"/>
                  </a:cubicBezTo>
                  <a:close/>
                  <a:moveTo>
                    <a:pt x="85" y="85"/>
                  </a:moveTo>
                  <a:cubicBezTo>
                    <a:pt x="71" y="100"/>
                    <a:pt x="47" y="100"/>
                    <a:pt x="33" y="85"/>
                  </a:cubicBezTo>
                  <a:cubicBezTo>
                    <a:pt x="18" y="71"/>
                    <a:pt x="18" y="47"/>
                    <a:pt x="33" y="33"/>
                  </a:cubicBezTo>
                  <a:cubicBezTo>
                    <a:pt x="47" y="18"/>
                    <a:pt x="71" y="18"/>
                    <a:pt x="85" y="33"/>
                  </a:cubicBezTo>
                  <a:cubicBezTo>
                    <a:pt x="100" y="47"/>
                    <a:pt x="100" y="71"/>
                    <a:pt x="8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6417692" y="4405896"/>
            <a:ext cx="549911" cy="540000"/>
            <a:chOff x="8326438" y="5427663"/>
            <a:chExt cx="352425" cy="346075"/>
          </a:xfrm>
          <a:solidFill>
            <a:schemeClr val="bg1"/>
          </a:solidFill>
        </p:grpSpPr>
        <p:sp>
          <p:nvSpPr>
            <p:cNvPr id="35" name="Freeform 404"/>
            <p:cNvSpPr>
              <a:spLocks/>
            </p:cNvSpPr>
            <p:nvPr/>
          </p:nvSpPr>
          <p:spPr bwMode="auto">
            <a:xfrm>
              <a:off x="8359776" y="5705475"/>
              <a:ext cx="285750" cy="7938"/>
            </a:xfrm>
            <a:custGeom>
              <a:avLst/>
              <a:gdLst>
                <a:gd name="T0" fmla="*/ 1 w 76"/>
                <a:gd name="T1" fmla="*/ 2 h 2"/>
                <a:gd name="T2" fmla="*/ 75 w 76"/>
                <a:gd name="T3" fmla="*/ 2 h 2"/>
                <a:gd name="T4" fmla="*/ 76 w 76"/>
                <a:gd name="T5" fmla="*/ 1 h 2"/>
                <a:gd name="T6" fmla="*/ 75 w 76"/>
                <a:gd name="T7" fmla="*/ 0 h 2"/>
                <a:gd name="T8" fmla="*/ 1 w 76"/>
                <a:gd name="T9" fmla="*/ 0 h 2"/>
                <a:gd name="T10" fmla="*/ 0 w 76"/>
                <a:gd name="T11" fmla="*/ 1 h 2"/>
                <a:gd name="T12" fmla="*/ 1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1" y="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6" y="2"/>
                    <a:pt x="76" y="2"/>
                    <a:pt x="76" y="1"/>
                  </a:cubicBezTo>
                  <a:cubicBezTo>
                    <a:pt x="76" y="1"/>
                    <a:pt x="76" y="0"/>
                    <a:pt x="7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05"/>
            <p:cNvSpPr>
              <a:spLocks/>
            </p:cNvSpPr>
            <p:nvPr/>
          </p:nvSpPr>
          <p:spPr bwMode="auto">
            <a:xfrm>
              <a:off x="8356601" y="5716588"/>
              <a:ext cx="292100" cy="7938"/>
            </a:xfrm>
            <a:custGeom>
              <a:avLst/>
              <a:gdLst>
                <a:gd name="T0" fmla="*/ 2 w 78"/>
                <a:gd name="T1" fmla="*/ 2 h 2"/>
                <a:gd name="T2" fmla="*/ 77 w 78"/>
                <a:gd name="T3" fmla="*/ 2 h 2"/>
                <a:gd name="T4" fmla="*/ 78 w 78"/>
                <a:gd name="T5" fmla="*/ 1 h 2"/>
                <a:gd name="T6" fmla="*/ 77 w 78"/>
                <a:gd name="T7" fmla="*/ 0 h 2"/>
                <a:gd name="T8" fmla="*/ 2 w 78"/>
                <a:gd name="T9" fmla="*/ 0 h 2"/>
                <a:gd name="T10" fmla="*/ 0 w 78"/>
                <a:gd name="T11" fmla="*/ 1 h 2"/>
                <a:gd name="T12" fmla="*/ 2 w 7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">
                  <a:moveTo>
                    <a:pt x="2" y="2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8" y="2"/>
                    <a:pt x="78" y="1"/>
                  </a:cubicBezTo>
                  <a:cubicBezTo>
                    <a:pt x="78" y="0"/>
                    <a:pt x="78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7"/>
            <p:cNvSpPr>
              <a:spLocks/>
            </p:cNvSpPr>
            <p:nvPr/>
          </p:nvSpPr>
          <p:spPr bwMode="auto">
            <a:xfrm>
              <a:off x="8356601" y="5727700"/>
              <a:ext cx="296863" cy="7938"/>
            </a:xfrm>
            <a:custGeom>
              <a:avLst/>
              <a:gdLst>
                <a:gd name="T0" fmla="*/ 78 w 79"/>
                <a:gd name="T1" fmla="*/ 0 h 2"/>
                <a:gd name="T2" fmla="*/ 1 w 79"/>
                <a:gd name="T3" fmla="*/ 0 h 2"/>
                <a:gd name="T4" fmla="*/ 0 w 79"/>
                <a:gd name="T5" fmla="*/ 1 h 2"/>
                <a:gd name="T6" fmla="*/ 1 w 79"/>
                <a:gd name="T7" fmla="*/ 2 h 2"/>
                <a:gd name="T8" fmla="*/ 78 w 79"/>
                <a:gd name="T9" fmla="*/ 2 h 2"/>
                <a:gd name="T10" fmla="*/ 79 w 79"/>
                <a:gd name="T11" fmla="*/ 1 h 2"/>
                <a:gd name="T12" fmla="*/ 78 w 79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">
                  <a:moveTo>
                    <a:pt x="7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9" y="1"/>
                    <a:pt x="79" y="1"/>
                  </a:cubicBezTo>
                  <a:cubicBezTo>
                    <a:pt x="79" y="0"/>
                    <a:pt x="78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08"/>
            <p:cNvSpPr>
              <a:spLocks noEditPoints="1"/>
            </p:cNvSpPr>
            <p:nvPr/>
          </p:nvSpPr>
          <p:spPr bwMode="auto">
            <a:xfrm>
              <a:off x="8326438" y="5427663"/>
              <a:ext cx="352425" cy="346075"/>
            </a:xfrm>
            <a:custGeom>
              <a:avLst/>
              <a:gdLst>
                <a:gd name="T0" fmla="*/ 79 w 94"/>
                <a:gd name="T1" fmla="*/ 70 h 92"/>
                <a:gd name="T2" fmla="*/ 78 w 94"/>
                <a:gd name="T3" fmla="*/ 69 h 92"/>
                <a:gd name="T4" fmla="*/ 79 w 94"/>
                <a:gd name="T5" fmla="*/ 67 h 92"/>
                <a:gd name="T6" fmla="*/ 91 w 94"/>
                <a:gd name="T7" fmla="*/ 58 h 92"/>
                <a:gd name="T8" fmla="*/ 80 w 94"/>
                <a:gd name="T9" fmla="*/ 0 h 92"/>
                <a:gd name="T10" fmla="*/ 5 w 94"/>
                <a:gd name="T11" fmla="*/ 8 h 92"/>
                <a:gd name="T12" fmla="*/ 10 w 94"/>
                <a:gd name="T13" fmla="*/ 67 h 92"/>
                <a:gd name="T14" fmla="*/ 16 w 94"/>
                <a:gd name="T15" fmla="*/ 67 h 92"/>
                <a:gd name="T16" fmla="*/ 17 w 94"/>
                <a:gd name="T17" fmla="*/ 69 h 92"/>
                <a:gd name="T18" fmla="*/ 16 w 94"/>
                <a:gd name="T19" fmla="*/ 70 h 92"/>
                <a:gd name="T20" fmla="*/ 0 w 94"/>
                <a:gd name="T21" fmla="*/ 85 h 92"/>
                <a:gd name="T22" fmla="*/ 85 w 94"/>
                <a:gd name="T23" fmla="*/ 92 h 92"/>
                <a:gd name="T24" fmla="*/ 85 w 94"/>
                <a:gd name="T25" fmla="*/ 70 h 92"/>
                <a:gd name="T26" fmla="*/ 7 w 94"/>
                <a:gd name="T27" fmla="*/ 55 h 92"/>
                <a:gd name="T28" fmla="*/ 16 w 94"/>
                <a:gd name="T29" fmla="*/ 4 h 92"/>
                <a:gd name="T30" fmla="*/ 84 w 94"/>
                <a:gd name="T31" fmla="*/ 10 h 92"/>
                <a:gd name="T32" fmla="*/ 80 w 94"/>
                <a:gd name="T33" fmla="*/ 62 h 92"/>
                <a:gd name="T34" fmla="*/ 69 w 94"/>
                <a:gd name="T35" fmla="*/ 69 h 92"/>
                <a:gd name="T36" fmla="*/ 68 w 94"/>
                <a:gd name="T37" fmla="*/ 70 h 92"/>
                <a:gd name="T38" fmla="*/ 26 w 94"/>
                <a:gd name="T39" fmla="*/ 70 h 92"/>
                <a:gd name="T40" fmla="*/ 26 w 94"/>
                <a:gd name="T41" fmla="*/ 67 h 92"/>
                <a:gd name="T42" fmla="*/ 33 w 94"/>
                <a:gd name="T43" fmla="*/ 67 h 92"/>
                <a:gd name="T44" fmla="*/ 68 w 94"/>
                <a:gd name="T45" fmla="*/ 67 h 92"/>
                <a:gd name="T46" fmla="*/ 69 w 94"/>
                <a:gd name="T47" fmla="*/ 68 h 92"/>
                <a:gd name="T48" fmla="*/ 53 w 94"/>
                <a:gd name="T49" fmla="*/ 89 h 92"/>
                <a:gd name="T50" fmla="*/ 47 w 94"/>
                <a:gd name="T51" fmla="*/ 90 h 92"/>
                <a:gd name="T52" fmla="*/ 46 w 94"/>
                <a:gd name="T53" fmla="*/ 91 h 92"/>
                <a:gd name="T54" fmla="*/ 45 w 94"/>
                <a:gd name="T55" fmla="*/ 89 h 92"/>
                <a:gd name="T56" fmla="*/ 41 w 94"/>
                <a:gd name="T57" fmla="*/ 87 h 92"/>
                <a:gd name="T58" fmla="*/ 50 w 94"/>
                <a:gd name="T59" fmla="*/ 84 h 92"/>
                <a:gd name="T60" fmla="*/ 53 w 94"/>
                <a:gd name="T61" fmla="*/ 89 h 92"/>
                <a:gd name="T62" fmla="*/ 84 w 94"/>
                <a:gd name="T63" fmla="*/ 83 h 92"/>
                <a:gd name="T64" fmla="*/ 5 w 94"/>
                <a:gd name="T65" fmla="*/ 79 h 92"/>
                <a:gd name="T66" fmla="*/ 85 w 94"/>
                <a:gd name="T67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92">
                  <a:moveTo>
                    <a:pt x="85" y="70"/>
                  </a:moveTo>
                  <a:cubicBezTo>
                    <a:pt x="79" y="70"/>
                    <a:pt x="79" y="70"/>
                    <a:pt x="79" y="70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8"/>
                    <a:pt x="78" y="68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8" y="67"/>
                    <a:pt x="92" y="63"/>
                    <a:pt x="91" y="5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4"/>
                    <a:pt x="85" y="0"/>
                    <a:pt x="8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5" y="4"/>
                    <a:pt x="5" y="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63"/>
                    <a:pt x="6" y="67"/>
                    <a:pt x="10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8"/>
                  </a:cubicBezTo>
                  <a:cubicBezTo>
                    <a:pt x="16" y="68"/>
                    <a:pt x="17" y="68"/>
                    <a:pt x="17" y="69"/>
                  </a:cubicBezTo>
                  <a:cubicBezTo>
                    <a:pt x="17" y="69"/>
                    <a:pt x="16" y="69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4" y="70"/>
                    <a:pt x="0" y="79"/>
                    <a:pt x="0" y="85"/>
                  </a:cubicBezTo>
                  <a:cubicBezTo>
                    <a:pt x="0" y="91"/>
                    <a:pt x="4" y="92"/>
                    <a:pt x="9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90" y="92"/>
                    <a:pt x="94" y="91"/>
                    <a:pt x="94" y="85"/>
                  </a:cubicBezTo>
                  <a:cubicBezTo>
                    <a:pt x="94" y="79"/>
                    <a:pt x="90" y="70"/>
                    <a:pt x="85" y="70"/>
                  </a:cubicBezTo>
                  <a:close/>
                  <a:moveTo>
                    <a:pt x="14" y="62"/>
                  </a:moveTo>
                  <a:cubicBezTo>
                    <a:pt x="10" y="62"/>
                    <a:pt x="7" y="59"/>
                    <a:pt x="7" y="55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7"/>
                    <a:pt x="13" y="4"/>
                    <a:pt x="16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9"/>
                    <a:pt x="84" y="62"/>
                    <a:pt x="80" y="62"/>
                  </a:cubicBezTo>
                  <a:lnTo>
                    <a:pt x="14" y="62"/>
                  </a:lnTo>
                  <a:close/>
                  <a:moveTo>
                    <a:pt x="69" y="69"/>
                  </a:moveTo>
                  <a:cubicBezTo>
                    <a:pt x="69" y="69"/>
                    <a:pt x="69" y="69"/>
                    <a:pt x="69" y="70"/>
                  </a:cubicBezTo>
                  <a:cubicBezTo>
                    <a:pt x="69" y="70"/>
                    <a:pt x="69" y="70"/>
                    <a:pt x="68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69"/>
                    <a:pt x="25" y="69"/>
                    <a:pt x="25" y="69"/>
                  </a:cubicBezTo>
                  <a:cubicBezTo>
                    <a:pt x="25" y="68"/>
                    <a:pt x="26" y="68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9" y="67"/>
                    <a:pt x="69" y="67"/>
                  </a:cubicBezTo>
                  <a:cubicBezTo>
                    <a:pt x="69" y="67"/>
                    <a:pt x="69" y="67"/>
                    <a:pt x="69" y="68"/>
                  </a:cubicBezTo>
                  <a:cubicBezTo>
                    <a:pt x="69" y="68"/>
                    <a:pt x="69" y="68"/>
                    <a:pt x="69" y="69"/>
                  </a:cubicBezTo>
                  <a:close/>
                  <a:moveTo>
                    <a:pt x="53" y="89"/>
                  </a:moveTo>
                  <a:cubicBezTo>
                    <a:pt x="49" y="89"/>
                    <a:pt x="49" y="89"/>
                    <a:pt x="49" y="89"/>
                  </a:cubicBezTo>
                  <a:cubicBezTo>
                    <a:pt x="48" y="89"/>
                    <a:pt x="47" y="89"/>
                    <a:pt x="47" y="90"/>
                  </a:cubicBezTo>
                  <a:cubicBezTo>
                    <a:pt x="47" y="90"/>
                    <a:pt x="48" y="91"/>
                    <a:pt x="48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9"/>
                    <a:pt x="41" y="88"/>
                    <a:pt x="41" y="87"/>
                  </a:cubicBezTo>
                  <a:cubicBezTo>
                    <a:pt x="41" y="84"/>
                    <a:pt x="42" y="84"/>
                    <a:pt x="44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2" y="84"/>
                    <a:pt x="53" y="84"/>
                    <a:pt x="53" y="87"/>
                  </a:cubicBezTo>
                  <a:cubicBezTo>
                    <a:pt x="53" y="88"/>
                    <a:pt x="53" y="89"/>
                    <a:pt x="53" y="89"/>
                  </a:cubicBezTo>
                  <a:close/>
                  <a:moveTo>
                    <a:pt x="88" y="79"/>
                  </a:moveTo>
                  <a:cubicBezTo>
                    <a:pt x="88" y="81"/>
                    <a:pt x="86" y="83"/>
                    <a:pt x="84" y="8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3"/>
                    <a:pt x="6" y="81"/>
                    <a:pt x="5" y="79"/>
                  </a:cubicBezTo>
                  <a:cubicBezTo>
                    <a:pt x="5" y="77"/>
                    <a:pt x="7" y="73"/>
                    <a:pt x="9" y="73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7" y="73"/>
                    <a:pt x="89" y="77"/>
                    <a:pt x="88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Freeform 810"/>
          <p:cNvSpPr>
            <a:spLocks noEditPoints="1"/>
          </p:cNvSpPr>
          <p:nvPr/>
        </p:nvSpPr>
        <p:spPr bwMode="auto">
          <a:xfrm>
            <a:off x="7886116" y="3016159"/>
            <a:ext cx="652463" cy="487363"/>
          </a:xfrm>
          <a:custGeom>
            <a:avLst/>
            <a:gdLst>
              <a:gd name="T0" fmla="*/ 160 w 174"/>
              <a:gd name="T1" fmla="*/ 97 h 130"/>
              <a:gd name="T2" fmla="*/ 14 w 174"/>
              <a:gd name="T3" fmla="*/ 97 h 130"/>
              <a:gd name="T4" fmla="*/ 3 w 174"/>
              <a:gd name="T5" fmla="*/ 118 h 130"/>
              <a:gd name="T6" fmla="*/ 171 w 174"/>
              <a:gd name="T7" fmla="*/ 118 h 130"/>
              <a:gd name="T8" fmla="*/ 160 w 174"/>
              <a:gd name="T9" fmla="*/ 97 h 130"/>
              <a:gd name="T10" fmla="*/ 69 w 174"/>
              <a:gd name="T11" fmla="*/ 113 h 130"/>
              <a:gd name="T12" fmla="*/ 73 w 174"/>
              <a:gd name="T13" fmla="*/ 105 h 130"/>
              <a:gd name="T14" fmla="*/ 101 w 174"/>
              <a:gd name="T15" fmla="*/ 105 h 130"/>
              <a:gd name="T16" fmla="*/ 105 w 174"/>
              <a:gd name="T17" fmla="*/ 113 h 130"/>
              <a:gd name="T18" fmla="*/ 69 w 174"/>
              <a:gd name="T19" fmla="*/ 113 h 130"/>
              <a:gd name="T20" fmla="*/ 157 w 174"/>
              <a:gd name="T21" fmla="*/ 92 h 130"/>
              <a:gd name="T22" fmla="*/ 157 w 174"/>
              <a:gd name="T23" fmla="*/ 92 h 130"/>
              <a:gd name="T24" fmla="*/ 157 w 174"/>
              <a:gd name="T25" fmla="*/ 91 h 130"/>
              <a:gd name="T26" fmla="*/ 157 w 174"/>
              <a:gd name="T27" fmla="*/ 4 h 130"/>
              <a:gd name="T28" fmla="*/ 153 w 174"/>
              <a:gd name="T29" fmla="*/ 0 h 130"/>
              <a:gd name="T30" fmla="*/ 21 w 174"/>
              <a:gd name="T31" fmla="*/ 0 h 130"/>
              <a:gd name="T32" fmla="*/ 17 w 174"/>
              <a:gd name="T33" fmla="*/ 4 h 130"/>
              <a:gd name="T34" fmla="*/ 17 w 174"/>
              <a:gd name="T35" fmla="*/ 91 h 130"/>
              <a:gd name="T36" fmla="*/ 17 w 174"/>
              <a:gd name="T37" fmla="*/ 92 h 130"/>
              <a:gd name="T38" fmla="*/ 17 w 174"/>
              <a:gd name="T39" fmla="*/ 92 h 130"/>
              <a:gd name="T40" fmla="*/ 16 w 174"/>
              <a:gd name="T41" fmla="*/ 92 h 130"/>
              <a:gd name="T42" fmla="*/ 158 w 174"/>
              <a:gd name="T43" fmla="*/ 92 h 130"/>
              <a:gd name="T44" fmla="*/ 157 w 174"/>
              <a:gd name="T45" fmla="*/ 92 h 130"/>
              <a:gd name="T46" fmla="*/ 147 w 174"/>
              <a:gd name="T47" fmla="*/ 85 h 130"/>
              <a:gd name="T48" fmla="*/ 27 w 174"/>
              <a:gd name="T49" fmla="*/ 85 h 130"/>
              <a:gd name="T50" fmla="*/ 27 w 174"/>
              <a:gd name="T51" fmla="*/ 10 h 130"/>
              <a:gd name="T52" fmla="*/ 147 w 174"/>
              <a:gd name="T53" fmla="*/ 10 h 130"/>
              <a:gd name="T54" fmla="*/ 147 w 174"/>
              <a:gd name="T55" fmla="*/ 85 h 130"/>
              <a:gd name="T56" fmla="*/ 173 w 174"/>
              <a:gd name="T57" fmla="*/ 123 h 130"/>
              <a:gd name="T58" fmla="*/ 1 w 174"/>
              <a:gd name="T59" fmla="*/ 123 h 130"/>
              <a:gd name="T60" fmla="*/ 0 w 174"/>
              <a:gd name="T61" fmla="*/ 124 h 130"/>
              <a:gd name="T62" fmla="*/ 4 w 174"/>
              <a:gd name="T63" fmla="*/ 130 h 130"/>
              <a:gd name="T64" fmla="*/ 170 w 174"/>
              <a:gd name="T65" fmla="*/ 130 h 130"/>
              <a:gd name="T66" fmla="*/ 174 w 174"/>
              <a:gd name="T67" fmla="*/ 124 h 130"/>
              <a:gd name="T68" fmla="*/ 173 w 174"/>
              <a:gd name="T69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矩形 39"/>
          <p:cNvSpPr/>
          <p:nvPr/>
        </p:nvSpPr>
        <p:spPr>
          <a:xfrm>
            <a:off x="9066090" y="2761129"/>
            <a:ext cx="2441567" cy="109260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高性能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并发用户数、并发事务数、吞吐量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架构设计</a:t>
            </a:r>
            <a:endParaRPr lang="zh-CN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02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组合 39">
            <a:extLst>
              <a:ext uri="{FF2B5EF4-FFF2-40B4-BE49-F238E27FC236}">
                <a16:creationId xmlns:a16="http://schemas.microsoft.com/office/drawing/2014/main" id="{C2649003-E89D-4F64-AF80-3BD801168A44}"/>
              </a:ext>
            </a:extLst>
          </p:cNvPr>
          <p:cNvGrpSpPr>
            <a:grpSpLocks/>
          </p:cNvGrpSpPr>
          <p:nvPr/>
        </p:nvGrpSpPr>
        <p:grpSpPr bwMode="auto">
          <a:xfrm>
            <a:off x="2628107" y="823913"/>
            <a:ext cx="7069130" cy="5935662"/>
            <a:chOff x="0" y="0"/>
            <a:chExt cx="7068778" cy="5936808"/>
          </a:xfrm>
        </p:grpSpPr>
        <p:sp>
          <p:nvSpPr>
            <p:cNvPr id="46083" name="椭圆 40">
              <a:extLst>
                <a:ext uri="{FF2B5EF4-FFF2-40B4-BE49-F238E27FC236}">
                  <a16:creationId xmlns:a16="http://schemas.microsoft.com/office/drawing/2014/main" id="{2DFC426E-C75B-4769-975A-B64A53C3C8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629728">
              <a:off x="-170338" y="287830"/>
              <a:ext cx="3922731" cy="3582055"/>
            </a:xfrm>
            <a:prstGeom prst="ellipse">
              <a:avLst/>
            </a:prstGeom>
            <a:gradFill rotWithShape="1">
              <a:gsLst>
                <a:gs pos="0">
                  <a:srgbClr val="494949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84" name="椭圆 41">
              <a:extLst>
                <a:ext uri="{FF2B5EF4-FFF2-40B4-BE49-F238E27FC236}">
                  <a16:creationId xmlns:a16="http://schemas.microsoft.com/office/drawing/2014/main" id="{66740D0C-CCB9-4011-89F8-A3C271C3B1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749498">
              <a:off x="3316385" y="405487"/>
              <a:ext cx="3922731" cy="3582055"/>
            </a:xfrm>
            <a:prstGeom prst="ellipse">
              <a:avLst/>
            </a:prstGeom>
            <a:gradFill rotWithShape="1">
              <a:gsLst>
                <a:gs pos="0">
                  <a:srgbClr val="494949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85" name="椭圆 42">
              <a:extLst>
                <a:ext uri="{FF2B5EF4-FFF2-40B4-BE49-F238E27FC236}">
                  <a16:creationId xmlns:a16="http://schemas.microsoft.com/office/drawing/2014/main" id="{6815FCF6-A065-47EB-9CF5-0EC583728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947" y="2354753"/>
              <a:ext cx="4107960" cy="3582055"/>
            </a:xfrm>
            <a:prstGeom prst="ellipse">
              <a:avLst/>
            </a:prstGeom>
            <a:gradFill rotWithShape="1">
              <a:gsLst>
                <a:gs pos="0">
                  <a:srgbClr val="494949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86" name="椭圆 14">
              <a:extLst>
                <a:ext uri="{FF2B5EF4-FFF2-40B4-BE49-F238E27FC236}">
                  <a16:creationId xmlns:a16="http://schemas.microsoft.com/office/drawing/2014/main" id="{24AF47D4-2C00-40D6-A707-CC2167B06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885" y="1828969"/>
              <a:ext cx="4152025" cy="3982173"/>
            </a:xfrm>
            <a:custGeom>
              <a:avLst/>
              <a:gdLst>
                <a:gd name="T0" fmla="*/ 0 w 3374613"/>
                <a:gd name="T1" fmla="*/ 0 h 3236563"/>
                <a:gd name="T2" fmla="*/ 3374613 w 3374613"/>
                <a:gd name="T3" fmla="*/ 3236563 h 3236563"/>
              </a:gdLst>
              <a:ahLst/>
              <a:cxnLst/>
              <a:rect l="T0" t="T1" r="T2" b="T3"/>
              <a:pathLst>
                <a:path w="3374613" h="3236563">
                  <a:moveTo>
                    <a:pt x="995527" y="0"/>
                  </a:moveTo>
                  <a:cubicBezTo>
                    <a:pt x="985799" y="67986"/>
                    <a:pt x="981504" y="137392"/>
                    <a:pt x="981504" y="207801"/>
                  </a:cubicBezTo>
                  <a:cubicBezTo>
                    <a:pt x="981504" y="1143547"/>
                    <a:pt x="1740076" y="1902119"/>
                    <a:pt x="2675822" y="1902119"/>
                  </a:cubicBezTo>
                  <a:cubicBezTo>
                    <a:pt x="2925223" y="1902119"/>
                    <a:pt x="3162037" y="1848233"/>
                    <a:pt x="3374613" y="1750046"/>
                  </a:cubicBezTo>
                  <a:cubicBezTo>
                    <a:pt x="3273477" y="2587852"/>
                    <a:pt x="2559655" y="3236563"/>
                    <a:pt x="1694318" y="3236563"/>
                  </a:cubicBezTo>
                  <a:cubicBezTo>
                    <a:pt x="758572" y="3236563"/>
                    <a:pt x="0" y="2477991"/>
                    <a:pt x="0" y="1542245"/>
                  </a:cubicBezTo>
                  <a:cubicBezTo>
                    <a:pt x="0" y="855900"/>
                    <a:pt x="408100" y="264871"/>
                    <a:pt x="99552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3621F"/>
                </a:gs>
                <a:gs pos="17999">
                  <a:srgbClr val="B3621F"/>
                </a:gs>
                <a:gs pos="81000">
                  <a:srgbClr val="FFAC61"/>
                </a:gs>
                <a:gs pos="100000">
                  <a:srgbClr val="FFAC6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87" name="椭圆 16">
              <a:extLst>
                <a:ext uri="{FF2B5EF4-FFF2-40B4-BE49-F238E27FC236}">
                  <a16:creationId xmlns:a16="http://schemas.microsoft.com/office/drawing/2014/main" id="{CBC74A0A-D3BD-43E3-918B-C9521CF1B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451" y="1"/>
              <a:ext cx="3264325" cy="4169279"/>
            </a:xfrm>
            <a:custGeom>
              <a:avLst/>
              <a:gdLst>
                <a:gd name="T0" fmla="*/ 0 w 2653122"/>
                <a:gd name="T1" fmla="*/ 0 h 3388636"/>
                <a:gd name="T2" fmla="*/ 2653122 w 2653122"/>
                <a:gd name="T3" fmla="*/ 3388636 h 3388636"/>
              </a:gdLst>
              <a:ahLst/>
              <a:cxnLst/>
              <a:rect l="T0" t="T1" r="T2" b="T3"/>
              <a:pathLst>
                <a:path w="2653122" h="3388636">
                  <a:moveTo>
                    <a:pt x="958804" y="0"/>
                  </a:moveTo>
                  <a:cubicBezTo>
                    <a:pt x="1894550" y="0"/>
                    <a:pt x="2653122" y="758572"/>
                    <a:pt x="2653122" y="1694318"/>
                  </a:cubicBezTo>
                  <a:cubicBezTo>
                    <a:pt x="2653122" y="2630064"/>
                    <a:pt x="1894550" y="3388636"/>
                    <a:pt x="958804" y="3388636"/>
                  </a:cubicBezTo>
                  <a:cubicBezTo>
                    <a:pt x="602758" y="3388636"/>
                    <a:pt x="272363" y="3278813"/>
                    <a:pt x="0" y="3090678"/>
                  </a:cubicBezTo>
                  <a:cubicBezTo>
                    <a:pt x="444384" y="2785721"/>
                    <a:pt x="735514" y="2274018"/>
                    <a:pt x="735514" y="1694318"/>
                  </a:cubicBezTo>
                  <a:cubicBezTo>
                    <a:pt x="735514" y="1114618"/>
                    <a:pt x="444384" y="602915"/>
                    <a:pt x="0" y="297959"/>
                  </a:cubicBezTo>
                  <a:cubicBezTo>
                    <a:pt x="272363" y="109823"/>
                    <a:pt x="602758" y="0"/>
                    <a:pt x="95880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693AC"/>
                </a:gs>
                <a:gs pos="14000">
                  <a:srgbClr val="3693AC"/>
                </a:gs>
                <a:gs pos="84000">
                  <a:srgbClr val="87CEE1"/>
                </a:gs>
                <a:gs pos="100000">
                  <a:srgbClr val="87CE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88" name="椭圆 17">
              <a:extLst>
                <a:ext uri="{FF2B5EF4-FFF2-40B4-BE49-F238E27FC236}">
                  <a16:creationId xmlns:a16="http://schemas.microsoft.com/office/drawing/2014/main" id="{1CEDE7CF-6CC7-44A9-9DD8-1D8FC9371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71" y="0"/>
              <a:ext cx="4157115" cy="3948835"/>
            </a:xfrm>
            <a:custGeom>
              <a:avLst/>
              <a:gdLst>
                <a:gd name="T0" fmla="*/ 0 w 3378749"/>
                <a:gd name="T1" fmla="*/ 0 h 3209467"/>
                <a:gd name="T2" fmla="*/ 3378749 w 3378749"/>
                <a:gd name="T3" fmla="*/ 3209467 h 3209467"/>
              </a:gdLst>
              <a:ahLst/>
              <a:cxnLst/>
              <a:rect l="T0" t="T1" r="T2" b="T3"/>
              <a:pathLst>
                <a:path w="3378749" h="3209467">
                  <a:moveTo>
                    <a:pt x="1694318" y="0"/>
                  </a:moveTo>
                  <a:cubicBezTo>
                    <a:pt x="2569009" y="0"/>
                    <a:pt x="3288892" y="662811"/>
                    <a:pt x="3378749" y="1513614"/>
                  </a:cubicBezTo>
                  <a:cubicBezTo>
                    <a:pt x="3152023" y="1398361"/>
                    <a:pt x="2895330" y="1334445"/>
                    <a:pt x="2623709" y="1334445"/>
                  </a:cubicBezTo>
                  <a:cubicBezTo>
                    <a:pt x="1687963" y="1334445"/>
                    <a:pt x="929391" y="2093017"/>
                    <a:pt x="929391" y="3028763"/>
                  </a:cubicBezTo>
                  <a:cubicBezTo>
                    <a:pt x="929391" y="3089819"/>
                    <a:pt x="932621" y="3150120"/>
                    <a:pt x="939279" y="3209467"/>
                  </a:cubicBezTo>
                  <a:cubicBezTo>
                    <a:pt x="382103" y="2933323"/>
                    <a:pt x="0" y="2358443"/>
                    <a:pt x="0" y="1694318"/>
                  </a:cubicBezTo>
                  <a:cubicBezTo>
                    <a:pt x="0" y="758572"/>
                    <a:pt x="758572" y="0"/>
                    <a:pt x="169431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58863"/>
                </a:gs>
                <a:gs pos="3000">
                  <a:srgbClr val="A58863"/>
                </a:gs>
                <a:gs pos="87000">
                  <a:srgbClr val="E2D0B8"/>
                </a:gs>
                <a:gs pos="100000">
                  <a:srgbClr val="E2D0B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89" name="椭圆 46">
              <a:extLst>
                <a:ext uri="{FF2B5EF4-FFF2-40B4-BE49-F238E27FC236}">
                  <a16:creationId xmlns:a16="http://schemas.microsoft.com/office/drawing/2014/main" id="{ADA9FA83-9966-4966-9FA0-59ADFB7E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295" y="1430964"/>
              <a:ext cx="2403505" cy="240350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90" name="椭圆 14">
              <a:extLst>
                <a:ext uri="{FF2B5EF4-FFF2-40B4-BE49-F238E27FC236}">
                  <a16:creationId xmlns:a16="http://schemas.microsoft.com/office/drawing/2014/main" id="{7A5199ED-6726-4792-AAB3-FBAE19A96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124" y="1832353"/>
              <a:ext cx="4152025" cy="3982173"/>
            </a:xfrm>
            <a:custGeom>
              <a:avLst/>
              <a:gdLst>
                <a:gd name="T0" fmla="*/ 0 w 3374613"/>
                <a:gd name="T1" fmla="*/ 0 h 3236563"/>
                <a:gd name="T2" fmla="*/ 3374613 w 3374613"/>
                <a:gd name="T3" fmla="*/ 3236563 h 3236563"/>
              </a:gdLst>
              <a:ahLst/>
              <a:cxnLst/>
              <a:rect l="T0" t="T1" r="T2" b="T3"/>
              <a:pathLst>
                <a:path w="3374613" h="3236563">
                  <a:moveTo>
                    <a:pt x="995527" y="0"/>
                  </a:moveTo>
                  <a:cubicBezTo>
                    <a:pt x="985799" y="67986"/>
                    <a:pt x="981504" y="137392"/>
                    <a:pt x="981504" y="207801"/>
                  </a:cubicBezTo>
                  <a:cubicBezTo>
                    <a:pt x="981504" y="1143547"/>
                    <a:pt x="1740076" y="1902119"/>
                    <a:pt x="2675822" y="1902119"/>
                  </a:cubicBezTo>
                  <a:cubicBezTo>
                    <a:pt x="2925223" y="1902119"/>
                    <a:pt x="3162037" y="1848233"/>
                    <a:pt x="3374613" y="1750046"/>
                  </a:cubicBezTo>
                  <a:cubicBezTo>
                    <a:pt x="3273477" y="2587852"/>
                    <a:pt x="2559655" y="3236563"/>
                    <a:pt x="1694318" y="3236563"/>
                  </a:cubicBezTo>
                  <a:cubicBezTo>
                    <a:pt x="758572" y="3236563"/>
                    <a:pt x="0" y="2477991"/>
                    <a:pt x="0" y="1542245"/>
                  </a:cubicBezTo>
                  <a:cubicBezTo>
                    <a:pt x="0" y="855900"/>
                    <a:pt x="408100" y="264871"/>
                    <a:pt x="99552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91" name="椭圆 48">
              <a:extLst>
                <a:ext uri="{FF2B5EF4-FFF2-40B4-BE49-F238E27FC236}">
                  <a16:creationId xmlns:a16="http://schemas.microsoft.com/office/drawing/2014/main" id="{CAC1B3AE-8A7B-4BAE-8423-D3F8A34E3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394" y="1124321"/>
              <a:ext cx="3034375" cy="30343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 w="25400" cap="flat" cmpd="sng">
              <a:solidFill>
                <a:srgbClr val="FFFFFF">
                  <a:alpha val="37000"/>
                </a:srgbClr>
              </a:solidFill>
              <a:prstDash val="sys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92" name="TextBox 49">
              <a:extLst>
                <a:ext uri="{FF2B5EF4-FFF2-40B4-BE49-F238E27FC236}">
                  <a16:creationId xmlns:a16="http://schemas.microsoft.com/office/drawing/2014/main" id="{E675F57E-998A-4C36-812D-D33ABE3E8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313" y="1955861"/>
              <a:ext cx="151216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rgbClr val="3F3F3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前端产品</a:t>
              </a:r>
              <a:endParaRPr lang="zh-CN" altLang="en-US" dirty="0"/>
            </a:p>
          </p:txBody>
        </p:sp>
        <p:sp>
          <p:nvSpPr>
            <p:cNvPr id="46093" name="TextBox 50">
              <a:extLst>
                <a:ext uri="{FF2B5EF4-FFF2-40B4-BE49-F238E27FC236}">
                  <a16:creationId xmlns:a16="http://schemas.microsoft.com/office/drawing/2014/main" id="{7FACA4F5-F713-46F3-B11E-73DBD5F5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227" y="703513"/>
              <a:ext cx="9427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4000" b="1">
                  <a:solidFill>
                    <a:srgbClr val="61523D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4000" b="1">
                <a:solidFill>
                  <a:srgbClr val="61523D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094" name="TextBox 51">
              <a:extLst>
                <a:ext uri="{FF2B5EF4-FFF2-40B4-BE49-F238E27FC236}">
                  <a16:creationId xmlns:a16="http://schemas.microsoft.com/office/drawing/2014/main" id="{AFE60AE1-5D85-4521-A99D-B589413C2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604" y="2624438"/>
              <a:ext cx="9427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4000" b="1">
                  <a:solidFill>
                    <a:srgbClr val="7055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4000" b="1">
                <a:solidFill>
                  <a:srgbClr val="705500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095" name="TextBox 52">
              <a:extLst>
                <a:ext uri="{FF2B5EF4-FFF2-40B4-BE49-F238E27FC236}">
                  <a16:creationId xmlns:a16="http://schemas.microsoft.com/office/drawing/2014/main" id="{68673C65-4104-4736-9EB5-E0245E211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654" y="3388551"/>
              <a:ext cx="9427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4000" b="1">
                  <a:solidFill>
                    <a:srgbClr val="205867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4000" b="1">
                <a:solidFill>
                  <a:srgbClr val="205867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096" name="TextBox 53">
              <a:extLst>
                <a:ext uri="{FF2B5EF4-FFF2-40B4-BE49-F238E27FC236}">
                  <a16:creationId xmlns:a16="http://schemas.microsoft.com/office/drawing/2014/main" id="{C1C598D5-53BD-4953-84BE-98575637B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41" y="1040265"/>
              <a:ext cx="1959499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3200" b="1" dirty="0">
                  <a:solidFill>
                    <a:srgbClr val="61523D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产品组件</a:t>
              </a:r>
              <a:endParaRPr lang="zh-CN" altLang="en-US" dirty="0"/>
            </a:p>
          </p:txBody>
        </p:sp>
        <p:sp>
          <p:nvSpPr>
            <p:cNvPr id="46097" name="TextBox 54">
              <a:extLst>
                <a:ext uri="{FF2B5EF4-FFF2-40B4-BE49-F238E27FC236}">
                  <a16:creationId xmlns:a16="http://schemas.microsoft.com/office/drawing/2014/main" id="{27A0E897-D863-4546-B16D-B710FACF21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546">
              <a:off x="516963" y="1702173"/>
              <a:ext cx="16100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rgbClr val="3F3F3F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负责各个业务的专有产品</a:t>
              </a:r>
              <a:r>
                <a:rPr lang="en-US" altLang="zh-CN" sz="1400" dirty="0">
                  <a:solidFill>
                    <a:srgbClr val="3F3F3F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46098" name="TextBox 55">
              <a:extLst>
                <a:ext uri="{FF2B5EF4-FFF2-40B4-BE49-F238E27FC236}">
                  <a16:creationId xmlns:a16="http://schemas.microsoft.com/office/drawing/2014/main" id="{79727462-7D92-454D-84E0-1C4C47B4B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502" y="1472313"/>
              <a:ext cx="1728243" cy="43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>
                  <a:solidFill>
                    <a:srgbClr val="205867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运营平台</a:t>
              </a:r>
              <a:endParaRPr lang="zh-CN" altLang="en-US" dirty="0"/>
            </a:p>
          </p:txBody>
        </p:sp>
        <p:sp>
          <p:nvSpPr>
            <p:cNvPr id="46099" name="TextBox 56">
              <a:extLst>
                <a:ext uri="{FF2B5EF4-FFF2-40B4-BE49-F238E27FC236}">
                  <a16:creationId xmlns:a16="http://schemas.microsoft.com/office/drawing/2014/main" id="{FCC5EA66-5202-4EAD-9724-D291FD38E1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546">
              <a:off x="5086011" y="2154447"/>
              <a:ext cx="1621824" cy="523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rgbClr val="3F3F3F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后台管理、大数据后台等</a:t>
              </a:r>
              <a:endParaRPr lang="zh-CN" altLang="en-US" dirty="0"/>
            </a:p>
          </p:txBody>
        </p:sp>
        <p:sp>
          <p:nvSpPr>
            <p:cNvPr id="46100" name="TextBox 57">
              <a:extLst>
                <a:ext uri="{FF2B5EF4-FFF2-40B4-BE49-F238E27FC236}">
                  <a16:creationId xmlns:a16="http://schemas.microsoft.com/office/drawing/2014/main" id="{BC481C54-4B63-49DD-9C3D-63658E156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540" y="4330442"/>
              <a:ext cx="2504997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3200" b="1">
                  <a:solidFill>
                    <a:srgbClr val="704B1A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基础组件</a:t>
              </a:r>
              <a:endParaRPr lang="zh-CN" altLang="en-US"/>
            </a:p>
          </p:txBody>
        </p:sp>
        <p:sp>
          <p:nvSpPr>
            <p:cNvPr id="46101" name="TextBox 58">
              <a:extLst>
                <a:ext uri="{FF2B5EF4-FFF2-40B4-BE49-F238E27FC236}">
                  <a16:creationId xmlns:a16="http://schemas.microsoft.com/office/drawing/2014/main" id="{4E1BFDCB-BEA5-4ABF-A839-E879D23C23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546">
              <a:off x="2654251" y="4872013"/>
              <a:ext cx="189355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>
                  <a:solidFill>
                    <a:srgbClr val="3F3F3F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支持产品、产品组件底层服务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90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黑客攻击</a:t>
            </a:r>
          </a:p>
        </p:txBody>
      </p:sp>
      <p:sp>
        <p:nvSpPr>
          <p:cNvPr id="9" name="矩形 8"/>
          <p:cNvSpPr/>
          <p:nvPr/>
        </p:nvSpPr>
        <p:spPr>
          <a:xfrm>
            <a:off x="771733" y="4456761"/>
            <a:ext cx="468000" cy="4680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39734" y="4456760"/>
            <a:ext cx="2775242" cy="468000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DDOS</a:t>
            </a:r>
            <a:r>
              <a:rPr lang="zh-CN" altLang="en-US" dirty="0"/>
              <a:t>攻击</a:t>
            </a:r>
          </a:p>
        </p:txBody>
      </p:sp>
      <p:sp>
        <p:nvSpPr>
          <p:cNvPr id="11" name="Freeform 1102"/>
          <p:cNvSpPr>
            <a:spLocks noChangeAspect="1" noEditPoints="1"/>
          </p:cNvSpPr>
          <p:nvPr/>
        </p:nvSpPr>
        <p:spPr bwMode="auto">
          <a:xfrm>
            <a:off x="825734" y="4510760"/>
            <a:ext cx="360000" cy="360000"/>
          </a:xfrm>
          <a:custGeom>
            <a:avLst/>
            <a:gdLst>
              <a:gd name="T0" fmla="*/ 73 w 146"/>
              <a:gd name="T1" fmla="*/ 0 h 146"/>
              <a:gd name="T2" fmla="*/ 0 w 146"/>
              <a:gd name="T3" fmla="*/ 73 h 146"/>
              <a:gd name="T4" fmla="*/ 73 w 146"/>
              <a:gd name="T5" fmla="*/ 146 h 146"/>
              <a:gd name="T6" fmla="*/ 146 w 146"/>
              <a:gd name="T7" fmla="*/ 73 h 146"/>
              <a:gd name="T8" fmla="*/ 73 w 146"/>
              <a:gd name="T9" fmla="*/ 0 h 146"/>
              <a:gd name="T10" fmla="*/ 104 w 146"/>
              <a:gd name="T11" fmla="*/ 119 h 146"/>
              <a:gd name="T12" fmla="*/ 73 w 146"/>
              <a:gd name="T13" fmla="*/ 100 h 146"/>
              <a:gd name="T14" fmla="*/ 42 w 146"/>
              <a:gd name="T15" fmla="*/ 119 h 146"/>
              <a:gd name="T16" fmla="*/ 50 w 146"/>
              <a:gd name="T17" fmla="*/ 83 h 146"/>
              <a:gd name="T18" fmla="*/ 22 w 146"/>
              <a:gd name="T19" fmla="*/ 59 h 146"/>
              <a:gd name="T20" fmla="*/ 59 w 146"/>
              <a:gd name="T21" fmla="*/ 56 h 146"/>
              <a:gd name="T22" fmla="*/ 73 w 146"/>
              <a:gd name="T23" fmla="*/ 22 h 146"/>
              <a:gd name="T24" fmla="*/ 87 w 146"/>
              <a:gd name="T25" fmla="*/ 56 h 146"/>
              <a:gd name="T26" fmla="*/ 124 w 146"/>
              <a:gd name="T27" fmla="*/ 59 h 146"/>
              <a:gd name="T28" fmla="*/ 96 w 146"/>
              <a:gd name="T29" fmla="*/ 83 h 146"/>
              <a:gd name="T30" fmla="*/ 104 w 146"/>
              <a:gd name="T31" fmla="*/ 11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46">
                <a:moveTo>
                  <a:pt x="73" y="0"/>
                </a:moveTo>
                <a:cubicBezTo>
                  <a:pt x="33" y="0"/>
                  <a:pt x="0" y="33"/>
                  <a:pt x="0" y="73"/>
                </a:cubicBezTo>
                <a:cubicBezTo>
                  <a:pt x="0" y="113"/>
                  <a:pt x="33" y="146"/>
                  <a:pt x="73" y="146"/>
                </a:cubicBezTo>
                <a:cubicBezTo>
                  <a:pt x="113" y="146"/>
                  <a:pt x="146" y="113"/>
                  <a:pt x="146" y="73"/>
                </a:cubicBezTo>
                <a:cubicBezTo>
                  <a:pt x="146" y="33"/>
                  <a:pt x="113" y="0"/>
                  <a:pt x="73" y="0"/>
                </a:cubicBezTo>
                <a:close/>
                <a:moveTo>
                  <a:pt x="104" y="119"/>
                </a:moveTo>
                <a:cubicBezTo>
                  <a:pt x="73" y="100"/>
                  <a:pt x="73" y="100"/>
                  <a:pt x="73" y="100"/>
                </a:cubicBezTo>
                <a:cubicBezTo>
                  <a:pt x="42" y="119"/>
                  <a:pt x="42" y="119"/>
                  <a:pt x="42" y="119"/>
                </a:cubicBezTo>
                <a:cubicBezTo>
                  <a:pt x="50" y="83"/>
                  <a:pt x="50" y="83"/>
                  <a:pt x="50" y="83"/>
                </a:cubicBezTo>
                <a:cubicBezTo>
                  <a:pt x="22" y="59"/>
                  <a:pt x="22" y="59"/>
                  <a:pt x="22" y="59"/>
                </a:cubicBezTo>
                <a:cubicBezTo>
                  <a:pt x="59" y="56"/>
                  <a:pt x="59" y="56"/>
                  <a:pt x="59" y="56"/>
                </a:cubicBezTo>
                <a:cubicBezTo>
                  <a:pt x="73" y="22"/>
                  <a:pt x="73" y="22"/>
                  <a:pt x="73" y="22"/>
                </a:cubicBezTo>
                <a:cubicBezTo>
                  <a:pt x="87" y="56"/>
                  <a:pt x="87" y="56"/>
                  <a:pt x="87" y="56"/>
                </a:cubicBezTo>
                <a:cubicBezTo>
                  <a:pt x="124" y="59"/>
                  <a:pt x="124" y="59"/>
                  <a:pt x="124" y="59"/>
                </a:cubicBezTo>
                <a:cubicBezTo>
                  <a:pt x="96" y="83"/>
                  <a:pt x="96" y="83"/>
                  <a:pt x="96" y="83"/>
                </a:cubicBezTo>
                <a:lnTo>
                  <a:pt x="104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614088" y="4456761"/>
            <a:ext cx="468000" cy="4680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82089" y="4456760"/>
            <a:ext cx="2775242" cy="468000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SQL</a:t>
            </a:r>
            <a:r>
              <a:rPr lang="zh-CN" altLang="en-US" dirty="0"/>
              <a:t>注入</a:t>
            </a:r>
          </a:p>
        </p:txBody>
      </p:sp>
      <p:sp>
        <p:nvSpPr>
          <p:cNvPr id="14" name="矩形 13"/>
          <p:cNvSpPr/>
          <p:nvPr/>
        </p:nvSpPr>
        <p:spPr>
          <a:xfrm>
            <a:off x="8453601" y="4456761"/>
            <a:ext cx="468000" cy="468000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21602" y="4456760"/>
            <a:ext cx="2775242" cy="468000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短信攻击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8507071" y="4510760"/>
            <a:ext cx="361059" cy="360000"/>
            <a:chOff x="4351844" y="5426076"/>
            <a:chExt cx="541338" cy="539750"/>
          </a:xfrm>
          <a:solidFill>
            <a:schemeClr val="bg1"/>
          </a:solidFill>
        </p:grpSpPr>
        <p:sp>
          <p:nvSpPr>
            <p:cNvPr id="17" name="Freeform 1104"/>
            <p:cNvSpPr>
              <a:spLocks noEditPoints="1"/>
            </p:cNvSpPr>
            <p:nvPr/>
          </p:nvSpPr>
          <p:spPr bwMode="auto">
            <a:xfrm>
              <a:off x="4351844" y="5426076"/>
              <a:ext cx="541338" cy="53975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91 h 144"/>
                <a:gd name="T12" fmla="*/ 108 w 144"/>
                <a:gd name="T13" fmla="*/ 93 h 144"/>
                <a:gd name="T14" fmla="*/ 84 w 144"/>
                <a:gd name="T15" fmla="*/ 93 h 144"/>
                <a:gd name="T16" fmla="*/ 84 w 144"/>
                <a:gd name="T17" fmla="*/ 100 h 144"/>
                <a:gd name="T18" fmla="*/ 101 w 144"/>
                <a:gd name="T19" fmla="*/ 100 h 144"/>
                <a:gd name="T20" fmla="*/ 103 w 144"/>
                <a:gd name="T21" fmla="*/ 102 h 144"/>
                <a:gd name="T22" fmla="*/ 103 w 144"/>
                <a:gd name="T23" fmla="*/ 108 h 144"/>
                <a:gd name="T24" fmla="*/ 101 w 144"/>
                <a:gd name="T25" fmla="*/ 110 h 144"/>
                <a:gd name="T26" fmla="*/ 43 w 144"/>
                <a:gd name="T27" fmla="*/ 110 h 144"/>
                <a:gd name="T28" fmla="*/ 41 w 144"/>
                <a:gd name="T29" fmla="*/ 108 h 144"/>
                <a:gd name="T30" fmla="*/ 41 w 144"/>
                <a:gd name="T31" fmla="*/ 102 h 144"/>
                <a:gd name="T32" fmla="*/ 43 w 144"/>
                <a:gd name="T33" fmla="*/ 100 h 144"/>
                <a:gd name="T34" fmla="*/ 60 w 144"/>
                <a:gd name="T35" fmla="*/ 100 h 144"/>
                <a:gd name="T36" fmla="*/ 60 w 144"/>
                <a:gd name="T37" fmla="*/ 93 h 144"/>
                <a:gd name="T38" fmla="*/ 36 w 144"/>
                <a:gd name="T39" fmla="*/ 93 h 144"/>
                <a:gd name="T40" fmla="*/ 34 w 144"/>
                <a:gd name="T41" fmla="*/ 91 h 144"/>
                <a:gd name="T42" fmla="*/ 34 w 144"/>
                <a:gd name="T43" fmla="*/ 37 h 144"/>
                <a:gd name="T44" fmla="*/ 36 w 144"/>
                <a:gd name="T45" fmla="*/ 35 h 144"/>
                <a:gd name="T46" fmla="*/ 108 w 144"/>
                <a:gd name="T47" fmla="*/ 35 h 144"/>
                <a:gd name="T48" fmla="*/ 110 w 144"/>
                <a:gd name="T49" fmla="*/ 37 h 144"/>
                <a:gd name="T50" fmla="*/ 110 w 144"/>
                <a:gd name="T5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91"/>
                  </a:moveTo>
                  <a:cubicBezTo>
                    <a:pt x="110" y="92"/>
                    <a:pt x="109" y="93"/>
                    <a:pt x="108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2" y="100"/>
                    <a:pt x="103" y="101"/>
                    <a:pt x="103" y="102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9"/>
                    <a:pt x="102" y="110"/>
                    <a:pt x="101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09"/>
                    <a:pt x="41" y="108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1" y="101"/>
                    <a:pt x="42" y="100"/>
                    <a:pt x="4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5" y="93"/>
                    <a:pt x="34" y="92"/>
                    <a:pt x="34" y="91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5" y="35"/>
                    <a:pt x="36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10" y="36"/>
                    <a:pt x="110" y="37"/>
                  </a:cubicBezTo>
                  <a:lnTo>
                    <a:pt x="11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05"/>
            <p:cNvSpPr>
              <a:spLocks/>
            </p:cNvSpPr>
            <p:nvPr/>
          </p:nvSpPr>
          <p:spPr bwMode="auto">
            <a:xfrm>
              <a:off x="4516944" y="5597526"/>
              <a:ext cx="211138" cy="134938"/>
            </a:xfrm>
            <a:custGeom>
              <a:avLst/>
              <a:gdLst>
                <a:gd name="T0" fmla="*/ 54 w 56"/>
                <a:gd name="T1" fmla="*/ 0 h 36"/>
                <a:gd name="T2" fmla="*/ 2 w 56"/>
                <a:gd name="T3" fmla="*/ 0 h 36"/>
                <a:gd name="T4" fmla="*/ 0 w 56"/>
                <a:gd name="T5" fmla="*/ 2 h 36"/>
                <a:gd name="T6" fmla="*/ 0 w 56"/>
                <a:gd name="T7" fmla="*/ 34 h 36"/>
                <a:gd name="T8" fmla="*/ 2 w 56"/>
                <a:gd name="T9" fmla="*/ 36 h 36"/>
                <a:gd name="T10" fmla="*/ 54 w 56"/>
                <a:gd name="T11" fmla="*/ 36 h 36"/>
                <a:gd name="T12" fmla="*/ 56 w 56"/>
                <a:gd name="T13" fmla="*/ 34 h 36"/>
                <a:gd name="T14" fmla="*/ 56 w 56"/>
                <a:gd name="T15" fmla="*/ 2 h 36"/>
                <a:gd name="T16" fmla="*/ 54 w 5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6">
                  <a:moveTo>
                    <a:pt x="5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0"/>
                    <a:pt x="55" y="0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1103"/>
          <p:cNvSpPr>
            <a:spLocks noChangeAspect="1" noEditPoints="1"/>
          </p:cNvSpPr>
          <p:nvPr/>
        </p:nvSpPr>
        <p:spPr bwMode="auto">
          <a:xfrm>
            <a:off x="4668088" y="4510760"/>
            <a:ext cx="360000" cy="36000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41 w 144"/>
              <a:gd name="T11" fmla="*/ 109 h 144"/>
              <a:gd name="T12" fmla="*/ 35 w 144"/>
              <a:gd name="T13" fmla="*/ 103 h 144"/>
              <a:gd name="T14" fmla="*/ 37 w 144"/>
              <a:gd name="T15" fmla="*/ 79 h 144"/>
              <a:gd name="T16" fmla="*/ 65 w 144"/>
              <a:gd name="T17" fmla="*/ 107 h 144"/>
              <a:gd name="T18" fmla="*/ 41 w 144"/>
              <a:gd name="T19" fmla="*/ 109 h 144"/>
              <a:gd name="T20" fmla="*/ 78 w 144"/>
              <a:gd name="T21" fmla="*/ 105 h 144"/>
              <a:gd name="T22" fmla="*/ 39 w 144"/>
              <a:gd name="T23" fmla="*/ 65 h 144"/>
              <a:gd name="T24" fmla="*/ 40 w 144"/>
              <a:gd name="T25" fmla="*/ 51 h 144"/>
              <a:gd name="T26" fmla="*/ 92 w 144"/>
              <a:gd name="T27" fmla="*/ 104 h 144"/>
              <a:gd name="T28" fmla="*/ 78 w 144"/>
              <a:gd name="T29" fmla="*/ 105 h 144"/>
              <a:gd name="T30" fmla="*/ 106 w 144"/>
              <a:gd name="T31" fmla="*/ 103 h 144"/>
              <a:gd name="T32" fmla="*/ 41 w 144"/>
              <a:gd name="T33" fmla="*/ 38 h 144"/>
              <a:gd name="T34" fmla="*/ 43 w 144"/>
              <a:gd name="T35" fmla="*/ 24 h 144"/>
              <a:gd name="T36" fmla="*/ 120 w 144"/>
              <a:gd name="T37" fmla="*/ 101 h 144"/>
              <a:gd name="T38" fmla="*/ 106 w 144"/>
              <a:gd name="T39" fmla="*/ 10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41" y="109"/>
                </a:moveTo>
                <a:cubicBezTo>
                  <a:pt x="38" y="109"/>
                  <a:pt x="35" y="106"/>
                  <a:pt x="35" y="103"/>
                </a:cubicBezTo>
                <a:cubicBezTo>
                  <a:pt x="37" y="79"/>
                  <a:pt x="37" y="79"/>
                  <a:pt x="37" y="79"/>
                </a:cubicBezTo>
                <a:cubicBezTo>
                  <a:pt x="52" y="81"/>
                  <a:pt x="63" y="92"/>
                  <a:pt x="65" y="107"/>
                </a:cubicBezTo>
                <a:lnTo>
                  <a:pt x="41" y="109"/>
                </a:lnTo>
                <a:close/>
                <a:moveTo>
                  <a:pt x="78" y="105"/>
                </a:moveTo>
                <a:cubicBezTo>
                  <a:pt x="77" y="84"/>
                  <a:pt x="60" y="67"/>
                  <a:pt x="39" y="65"/>
                </a:cubicBezTo>
                <a:cubicBezTo>
                  <a:pt x="40" y="51"/>
                  <a:pt x="40" y="51"/>
                  <a:pt x="40" y="51"/>
                </a:cubicBezTo>
                <a:cubicBezTo>
                  <a:pt x="68" y="54"/>
                  <a:pt x="90" y="76"/>
                  <a:pt x="92" y="104"/>
                </a:cubicBezTo>
                <a:lnTo>
                  <a:pt x="78" y="105"/>
                </a:lnTo>
                <a:close/>
                <a:moveTo>
                  <a:pt x="106" y="103"/>
                </a:moveTo>
                <a:cubicBezTo>
                  <a:pt x="103" y="68"/>
                  <a:pt x="76" y="41"/>
                  <a:pt x="41" y="38"/>
                </a:cubicBezTo>
                <a:cubicBezTo>
                  <a:pt x="43" y="24"/>
                  <a:pt x="43" y="24"/>
                  <a:pt x="43" y="24"/>
                </a:cubicBezTo>
                <a:cubicBezTo>
                  <a:pt x="84" y="28"/>
                  <a:pt x="116" y="60"/>
                  <a:pt x="120" y="101"/>
                </a:cubicBezTo>
                <a:lnTo>
                  <a:pt x="106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771733" y="4924760"/>
            <a:ext cx="3243243" cy="616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B2831"/>
                </a:solidFill>
                <a:latin typeface="Helvetica" panose="020B0604020202020204" pitchFamily="34" charset="0"/>
              </a:rPr>
              <a:t>DDOS</a:t>
            </a:r>
            <a:r>
              <a:rPr lang="zh-CN" altLang="en-US" sz="1200" dirty="0">
                <a:solidFill>
                  <a:srgbClr val="1B2831"/>
                </a:solidFill>
                <a:latin typeface="Helvetica" panose="020B0604020202020204" pitchFamily="34" charset="0"/>
              </a:rPr>
              <a:t>攻击</a:t>
            </a:r>
            <a:br>
              <a:rPr lang="en-US" altLang="zh-CN" sz="1200" i="0" dirty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sz="1200" dirty="0">
                <a:solidFill>
                  <a:srgbClr val="1B2831"/>
                </a:solidFill>
                <a:latin typeface="Helvetica" panose="020B0604020202020204" pitchFamily="34" charset="0"/>
              </a:rPr>
              <a:t>正确防范</a:t>
            </a:r>
            <a:r>
              <a:rPr lang="en-US" altLang="zh-CN" sz="1200" dirty="0">
                <a:solidFill>
                  <a:srgbClr val="1B2831"/>
                </a:solidFill>
                <a:latin typeface="Helvetica" panose="020B0604020202020204" pitchFamily="34" charset="0"/>
              </a:rPr>
              <a:t>DDOS</a:t>
            </a:r>
            <a:r>
              <a:rPr lang="zh-CN" altLang="en-US" sz="1200" dirty="0">
                <a:solidFill>
                  <a:srgbClr val="1B2831"/>
                </a:solidFill>
                <a:latin typeface="Helvetica" panose="020B0604020202020204" pitchFamily="34" charset="0"/>
              </a:rPr>
              <a:t>攻击</a:t>
            </a:r>
            <a:endParaRPr lang="zh-CN" altLang="en-US" sz="1200" dirty="0">
              <a:solidFill>
                <a:srgbClr val="1B283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03626" y="4924760"/>
            <a:ext cx="3243243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i="0" dirty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拼接</a:t>
            </a:r>
            <a:r>
              <a:rPr lang="en-US" altLang="zh-CN" sz="1200" i="0" dirty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SQL</a:t>
            </a:r>
            <a:br>
              <a:rPr lang="en-US" altLang="zh-CN" sz="1200" i="0" dirty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sz="1200" i="0" dirty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  <a:t>扫描工具</a:t>
            </a:r>
            <a:br>
              <a:rPr lang="en-US" altLang="zh-CN" sz="1200" i="0" dirty="0">
                <a:solidFill>
                  <a:srgbClr val="1B283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sz="1200" dirty="0"/>
              <a:t>漏洞盒子、乌云</a:t>
            </a:r>
            <a:endParaRPr lang="zh-CN" altLang="en-US" sz="1200" dirty="0">
              <a:solidFill>
                <a:srgbClr val="1B283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45981" y="4924760"/>
            <a:ext cx="3243243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B2831"/>
                </a:solidFill>
              </a:rPr>
              <a:t>验证码漏洞</a:t>
            </a:r>
            <a:br>
              <a:rPr lang="en-US" altLang="zh-CN" sz="1200" dirty="0">
                <a:solidFill>
                  <a:srgbClr val="1B2831"/>
                </a:solidFill>
              </a:rPr>
            </a:br>
            <a:r>
              <a:rPr lang="zh-CN" altLang="en-US" sz="1200" dirty="0">
                <a:solidFill>
                  <a:srgbClr val="1B2831"/>
                </a:solidFill>
              </a:rPr>
              <a:t>前端验证</a:t>
            </a:r>
            <a:r>
              <a:rPr lang="en-US" altLang="zh-CN" sz="1200" dirty="0">
                <a:solidFill>
                  <a:srgbClr val="1B2831"/>
                </a:solidFill>
              </a:rPr>
              <a:t>+</a:t>
            </a:r>
            <a:r>
              <a:rPr lang="zh-CN" altLang="en-US" sz="1200" dirty="0">
                <a:solidFill>
                  <a:srgbClr val="1B2831"/>
                </a:solidFill>
              </a:rPr>
              <a:t>后端验证</a:t>
            </a:r>
            <a:br>
              <a:rPr lang="en-US" altLang="zh-CN" sz="1200" dirty="0">
                <a:solidFill>
                  <a:srgbClr val="1B2831"/>
                </a:solidFill>
              </a:rPr>
            </a:br>
            <a:r>
              <a:rPr lang="zh-CN" altLang="en-US" sz="1200" dirty="0">
                <a:solidFill>
                  <a:srgbClr val="1B2831"/>
                </a:solidFill>
              </a:rPr>
              <a:t> 业务验证</a:t>
            </a:r>
          </a:p>
        </p:txBody>
      </p:sp>
      <p:sp>
        <p:nvSpPr>
          <p:cNvPr id="23" name="任意多边形 64">
            <a:extLst>
              <a:ext uri="{FF2B5EF4-FFF2-40B4-BE49-F238E27FC236}">
                <a16:creationId xmlns:a16="http://schemas.microsoft.com/office/drawing/2014/main" id="{757F3716-0E76-416F-96BB-E995382C8ECB}"/>
              </a:ext>
            </a:extLst>
          </p:cNvPr>
          <p:cNvSpPr/>
          <p:nvPr/>
        </p:nvSpPr>
        <p:spPr>
          <a:xfrm flipH="1">
            <a:off x="6096000" y="487629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FJ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wKX/Wt9ak2ZhjJOF55pZFCSMX654WmysWijJ96YgD7n2gYXnj8Khp8X3/AMD/ACplAyQf8e5/3v6VHUg/49z/AL39KjoAef8AUj/eplFFIC3aSJFl2xuVlIJ7c80hu3MQiUenzd+v/wCr8qbBbtcHgqFBAJJ6Zq9FDBBtJ4fA+djwDnr+taxUmiG0mU4rR5FLudi4JBI+9/nBq9CkEDsqMFKuQJGPJGAf8fzqvLfcOgG/OQGJ6e4/M1FDDPcvkDgtgu3Cj6mqVk9BO7WpZ+25hZdowVxk9Ryen4HFRJHNcsSiMwVsbscL6ZNSLaIkb+Y25jAXCr0Vg2MGr/2iCElztXjHlJ1+ZU5H0wa0V3uS3bYrRWSoGZnWRkYkIoypGwsD+NWWkhh3wyERx+awKovK7o8E4+pqg9+yyEwsY1yhU5+YbRtHP0qCNZriX90pYlgu4+p9fypXS2Cze5alv2Sdmh+TLhlbuNoIFVmlknZ3CvIfvs2OnuasnSwkE8kkysyFNojOdyt/FzWysMdv58luhjt1JMqg9F8n5QfXJJ/GmlJg3FGPa6U8t3bxXLiJZYvMXPXbzgAepxV7SbeDyLNgmJ/tJBcnnOwlQPxxTBcOJ7GZULPFEysX4zy3f8az5ZniAhDHaH3kdt2MVXKo6k8zloaU0q2Zijn3CSOzMTjuGYPgH/voVQuNRa5tVhWBUcqiyOCSZAowv0qGKG4uzsijklKDdhV3YHrVldJm+xrcGaFQdhZCTlFY4DH2qG29ilZEAjEhDzzFjwuB8xxVu3tbia3kntbX92iEs/Uj1xn+laVlbWVl4nt4FU3EZEZjLcAsyg7iPxPH0qWxRks7C9x/o0ENx5rdg53AL9TlatR0Icita6QzyadLPKSbyfaVByVXAOT7kH+VE1xCtja6hDZwROtxJGqBcggKCpPqRn8abp955MOnrGMzQXTzYYfKRtX/AOJNV7y5S5WOKKEQW8as0cSsW5PUknr0H5VXTQnrqa1+qXF/rto9xFFNLLG6tM20Hb15/HNZGqyJd6mfJOYkRIkYjG4KoXP44qGRnfc7szMcHc3JJpuC0m8AsFALY7Um7gtCJIxgZGd2efSg/wCpXjHzVqW+jXdxZ+ajQqxjaWOJ3xJIg+8VHpwfyNPTSoB4cuL55g1yHj2xoc7FYnlvc46UuUfMZOeh5YbcNitC00O7vo4niaGMyA+RHJJh5tvXaO9X7ZrdvCWoxQwFZVMJllbqzFjwPRRWjHauviLRbnYy2lvZwzNJj5VVQS3P1zVKNyeexk6TpEF1bS3F1IuRbzNFEp+ZmUElj6AfrTfCk0MOt2oaDzJ5JkRGY/KgJ+Y4/venpTdMu4bXULuWdyqSW0yJxnll4H61n2N09hfwXaKrPC4dQ3QkUtE0Vvc1bGFp9P8AEUUKl5iFIVRklRJ839Kg1FGs/DljYzKUuGme4aM9VUgAZHbOCazluZ47lp4ZXilYk7o2KkZqKRnlcvI7OzclmOSaTeg0tSHFJipNtOjhkmcJFG7ueiquTUWKuQYpMVMYnEnllG35xtxzmtHU9CuNLhtDcYEk6FzH/c5xg+9LlbHzJGPjNKkbyuqRqWZjgKBkk11Ph7SrFjI106TXL20kkcA5EYCnl/f0FU/Dq+Vbarer/rra1zEf7pY4zT9nsLn3sU5NC1G0ha4mtisaghiGBK8fxAHinaLop1GaOSd/JtPMCFzwXb+6vqf5Vc8OMfs+shyTGbJy31yMVQ0RnbW9OQsxUTrgZ4HNOyug5nZgNPjk8THT4wViNyYxz0Gal1PU7hNZZLeRoobeTZDGhwFCnHSkuro2Pi2a6258q6ZseuGqzcnRDqb6h9skmRn8wWyxENnrgseMUd7dw10v2I/ErtaeJXmt2Mcm1XyvZiKIiz+Drx2JLG6UknvxWVf3kmoX0t1LgPI2cDoPQU0Xk62bWgkIgZt7J6n1qHL3mylB8qRWrXe6gPhmO1D/AL8TlymO2KyKKzTtc0auW7DUZtOkZotpDjDowyGFSy6vK0TxQxQ26P8AeES4LfjWfSUuaSVhcqvcKKXGaCMHFSUJRS4xQRiiwCUUUoBPQZpAC9/pSVIEOecDjuabgdz+VMBtFO+UdiaM+wpANopdx9aKAHznMzE9c0P/AKmP8aJv9a31of8A1Mf40xCRff8AwP8AKmYpykqciimkMXJ27c8daZTqbTkhBTqbT6cAJ4ZxFE6hfmYgg56UBLi7cDlgo6noozTrRIiXaRS23aQO33hnNW/tqQnaAGUArtXgffz/ACrVRTWpDdthiWEcas0h8w4YHGQF96sm6tkV8n5W4Mcfboc/0rNluZpWcKWCtnKr6f5FTW+nSybfMcRKWUEMOcHHP6j86E7O0UJrS8mMlu2YjkDgjC+hOadBY3U7HYuwYGN/BIPp68c1oWFrCiqwXLAHzS4B+Xdhv0qybuNGBibzJEZmRh935uxPsP51cYN6slztoipaaZb+YDuMp3xlNy4BUhuo+oq0LpIJSko582F2RUAOSh3HH49KqvLyWZvKTC7UDfd29Oe9RxyGaQi3iLlnAJ7bj05/OtFFRIbbJmcyB4hlYSqICw+bCdOPeopZYlcPK2+TGDk5zxj+VWX02QQSNc3G07S6CJdysgxk5/Hj6VoR2kFrJMlvGTCxKyFxn5PJ3c+nJzVbbInfqZlvHcXciKAIIygYSy5I252jp71M+kQR28jXTy/aY9kku0jG1m24Hv3zU41O2MNuLmc/Nbx58tclSjk7cdsiqd7rbXkLIIAkjkeZJuzuCklRjt1/Spk49XcEn00NgQKt5I1pEIo4ryCSXYeEjEeefbr+NZd/d2r2czwzKz3UcMflAHMYTGc/iBisqaaWeRnkkZmbG4+uOBTYonldI0Us7kKqgfeOe1ZuV9EaKNtS897I95Hdx5iljRVQg5xsULn9KgB2sAOFK55+laVlo0lxuimmSBzK0Easu4vIBkrx0HTn3qy+m2iWU8bRy/abeCKd5A/3txXKhfYMOfUVaTIbRmaejy3cMUaNJIWICj6GrtloN5dasti6fZyqgu7YIVSOD757Y61twxpPdq1rbiMvo7eVEhyep/M4z+tV/Mjsdd0gXD7RawxRzf7LYY4P03CqUe5Dn2Kel2lokVi15bfaPttyYVBcgRoCoLDH8WW/SprRUi0zXLCOFd6J80x+8+JVAHsKbZ6nb2tlAk1q8s9nKZrdg4C7mx976EZ4rPF3NHJL+8wtwqibj7wzu/nRog1Z0KW7RXdpqpBFlHpoVXz8pby2XZ9dx6VzMeqWlrot5ZkM880kTDH3cLnOT+NZU97LKojU7UBOMVUrnnW6RN4Uf5jQGs3aW01sjhYpipcBeTt6c1G2qX72v2ZrycwZz5W87c/SqVLWLnJ9TVRiuhL9plzkuT9aet2f4lB+lVqKSmx8qNJHWX7p59O9aGpaPdaVHatdLsa4i80J/EozjB96wYpXhlSWJysiEMrDqDWxJrNzqkEMN5JveBdqMepGSTn1OTW1Oaej3MZwa1RsNoNvb+Gbq6klSW+R4sqjZEStng9ixH5UTNLpPhmwNpK8M15vmlkjOGYBtqrn0HpS29xbxeGtUiaVBJNNCYkzywAOfyqKLVbCbSLay1G0uJGtS3lNDIF3KTna2R69xXT7qMLyZY1y6kg1Gx1CJtt5JYRyPJgZ3EY3fX3qtr2+TRNAYlmZrdySeSTvrP1LUJdRvZLl1VNyhEReiIBgKKryXVxNFFFJM7RwrsjUnhR6Cpck7lqLVjS8P3MFrqlw9xKkafZJUBbuxXAFUtH1MabJMJYPPt7iIxTR7tpKn0PrVIimEVndlpI1X1SFbWSy0+1NvDLkys8m95MA4BPYe1Y6syMHRirLyCDgipoh8/Tja3P4VGkTSNtUZNJ3ZSsiNiWYkkknqT3phqzLazwsBNDJFkZHmKV/nTGjAkCjvipaZVyCkqwD+824G3OMUxVfcdik89cUrFXIypDYPWl2gNtJ5qZ4ysx3FV57mmmNA+WfIz1UUrBchxgkE0rjgU5mTcSFJ+poMvTCqMegqdNRjUViQFBP0pTGwfnA57mkLsepJppOTU3AkZFB+9n6CkYp2Un6mo6KGxj93oAPwpCxPVjTaKkBy9/pTacvf6Gm0wCiiikAUUUUASTf65qTJ2gZ4FJ1orSwgpcE1qyeHNSgtLW5ng8uO5kWNAW+bLdOPeumt9Itba88R2Vv/qvsipCW5JYru6/8BNNCuYFh4bnuWXzmEZMkK7ep2yAtuz2wqk1lX728l/M1rH5dvvPlrnOF7V6Pa28c1tq8O/ZcSBILfHXcttzj8M/nXl561MgQlSVHUtVTGx8cckhIjVm45xV+HTMkCaQKf7o65yBUFnJsSYAMWZflwO/+TVmSd2wXYR9funk5rohG+pjOT2ROpt7djtCxNySMnJGFO3+lRC5keLAQq/ynzHPpjt9VpqxTSZeOL72f3khxk+n1qeKyjJBuZGkAZGxGcKVO3I/8e/SqsiblMvGGOSZG5OBzjPJqz9nupI5HcrBhQw39W43fh8vNWJnis7eNRsRXjdVOBkgrz/49xVV9WUwNHsaRygActjB27T9eKTlbQEr6lyDT7ZLqRGLTyJMgVm6EEE9Pc4qRr9IJ3juGC/vInkUL824xkOfwzWFLdzzPIzORvxuC8A46VLBp91c7WWMhXYje/C+p5PpS5v5UPl/mZoXesxyW5t4oNwVBCkrHHyYGfl9TtrOlvbqfeHmfDgBlBwGx0yO9aNvoZUCS6bCq8ivGp+bCLk/nWlbWFlDcLGkZZhdQgNJz8jDO369qrllLcnmjHY5yGznmJ2ISNpcn0UdTWvb+HyWtjPcRIsjhZQTzHkBgD74Par0t88ass77ZptPbzlcbSzZO0H8MfpUN/q0Bljltm8xmuFuHG0rtwoGznv16e1NRgiW5MYun2S2OpxlWM0NwiKx/hXft/Ort3cz280TbzE8OpSQwHGPLiAUEL6DpWC93Ixu9uAl02XB5/i3CmzXVxdsrXM8kzKu0GRs4HpUuS6DSfU6JbyyjnaWSbElrezzxoqk+aGxjB6dR37VUuNSS4tiqQGOeWOJZ5C+Qyp02jt0BP0rLiV3GxAWz2AzVyPSruSwa9WNfJVS3LjcVBwWC9SoPerUmyeVdQS5kknhPmHdGgjTHylVGf8arbySW7nnn1rftvDzw3mmi6fAuEklkROsaqDkf72PyzUtvaaalzpd79lfyZzj7MZNw3rIF5brt6GnaTJ5oo5+GGa5kSGJGkduEReSahvYJItJa74WN5PJUk8s2MnH0GPzFdlo0n2fxhNFFFGPNupYmbbyF+bgeme9cPrl80y29iBiO23n6sxyT+WB+FZ1fdhc0pvmlYxqWkpa4jrCiiimAlFLRRYBKcjlHDL1FNNFIDaTEkYcDgigp6Vd8LQ6den7Le3MsMjyBIykQcfN3Jzxz6Vq2mjR2+p3dtqL+XHasVkCD55ecbU/xrthHmSZyTlyto5sRM3I4HqTipv7MvPJ89rWZYO8pQ7PzrsJtFtZfHyWKxRLaLccwr6BQcY98UmiajLqHi6aOa5llguElR4j/AKsKFPGPbFX7NdSPaPocva6M9xDJdTXEVrZo/l+dNn5m/uqByTRqWiyWN5axqyTRXKq0MsZ4kBOO9a2uFE8M6EYkBibzjkn+LdTNemeHQdAh/wBXMIXkKgYIUt8tJxSuNSbsTjQ7W20G8mMi3F7G4R/LOUi4Pyg9D7mqemRtp3hmfUUZUupZvIjk6mNcZOPc0+zl8zwVqW5xva6TjPJ+U1V069sZ9Bm0i+ne2/fCeGYIXAOMEECndaCSepPDPJqPg/U/tk7zm2kjeJ35K5OCATXNySRiTKR5wB95q1ry+tLXR20vT5HmWSQSTzuuzeR0AHpWGRWUmbQW5Kbja25FCn2A4quzs33mJ+ppSKbjNZPU0Q0nccmkp7IyjkEUyky0JRS0lSAUlLRUsYlFFFIAooopAOXv9DTacvf6Gm0wCilCljgAn6UEEHBGDRYBKKKKQGzbeHb+e2ju3iMds0yxFifm5bbnH1q3qv2C10S2t7K0AkmkYSXEhy7bDjj0Bz+latg8r3sXmzebmCMu2chmNxuz+lYF6wa10jecKwdyT7yt/hWr0JOxewWTU4UgukuGa+DyrnAhMcRKr/jUM5/si6hllljcGaxSSRT8rAI4Y59Kx9Y12wjN3b6WJZhcNI8s8ny/M+B8o9AuR+Nc/LdXV1FFFLK7xxqFVOwA6U1qKx09/wCIYLPVBNaETPDqcs+1fusm1VUZ9wDXIzv5txLIqBA7lgo6Lk9KnAVBzgewqNplQnYoz6mrlTSWrEpdhqW7tycKPU1LmGPqd5qu0jv1YmmipUkvhQ+Vvc0LVjcuybvLVRnA6nkVf2W8MUjIoB2tnzCCT6f0rDikeNsxsQTxx1q7DaXN2d4UsWIyzHrk4zWsJtkSjYuT6rCpbarO7HPoAQSQf/Hqzmvrh4vJDYTjgD0GOv4VeOkqIWeWU5APCjo2N348CtG2t4LUs0SKmG/dyPjJ55GT/sihxk3qSnFLQwYrC6nV3WJiFG4k/wCea0oNEVGl+0SqTC+1o1PJG0sf5YpzapB9mZdxLLHtQBfZlA9sBgaqjU5vOd4UA3MrYIz91cfkRmj3F5hebNmC0t4Q4tY2+0K7+WT8xb93lR9RmrF3e2ircRG4RY508obfm2MN24lR7/zrmSbm4dmdzlm346c+oH0qe206SZwFUvltvoOmeT24yfwrRSfREOK6stvrI+0zSpDuV7h5MOcAqy7dpx7VUluri4klbJUSFXZV6fL0/KtGDQ5Ny+ZsRfNMLHO4/dLbh7YFXY9OsmEoE8rl1haIEY2pIyj5vfnFHK3uw5ktjD+zzTSF5ZCzsepO4lverVvphlkiCqcOXQM5wu5VyTn0Fby3EaXaGK2hRpYbpeFxt27wCPfHGaq2morJY2KXM6IF+0Qg4/1YaNQGIHv3+tPliiHKQwaEGQRSzqrOcWrRpuWX93vznj5Txz6mrVto9ijTfuS0thzIXbcsx8pn+72AZfxFMk1mzjSFB5sr2S7bd1GEc+WEJOeQMjI9aqtr85ZHghjhl3B5n+95rBNnIPGME8e5ofKCUmjXspFS/gkS3hE15pzNKVjAwfLfO0DgbtozSDEempeFo/JOlG2A3DPmliNu3r33VgyXVxcTmd5MORtGz5QoxgAAdBjjFIqZOcc01ITgbtpqcELaUAGl8kXCzqODtcngH1xVK41BC9qtpGyQ2oHleaQWJ3bizY45PaobSFmuI+OG3YJ+lWX0a9t5IYpraVJZv9UpXl/pTvJiSiis91PJeNdB9kzOz7o/lwT1rkLmTzLmV89WNd/eaQ1gmqG6cIdOjBkI+bczcKo/E/oa87zzXLiOiOmhZ3aEpRR2oXrXOjcfijHFPApdtWSRYpD1qUrTGFAJjDSUGjtUFG/4Qjmn8QwQQsFLnLOzYCqvzMxPsAa2tbvEvvEV5eRN+5lnJU/7Of8A61cXbymGdJB2NdUkDSvgcD1NdVCV42OarHW5panrCReNJdXsHEqLMroTkBxtAI/nUUmsafam6l0qxnhublWQyTShhCrdQgA/U1nCIFWds4Bxgd6jkiVWU5Oxl3e9bamVkS2mt3tjZ/ZI/Jkg3b1jnhWQI3quelULy6ub65e4upWllfqzVZaJDdKu3C4Bx+FQhmeOXecjGR7c1LT2KTW5XhjJdmA4VWyfwNRCPK7idq9Ku25JWQdhGePwNVyheBAvJUnIpW0GnqQmH58Z+XGcj0phRWRioII569asFlVgpPATaSKhJVEYBgxbjipaRSbGRheeMnB5piDCO3cCnx534VSzMMACrcujapaW5uJbC4SHHzM0Zxj3qSzPUfupKhNT/NIwjVeSeFUdTWhqeg3GlWFtcXJCvOxHlY5T61LTa0K5knqY5pKuWGn3GozmK3QHA3MxOFUepNa+r6RZWOg208EgmleUq8yk4PB4HtSUG1cbmk0jnKdtOM4OPWtvQLKF47u/uYxJFaR7hGejN2zRa+Ir430fmSKYGYK0WwBdp7Yo5Fo29wcnd2WxhVasdPuNQnEUC5Pdj0H1q94hs4rHWpI41xEcPtHbPUVo6HqjXGqxW0EKW9sAx8tO5x1J70Rprn5ZClN8nNE5maNoZniYglGKnFTWdhcXz7YYyVH3mPCr9TSX/wDyELj/AK6N/OmrdTLb+QJGEWdxQHgms9FLUvVrQ1NT0yCxsLZ4n8x33bnB4bjtVLSrIX98sTEhB8zY9K1NW/5AWm/7n9KreHJFTUirHBdCB9a2lGPtEuhkpS5G+o271SSKdobLbBChwAijJ9yas7v7U0WWWZQZ4c4cDk96yLuCSC7kjdSGDHt1rVjB07QZRMNstwflQ9cURbcnzbBJKytuYNFFFcxsdHca7i2tYLC38nydu6Z+Wk25C8eg3GsQhnCh2JVeFyeg9qc0ijvn6VCXJbOTXVJQiQrslEaqMnn60xpW6Dge1MJJ6nNKKG+2gW7jSxNNp7UysJXKFpaSloQy/p0scTP5jIh42ueqnParr6khjYBWZv4CemNx/pWXb2z3O7YVAXG4scYycf1rTt9NiyBJLuO0nao9H2kZ/wA9a6ad9kYzUd2VrnU55FKLsRWUhsDr/kcVFb2tzet8qyPlsfU/Xp0Fa/2e2jWRlhUYV9287uPx9MgetPGo2wR984XzBtKxrnaeDux+GKbjr7zJ5tPdRQXSpBE8jqECwmX5zgkBsfzrVt9LthJ5bSeYT86lOFwoViPx3Y/CsqS9aZmZYmyUkU5P95s/pmpFvLsLtEqIuVwVGSMBcYP4L+VOLS2QpJ9zVtzCCRBbpHKWRkO7ozQsQoz05pX1KNZpopbgKvnEEgbtpaIqzcdfmxWNta4lLyyPI8hyxJ781PDaStKFW2IZZkVgR91mH3Tnp0qryIsi0uphLp2giaUebGVzxuVEKn881FJcTytJ5arFE8aoF3ZKqmCBn14FWE0qZLdzLJEpjyVUNneuVJZSOMfMOasS6fBFLfo9yHkt4PNUJ0dmVeh/ujP48VXL3J5uxQnaa7nE11cvJJtK5Ix0Gcfr/OlihjEsQ8vcd23r944zWxZxWA1XSR5LTRzw5bfxukJZSxHpx0rS0gkRWaSHFuIIJIyRx5xcjOfXt+FNJEuTMJdF1GdPIS2dWQIdkmEOSDx83c+neoU0a5Fjb3hUBLibyogxwW46+w7Zro4sR2mnwXU0cNzaSQT3AmfDBQXOOerDI46/NWJJeRzaS8O4iVrxpdvohXA/Wpko3HFyNVdEtrCa5a5/0mG3SBspJ5ayNJ/tf3Rz9eKtS6dYWUGuQFi9zDH8kjDPlpvXH/AjmqA1a3eWRZrV5reWCBGTfsO6IDnPPHX8DUT6hcTTXshC7r3/AFgx23BuPyFWmuhDjLqdhp7xrq0ti2Wt7SS1EKHAVGJXBH1yxPrWJeXFxZaPAXjeG6N3Oyb879u0Kzc+pzVJL2/u1t4JZmeJPujAHRSFyepwOBmq7Ca4cPPO0jEAB3YsT6cmndi5ddSfxpqoS21i0Ta6XUkGHQ8fKMmvNa7XWIVGizs3JGOPQ5rjG4NcVe/NqdlC3KIegoHWlI+UGkAyaxNy0i5FO20kfC4NSgVoiCLbUUgwKskiq8xycYpPYEQGjt70UHpWZYV2VsR+5djgbVJJ+lcjBEZ544l6uwFepzC38P6XppSxtbm5uoftErXKbwqZwqKO3A610Ydbs5672Ry42+W0bEjJyDjNMnU/J8jKu35SRjcPWum1qz03S/Ejb7WSSyeFZ0t0fbyy5Clv7uc+9N8ZyefLpMwjSMPp0bbIxhV5PA9q6XsYJ6o56Cxu78zTWsJItovMlbPCqP8APSqiRzXUqwQQl5JDwka5LGuy0HUprnS9WsgkUNtDprsEjXG5+AXY9S1clb3VzZO720zwu6FGZDg7T1GaTQ1rctaroU2hS2sdxKpkuLdpHVeidflz3pZdO03R7O0fUoZ7q6uoxN5McvlrHGemTg5JrQ8SLmz0D1/sw/1o8U2N1qc2mX1jbS3EE9nGimJC2GXgqcdDTatewlJu1zG17SLexnsprSVvsd7EJYjL1T1B+lasNvpMfhbWlsd1xLFGge6dcbiW6IOw4/Gqvix0hi0rS9ytNY22ybac7XPJX8Ki0meGDwvr0MsqJLKsYRGbBbnsKnTmZWrihvhiMQWuramoBntLf9yT/CzZ+am+Ebu4k8SxRSSvIlwrrKGYkMNp61FoOowWK3kF6rmyvI/KkZBllPZgO9T2dxpehGS7tLqS8u9pSFjCY0jz/Ec8k0l0KfUx0vZtJ1C6+xlUYM0auVBZRnsex961Nad5PCOjPIxZ2eQlmOSea5+VW3bid27nPrWheai1zolpYtEqi1JwwbJbPrWa2aLa1TMgMyggMQDwQD1ror//AJEfTf8Ars39awAo2Fjz2AqxJfXE2nJaNJ+4hbcqY4BNTHRM0au0a3ht0nsNR00uqy3CZi3HGT6VWstAvUvEe8iNtBEwaSSX5RgfzrIjIDDrn+VEsskhw8jtj+82aOZWV+guV3dupe1y+XUdWmni/wBX91foO9LoF1DZ6tHNcNtjCsM4z2rPU5B4wMU1PvVF3zKRXKuXlJbtllvJnQ5VnYj6ZqDvR3pW+8ah66lLTQ0bjUDd2UFsYgogQ/MDnPFZysUYMpII6EU+Hq/+6f5VHRKTdmJJLQ0P7Zv9oH2gkjuVGfzqnLNLPIXldnY92OajFFDk3uxqKWwUUUUhi5pB1pcUlU79QHUhNJRTuIU0lK3akpSWoIKcKbTxQgZLFKYt+ADuGOfqD/SrIupiQwcqeT8vHU5/nS2EMUiTtIm8ImeuMe/9PxraLW0NtJs8hPvbV4yV54/76210U4mM5GI1tdXLblikfO5s46461Yh0q6D7W8tNzpHuZhjLf/qOa0ZdVtVYsXZmLb8KvdWJ/wDHs/pVKTUElkZokIVWR13+oLNj82P5U3GKZKlJosW2nRvsd5i28soCfwtv2jOfzq9ZWdkzxYi3xyqmWk6r8m4/meKzIryWIMEK/wAX8OfvHOfqMUkc8vksiyMEZVXaW4OOgP61oiJamzDKkcpWWOKBy1u8ny7NrfNxjsOhpEvvKuDFPMW2SQb8HdlghVznvj+lYs0u4uS+4sp5PJ7d6VZhvbJJDY6fTBo5hW0Nue7t/sfkKXLRQtbRybcKykJub17HH1qu0xe5kbAXzoBbuvXHyr0/75rPWYbjlCVJ6Zxxgf4VN5srncE5U5JA/AZp8yFZluGV1ks23MHt8IhXjrlv5sakjaY2awhnKRjdEmcjcV5IFEelapJL5P2aRZIlDbWwpwenXqeOO/FPg0m6kjtXf91DMsjo7k4VE5Zsen86afkS15kM+0xyJ8uPOzx9DVeNRxWs+hyRQX0rTxEWsauu08yhtuCB1xhgc/hVqfRbO3wDdSoILkW907ICMld2UA+hXn2qJJtlRkkjLjA8t/lGcDmrCt+8U8DKYNdBFptha6jLG9qJ45NS+xIJGOUTHJGP4uRz7U20tbN9NW38n94upRRTTMeWUlhgegwKtIhtGTaOiTxsf7uMfgafDbzPcw2aQSNOWVUjxglu3H41vXN3K8LXMyxvJbalJHAroCFXYflx6DC8VM9zcQ+Pg8chV5p4VdgOSCEz9M+1Mm5y17pU91oWoMWiiSHILSPt3OOdi+p+U154fu17RHYHVNNe0jKDZqUjTbnC7Y2GN/PYYNeQXkAtNRuLfcWWORkzjqAeDXNiFszqw8tGjsfCvg/Trl0ufEV01pYrGJG+baz5HAWvRdH8B/DPVJFEE87N12yzbSa4PUPEGjeIUs5p7R7e7jiVJI05jdlGMp6Z9D0qmsiPZNNaWIWaN9piM7Kyjs3/ANeuWx6EWkrn0BZfDDwbbKDDpML+7sWrQfwP4cEe1dItR9ErxDR/EWv6JZx3c+om1hklKCF5N+f9r6e9et+GPFUmuWyxrKk0uOWT9ah6bm0PeV0W5Ph54amXD6VCR9KwtS+D/hO4jZltWgPqj4xWr4g8Xf2KSk7pG23gN3NeT+IPFOu6hbm8ilmubSVim2KQKqkevp/9aha7BO0VeRU8RfDHR9OlYReILeEDs2WI+uK851TTn028e3aWOZVJCyRnKt7117PbLbW8l9azu9wchRcfOF/vYx0rH8RnSIoVt7AM0xbcx5wo/HvVnPOzV0ZugQmbVFIGRGrOfyr0qY6drWmacbm/+yS2MPkTK0TPvQNkFcd+ehriPB8BM89wR8qgLn9TW8udkgJ4CcD8a7aCtE86u7yJtdvF1fVJLtB5UBCxQq/Xao2jNR6vdrqbWMaxtF9ktUt3LkfMR3FQugkjjAZRtyGycd6gkZWut/8ADvzWpkhbDUJNN+2xxrGRcwNbuz5+VSeo96ovAv2hY1J2kDmpJRl2PYk0kkgEyyKPugdaRfoSPeTagUjnbcttbskPH3VAPFVba7uIIJIoJ54wyksFkKg/gKkikQO/l5yyMDk9Bg1TDbN2ADuXFJsEirnaxOAT6mkuR/pDU9hUcpLsWbqajoaW1Edi9uxP94VEyloE284JzilYnaVzx6UzJUcHFS2NIJRtjRT1HNMXHlP9RSGmmpbLQAgxlCcHORTThUKg5J9KQ001Ny0CHawPpSNyTSUVBQobGeOtNBxzRRUjF3H2ptLSUgHJ1P0NNpyd/oabSAKKKKQBRRRQA7NJS45pK1YgooopIBzdvpTac3b6U2nLcEFPFMqQUITHA4zVhBwMdaksWhUyGWNHxtI3n/aGf0rUt7mBGA3RINuNwHQ+Zwf6/hW9OJjNmQ8Er5KRuwVSzEL0A61Zg0u+bIEewE7GMjBcfX0rQn1KHDgzEsofZhfvdf55zmnRavasJPMWdywCsRjpkHPPfNVyx5tyeaVtiomlXZi3SOseYy6qW5b73HsflarkOgKXZHussPm/drkMoCluf+BcfSmR6kgRkaDJIcBt33WLNz+TmpodXkiyojhVxgbj2G1Qw+h21ajEluXQVNLs0DS5llCNv8tvl+TyjIoJHc+1XU0+0iaTyrffNFLIwEnzA4iLquO+D69aoQ6rKs3nK6RnIbYqccKVAx6AdqF1Cfzi/wBpkDmTf5i9d23BanaJN5M1LqFIYJRFZQgx3qMdw4bKE7f90HtV5JPKv9TWZoli+2xTvwM/LJkj8B2rm/tW92MjSNuYuee+cinmcOwYLyd2ee5GOKpOJFpHWReRbpbQXF7AJLWf7VIQ+7cAzttUjqfmBx/tVTtJ7fybeCeZxuW5hkbaWKb1Xbj2GP0rFVpJW/dwkkKzEKCeo5NTRLcztD5ULMzPtTaud7YH64xRzIXKzQur22aO5aESMs1utqjkY+5swxH/AAE/nSahqcV7E4hgeN5p/tE5ZgwLhduF9up59aqNY3i+dC1vIptgZJVI/wBWOOT+lS2+lXswtdsOFuiwiZztDBfvH6D1qG7stJI1Idak+0zz+RCzS3P2hA+T5MmD8y+v4+gqtFK4tfIB/dzSLIfUMAcHP41PbaHfS3TwxeWyrF9o85WzGU2kgg++CMVNDpU0tiJluEEzwmdLfadzRg7c56Dvx6VaZm7Ab661CaBrmUyFFcjKjrjk8Dr71Xd3keV3YtIVUliee1ajaMLaVfJvFkeG4+zT712LG5UnIbPK8Hn2obRraLX47B75RblY2acr97cqn5R6nPFO4aGa4xknn58pnnjFcT4ttxDrbSqPlmXd+PQ16TBbaPba3cQ6rfLbWsMroodsF8E4+bsOOTXnnifUdOv4bT7LJI9xGziQlcJt+Xbj1PWsKzTib0E+YyYCVUFeR3H9RXqvgvxaNSkttGv9KsL5mGyGWUpGzf7JLcE/zryi3YVZBZW3RkA9x2Nc9ro6ozcHdHtWu/DXWbm4U2WgwwrIf+eits+teifD/wADJ4SsJDPIJr2bBkYfdX/ZWvFvD3xj8R6RZx2Es0dzGhAU3Sl3VfQNn5vxr2rQ/iX4Y1i3iYazawTsvzwzt5TK3/AqycHc6fbc8bGX8TfB114mW3exZPtEGSkLYCyeozXk8OitpcskOo+Hr1ezLHE3+TXrPjH4maJoVhNNY6jZXmo7cQQRyb+T3O3tXj3iL4x+JNbsPsAkiskcYk+yAq8nsW/hH0pKLuX7VRVmZGteILOMSQ6XpZgcfK09wcsv4f41xEjM0hZmLEnJJ71bkZmGXP0A6CqbnLGraSOZzcmek+DdBivtCjjgv1F/NvlW2aNsNt7bum7AzitTQfDr61dxiWVbe1MojaRmGWb+6o7t/KqvhHxD4etvEOnsLw21vb87pxsAAT8ep/nWj4UMNx4q0+ZJFZftG5QpyB1rthaySPPqc122Z2m6PFfarcwzSOlrapJLM6/e2L6e54p7WOm6po9/dWFtPaz2IWRkkm8wSRk4z0GGFaWiPAmpapbTSJH9vimt0d2wobdkZPbNNWzfw7oer/bDGs14i28MO9XYjOWY47VpYz5it4X0rSLmX/S5RdXT28si2yqdkW1Ty57n0ArL8NWVvK19fXUKzx2FqZxE/wB126Ln2rR8LS29rrJuJpI4YzZzcucDdtxVXw/f2tvHewX7eVBeQG3eVUzszyCQPeiwXepLpl2/iC01S1vobZpIbV57eSOFUaNh1Hy9uelcYQWHAzXaW0ljoml6gIb6C7urqJoI/s4YhFIyWYkDnjpXKTFo1iCEqNgbj1pSRcHq7Gew5qN0K8EYq7cfJcMVUZ9x0plwM3Sbu4XNZ8ppzFJoJMZ2++Krmr5B+2+++qkn32x0zUyRSZARTDUjCmGoNEMNNNONNNQykN70lKaSpLEooopMYUlLSVADk7/Q02nJ3+hptDAKKKKQBRRRQA89abSnrSVrLcQUuKKKAHN2plPft9Kb3oluC2AVJUYqQU0Jk8FtLcZ8pC+3GcdsnA/U1oLpdyI84Tgc/MOPmC/1FZ8E3k7+M7lA6+4P9K0pdR8+Lb5QXKkH5s91/ooreHKYzuO/sWaSQKZYwxLIoznLA4x7Zp0eiruLG6BiUjJRPm27c5x9eKYdXlilLrEm4szqTn5WJzn8KSPWJUmd1iiCNj93yVwBjHX3NU+S5Hv2LqaCoTLzMzbG+4vCuCw5z2+X9ambRrWOFyZJT8oZZOBjCozfL77+PpVJdZuRGyrt+ZWUkr03EnI9/mP50o1SdoZIWwY32gjAzgKAMHt90Z9cVS5CXzmxJpFjC8qGORlSXduEnzbPNCbPTPOc1NDp9mstwBAGaG7kwSdwKrG7Ku30+UZ9ax21a7kVlZ+HfzGHHLZBz+nSlj1C5Scyq7BjJ5mQxzuwRnPryad4k8sjroNNthcwxG3g2SJ5xxGOJtygLn05+770/wCzM2no8i7RPbO15iMAeZ5a7M+nPP1NcmuoXZ3bpnYNIZWUscFv7314p63tySxaVmL8vvYncc5yfU1alEjkl3Owsg89zbyxYikaGzkcQjaFjUtu/wCA8Lmm2Txy21rHuQJE9zFCMhRl412/TJbrXIpI42/N90FR9DU6TSjbhugx0FHMhOD7nS3Mv2eO+sWlChNNjjfD8PIABj3I6fgajsL2IwaelzdDdi6hLO2fLDIFTPoKwGkcxqhbIB4FQS3tvbf62VQf7o5NRKaLjB2OxguLa2v7JGnRktrFonlRsoX2vwPXlsZqxbXtlBawXfnDzorIWnkEHO7P3t3TGDXnNx4kk2FLaLA/vPyfyrIudQu7s5nndx6Z4/KodZLYpUG9z0vWfF2hWkVyLSZ7uS6ujcsipjy/lbCkngnLHp6VyGq+Nb/ULzz7dEtCEjQbPmYbVAByfpXNZo28VlKrJm0aMYj7m5mupnnuJXllclmdzksfWmxw5snkI6ng03HFblrBHN4QSTA3x3rxv/usikf+gtWEmbwOdDlehqRbhx3qN1KOVPUHFIATQmDRdS8BG2RARVqKRHT5XyB2POKyQcVKGx2qlIloluH2yEK231CioBIVHyjFKxqM0mNAXY9TTaD1oNSyhKmguZrZ98Mrxt6o2KhopXA3bXxJeqojm2Topz8wwfzrVTxLay7xPA8YbH3eQK5KIcGnmt41ZJGMqUWdkmp2krDy5YyoXbsZscUsjBk2ooC5zwc5ri6cs0kf3HdfocVft31I9iuh10THJTthj/46arGQhQCqtt6bh0rGttZuYHy+JRgjDdemOtbmj282v3C2+nxNJMeWX+6PUn0960jUUtiZQ5dWU3yzFjyTUUzFzk9cYrV1vTH0fVp7CSRZXhwCyDAOQD/Wrc/huGz8qPVNWgs7qVQ4hMTPsB6byOFp2ZKkjmmlcjG72z3qu1a2p6PeaXfPaToGdcFSnIcHoVq4vhK8XRbvUrsm2EMe9ImX5357j+EUuVsalFHMMKjNaum6RcarqCWcWFYjczv0RR1JrQi0PSLu5+x22qy/aGO2N5YAsbn0HOankbL5kjmDTTVuaxuYtQaxMTG4V9mxRklvatseE3g0i8u72Xy54Y9ywIwJX/e9PpWfI2XzpbnLmkq3YWE2o3kdtCBukbGT0FalzaaFYXBtpmvJ3Q7XljKqoPfApKDauXzpOxz1Fa2r6P8A2fJE8MvnW0674pMYyPelsdCluIkuLmRLa1Y8SOeW/wB0d6nkle1g542uZNJWx4h0+DTtREEAITyw3zHJzVC0sZ72byoVBYDcSTgAetTKDTsNSTXMQJ1P0NMrpo9Gs4tIvJfOW4njX7yH5VPoPWucVC7hFGSTgCicHG1wjNSvYbRW7d2tloyRxSwC5umG5tzEKv5UWkNjq2+AW4trgLlWQkqfwNV7F3tfUn2ite2hg0VJJE0UjRsMMpII96Kz5WXcaaTvSmitGgCg9KKKQDn7U2nv2pnemxIB1qUVGO1SCmhMtWkUMvm+bvG1Qw2/7wB/Q1u22l2khC4k5Z1JLdMFv6Lj8a5tSwztz05xV6KW4VTtkkGeuCeef8a3ptdUY1EzUbTrRiT5b5+YYLfdzjH5Z70tvYWDGd/JlfygjqjNwwMZbBx71ky3FwJGPmyBmDbzuPOeuaSK4uInDxzSKy4OVY9uBTbXNsSk7bnTSaPYJM0IjcFVkUPu6kKrBj9MkVZj0nTpLgobZkJ2fKHOAPNKH3yQK5b7TdMFV5pSFVkALHgHqKn+13jSl3uJjJwCS5z8vT8qtSj2IcJdzcez0/yTIbZlZmt3YI+AqtnKrnp0q/Dpmnm5uF+y8x3vQtkbdrkJj/gIrl2ubiZneSaRzIQzEtndjpmplvLpZC/2iUOZBKTuOd46N9aakuxLhLudDcWunpbTsbLa++3dij7cB0JKr/dGRV97Sz86eNLKJEmaQYxkoFt1dcE9OST71yrXdzNv8yeRvMbc+W+83rVlNRvfLlj+1zbJAA43/e7U+ZC5H3Oos4bIGzuIbGMeZb26eW43/ekZWJz1JxjPvVDUpdL03TYWltVMUF86PhzvnG0Hr6fSslNVurBfPS7ki8uLYCrdF67R+NcheX017LvkZiq8IpPCioqVVFbFU6Lbu2bGreKJ76e9+yQx2dtcvkxooyF/u7uw9hWDnNNBBGadmuRyb1Z1qKWiHUhFKKUUguIKd0pduaUDPvTC4wKe31qa0vntIbm1P+pn2nHoy/dP6kfjShRUU0O4ZA5pNDTsyK72tKJB0cZNKkQZcxtu9R3qDOV2nt0pFYqcg4NQnYt6ltrfevHDVXIIOD1qxFdno4z70TFJOQDuq9GRqVzTCakZMDPSoz7VI0JSUtJUlBRRTkG5gKAJ0G1BQacVxTTxWliLiUw081HnOaQIQmp7S7msrhJ4HKOpzwevsfaoKQ9RS2KO8utdg13xHFqoQRrLJEZY252sNoP4cVP47Vh4svN/Q7SP93AxXDWN21rNkH5G4YYzXaL4rvDFF59vY3kkSgRTXEAd1Hbnv+NdlOpzLU46lNxldFjxo7Q6po+xttxFZxkkdVOeKZpU8s2heKZpJXkkMaZd23Hqaw7zVr29uXuLibzJn6uUXP4cVHb6xdWdleWkYjMd2oWTcnPHpV86vclQdrG54SIa81OMczSWDBPU+tc7p6O+v2aoCWM6YA+optvqd3Z3aXUEuyaP7rBRWi3i25VjNDY6fDcnP7+OD5+epHpUuaaKUWnoQ+LJzF4vvJbdyrqw+ZTyDtGataKzP4V1xmYligyT361zcs8krs7sGdjkkgEk1attZubSwubJFjMdyMOSvI+lQppNtmjg3FI0fB7omu2wb+JXA+uKxr9WS6ukcfMJmzn61FDdzW8iyRMFdTuBAHBrUk8SmZxJc6bZTzj/AJashBP1AOKnmi42ZXLJSui7rR8vw5osL8SbScH0x/8AXrnYXZruEFiQHGMnpzUt7qlzqF19ouHVmHAG0YA9AKrLKyyK4C5Bz0qZzTZUYNKxt+Mv+Q2P+uS/1rCYkAc4yKvalq02pXXnypGrbQuFX/GqBcscnH5VFSScm11KhFqKTOh0hj/wjWpf57ViWTrHfQO/CrIpP51YtNTktrC4tFjQrNyWPUcVQ3H2/KiU01HyFGLu/M2/FCt/aoc/daMYNR+HEZtVDDoqNmo49ZcwpDd28VyifdL8EfjQ+tMsLRWltFbB/vFOSfxq+aHNz3J5ZcnJYr6hIJNRuGQ/KZDjFFVN5HpRUOomzRRsrFy9kE8scoijjMiAlY12qOSOB+FaDrZJN5zWSNHCrIYg7AOVYKGJ65+b9KpajN50sTmKOJvKGVjGBk5Ocduua0or+GNYb1LNSVjdpIpW3pIxZVJx6d8eoqhFCe1t7eG4ZgxYymOLnoF5JP5gfnTr2zt4bKF4hJ5y4WcseCWXcMencfhVy5NvLaTQSQZm3zSJOWORg5wR0OQKr6hjy7z086LH/fDUWC5DpunHUZ5AX8uOKJpGf6DgfUnAqW5stLt9MiY3V19veNZPL8pfL+b/AGs56e1Q6RI329V3HaVfIHQ/I1W7qzgvdMivLa9ieWCBFmttrB0A+Xd6Ecjp60gIxpVlNpZubXUvNuY0Dz2zQlSi5wSGzhsZFWJNCt4tMS6k1mzWdoRKLUq+8g9ADjbn8aTS9PaLSL7VDPAUWJofJWTMgZjtBZey+/0qbVtIv206z1NLZ2svssKGZSCobGMH059aqKE2Zllc/ZjJhyNwXGB3DA/0rqtHsr/Vo3ms4jJDEGVm4XnfvAXuxx82BzXIQWk1wXESbiuMjPqcD9TXTSJcQaLof2beJ4XmkYJ/A3mhQ34kAZ9q2g2jKokOSYXM32eJlkmfcqog5lz2H94savvHcWE08FyiW10MARPtQrNhT0PT5c+1LLE1h4k1jUYQAYLeeWDaOFZn8vI+m4ms3VLhr7wzpdzKZGuFaW1YtzlUIZM9+j/kKvm1M+VWJmYTW7zQ2qtAsE6eYqHAPmEjn+8RWpZJDcS8W8YiJVnCR5CkJHsHqMnP15q5Z38lnqum+E95Fg9ukFzHn5WklXcXx/eDMuD/ALNctp2q6roupPdabcG3nIMbsoXkdwQeKak0TKKZuRLAXJktI1mXY7gpgM3ks2zb0wGGcU4RWn2pv9FjLRT+Y+fusfILbcem4Vp2Pi/WNR8O6xNq8yypCIPJ2wIjeYz5HzADsprio7m6SXzVmkEnmb92ed/r9eafOTyHV2lnYSSlPJVXFwjHDYARo95QfkadHY2FzuKx7HligeIKfkjWTarY79ScZrmY766WYyid/MaQSlu5YZwf1NOu9YuIYri5eQb5AqnCgfdIKgY6YwOnpTdRWF7N33K3jO9s2vFsrKIxLCWWQbsg4Py8/Tk+9crnrT55pLm4knlbdJI5d29SeTUdcE580rndCKjGwvSpAc/lTe1Ko/lUjY9DlRTwKii5Ue1WVHf9KaEIBxxTtu7leKcOuKZ9x/Y0wHbhjDCngfL6ikwtAUjlCPpTEZ867JSO3Wo6s3YJYMVIPeq1ZNami2Cik/GloGFJS5pKQCikoooAKnt0JbPpUNXoU2xj1NVFCloKRURHzZqZuKjqyCJuuajX7tSyfd96ZjCipYxuKb3p5pg70hoDWlp9zkeQx5H3f8KzTSo5RwynBByKqMrO4NXVjdkicLu2HHriqz1d0wy6pewpFgzSttILbR+Z7Vu3nh6zsPDdzfJeR3V3HOkZMLZjjz1H+0feutR5ldHK5crszkHBUkHg1GynGcHHritKKxuNR1T7NbRNLIedo9B1Nauq+H103Rkvmu1lnNx5TJEwaNR6Z7mp5L3HzpWRyhphzWzpmjvqd3MA6RW8Cl5ZX6Iv9asrothqTCDT9SL3IUlI5odgk+hzUcjZpzpHNGm1YKGGYxSRkSK21gexqOQZmI96zsaJkVFSu21yqgAD2prgAgjvUtFJjDSUtJWbGOTv9DTacnf6Gm0AFFFFIAooooAllleeVpJWLOxySauQX8f2hDcwb7cR+U0UbbTt68HnnPNUKK3Eay6hbSW1w8qyC5Jfygo+TD9c+mOfrmi+nt3sIjFMHlmKvKmDmMqu3B+vJrJFLTuKxd0n/kJR/wC4/wD6A1T6XBMqXkzRuIvskmWKnHPA/XFZgJBBHB9qttqt+9gtg15ObRTlYC52D8KQE+kZ8y9HO02cu78sj9cVPoDt/aZh3Hy54ZY5F7MNjHn8QD+FRNr102lDT1htETaEaWOBVkdQc7WYdecflVq21bTrXTisOlMuomJovtRuCy/NwzbMdcHHWqiSzMhnMRc43blA/UH+ldTomtWEsK2WoWVy4EjvHLbuNy7jnaQeCOB+vrXNWaQy+d5yv8qgjaenzAH9DXVeHtPsba4N9LKGW3kJFufvyMrEKP8AdHBY1tTTbMajSRpXd0Fu/EKu4ZYFkGBzsHnKAv4n+dOivEl8IsyOFuGunxKflG7y05z+Y/GqVjaNPdXcMk3mm+gkQbfvtIWV1GPUkdKl1HQ7+00DTdPMbee7Szyw5AOGwF3c8fc/WtrO9jD3bGjqtxGfiAGWKEkONrKPu4dcH6kfpUV5aWb6zeRfZUEZmcnbn5SoQgA/7RJz65pw09rrx/ptyUHlXXk3J5+5tVd+foUasa4kubiRrybzkSaTIZcqGwTt56EinFMUmrHWW/hyX/hDXvGtT9kuHW8aKN/4ViOPmySBuc+9c8NPtVm+WeVUjnBZQM7YxEX692OMVa1G8uoNF0G2S4YvKJryQsM72Zyo3eo2rWbFLOLgybo5BLKGZWG3dlCuPYbSRQk2Ju3UvQaSrfLFeICJ1RAy8hGXfub/AICDx3rjfEl1FLqH2a3mWW2ixsYLjOQOo9v8a6W41SawhnvTEnMiuq5OPlUoF/Jv0rz8kk5PWufETsuU6MPC75hRSj1retvBHim6hSeDw9qckTjKutq2GH5U/wD4QPxYpIbw1quP+vR/8K5DqMFen0pV547gYrdHgjxUOvhzVR/26P8A4UqeCvE6yEnw9qg4/wCfR/8ACmSYqJgbamU8Vrjwh4kU5OgaoP8At0f/AApR4T8Q5/5AWp/+Aj/4VQjK60Fdy1rDwvr44bRNSH/brJ/hS/8ACM66P+YNqGP+vV/8KYjIT5lwaQhk5Dbh6Vqnw7rSvk6PqA/7dX/wpT4f1gf8wm//APAZ/wDCgDMWRHG1x+Bqlc23lHenKH9K2n0DVR/zC77/AMBn/wAKjOjaoqkf2de49Dbv/hSauNOxz9FaEmkX6zGNbK539dnlNkfpTTpGpDrYXX/flv8ACosy7oo0uKtnTL4dbK4H/bJv8KYbC8B5tZx/2zNKwXK9FWPsN3/z6z/9+2qSLTrhz80MgH+4aLXC5XgiMj9OK0OKetu8a7RG4/4CaY6uP4W/KtErEN3IZOvFN/CnEEnoaMYWgCFzl/pTfajuTmkyPUfnUjEbjNM7U5yMcGmgUikFJSkUnakMsWly1tLkHAPDV21uf+Lb3+D/AMvyfyFcDWpa6ldDTX08TuLdnDtF2Y+tbUaltGY1ad9UDzOZDIGKk/3Tiujmk/4t5A5UZ+3H88GuXY1YbVLltIXTCV+zLL5oG3nd9a1U7XM3G9jb0Jt/hXxAq/63YrHH93/Oax9Dd217TggOVmUfrUOnapcaVc+fbleV2ujDKuvoRV+LxDb2kjT2WkW8FyQcSb2YL/uqelLmWl3sPletluVvEpQeJr0p93ze3rgZrIdsyFh606WV5pXkkYs7Elie5qM1lKV2bRVkkPYqxznHtTWbcfYU2iocrlWCkooqBjk7/Q02nJ3+hptD2AKKKKQBRRRQA6itD+yLo2wnQKyFA4G7BIPoPz/KqckUkW3ejJuGRuGMitxEYpaSloAKQ9adTTSYkKO1SiogalFNCY9A5BKhsDqR2rUsbueIE7zkHvz3yf1qnZXRtWf5mXdt6eoYH+lbllcwXDbWETZBxuXnPmZH55rpo/EYVditJrE0U2/apblkKkrsbsRj0xWxpmsG/kk+0vM00ibGldt3y/L83PU5H61QurK1l35iKuNykhuFbrnHoOmKlsdMjjZ2huSF6kyJ/Bxzx33dq2jzKoYSUXA66HVZPsktoYoh5iTKtxtzLEpb7qt6H+tdzolslzpgtZoI2gjQIY3Tj7vIA6cV5dGlzGd7xZ2o0rbW6Ddjn8RXq3g/V4f7MhtmDR7AF+cYOcdT9a3raQvFHNT1klJksXh+1Os75tNtWsoYvJs2OH+XIz8v1zVXWvh5pWoKslhGLGZcN+6+5IVbGNp+716iu0CRyxYwMYwMdqjgKMBGcq4wnHYnn+dcCqM7XBL5nzF42t5tJv20mUMskUhdgTzyBisTQZVh16xleNZAkytsYZBxWt8QtW/trxzqlyrl4kmMMR/2U+X+hP41haYcalbn/bFc85887nTGHLCyPfLL4naz0NyCP9oA1rxfEnU2HLp/3zXk0Bx0rSikbA5rqSi90cLclsz1OL4iagx5MZ/4DV1PHt2RyI/yry2GVqvRzH1p8kOxPPPuemJ45uDjKx/lU6eNZjjKpXmqSsKtRyse9L2cOwe0n3PSE8Xu38CVMPFTf3ErzuKZs1ZSY560vZQ7D9tU7nfL4oJ/gWnjxNx9xfzrhRM341Kkppeyj2H7afc7ceJQf4B+dKPEYJ5QfnXGrIPU1IJcnqaXsoj9tPudh/b0Z58tc+tH9ux/88lrkPOx3pDcHHej2UQ9tPudedci7wJ+VINehHSFBXIecT3prTEd6PZRD20+52J8QxjpCtRt4hiH/LvGa48Tt71E9wcYzR7KIvbT7nYN4it+9rEfwFRt4itO9lCf+AiuLe4xUJuDzzT9lAPbT7naN4jsR/zD7f8A74FQP4l08Z/4llqf+2Y/wripLgjvVSa5b1p+yh2F7Wp3O2fxRYd9Isj9Yl/wqu/irTh/zBbE/wDbFf8ACuFkuW9aqvctu60/Zw7B7Sp3O8k8WaYOuhaefrAv+FVJfGGlrn/intLP/buv+FcLLcOe9UpZ29aPZw7DU59zu5PGuljP/FNaQf8At2T/AArzX4ly6dqNva6lBZWtpcNIUK20QjDLjuBUrSknrWH4zf8A0GwT1LNUVIxUXZGtJyc1dnHU5G2uDTaSuM7TQcKzgR9DjFBjTfs3HPTOOKgtpNrDPY5q++n3QgF8YWFqz7VlPQmumL5lcwa5XYoFG3FcEn0pJEKYz3p0rZlYr3NLcIyJHuVl47jFJrcpdCDaWOAM0hBBIPWnoxyFzxmkfmUj3qehaGbT6UlPc/OaR+x9RUNDG0lFFQMcnf6Gm05O/wBDTaACiiikAUUUUAdFp1xFPEIhMqyhRFGjnG4lfXoBnP51au1t7rVdPt2aSWLDFt3RePur7cZ/GuVqaG6lgkV0c5XIGecVvcjlNz/hHvtLLHbnEzGTEf8AulVA/HLH8Kzb7TWsbiOFZ4p3c42xZJU54BHvV8eInnMfn5jKOMMgxhcgt7nOD+dPllDeJYJZTFJDGgdTAV+aNVJ6j+LjvzQCv1OfxjrxTa7gqrvaWVpELpAjSiylh3M+1Plyw9xjAIrF1zTrPT4V2Q3KTyyOUbIMW0MQVB65UjHU0mNMwR1qUVEKlFOIMt2tstzvBlEbDbjI45YDn86txadchfkUSDr8p/2to/Ws6KV4idpxnGffnP8AStGz1Da+ZU4wVJX3bcTW9O1zGd7EU0lxbsyhnjypRhnGR3FXbDWZYVZJUjlRvvZGCRx8uR09asG/hnikXzRtVHG1+Mpzx+JwamFhZzrJKbcKqkMfLbHUhdo+nWrSfNdMy05bNF+zvUn+U7lZo5UJHQkvnP612Gj3y+Yzifg4yHbkkqgH15rz6KxMGTHcBtsTSNxtPD7do9elbCNf2k2+SEvtYBu/zEDA4/Cu6nK61OKrCz0PZtKv5mjVCSDsXgc7c/1ql4k1w6Hpt/fh8MkBkQdPnxgfrXH+HfEKW7JHOHBUbcD8Qc/nWf8AFnWkk0KytIZQ3myc4GNyqOv5kVz1qagnI0oyc2onkDMXYsxySckmp7A4v7f/AHxVap7Q4vIf98fzry1ueq9juYDWlEeBWTAa0om4HNdkdjgkaMLE9quxe9UIXq2jVRmy9HVqN8VnxvzVpGJ6UyTQjfLVZVqoxtirAfNAFxWzUwPvVJZKmD0AW1bipFciqyNmpM0hlgEHrSHHrUIalLcUgH5ppb2qMtjvSFsd6YClqikOKcZBUEj57GhCI2PNQufeh2qItTGRufWqrtmppG5qq5xQIikU+lU5vlqxJLgVUkfcKRSK0jnNVZGqaQ1WkNIpDCfmrn/Gb/vLFPSMn9a3N3zVzfi992pQp/diFZVX7pvSXvHPUlLSVynWT21w1rcxzqiOUbIV13KfqO9dfqmoXGpeBobm5cM5vNvyqFAABwABXFVvrqMEvhBNNDEXKXXmYI4K49a2pStdGVSN7Mt+GkS20zVNVKK81sgWHcMhWPf+VR6Trl1fajHZalJ9rtrhtjLKAduehU9qj0C9gSC/0y7kEMV4m1ZG6I46ZqbSvD9zaapDdXbwR2kDeY03mqVOPTnmtVfSxDt71zE1Sz/s7VLi2ByInIBPp2qoSSxJ61e1m8W/1e6uY/uO5K59OgrPrCW7sbR2VxxYHqOaRjk0lFS2UJRRRUAOTv8AQ02nJ3+hptMAooopAFFFFADqKdIuyQr1wabW1xBTlYqcqSCRjim0UAbEWuyr5RkhjMsY2+cuQ5XcGwex6H86Zq80M8No1vd+ZEI8eQQwMTd89uc9RWVSUBYWpBUfeninETNLTpIlLJKsbBnj4cdfm5q3DZW0yg5kjOwMcfNn5mDH8hwKyoLeS4DmMAlQDjPJyccDv1qWKWezl/iUg42sMg4PStou25lJdi1caXPGGdWR1VSThuepHT14zioYrm80+TCNJEVb7p6bu/B4zU6aqRFIJEJdgxVlOMMc9f8Avo1sW1zBe5AaOVmf5Y5OT947zg+qnr7e1VZN6Mi7S1RmWepuvyuMgxNHn6tuzXTWeqW0koLyYdQUHHXcEG7Pttrn3sbN0Z4TJEVtxIoJ3Bjv2kk9uKfNo11CzmNlnAk8tfLzubpyB6c4raEpRVjGcYyZ2Vi0Um/LROYyGL/eDsIctk9xkVxXjq787Xjbqcx26BVHpn5j/OprO8uLKUEFkKt3HQjqK5u/upL6/nupGLPK5Ykmpxda9NRHhqNqjkVqlt/+PmL/AHx/OoalhP7+P/eFecjvZ2kB5rRiPFZcDCtCNuBXXE4pLU0om6VbRqz424qyjVZkaCN3q1G1Z8bZqzG3NMmxoo3HNTq+O9Ukap0bNAi2j1MGqojVMrj1oAtI1Shiaqq5NSq/uaQE5fFJvqLf3pM5oAmZzimFs0zPOKbuoAVyR3qF2pzNULnvTAYzc1C7UrmoXagdhrt71Ulf3qV261Vkai4EMhqu5qSQjFVnakVYilaqcjVPI9VJHpXKSGg/PXL+KH3ay4/uoorpVbLj61yevPv1m4I7HFY1X7pvSXvGZRRRXMdIU+MkNxTKVSVORwaa0YMnlfExIApJGJjT8aiNKWyoGOla825Nh5O2NcdT1NNb5k3d6AQVwe3ekJG3aKTY7Aqgkc03HOKcn3hSA4b8anoAEAcZ5pCMHmlb7xobtSaGKgJJx6GmVLCfmb/db+VRd6HsIKKKKkYUUUUAWp9kk7ZwjZ69j/hTZYzHFGSuCc8+tMn/ANc/1qQyFbeIYDLz8p+tWIgoqxFGskmYjzg/IevTt61XPBqkwCkpcHGe1JSAWnDimU+qQmWLeVo2IVdxfC8deoP9K2FnP2pra6jKSLuUxTpgqfMDBeelUNJeOG5WZ03NE0bqc9MOK7bbp2pwEQiO7VF3R2spKzSzD5eT12kDHDelbRuZytc5ifTreQuV3xyAsCBjG7jj2HWqj6TdrnYglAIUeWd244zwPx61qa1YroaB7KeR1ZmikSUAhSw3Daf93H41XstWiMbROTDI6eUH/hUcHJPXqv61Xut6ke8loZsdxPCHTecMnlkHnC5zgfiK24deRlJkV4pmdcPGeFXKk++fl/Wo5JLa7GTEhHkTFCPlwQ5IY+pxSPoiyMfs8rFjt2IVwWyqk/TG4VceZfCyJWe5d1HUIjocku5JELhIkLfdbMmTjqOCp9+K4mrN3lJ2jJUlDtJVsgn61XrkrVOeR0UocqEp8ZxKh/2hTKVfvr9ayRodhC1aUJ+UGsiA9MVpQngV0xehySWpoo3SrCNVKNqtIa0uZtFxDVqM1SjPNW4jzjNO5Ni4jVYjNVENTocUxWLSmpkOKqh6kVqAsWg1SBqrqcGng5oFYm30uRUWaTOKQWJi3NIOvNRbqQmgdhXbtUbPxQxqJjRcLDHaoXbjrTmbJqFzRcLEbnIqpI2Kmc9aqyNii40iGSq0hqZ29arSHNK5ViCRqqyGppDVWQ96lstIarfvB9a5DUm36jcN6ua6oMd9cfcNuuZG9WNY1HobUlqRUUUVibBRRRQBYtRbtcoLpnWDPzmMZb8K6ZF0ybwzqT2Vqy+XtHmTYZzz19q5VWCg+vaui0vLeEtW4/iX+ldFJmVRdTI0uwfU7+O1Rtu7ksewq7La6Gty1utzdqQdvnFVK5+nXFSeEpFj1oBmALoyL9axriNo7mWNhhlYg/nRZKCdh3bk1cm1HT5dNuTDKQ3GVdejD1FVUR5HCIpZicAAZJroNfXOk6SW/wBZ5WOeuMCq2n6vLA9vbwwwR/MqtIqfO3PrSlBKdmEZtxuZlxbzWkxinQo452moTzWz4o/5Dcn+6v8AKsWs5rlk0VB3SZJG20t/umo6cvf6Gm1PQoKKKKQBRRRQBLP/AK5vrSyf8e8X4/zouARcOCMHND/6iL8f51QugkP+s/A/yp3mhxiUbv8AaHUf402H/Wfgf5VHTAstGRaFlO5d45H071WqdHZLcspwd/8ASjMcvXEb+v8ACf8ACmBBT6kdGjgUMMHcfx4qLNUgLNmHFzHIpZVjdWZx/AMjmu+jsNO1YveRzBJGVtxiVUVTncOM88EcDB4rgrS48h2PPzAD2+8Dz+Va5lEQFxbTGFyCyunQ8gEsO/3mrWHdGU9dDQ1E3EkQtbuUTpFHIUUnJjjBK59vuD8MVVOi20qZt3ZFGCxkGSF45z654/KqWsG8vbtrmSKPaqlB5K4XapwWx2yTn8antdXcxrG6CbcAHCj58DGB6HpmtYNN+8jOUWl7rKM9pJaSEKWUlT7ZXpx61atdbls1JeEPIi7UbOAvAU8d+FFaf2wXEc5kI3iEiVGP3V+c4H0JX9Kr6lbWkujySW8PkSJhlUHduXCklj6/MOlOUbXcRKV9JHKE5OaKKK846wpR1FJRQB1NucqK0ojWVanKL9K0ojW8Wc8kX4zVtDxVGM9qtRmtLmbRdQ1ajziqUZq1GadybFxKnQ1VQ1Oh5ouKxaWpFqBWqVTRcLFgHApwPvUQNPB5ouFiTNJmmk0uaLhYdTSaM8U0mi4WEY1Exp5PaomNFwsRsBUEhqVqgc0XCxDIapyGrUhqnIaVx2IJDVZ2qaTmq74pXKsV3NVZD2qxIaqSnilcpIgZsBj7VyTHLsfeuouG2wyHP8Jrlu9YzNoISiiioNAooooAUdealErJGyI7AN94ZwDUVSb5O+T9Rmri7CYRO0cqujFWU5BHatVtahnlEl7p8M8o6yBihb6gcGsrIPWP8uKTCn+8PqM01NrYTinuXNU1OXUrgPIqoqDaiL0UVBbFVvYGYgAOpJP1qPb6Mp+tNZWHJBx60OWtwSSVka3iOVJdWkeN1dSq/MpyOlY45oB65oHWiUuZ3YRXKrDkxk/Q0w09ep+hpp61L2KEopc0lIAopaKLAWJWV5WWTrnh/T60kylIogffB7Hmo5/9c/1qXzNtvErDcpzx+PamIjh/1n4H+VR1OqYYMp3Jg8/h3qCmMlH/AB6n/f8A6VFUv/Lsf9/+lRUxFhJSlsFOGXeflPTpSeWsnMJ5/uHr+HrTP+Xcf75/lTKdwLVpbrOZQzbWVCVz0znv6UkkM1sxDAgHI3DowB/lkU63uDuYPk5RhuHXGP1rUtLiKUESMpQklvRsk4H5kVrCz0Ik2tSKx1GLzP8ASflG8yMQMhsnpirEltBNK7yMVlBUySRkH+EngdM8Cqs+nK5do22OpbchHAPHA/M1UiknsZuUIK4LRuODkdx9DV8zWjI5U9UW5rK4XO9d4+Zyy84G7bk/j61dtL4RwpCWV4nYCQNy+OAR+QH5VXtb+OSMrM4RgGZiejn5uP8Ax6ppYYJYjIUVJHRWBU4VcImeP+BfpVqXYiSezOccYdh6Gm1PdRGC6ljYglXIJHSoK4HudSCiiikB0dmf3a/StSI8Csix5jT6VrRVqmYyLsRq1Gapx9atJVXIsXENWYzzVSOrUdO4rFtDVhKqpVhDRcVicVKpqJCDUq0XCxMtPHtTFp4p3FYWg80dKDRcdgJpCaUikNK4WGMaiepGFQtxRcLEbVA5qZzVd6Lj5UV3NVZKsvVZ6VwsVXNV3OKsuKqyUXKsVpDmqkpwKtSD3qnNU3GkZ98+LaT6Vzlbuoti3esKokax2CiiipKCiiigBQdrAjtXT29ybm1SXC5PXjvXL1u6NlrSQNyFbik3YaLMjH0FVZPoKtSKB/DVRx9annL5Su/0FQMasOKrtRzBYgc1HUjCoyKpEtCUUUUyQooooAKKKKAFJzSliVCk8DpTaKAJIpWibcuDxgg9DTWILHAwPSm0U7gSBx5RTHO7NMpKKLgS5HkAd91R0o61MlHONRI0YqSfYilR2jbcrYPtVtNp6qD+FWEhhf70aflR7UfIyK2vgmQQASDjP3c+tXYnSVJFljEgBRgrdXIjYdR1HFC2No/WIA+xIq9a6dbp9xpFG4Nw/Qj09KuOIS3IdFvYyrzS2hdvIYuEBaTOBtwAfx4IqqLieCKW3yVWT7ylef8A61daujwSqgMz5UMMnBLZGOfwqW48M294HeS5fzW6SEZ2jcT/ACOPwqnWp9GCpT6o4a8nNxdyzbdu9t2M5xVeusfwcXkbZfoEz8u6M5/GsrWNBudH2GRllifpInTPpWLnFvRlcjS1RkUUUUCN3Tz8iVtxrwDisPTj+7St6AfKKszZOnFWkqqn3qtJTuTYsxnpVqOqsYq1HTuTYtR1OlQRirKCi4WJU4NTpUS1Ip6Ci4idfWn1EtSCi4WHClox7UhouOwGmk0HmmmlcLDWNRN1qQjmomouOxCw4qB6nY1A5ouFitJ0qs9Wn5qtJSuFis9VZDzVqSqslFx2KslUpulXJKpT0rlGNqbYhP1rGrV1U/IB71lVJaCiiigYUUVs6VoUt8TJMskcIHB243fSk2lqxqLbsjJiieZwkalmPYVv2WnrZgSOxMpHQdB/jW1aaLFZoxiLDd94k5pZLL/b/SsJVb6I6I0basyJWzmqjsM1qTWpBPzZ/CqLwdc/ypJlcpRdh2qu59KuSQ4qtJHVpkNFZjmmGpWTFRkVojNoYaKU0lUZhRRRQAUUUUAFFFFABRRRQAUCigUAPAqVFqNRU6CoZoiaNKuRJioIlPpV2KMntWbNETxKSetX4F+hFQQRE/wmtGCEY+635VDZokWbcL6VfGBHjpn2qG3h56NWgkGV6N+VZ8xpYqQgD+EY+lWzZxXULRyxq0bjBVlyKkjtip/iP4VehgKgHn8qXOHLc4zUPh9BODJp05if/nnLyv4HqK4O8tJrG7ktriMpLG21lPY177FDkDg1j6x4E0vWnlmKPDdyHJmjJPPup4NbU63RmNSj/KeWaafkWuhh4ArKewOl6pc6eziQ28rR7wMbsd8VrxDiulM45IkTrVuMZxVdBzVmMU7kFmMVajFQItWUHrRcLFhKsIMVAnFWUBNO4rEi88VOq1EoNWFUilcdhyinikUU/bxRcLB1pCKfto20rjsR44phFSEetMYUXDlImqJ+lSsMVCRSuFiFxxULjirDA1C4PNFx2Kz96rOKtSA+lV36UXCxTkqrJ3q44qrIKLhYqPVCfrWjItULgcUrjsc7qvVR71m11Fp4b1HxJevDYIhEQBkd3Chc9K6Wy+ExUhtS1MKO6W6ZP/fTf4VMqsY7s2hRnP4UeZ1t6X4V1bVQrxWxjgP/AC1l+Vf8T+Fes6d4R8P6SA8FiJZR/wAtJvnP68CtCeeNf4W+mcYrnniltE6oYN/aOL0zwhp2lIJJ8XVx/ecfKPoP8avyCEHO0fjWpNNHj+Lj3rLmkTccIT7ZrndSUndnQqSirIh3wbSNi/TNVpSgJ4QfSns6A/dx/wACqtK6n1/OqTDlKc2zJwFrPnZck4Wr8zpzwPzrPmdOeB+daRMpIoykDriqch9BVuUr6CqkjAelaoxZWeoWNTuy1AxGeK1iZyGGm0402tDFhRRRQIKKKKACiiigAooooAKB1oooAkU1OhqqDUqN61LRomX42PHSrsT89vyrLjbmrcbismaI2YZOnArSgkPp/OueSUqw+atKGZjj5/1rNmsTobeZsjgD8a04p27E/nXOQTbcZbPtmtOK5AA5/Wsmao2Yp2U9Tj61ehuGxxn86wUu2J4q/b3L5wGOfpUXY7HQQSvjkNV+OYKhdt2AMmsO2uJehY1HrGozQaXMqrtaUeWh6cmlcfKeWalOLnxLqM3aS4Zq0ocFRzWb4nMek6+yorSGSNZGDcYJHb8qpxeI44wM2jH6Sf8A1q9GDvFM8ypG0mjpYxzVyMVz1l4osWmC3EMkMf8AfB3fpWsniTw/wPtkg/7YtVEWNWNcmrSrjFZieJ/DSj/j+b8YWqwnirwz31Ej/ti/+FLULGnGntVtEzXN33jrQrNoxarNe7hlig2bf++qhT4l6UGGdMuwO5Ei8UajsdmkfSpwlZKeM/CIUE6t1/6Yv/hUo8beEP8AoLf+QX/wpDsaqx57U4R8Dis0eOPB4/5i4/78v/hTh458HZ/5C6/9+X/woux2NMJ7UFMCs3/hOfCH/QYXP/XF/wD4mkPjjwh1/thD/wBsn/8AiaV2Fi8U9aaUz2qgfG/hHtq6f9+n/wAKYfG3hL/oLL/36f8Awo1HZF14z3FRGKqh8aeEyP8AkLL/AN+n/wAKgbxl4WxxqgP/AGyf/ClqFkXXSoZEqi/jLwyTxqQ/79P/AIVG3jHwz/0ED/36b/CjULIsyJVeRKrv4v8ADn/P8f8Av03+FQP4s8PH/l9P/fpv8KNQsSSISarSLz0pr+KdAPS7P/fpv8KgfxLoRUn7UxPoImo1Cwsi+1ULlflqnJ4utXyBZS/9/B/hVSbxLFIuFtGH1f8A+tTsxHdfDkbH1ZwCSWjT9GNdhLcOh9P+BV5FofjhtDt544rJZGmkDsWfGMDGKvS/E67kB/4l8Iz/ALRrjq0KkptpHpUK9KEEmz0KW5bnPT1zWfPcu2SMmuDf4iXrDC2cC/iarP48v3P+ohH51Kw1Q0eLpHaT3EueM/iKznlmck/0rlZPGN/IMeXEPwNS2es6leSDFqjITy2MVXsJRV2T9ZhJ2RtySSdCcZ4qnNLjq1TFmC8rjjpmq8j8HIGaSRbZUln64JzVOSVuSKtSk9eKpPzngVrEwkyB5HNV3LGppAPaq7VrExkRMeajNPamGtUYyENJSmkqjIKKKKACiiigAooooAKKKKACiiigApwOKbQKBonSTHc1Osw9TVQVInWoaNYsvxz47ircdyQe34Vmr0qzF1H0rJo1RrQ3nt+tXYrzCdAT6ZrKj6CrMXX8KyaNUbMV2AM7wD6GrqX23HzrkVlJ9wVYXoayZojXTUzwd4B/GnNcyalqNtB94R5kOP0/z7VnR/eFX9E/5D0n/XL+pqSjz7xhNJN4pvjJjKOEAHYAYFYWK2/GH/I3an/12/oKw69KC91Hlzd5Mnht2n+6y59Oc05rORBkj9D/AIUyH7w+tTS/eb61qkiBv2NyCR0/H/CmfZz18xPzqU/6kfU/0pfSqUUyW2Q/Z85/exj8TThZk/8ALaL8z/hUg6Cpougp8iFzMhNiV5M0R4zwx/wqv5XH+sT861B91v8AdNZY7/WhxSHGTYnlc/fT86Xyf+mifnSDr+NO71PKh3E8n/pon50eV/00T86Ud6KOVBcb5f8A00T86PL/ANtaU9/pSHqaOVBcTZ/trRs/21opKXKh3FKAfxqaTaP7wpKWlZABGO4pPxopO9FhhRRRUgFFFFABRRRQA5FZ2CqpYnoAM1vWHhDVLwB5ITbxnvIMH8qseBf+Q8P92vTm+81c1es4OyOrD0Yz1Zxdt4UsLIAujzyerjj8qtPCqjaseAOmBW5ddB9KzJPu1xucpPVncqcYrRGdJGewNUZYpM56/hWrJ1b6VTl7fWqiyGZMyOOq4qnID6GtK6+61Z8nQ/St4mMmU5AfQ1XbNTydKrSda2iYsjYk0w049TTTWqMpDaKKKZmFFFFABRRRQB//2Q==">
            <a:extLst>
              <a:ext uri="{FF2B5EF4-FFF2-40B4-BE49-F238E27FC236}">
                <a16:creationId xmlns:a16="http://schemas.microsoft.com/office/drawing/2014/main" id="{2C4B12AA-24A8-48A3-B527-B0DA6C8833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877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4" descr="data:image/jpeg;base64,/9j/4AAQSkZJRgABAQAAAQABAAD/2wBDAAgGBgcGBQgHBwcJCQgKDBQNDAsLDBkSEw8UHRofHh0aHBwgJC4nICIsIxwcKDcpLDAxNDQ0Hyc5PTgyPC4zNDL/2wBDAQkJCQwLDBgNDRgyIRwhMjIyMjIyMjIyMjIyMjIyMjIyMjIyMjIyMjIyMjIyMjIyMjIyMjIyMjIyMjIyMjIyMjL/wAARCAFJ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wKX/Wt9ak2ZhjJOF55pZFCSMX654WmysWijJ96YgD7n2gYXnj8Khp8X3/AMD/ACplAyQf8e5/3v6VHUg/49z/AL39KjoAef8AUj/eplFFIC3aSJFl2xuVlIJ7c80hu3MQiUenzd+v/wCr8qbBbtcHgqFBAJJ6Zq9FDBBtJ4fA+djwDnr+taxUmiG0mU4rR5FLudi4JBI+9/nBq9CkEDsqMFKuQJGPJGAf8fzqvLfcOgG/OQGJ6e4/M1FDDPcvkDgtgu3Cj6mqVk9BO7WpZ+25hZdowVxk9Ryen4HFRJHNcsSiMwVsbscL6ZNSLaIkb+Y25jAXCr0Vg2MGr/2iCElztXjHlJ1+ZU5H0wa0V3uS3bYrRWSoGZnWRkYkIoypGwsD+NWWkhh3wyERx+awKovK7o8E4+pqg9+yyEwsY1yhU5+YbRtHP0qCNZriX90pYlgu4+p9fypXS2Cze5alv2Sdmh+TLhlbuNoIFVmlknZ3CvIfvs2OnuasnSwkE8kkysyFNojOdyt/FzWysMdv58luhjt1JMqg9F8n5QfXJJ/GmlJg3FGPa6U8t3bxXLiJZYvMXPXbzgAepxV7SbeDyLNgmJ/tJBcnnOwlQPxxTBcOJ7GZULPFEysX4zy3f8az5ZniAhDHaH3kdt2MVXKo6k8zloaU0q2Zijn3CSOzMTjuGYPgH/voVQuNRa5tVhWBUcqiyOCSZAowv0qGKG4uzsijklKDdhV3YHrVldJm+xrcGaFQdhZCTlFY4DH2qG29ilZEAjEhDzzFjwuB8xxVu3tbia3kntbX92iEs/Uj1xn+laVlbWVl4nt4FU3EZEZjLcAsyg7iPxPH0qWxRks7C9x/o0ENx5rdg53AL9TlatR0Icita6QzyadLPKSbyfaVByVXAOT7kH+VE1xCtja6hDZwROtxJGqBcggKCpPqRn8abp955MOnrGMzQXTzYYfKRtX/AOJNV7y5S5WOKKEQW8as0cSsW5PUknr0H5VXTQnrqa1+qXF/rto9xFFNLLG6tM20Hb15/HNZGqyJd6mfJOYkRIkYjG4KoXP44qGRnfc7szMcHc3JJpuC0m8AsFALY7Um7gtCJIxgZGd2efSg/wCpXjHzVqW+jXdxZ+ajQqxjaWOJ3xJIg+8VHpwfyNPTSoB4cuL55g1yHj2xoc7FYnlvc46UuUfMZOeh5YbcNitC00O7vo4niaGMyA+RHJJh5tvXaO9X7ZrdvCWoxQwFZVMJllbqzFjwPRRWjHauviLRbnYy2lvZwzNJj5VVQS3P1zVKNyeexk6TpEF1bS3F1IuRbzNFEp+ZmUElj6AfrTfCk0MOt2oaDzJ5JkRGY/KgJ+Y4/venpTdMu4bXULuWdyqSW0yJxnll4H61n2N09hfwXaKrPC4dQ3QkUtE0Vvc1bGFp9P8AEUUKl5iFIVRklRJ839Kg1FGs/DljYzKUuGme4aM9VUgAZHbOCazluZ47lp4ZXilYk7o2KkZqKRnlcvI7OzclmOSaTeg0tSHFJipNtOjhkmcJFG7ueiquTUWKuQYpMVMYnEnllG35xtxzmtHU9CuNLhtDcYEk6FzH/c5xg+9LlbHzJGPjNKkbyuqRqWZjgKBkk11Ph7SrFjI106TXL20kkcA5EYCnl/f0FU/Dq+Vbarer/rra1zEf7pY4zT9nsLn3sU5NC1G0ha4mtisaghiGBK8fxAHinaLop1GaOSd/JtPMCFzwXb+6vqf5Vc8OMfs+shyTGbJy31yMVQ0RnbW9OQsxUTrgZ4HNOyug5nZgNPjk8THT4wViNyYxz0Gal1PU7hNZZLeRoobeTZDGhwFCnHSkuro2Pi2a6258q6ZseuGqzcnRDqb6h9skmRn8wWyxENnrgseMUd7dw10v2I/ErtaeJXmt2Mcm1XyvZiKIiz+Drx2JLG6UknvxWVf3kmoX0t1LgPI2cDoPQU0Xk62bWgkIgZt7J6n1qHL3mylB8qRWrXe6gPhmO1D/AL8TlymO2KyKKzTtc0auW7DUZtOkZotpDjDowyGFSy6vK0TxQxQ26P8AeES4LfjWfSUuaSVhcqvcKKXGaCMHFSUJRS4xQRiiwCUUUoBPQZpAC9/pSVIEOecDjuabgdz+VMBtFO+UdiaM+wpANopdx9aKAHznMzE9c0P/AKmP8aJv9a31of8A1Mf40xCRff8AwP8AKmYpykqciimkMXJ27c8daZTqbTkhBTqbT6cAJ4ZxFE6hfmYgg56UBLi7cDlgo6noozTrRIiXaRS23aQO33hnNW/tqQnaAGUArtXgffz/ACrVRTWpDdthiWEcas0h8w4YHGQF96sm6tkV8n5W4Mcfboc/0rNluZpWcKWCtnKr6f5FTW+nSybfMcRKWUEMOcHHP6j86E7O0UJrS8mMlu2YjkDgjC+hOadBY3U7HYuwYGN/BIPp68c1oWFrCiqwXLAHzS4B+Xdhv0qybuNGBibzJEZmRh935uxPsP51cYN6slztoipaaZb+YDuMp3xlNy4BUhuo+oq0LpIJSko582F2RUAOSh3HH49KqvLyWZvKTC7UDfd29Oe9RxyGaQi3iLlnAJ7bj05/OtFFRIbbJmcyB4hlYSqICw+bCdOPeopZYlcPK2+TGDk5zxj+VWX02QQSNc3G07S6CJdysgxk5/Hj6VoR2kFrJMlvGTCxKyFxn5PJ3c+nJzVbbInfqZlvHcXciKAIIygYSy5I252jp71M+kQR28jXTy/aY9kku0jG1m24Hv3zU41O2MNuLmc/Nbx58tclSjk7cdsiqd7rbXkLIIAkjkeZJuzuCklRjt1/Spk49XcEn00NgQKt5I1pEIo4ryCSXYeEjEeefbr+NZd/d2r2czwzKz3UcMflAHMYTGc/iBisqaaWeRnkkZmbG4+uOBTYonldI0Us7kKqgfeOe1ZuV9EaKNtS897I95Hdx5iljRVQg5xsULn9KgB2sAOFK55+laVlo0lxuimmSBzK0Easu4vIBkrx0HTn3qy+m2iWU8bRy/abeCKd5A/3txXKhfYMOfUVaTIbRmaejy3cMUaNJIWICj6GrtloN5dasti6fZyqgu7YIVSOD757Y61twxpPdq1rbiMvo7eVEhyep/M4z+tV/Mjsdd0gXD7RawxRzf7LYY4P03CqUe5Dn2Kel2lokVi15bfaPttyYVBcgRoCoLDH8WW/SprRUi0zXLCOFd6J80x+8+JVAHsKbZ6nb2tlAk1q8s9nKZrdg4C7mx976EZ4rPF3NHJL+8wtwqibj7wzu/nRog1Z0KW7RXdpqpBFlHpoVXz8pby2XZ9dx6VzMeqWlrot5ZkM880kTDH3cLnOT+NZU97LKojU7UBOMVUrnnW6RN4Uf5jQGs3aW01sjhYpipcBeTt6c1G2qX72v2ZrycwZz5W87c/SqVLWLnJ9TVRiuhL9plzkuT9aet2f4lB+lVqKSmx8qNJHWX7p59O9aGpaPdaVHatdLsa4i80J/EozjB96wYpXhlSWJysiEMrDqDWxJrNzqkEMN5JveBdqMepGSTn1OTW1Oaej3MZwa1RsNoNvb+Gbq6klSW+R4sqjZEStng9ixH5UTNLpPhmwNpK8M15vmlkjOGYBtqrn0HpS29xbxeGtUiaVBJNNCYkzywAOfyqKLVbCbSLay1G0uJGtS3lNDIF3KTna2R69xXT7qMLyZY1y6kg1Gx1CJtt5JYRyPJgZ3EY3fX3qtr2+TRNAYlmZrdySeSTvrP1LUJdRvZLl1VNyhEReiIBgKKryXVxNFFFJM7RwrsjUnhR6Cpck7lqLVjS8P3MFrqlw9xKkafZJUBbuxXAFUtH1MabJMJYPPt7iIxTR7tpKn0PrVIimEVndlpI1X1SFbWSy0+1NvDLkys8m95MA4BPYe1Y6syMHRirLyCDgipoh8/Tja3P4VGkTSNtUZNJ3ZSsiNiWYkkknqT3phqzLazwsBNDJFkZHmKV/nTGjAkCjvipaZVyCkqwD+824G3OMUxVfcdik89cUrFXIypDYPWl2gNtJ5qZ4ysx3FV57mmmNA+WfIz1UUrBchxgkE0rjgU5mTcSFJ+poMvTCqMegqdNRjUViQFBP0pTGwfnA57mkLsepJppOTU3AkZFB+9n6CkYp2Un6mo6KGxj93oAPwpCxPVjTaKkBy9/pTacvf6Gm0wCiiikAUUUUASTf65qTJ2gZ4FJ1orSwgpcE1qyeHNSgtLW5ng8uO5kWNAW+bLdOPeumt9Itba88R2Vv/qvsipCW5JYru6/8BNNCuYFh4bnuWXzmEZMkK7ep2yAtuz2wqk1lX728l/M1rH5dvvPlrnOF7V6Pa28c1tq8O/ZcSBILfHXcttzj8M/nXl561MgQlSVHUtVTGx8cckhIjVm45xV+HTMkCaQKf7o65yBUFnJsSYAMWZflwO/+TVmSd2wXYR9funk5rohG+pjOT2ROpt7djtCxNySMnJGFO3+lRC5keLAQq/ynzHPpjt9VpqxTSZeOL72f3khxk+n1qeKyjJBuZGkAZGxGcKVO3I/8e/SqsiblMvGGOSZG5OBzjPJqz9nupI5HcrBhQw39W43fh8vNWJnis7eNRsRXjdVOBkgrz/49xVV9WUwNHsaRygActjB27T9eKTlbQEr6lyDT7ZLqRGLTyJMgVm6EEE9Pc4qRr9IJ3juGC/vInkUL824xkOfwzWFLdzzPIzORvxuC8A46VLBp91c7WWMhXYje/C+p5PpS5v5UPl/mZoXesxyW5t4oNwVBCkrHHyYGfl9TtrOlvbqfeHmfDgBlBwGx0yO9aNvoZUCS6bCq8ivGp+bCLk/nWlbWFlDcLGkZZhdQgNJz8jDO369qrllLcnmjHY5yGznmJ2ISNpcn0UdTWvb+HyWtjPcRIsjhZQTzHkBgD74Par0t88ass77ZptPbzlcbSzZO0H8MfpUN/q0Bljltm8xmuFuHG0rtwoGznv16e1NRgiW5MYun2S2OpxlWM0NwiKx/hXft/Ort3cz280TbzE8OpSQwHGPLiAUEL6DpWC93Ixu9uAl02XB5/i3CmzXVxdsrXM8kzKu0GRs4HpUuS6DSfU6JbyyjnaWSbElrezzxoqk+aGxjB6dR37VUuNSS4tiqQGOeWOJZ5C+Qyp02jt0BP0rLiV3GxAWz2AzVyPSruSwa9WNfJVS3LjcVBwWC9SoPerUmyeVdQS5kknhPmHdGgjTHylVGf8arbySW7nnn1rftvDzw3mmi6fAuEklkROsaqDkf72PyzUtvaaalzpd79lfyZzj7MZNw3rIF5brt6GnaTJ5oo5+GGa5kSGJGkduEReSahvYJItJa74WN5PJUk8s2MnH0GPzFdlo0n2fxhNFFFGPNupYmbbyF+bgeme9cPrl80y29iBiO23n6sxyT+WB+FZ1fdhc0pvmlYxqWkpa4jrCiiimAlFLRRYBKcjlHDL1FNNFIDaTEkYcDgigp6Vd8LQ6den7Le3MsMjyBIykQcfN3Jzxz6Vq2mjR2+p3dtqL+XHasVkCD55ecbU/xrthHmSZyTlyto5sRM3I4HqTipv7MvPJ89rWZYO8pQ7PzrsJtFtZfHyWKxRLaLccwr6BQcY98UmiajLqHi6aOa5llguElR4j/AKsKFPGPbFX7NdSPaPocva6M9xDJdTXEVrZo/l+dNn5m/uqByTRqWiyWN5axqyTRXKq0MsZ4kBOO9a2uFE8M6EYkBibzjkn+LdTNemeHQdAh/wBXMIXkKgYIUt8tJxSuNSbsTjQ7W20G8mMi3F7G4R/LOUi4Pyg9D7mqemRtp3hmfUUZUupZvIjk6mNcZOPc0+zl8zwVqW5xva6TjPJ+U1V069sZ9Bm0i+ne2/fCeGYIXAOMEECndaCSepPDPJqPg/U/tk7zm2kjeJ35K5OCATXNySRiTKR5wB95q1ry+tLXR20vT5HmWSQSTzuuzeR0AHpWGRWUmbQW5Kbja25FCn2A4quzs33mJ+ppSKbjNZPU0Q0nccmkp7IyjkEUyky0JRS0lSAUlLRUsYlFFFIAooopAOXv9DTacvf6Gm0wCilCljgAn6UEEHBGDRYBKKKKQGzbeHb+e2ju3iMds0yxFifm5bbnH1q3qv2C10S2t7K0AkmkYSXEhy7bDjj0Bz+latg8r3sXmzebmCMu2chmNxuz+lYF6wa10jecKwdyT7yt/hWr0JOxewWTU4UgukuGa+DyrnAhMcRKr/jUM5/si6hllljcGaxSSRT8rAI4Y59Kx9Y12wjN3b6WJZhcNI8s8ny/M+B8o9AuR+Nc/LdXV1FFFLK7xxqFVOwA6U1qKx09/wCIYLPVBNaETPDqcs+1fusm1VUZ9wDXIzv5txLIqBA7lgo6Lk9KnAVBzgewqNplQnYoz6mrlTSWrEpdhqW7tycKPU1LmGPqd5qu0jv1YmmipUkvhQ+Vvc0LVjcuybvLVRnA6nkVf2W8MUjIoB2tnzCCT6f0rDikeNsxsQTxx1q7DaXN2d4UsWIyzHrk4zWsJtkSjYuT6rCpbarO7HPoAQSQf/Hqzmvrh4vJDYTjgD0GOv4VeOkqIWeWU5APCjo2N348CtG2t4LUs0SKmG/dyPjJ55GT/sihxk3qSnFLQwYrC6nV3WJiFG4k/wCea0oNEVGl+0SqTC+1o1PJG0sf5YpzapB9mZdxLLHtQBfZlA9sBgaqjU5vOd4UA3MrYIz91cfkRmj3F5hebNmC0t4Q4tY2+0K7+WT8xb93lR9RmrF3e2ircRG4RY508obfm2MN24lR7/zrmSbm4dmdzlm346c+oH0qe206SZwFUvltvoOmeT24yfwrRSfREOK6stvrI+0zSpDuV7h5MOcAqy7dpx7VUluri4klbJUSFXZV6fL0/KtGDQ5Ny+ZsRfNMLHO4/dLbh7YFXY9OsmEoE8rl1haIEY2pIyj5vfnFHK3uw5ktjD+zzTSF5ZCzsepO4lverVvphlkiCqcOXQM5wu5VyTn0Fby3EaXaGK2hRpYbpeFxt27wCPfHGaq2morJY2KXM6IF+0Qg4/1YaNQGIHv3+tPliiHKQwaEGQRSzqrOcWrRpuWX93vznj5Txz6mrVto9ijTfuS0thzIXbcsx8pn+72AZfxFMk1mzjSFB5sr2S7bd1GEc+WEJOeQMjI9aqtr85ZHghjhl3B5n+95rBNnIPGME8e5ofKCUmjXspFS/gkS3hE15pzNKVjAwfLfO0DgbtozSDEempeFo/JOlG2A3DPmliNu3r33VgyXVxcTmd5MORtGz5QoxgAAdBjjFIqZOcc01ITgbtpqcELaUAGl8kXCzqODtcngH1xVK41BC9qtpGyQ2oHleaQWJ3bizY45PaobSFmuI+OG3YJ+lWX0a9t5IYpraVJZv9UpXl/pTvJiSiis91PJeNdB9kzOz7o/lwT1rkLmTzLmV89WNd/eaQ1gmqG6cIdOjBkI+bczcKo/E/oa87zzXLiOiOmhZ3aEpRR2oXrXOjcfijHFPApdtWSRYpD1qUrTGFAJjDSUGjtUFG/4Qjmn8QwQQsFLnLOzYCqvzMxPsAa2tbvEvvEV5eRN+5lnJU/7Of8A61cXbymGdJB2NdUkDSvgcD1NdVCV42OarHW5panrCReNJdXsHEqLMroTkBxtAI/nUUmsafam6l0qxnhublWQyTShhCrdQgA/U1nCIFWds4Bxgd6jkiVWU5Oxl3e9bamVkS2mt3tjZ/ZI/Jkg3b1jnhWQI3quelULy6ub65e4upWllfqzVZaJDdKu3C4Bx+FQhmeOXecjGR7c1LT2KTW5XhjJdmA4VWyfwNRCPK7idq9Ku25JWQdhGePwNVyheBAvJUnIpW0GnqQmH58Z+XGcj0phRWRioII569asFlVgpPATaSKhJVEYBgxbjipaRSbGRheeMnB5piDCO3cCnx534VSzMMACrcujapaW5uJbC4SHHzM0Zxj3qSzPUfupKhNT/NIwjVeSeFUdTWhqeg3GlWFtcXJCvOxHlY5T61LTa0K5knqY5pKuWGn3GozmK3QHA3MxOFUepNa+r6RZWOg208EgmleUq8yk4PB4HtSUG1cbmk0jnKdtOM4OPWtvQLKF47u/uYxJFaR7hGejN2zRa+Ir430fmSKYGYK0WwBdp7Yo5Fo29wcnd2WxhVasdPuNQnEUC5Pdj0H1q94hs4rHWpI41xEcPtHbPUVo6HqjXGqxW0EKW9sAx8tO5x1J70Rprn5ZClN8nNE5maNoZniYglGKnFTWdhcXz7YYyVH3mPCr9TSX/wDyELj/AK6N/OmrdTLb+QJGEWdxQHgms9FLUvVrQ1NT0yCxsLZ4n8x33bnB4bjtVLSrIX98sTEhB8zY9K1NW/5AWm/7n9KreHJFTUirHBdCB9a2lGPtEuhkpS5G+o271SSKdobLbBChwAijJ9yas7v7U0WWWZQZ4c4cDk96yLuCSC7kjdSGDHt1rVjB07QZRMNstwflQ9cURbcnzbBJKytuYNFFFcxsdHca7i2tYLC38nydu6Z+Wk25C8eg3GsQhnCh2JVeFyeg9qc0ijvn6VCXJbOTXVJQiQrslEaqMnn60xpW6Dge1MJJ6nNKKG+2gW7jSxNNp7UysJXKFpaSloQy/p0scTP5jIh42ueqnParr6khjYBWZv4CemNx/pWXb2z3O7YVAXG4scYycf1rTt9NiyBJLuO0nao9H2kZ/wA9a6ad9kYzUd2VrnU55FKLsRWUhsDr/kcVFb2tzet8qyPlsfU/Xp0Fa/2e2jWRlhUYV9287uPx9MgetPGo2wR984XzBtKxrnaeDux+GKbjr7zJ5tPdRQXSpBE8jqECwmX5zgkBsfzrVt9LthJ5bSeYT86lOFwoViPx3Y/CsqS9aZmZYmyUkU5P95s/pmpFvLsLtEqIuVwVGSMBcYP4L+VOLS2QpJ9zVtzCCRBbpHKWRkO7ozQsQoz05pX1KNZpopbgKvnEEgbtpaIqzcdfmxWNta4lLyyPI8hyxJ781PDaStKFW2IZZkVgR91mH3Tnp0qryIsi0uphLp2giaUebGVzxuVEKn881FJcTytJ5arFE8aoF3ZKqmCBn14FWE0qZLdzLJEpjyVUNneuVJZSOMfMOasS6fBFLfo9yHkt4PNUJ0dmVeh/ujP48VXL3J5uxQnaa7nE11cvJJtK5Ix0Gcfr/OlihjEsQ8vcd23r944zWxZxWA1XSR5LTRzw5bfxukJZSxHpx0rS0gkRWaSHFuIIJIyRx5xcjOfXt+FNJEuTMJdF1GdPIS2dWQIdkmEOSDx83c+neoU0a5Fjb3hUBLibyogxwW46+w7Zro4sR2mnwXU0cNzaSQT3AmfDBQXOOerDI46/NWJJeRzaS8O4iVrxpdvohXA/Wpko3HFyNVdEtrCa5a5/0mG3SBspJ5ayNJ/tf3Rz9eKtS6dYWUGuQFi9zDH8kjDPlpvXH/AjmqA1a3eWRZrV5reWCBGTfsO6IDnPPHX8DUT6hcTTXshC7r3/AFgx23BuPyFWmuhDjLqdhp7xrq0ti2Wt7SS1EKHAVGJXBH1yxPrWJeXFxZaPAXjeG6N3Oyb879u0Kzc+pzVJL2/u1t4JZmeJPujAHRSFyepwOBmq7Ca4cPPO0jEAB3YsT6cmndi5ddSfxpqoS21i0Ta6XUkGHQ8fKMmvNa7XWIVGizs3JGOPQ5rjG4NcVe/NqdlC3KIegoHWlI+UGkAyaxNy0i5FO20kfC4NSgVoiCLbUUgwKskiq8xycYpPYEQGjt70UHpWZYV2VsR+5djgbVJJ+lcjBEZ544l6uwFepzC38P6XppSxtbm5uoftErXKbwqZwqKO3A610Ydbs5672Ry42+W0bEjJyDjNMnU/J8jKu35SRjcPWum1qz03S/Ejb7WSSyeFZ0t0fbyy5Clv7uc+9N8ZyefLpMwjSMPp0bbIxhV5PA9q6XsYJ6o56Cxu78zTWsJItovMlbPCqP8APSqiRzXUqwQQl5JDwka5LGuy0HUprnS9WsgkUNtDprsEjXG5+AXY9S1clb3VzZO720zwu6FGZDg7T1GaTQ1rctaroU2hS2sdxKpkuLdpHVeidflz3pZdO03R7O0fUoZ7q6uoxN5McvlrHGemTg5JrQ8SLmz0D1/sw/1o8U2N1qc2mX1jbS3EE9nGimJC2GXgqcdDTatewlJu1zG17SLexnsprSVvsd7EJYjL1T1B+lasNvpMfhbWlsd1xLFGge6dcbiW6IOw4/Gqvix0hi0rS9ytNY22ybac7XPJX8Ki0meGDwvr0MsqJLKsYRGbBbnsKnTmZWrihvhiMQWuramoBntLf9yT/CzZ+am+Ebu4k8SxRSSvIlwrrKGYkMNp61FoOowWK3kF6rmyvI/KkZBllPZgO9T2dxpehGS7tLqS8u9pSFjCY0jz/Ec8k0l0KfUx0vZtJ1C6+xlUYM0auVBZRnsex961Nad5PCOjPIxZ2eQlmOSea5+VW3bid27nPrWheai1zolpYtEqi1JwwbJbPrWa2aLa1TMgMyggMQDwQD1ror//AJEfTf8Ars39awAo2Fjz2AqxJfXE2nJaNJ+4hbcqY4BNTHRM0au0a3ht0nsNR00uqy3CZi3HGT6VWstAvUvEe8iNtBEwaSSX5RgfzrIjIDDrn+VEsskhw8jtj+82aOZWV+guV3dupe1y+XUdWmni/wBX91foO9LoF1DZ6tHNcNtjCsM4z2rPU5B4wMU1PvVF3zKRXKuXlJbtllvJnQ5VnYj6ZqDvR3pW+8ah66lLTQ0bjUDd2UFsYgogQ/MDnPFZysUYMpII6EU+Hq/+6f5VHRKTdmJJLQ0P7Zv9oH2gkjuVGfzqnLNLPIXldnY92OajFFDk3uxqKWwUUUUhi5pB1pcUlU79QHUhNJRTuIU0lK3akpSWoIKcKbTxQgZLFKYt+ADuGOfqD/SrIupiQwcqeT8vHU5/nS2EMUiTtIm8ImeuMe/9PxraLW0NtJs8hPvbV4yV54/76210U4mM5GI1tdXLblikfO5s46461Yh0q6D7W8tNzpHuZhjLf/qOa0ZdVtVYsXZmLb8KvdWJ/wDHs/pVKTUElkZokIVWR13+oLNj82P5U3GKZKlJosW2nRvsd5i28soCfwtv2jOfzq9ZWdkzxYi3xyqmWk6r8m4/meKzIryWIMEK/wAX8OfvHOfqMUkc8vksiyMEZVXaW4OOgP61oiJamzDKkcpWWOKBy1u8ny7NrfNxjsOhpEvvKuDFPMW2SQb8HdlghVznvj+lYs0u4uS+4sp5PJ7d6VZhvbJJDY6fTBo5hW0Nue7t/sfkKXLRQtbRybcKykJub17HH1qu0xe5kbAXzoBbuvXHyr0/75rPWYbjlCVJ6Zxxgf4VN5srncE5U5JA/AZp8yFZluGV1ks23MHt8IhXjrlv5sakjaY2awhnKRjdEmcjcV5IFEelapJL5P2aRZIlDbWwpwenXqeOO/FPg0m6kjtXf91DMsjo7k4VE5Zsen86afkS15kM+0xyJ8uPOzx9DVeNRxWs+hyRQX0rTxEWsauu08yhtuCB1xhgc/hVqfRbO3wDdSoILkW907ICMld2UA+hXn2qJJtlRkkjLjA8t/lGcDmrCt+8U8DKYNdBFptha6jLG9qJ45NS+xIJGOUTHJGP4uRz7U20tbN9NW38n94upRRTTMeWUlhgegwKtIhtGTaOiTxsf7uMfgafDbzPcw2aQSNOWVUjxglu3H41vXN3K8LXMyxvJbalJHAroCFXYflx6DC8VM9zcQ+Pg8chV5p4VdgOSCEz9M+1Mm5y17pU91oWoMWiiSHILSPt3OOdi+p+U154fu17RHYHVNNe0jKDZqUjTbnC7Y2GN/PYYNeQXkAtNRuLfcWWORkzjqAeDXNiFszqw8tGjsfCvg/Trl0ufEV01pYrGJG+baz5HAWvRdH8B/DPVJFEE87N12yzbSa4PUPEGjeIUs5p7R7e7jiVJI05jdlGMp6Z9D0qmsiPZNNaWIWaN9piM7Kyjs3/ANeuWx6EWkrn0BZfDDwbbKDDpML+7sWrQfwP4cEe1dItR9ErxDR/EWv6JZx3c+om1hklKCF5N+f9r6e9et+GPFUmuWyxrKk0uOWT9ah6bm0PeV0W5Ph54amXD6VCR9KwtS+D/hO4jZltWgPqj4xWr4g8Xf2KSk7pG23gN3NeT+IPFOu6hbm8ilmubSVim2KQKqkevp/9aha7BO0VeRU8RfDHR9OlYReILeEDs2WI+uK851TTn028e3aWOZVJCyRnKt7117PbLbW8l9azu9wchRcfOF/vYx0rH8RnSIoVt7AM0xbcx5wo/HvVnPOzV0ZugQmbVFIGRGrOfyr0qY6drWmacbm/+yS2MPkTK0TPvQNkFcd+ehriPB8BM89wR8qgLn9TW8udkgJ4CcD8a7aCtE86u7yJtdvF1fVJLtB5UBCxQq/Xao2jNR6vdrqbWMaxtF9ktUt3LkfMR3FQugkjjAZRtyGycd6gkZWut/8ADvzWpkhbDUJNN+2xxrGRcwNbuz5+VSeo96ovAv2hY1J2kDmpJRl2PYk0kkgEyyKPugdaRfoSPeTagUjnbcttbskPH3VAPFVba7uIIJIoJ54wyksFkKg/gKkikQO/l5yyMDk9Bg1TDbN2ADuXFJsEirnaxOAT6mkuR/pDU9hUcpLsWbqajoaW1Edi9uxP94VEyloE284JzilYnaVzx6UzJUcHFS2NIJRtjRT1HNMXHlP9RSGmmpbLQAgxlCcHORTThUKg5J9KQ001Ny0CHawPpSNyTSUVBQobGeOtNBxzRRUjF3H2ptLSUgHJ1P0NNpyd/oabSAKKKKQBRRRQA7NJS45pK1YgooopIBzdvpTac3b6U2nLcEFPFMqQUITHA4zVhBwMdaksWhUyGWNHxtI3n/aGf0rUt7mBGA3RINuNwHQ+Zwf6/hW9OJjNmQ8Er5KRuwVSzEL0A61Zg0u+bIEewE7GMjBcfX0rQn1KHDgzEsofZhfvdf55zmnRavasJPMWdywCsRjpkHPPfNVyx5tyeaVtiomlXZi3SOseYy6qW5b73HsflarkOgKXZHussPm/drkMoCluf+BcfSmR6kgRkaDJIcBt33WLNz+TmpodXkiyojhVxgbj2G1Qw+h21ajEluXQVNLs0DS5llCNv8tvl+TyjIoJHc+1XU0+0iaTyrffNFLIwEnzA4iLquO+D69aoQ6rKs3nK6RnIbYqccKVAx6AdqF1Cfzi/wBpkDmTf5i9d23BanaJN5M1LqFIYJRFZQgx3qMdw4bKE7f90HtV5JPKv9TWZoli+2xTvwM/LJkj8B2rm/tW92MjSNuYuee+cinmcOwYLyd2ee5GOKpOJFpHWReRbpbQXF7AJLWf7VIQ+7cAzttUjqfmBx/tVTtJ7fybeCeZxuW5hkbaWKb1Xbj2GP0rFVpJW/dwkkKzEKCeo5NTRLcztD5ULMzPtTaud7YH64xRzIXKzQur22aO5aESMs1utqjkY+5swxH/AAE/nSahqcV7E4hgeN5p/tE5ZgwLhduF9up59aqNY3i+dC1vIptgZJVI/wBWOOT+lS2+lXswtdsOFuiwiZztDBfvH6D1qG7stJI1Idak+0zz+RCzS3P2hA+T5MmD8y+v4+gqtFK4tfIB/dzSLIfUMAcHP41PbaHfS3TwxeWyrF9o85WzGU2kgg++CMVNDpU0tiJluEEzwmdLfadzRg7c56Dvx6VaZm7Ab661CaBrmUyFFcjKjrjk8Dr71Xd3keV3YtIVUliee1ajaMLaVfJvFkeG4+zT712LG5UnIbPK8Hn2obRraLX47B75RblY2acr97cqn5R6nPFO4aGa4xknn58pnnjFcT4ttxDrbSqPlmXd+PQ16TBbaPba3cQ6rfLbWsMroodsF8E4+bsOOTXnnifUdOv4bT7LJI9xGziQlcJt+Xbj1PWsKzTib0E+YyYCVUFeR3H9RXqvgvxaNSkttGv9KsL5mGyGWUpGzf7JLcE/zryi3YVZBZW3RkA9x2Nc9ro6ozcHdHtWu/DXWbm4U2WgwwrIf+eits+teifD/wADJ4SsJDPIJr2bBkYfdX/ZWvFvD3xj8R6RZx2Es0dzGhAU3Sl3VfQNn5vxr2rQ/iX4Y1i3iYazawTsvzwzt5TK3/AqycHc6fbc8bGX8TfB114mW3exZPtEGSkLYCyeozXk8OitpcskOo+Hr1ezLHE3+TXrPjH4maJoVhNNY6jZXmo7cQQRyb+T3O3tXj3iL4x+JNbsPsAkiskcYk+yAq8nsW/hH0pKLuX7VRVmZGteILOMSQ6XpZgcfK09wcsv4f41xEjM0hZmLEnJJ71bkZmGXP0A6CqbnLGraSOZzcmek+DdBivtCjjgv1F/NvlW2aNsNt7bum7AzitTQfDr61dxiWVbe1MojaRmGWb+6o7t/KqvhHxD4etvEOnsLw21vb87pxsAAT8ep/nWj4UMNx4q0+ZJFZftG5QpyB1rthaySPPqc122Z2m6PFfarcwzSOlrapJLM6/e2L6e54p7WOm6po9/dWFtPaz2IWRkkm8wSRk4z0GGFaWiPAmpapbTSJH9vimt0d2wobdkZPbNNWzfw7oer/bDGs14i28MO9XYjOWY47VpYz5it4X0rSLmX/S5RdXT28si2yqdkW1Ty57n0ArL8NWVvK19fXUKzx2FqZxE/wB126Ln2rR8LS29rrJuJpI4YzZzcucDdtxVXw/f2tvHewX7eVBeQG3eVUzszyCQPeiwXepLpl2/iC01S1vobZpIbV57eSOFUaNh1Hy9uelcYQWHAzXaW0ljoml6gIb6C7urqJoI/s4YhFIyWYkDnjpXKTFo1iCEqNgbj1pSRcHq7Gew5qN0K8EYq7cfJcMVUZ9x0plwM3Sbu4XNZ8ppzFJoJMZ2++Krmr5B+2+++qkn32x0zUyRSZARTDUjCmGoNEMNNNONNNQykN70lKaSpLEooopMYUlLSVADk7/Q02nJ3+hptDAKKKKQBRRRQA89abSnrSVrLcQUuKKKAHN2plPft9Kb3oluC2AVJUYqQU0Jk8FtLcZ8pC+3GcdsnA/U1oLpdyI84Tgc/MOPmC/1FZ8E3k7+M7lA6+4P9K0pdR8+Lb5QXKkH5s91/ooreHKYzuO/sWaSQKZYwxLIoznLA4x7Zp0eiruLG6BiUjJRPm27c5x9eKYdXlilLrEm4szqTn5WJzn8KSPWJUmd1iiCNj93yVwBjHX3NU+S5Hv2LqaCoTLzMzbG+4vCuCw5z2+X9ambRrWOFyZJT8oZZOBjCozfL77+PpVJdZuRGyrt+ZWUkr03EnI9/mP50o1SdoZIWwY32gjAzgKAMHt90Z9cVS5CXzmxJpFjC8qGORlSXduEnzbPNCbPTPOc1NDp9mstwBAGaG7kwSdwKrG7Ku30+UZ9ax21a7kVlZ+HfzGHHLZBz+nSlj1C5Scyq7BjJ5mQxzuwRnPryad4k8sjroNNthcwxG3g2SJ5xxGOJtygLn05+770/wCzM2no8i7RPbO15iMAeZ5a7M+nPP1NcmuoXZ3bpnYNIZWUscFv7314p63tySxaVmL8vvYncc5yfU1alEjkl3Owsg89zbyxYikaGzkcQjaFjUtu/wCA8Lmm2Txy21rHuQJE9zFCMhRl412/TJbrXIpI42/N90FR9DU6TSjbhugx0FHMhOD7nS3Mv2eO+sWlChNNjjfD8PIABj3I6fgajsL2IwaelzdDdi6hLO2fLDIFTPoKwGkcxqhbIB4FQS3tvbf62VQf7o5NRKaLjB2OxguLa2v7JGnRktrFonlRsoX2vwPXlsZqxbXtlBawXfnDzorIWnkEHO7P3t3TGDXnNx4kk2FLaLA/vPyfyrIudQu7s5nndx6Z4/KodZLYpUG9z0vWfF2hWkVyLSZ7uS6ujcsipjy/lbCkngnLHp6VyGq+Nb/ULzz7dEtCEjQbPmYbVAByfpXNZo28VlKrJm0aMYj7m5mupnnuJXllclmdzksfWmxw5snkI6ng03HFblrBHN4QSTA3x3rxv/usikf+gtWEmbwOdDlehqRbhx3qN1KOVPUHFIATQmDRdS8BG2RARVqKRHT5XyB2POKyQcVKGx2qlIloluH2yEK231CioBIVHyjFKxqM0mNAXY9TTaD1oNSyhKmguZrZ98Mrxt6o2KhopXA3bXxJeqojm2Topz8wwfzrVTxLay7xPA8YbH3eQK5KIcGnmt41ZJGMqUWdkmp2krDy5YyoXbsZscUsjBk2ooC5zwc5ri6cs0kf3HdfocVft31I9iuh10THJTthj/46arGQhQCqtt6bh0rGttZuYHy+JRgjDdemOtbmj282v3C2+nxNJMeWX+6PUn0960jUUtiZQ5dWU3yzFjyTUUzFzk9cYrV1vTH0fVp7CSRZXhwCyDAOQD/Wrc/huGz8qPVNWgs7qVQ4hMTPsB6byOFp2ZKkjmmlcjG72z3qu1a2p6PeaXfPaToGdcFSnIcHoVq4vhK8XRbvUrsm2EMe9ImX5357j+EUuVsalFHMMKjNaum6RcarqCWcWFYjczv0RR1JrQi0PSLu5+x22qy/aGO2N5YAsbn0HOankbL5kjmDTTVuaxuYtQaxMTG4V9mxRklvatseE3g0i8u72Xy54Y9ywIwJX/e9PpWfI2XzpbnLmkq3YWE2o3kdtCBukbGT0FalzaaFYXBtpmvJ3Q7XljKqoPfApKDauXzpOxz1Fa2r6P8A2fJE8MvnW0674pMYyPelsdCluIkuLmRLa1Y8SOeW/wB0d6nkle1g542uZNJWx4h0+DTtREEAITyw3zHJzVC0sZ72byoVBYDcSTgAetTKDTsNSTXMQJ1P0NMrpo9Gs4tIvJfOW4njX7yH5VPoPWucVC7hFGSTgCicHG1wjNSvYbRW7d2tloyRxSwC5umG5tzEKv5UWkNjq2+AW4trgLlWQkqfwNV7F3tfUn2ite2hg0VJJE0UjRsMMpII96Kz5WXcaaTvSmitGgCg9KKKQDn7U2nv2pnemxIB1qUVGO1SCmhMtWkUMvm+bvG1Qw2/7wB/Q1u22l2khC4k5Z1JLdMFv6Lj8a5tSwztz05xV6KW4VTtkkGeuCeef8a3ptdUY1EzUbTrRiT5b5+YYLfdzjH5Z70tvYWDGd/JlfygjqjNwwMZbBx71ky3FwJGPmyBmDbzuPOeuaSK4uInDxzSKy4OVY9uBTbXNsSk7bnTSaPYJM0IjcFVkUPu6kKrBj9MkVZj0nTpLgobZkJ2fKHOAPNKH3yQK5b7TdMFV5pSFVkALHgHqKn+13jSl3uJjJwCS5z8vT8qtSj2IcJdzcez0/yTIbZlZmt3YI+AqtnKrnp0q/Dpmnm5uF+y8x3vQtkbdrkJj/gIrl2ubiZneSaRzIQzEtndjpmplvLpZC/2iUOZBKTuOd46N9aakuxLhLudDcWunpbTsbLa++3dij7cB0JKr/dGRV97Sz86eNLKJEmaQYxkoFt1dcE9OST71yrXdzNv8yeRvMbc+W+83rVlNRvfLlj+1zbJAA43/e7U+ZC5H3Oos4bIGzuIbGMeZb26eW43/ekZWJz1JxjPvVDUpdL03TYWltVMUF86PhzvnG0Hr6fSslNVurBfPS7ki8uLYCrdF67R+NcheX017LvkZiq8IpPCioqVVFbFU6Lbu2bGreKJ76e9+yQx2dtcvkxooyF/u7uw9hWDnNNBBGadmuRyb1Z1qKWiHUhFKKUUguIKd0pduaUDPvTC4wKe31qa0vntIbm1P+pn2nHoy/dP6kfjShRUU0O4ZA5pNDTsyK72tKJB0cZNKkQZcxtu9R3qDOV2nt0pFYqcg4NQnYt6ltrfevHDVXIIOD1qxFdno4z70TFJOQDuq9GRqVzTCakZMDPSoz7VI0JSUtJUlBRRTkG5gKAJ0G1BQacVxTTxWliLiUw081HnOaQIQmp7S7msrhJ4HKOpzwevsfaoKQ9RS2KO8utdg13xHFqoQRrLJEZY252sNoP4cVP47Vh4svN/Q7SP93AxXDWN21rNkH5G4YYzXaL4rvDFF59vY3kkSgRTXEAd1Hbnv+NdlOpzLU46lNxldFjxo7Q6po+xttxFZxkkdVOeKZpU8s2heKZpJXkkMaZd23Hqaw7zVr29uXuLibzJn6uUXP4cVHb6xdWdleWkYjMd2oWTcnPHpV86vclQdrG54SIa81OMczSWDBPU+tc7p6O+v2aoCWM6YA+optvqd3Z3aXUEuyaP7rBRWi3i25VjNDY6fDcnP7+OD5+epHpUuaaKUWnoQ+LJzF4vvJbdyrqw+ZTyDtGataKzP4V1xmYligyT361zcs8krs7sGdjkkgEk1attZubSwubJFjMdyMOSvI+lQppNtmjg3FI0fB7omu2wb+JXA+uKxr9WS6ukcfMJmzn61FDdzW8iyRMFdTuBAHBrUk8SmZxJc6bZTzj/AJashBP1AOKnmi42ZXLJSui7rR8vw5osL8SbScH0x/8AXrnYXZruEFiQHGMnpzUt7qlzqF19ouHVmHAG0YA9AKrLKyyK4C5Bz0qZzTZUYNKxt+Mv+Q2P+uS/1rCYkAc4yKvalq02pXXnypGrbQuFX/GqBcscnH5VFSScm11KhFqKTOh0hj/wjWpf57ViWTrHfQO/CrIpP51YtNTktrC4tFjQrNyWPUcVQ3H2/KiU01HyFGLu/M2/FCt/aoc/daMYNR+HEZtVDDoqNmo49ZcwpDd28VyifdL8EfjQ+tMsLRWltFbB/vFOSfxq+aHNz3J5ZcnJYr6hIJNRuGQ/KZDjFFVN5HpRUOomzRRsrFy9kE8scoijjMiAlY12qOSOB+FaDrZJN5zWSNHCrIYg7AOVYKGJ65+b9KpajN50sTmKOJvKGVjGBk5Ocduua0or+GNYb1LNSVjdpIpW3pIxZVJx6d8eoqhFCe1t7eG4ZgxYymOLnoF5JP5gfnTr2zt4bKF4hJ5y4WcseCWXcMencfhVy5NvLaTQSQZm3zSJOWORg5wR0OQKr6hjy7z086LH/fDUWC5DpunHUZ5AX8uOKJpGf6DgfUnAqW5stLt9MiY3V19veNZPL8pfL+b/AGs56e1Q6RI329V3HaVfIHQ/I1W7qzgvdMivLa9ieWCBFmttrB0A+Xd6Ecjp60gIxpVlNpZubXUvNuY0Dz2zQlSi5wSGzhsZFWJNCt4tMS6k1mzWdoRKLUq+8g9ADjbn8aTS9PaLSL7VDPAUWJofJWTMgZjtBZey+/0qbVtIv206z1NLZ2svssKGZSCobGMH059aqKE2Zllc/ZjJhyNwXGB3DA/0rqtHsr/Vo3ms4jJDEGVm4XnfvAXuxx82BzXIQWk1wXESbiuMjPqcD9TXTSJcQaLof2beJ4XmkYJ/A3mhQ34kAZ9q2g2jKokOSYXM32eJlkmfcqog5lz2H94savvHcWE08FyiW10MARPtQrNhT0PT5c+1LLE1h4k1jUYQAYLeeWDaOFZn8vI+m4ms3VLhr7wzpdzKZGuFaW1YtzlUIZM9+j/kKvm1M+VWJmYTW7zQ2qtAsE6eYqHAPmEjn+8RWpZJDcS8W8YiJVnCR5CkJHsHqMnP15q5Z38lnqum+E95Fg9ukFzHn5WklXcXx/eDMuD/ALNctp2q6roupPdabcG3nIMbsoXkdwQeKak0TKKZuRLAXJktI1mXY7gpgM3ks2zb0wGGcU4RWn2pv9FjLRT+Y+fusfILbcem4Vp2Pi/WNR8O6xNq8yypCIPJ2wIjeYz5HzADsprio7m6SXzVmkEnmb92ed/r9eafOTyHV2lnYSSlPJVXFwjHDYARo95QfkadHY2FzuKx7HligeIKfkjWTarY79ScZrmY766WYyid/MaQSlu5YZwf1NOu9YuIYri5eQb5AqnCgfdIKgY6YwOnpTdRWF7N33K3jO9s2vFsrKIxLCWWQbsg4Py8/Tk+9crnrT55pLm4knlbdJI5d29SeTUdcE580rndCKjGwvSpAc/lTe1Ko/lUjY9DlRTwKii5Ue1WVHf9KaEIBxxTtu7leKcOuKZ9x/Y0wHbhjDCngfL6ikwtAUjlCPpTEZ867JSO3Wo6s3YJYMVIPeq1ZNami2Cik/GloGFJS5pKQCikoooAKnt0JbPpUNXoU2xj1NVFCloKRURHzZqZuKjqyCJuuajX7tSyfd96ZjCipYxuKb3p5pg70hoDWlp9zkeQx5H3f8KzTSo5RwynBByKqMrO4NXVjdkicLu2HHriqz1d0wy6pewpFgzSttILbR+Z7Vu3nh6zsPDdzfJeR3V3HOkZMLZjjz1H+0feutR5ldHK5crszkHBUkHg1GynGcHHritKKxuNR1T7NbRNLIedo9B1Nauq+H103Rkvmu1lnNx5TJEwaNR6Z7mp5L3HzpWRyhphzWzpmjvqd3MA6RW8Cl5ZX6Iv9asrothqTCDT9SL3IUlI5odgk+hzUcjZpzpHNGm1YKGGYxSRkSK21gexqOQZmI96zsaJkVFSu21yqgAD2prgAgjvUtFJjDSUtJWbGOTv9DTacnf6Gm0AFFFFIAooooAllleeVpJWLOxySauQX8f2hDcwb7cR+U0UbbTt68HnnPNUKK3Eay6hbSW1w8qyC5Jfygo+TD9c+mOfrmi+nt3sIjFMHlmKvKmDmMqu3B+vJrJFLTuKxd0n/kJR/wC4/wD6A1T6XBMqXkzRuIvskmWKnHPA/XFZgJBBHB9qttqt+9gtg15ObRTlYC52D8KQE+kZ8y9HO02cu78sj9cVPoDt/aZh3Hy54ZY5F7MNjHn8QD+FRNr102lDT1htETaEaWOBVkdQc7WYdecflVq21bTrXTisOlMuomJovtRuCy/NwzbMdcHHWqiSzMhnMRc43blA/UH+ldTomtWEsK2WoWVy4EjvHLbuNy7jnaQeCOB+vrXNWaQy+d5yv8qgjaenzAH9DXVeHtPsba4N9LKGW3kJFufvyMrEKP8AdHBY1tTTbMajSRpXd0Fu/EKu4ZYFkGBzsHnKAv4n+dOivEl8IsyOFuGunxKflG7y05z+Y/GqVjaNPdXcMk3mm+gkQbfvtIWV1GPUkdKl1HQ7+00DTdPMbee7Szyw5AOGwF3c8fc/WtrO9jD3bGjqtxGfiAGWKEkONrKPu4dcH6kfpUV5aWb6zeRfZUEZmcnbn5SoQgA/7RJz65pw09rrx/ptyUHlXXk3J5+5tVd+foUasa4kubiRrybzkSaTIZcqGwTt56EinFMUmrHWW/hyX/hDXvGtT9kuHW8aKN/4ViOPmySBuc+9c8NPtVm+WeVUjnBZQM7YxEX692OMVa1G8uoNF0G2S4YvKJryQsM72Zyo3eo2rWbFLOLgybo5BLKGZWG3dlCuPYbSRQk2Ju3UvQaSrfLFeICJ1RAy8hGXfub/AICDx3rjfEl1FLqH2a3mWW2ixsYLjOQOo9v8a6W41SawhnvTEnMiuq5OPlUoF/Jv0rz8kk5PWufETsuU6MPC75hRSj1retvBHim6hSeDw9qckTjKutq2GH5U/wD4QPxYpIbw1quP+vR/8K5DqMFen0pV547gYrdHgjxUOvhzVR/26P8A4UqeCvE6yEnw9qg4/wCfR/8ACmSYqJgbamU8Vrjwh4kU5OgaoP8At0f/AApR4T8Q5/5AWp/+Aj/4VQjK60Fdy1rDwvr44bRNSH/brJ/hS/8ACM66P+YNqGP+vV/8KYjIT5lwaQhk5Dbh6Vqnw7rSvk6PqA/7dX/wpT4f1gf8wm//APAZ/wDCgDMWRHG1x+Bqlc23lHenKH9K2n0DVR/zC77/AMBn/wAKjOjaoqkf2de49Dbv/hSauNOxz9FaEmkX6zGNbK539dnlNkfpTTpGpDrYXX/flv8ACosy7oo0uKtnTL4dbK4H/bJv8KYbC8B5tZx/2zNKwXK9FWPsN3/z6z/9+2qSLTrhz80MgH+4aLXC5XgiMj9OK0OKetu8a7RG4/4CaY6uP4W/KtErEN3IZOvFN/CnEEnoaMYWgCFzl/pTfajuTmkyPUfnUjEbjNM7U5yMcGmgUikFJSkUnakMsWly1tLkHAPDV21uf+Lb3+D/AMvyfyFcDWpa6ldDTX08TuLdnDtF2Y+tbUaltGY1ad9UDzOZDIGKk/3Tiujmk/4t5A5UZ+3H88GuXY1YbVLltIXTCV+zLL5oG3nd9a1U7XM3G9jb0Jt/hXxAq/63YrHH93/Oax9Dd217TggOVmUfrUOnapcaVc+fbleV2ujDKuvoRV+LxDb2kjT2WkW8FyQcSb2YL/uqelLmWl3sPletluVvEpQeJr0p93ze3rgZrIdsyFh606WV5pXkkYs7Elie5qM1lKV2bRVkkPYqxznHtTWbcfYU2iocrlWCkooqBjk7/Q02nJ3+hptD2AKKKKQBRRRQA6itD+yLo2wnQKyFA4G7BIPoPz/KqckUkW3ejJuGRuGMitxEYpaSloAKQ9adTTSYkKO1SiogalFNCY9A5BKhsDqR2rUsbueIE7zkHvz3yf1qnZXRtWf5mXdt6eoYH+lbllcwXDbWETZBxuXnPmZH55rpo/EYVditJrE0U2/apblkKkrsbsRj0xWxpmsG/kk+0vM00ibGldt3y/L83PU5H61QurK1l35iKuNykhuFbrnHoOmKlsdMjjZ2huSF6kyJ/Bxzx33dq2jzKoYSUXA66HVZPsktoYoh5iTKtxtzLEpb7qt6H+tdzolslzpgtZoI2gjQIY3Tj7vIA6cV5dGlzGd7xZ2o0rbW6Ddjn8RXq3g/V4f7MhtmDR7AF+cYOcdT9a3raQvFHNT1klJksXh+1Os75tNtWsoYvJs2OH+XIz8v1zVXWvh5pWoKslhGLGZcN+6+5IVbGNp+716iu0CRyxYwMYwMdqjgKMBGcq4wnHYnn+dcCqM7XBL5nzF42t5tJv20mUMskUhdgTzyBisTQZVh16xleNZAkytsYZBxWt8QtW/trxzqlyrl4kmMMR/2U+X+hP41haYcalbn/bFc85887nTGHLCyPfLL4naz0NyCP9oA1rxfEnU2HLp/3zXk0Bx0rSikbA5rqSi90cLclsz1OL4iagx5MZ/4DV1PHt2RyI/yry2GVqvRzH1p8kOxPPPuemJ45uDjKx/lU6eNZjjKpXmqSsKtRyse9L2cOwe0n3PSE8Xu38CVMPFTf3ErzuKZs1ZSY560vZQ7D9tU7nfL4oJ/gWnjxNx9xfzrhRM341Kkppeyj2H7afc7ceJQf4B+dKPEYJ5QfnXGrIPU1IJcnqaXsoj9tPudh/b0Z58tc+tH9ux/88lrkPOx3pDcHHej2UQ9tPudedci7wJ+VINehHSFBXIecT3prTEd6PZRD20+52J8QxjpCtRt4hiH/LvGa48Tt71E9wcYzR7KIvbT7nYN4it+9rEfwFRt4itO9lCf+AiuLe4xUJuDzzT9lAPbT7naN4jsR/zD7f8A74FQP4l08Z/4llqf+2Y/wripLgjvVSa5b1p+yh2F7Wp3O2fxRYd9Isj9Yl/wqu/irTh/zBbE/wDbFf8ACuFkuW9aqvctu60/Zw7B7Sp3O8k8WaYOuhaefrAv+FVJfGGlrn/intLP/buv+FcLLcOe9UpZ29aPZw7DU59zu5PGuljP/FNaQf8At2T/AArzX4ly6dqNva6lBZWtpcNIUK20QjDLjuBUrSknrWH4zf8A0GwT1LNUVIxUXZGtJyc1dnHU5G2uDTaSuM7TQcKzgR9DjFBjTfs3HPTOOKgtpNrDPY5q++n3QgF8YWFqz7VlPQmumL5lcwa5XYoFG3FcEn0pJEKYz3p0rZlYr3NLcIyJHuVl47jFJrcpdCDaWOAM0hBBIPWnoxyFzxmkfmUj3qehaGbT6UlPc/OaR+x9RUNDG0lFFQMcnf6Gm05O/wBDTaACiiikAUUUUAdFp1xFPEIhMqyhRFGjnG4lfXoBnP51au1t7rVdPt2aSWLDFt3RePur7cZ/GuVqaG6lgkV0c5XIGecVvcjlNz/hHvtLLHbnEzGTEf8AulVA/HLH8Kzb7TWsbiOFZ4p3c42xZJU54BHvV8eInnMfn5jKOMMgxhcgt7nOD+dPllDeJYJZTFJDGgdTAV+aNVJ6j+LjvzQCv1OfxjrxTa7gqrvaWVpELpAjSiylh3M+1Plyw9xjAIrF1zTrPT4V2Q3KTyyOUbIMW0MQVB65UjHU0mNMwR1qUVEKlFOIMt2tstzvBlEbDbjI45YDn86txadchfkUSDr8p/2to/Ws6KV4idpxnGffnP8AStGz1Da+ZU4wVJX3bcTW9O1zGd7EU0lxbsyhnjypRhnGR3FXbDWZYVZJUjlRvvZGCRx8uR09asG/hnikXzRtVHG1+Mpzx+JwamFhZzrJKbcKqkMfLbHUhdo+nWrSfNdMy05bNF+zvUn+U7lZo5UJHQkvnP612Gj3y+Yzifg4yHbkkqgH15rz6KxMGTHcBtsTSNxtPD7do9elbCNf2k2+SEvtYBu/zEDA4/Cu6nK61OKrCz0PZtKv5mjVCSDsXgc7c/1ql4k1w6Hpt/fh8MkBkQdPnxgfrXH+HfEKW7JHOHBUbcD8Qc/nWf8AFnWkk0KytIZQ3myc4GNyqOv5kVz1qagnI0oyc2onkDMXYsxySckmp7A4v7f/AHxVap7Q4vIf98fzry1ueq9juYDWlEeBWTAa0om4HNdkdjgkaMLE9quxe9UIXq2jVRmy9HVqN8VnxvzVpGJ6UyTQjfLVZVqoxtirAfNAFxWzUwPvVJZKmD0AW1bipFciqyNmpM0hlgEHrSHHrUIalLcUgH5ppb2qMtjvSFsd6YClqikOKcZBUEj57GhCI2PNQufeh2qItTGRufWqrtmppG5qq5xQIikU+lU5vlqxJLgVUkfcKRSK0jnNVZGqaQ1WkNIpDCfmrn/Gb/vLFPSMn9a3N3zVzfi992pQp/diFZVX7pvSXvHPUlLSVynWT21w1rcxzqiOUbIV13KfqO9dfqmoXGpeBobm5cM5vNvyqFAABwABXFVvrqMEvhBNNDEXKXXmYI4K49a2pStdGVSN7Mt+GkS20zVNVKK81sgWHcMhWPf+VR6Trl1fajHZalJ9rtrhtjLKAduehU9qj0C9gSC/0y7kEMV4m1ZG6I46ZqbSvD9zaapDdXbwR2kDeY03mqVOPTnmtVfSxDt71zE1Sz/s7VLi2ByInIBPp2qoSSxJ61e1m8W/1e6uY/uO5K59OgrPrCW7sbR2VxxYHqOaRjk0lFS2UJRRRUAOTv8AQ02nJ3+hptMAooopAFFFFADqKdIuyQr1wabW1xBTlYqcqSCRjim0UAbEWuyr5RkhjMsY2+cuQ5XcGwex6H86Zq80M8No1vd+ZEI8eQQwMTd89uc9RWVSUBYWpBUfeninETNLTpIlLJKsbBnj4cdfm5q3DZW0yg5kjOwMcfNn5mDH8hwKyoLeS4DmMAlQDjPJyccDv1qWKWezl/iUg42sMg4PStou25lJdi1caXPGGdWR1VSThuepHT14zioYrm80+TCNJEVb7p6bu/B4zU6aqRFIJEJdgxVlOMMc9f8Avo1sW1zBe5AaOVmf5Y5OT947zg+qnr7e1VZN6Mi7S1RmWepuvyuMgxNHn6tuzXTWeqW0koLyYdQUHHXcEG7Pttrn3sbN0Z4TJEVtxIoJ3Bjv2kk9uKfNo11CzmNlnAk8tfLzubpyB6c4raEpRVjGcYyZ2Vi0Um/LROYyGL/eDsIctk9xkVxXjq787Xjbqcx26BVHpn5j/OprO8uLKUEFkKt3HQjqK5u/upL6/nupGLPK5Ykmpxda9NRHhqNqjkVqlt/+PmL/AHx/OoalhP7+P/eFecjvZ2kB5rRiPFZcDCtCNuBXXE4pLU0om6VbRqz424qyjVZkaCN3q1G1Z8bZqzG3NMmxoo3HNTq+O9Ukap0bNAi2j1MGqojVMrj1oAtI1Shiaqq5NSq/uaQE5fFJvqLf3pM5oAmZzimFs0zPOKbuoAVyR3qF2pzNULnvTAYzc1C7UrmoXagdhrt71Ulf3qV261Vkai4EMhqu5qSQjFVnakVYilaqcjVPI9VJHpXKSGg/PXL+KH3ay4/uoorpVbLj61yevPv1m4I7HFY1X7pvSXvGZRRRXMdIU+MkNxTKVSVORwaa0YMnlfExIApJGJjT8aiNKWyoGOla825Nh5O2NcdT1NNb5k3d6AQVwe3ekJG3aKTY7Aqgkc03HOKcn3hSA4b8anoAEAcZ5pCMHmlb7xobtSaGKgJJx6GmVLCfmb/db+VRd6HsIKKKKkYUUUUAWp9kk7ZwjZ69j/hTZYzHFGSuCc8+tMn/ANc/1qQyFbeIYDLz8p+tWIgoqxFGskmYjzg/IevTt61XPBqkwCkpcHGe1JSAWnDimU+qQmWLeVo2IVdxfC8deoP9K2FnP2pra6jKSLuUxTpgqfMDBeelUNJeOG5WZ03NE0bqc9MOK7bbp2pwEQiO7VF3R2spKzSzD5eT12kDHDelbRuZytc5ifTreQuV3xyAsCBjG7jj2HWqj6TdrnYglAIUeWd244zwPx61qa1YroaB7KeR1ZmikSUAhSw3Daf93H41XstWiMbROTDI6eUH/hUcHJPXqv61Xut6ke8loZsdxPCHTecMnlkHnC5zgfiK24deRlJkV4pmdcPGeFXKk++fl/Wo5JLa7GTEhHkTFCPlwQ5IY+pxSPoiyMfs8rFjt2IVwWyqk/TG4VceZfCyJWe5d1HUIjocku5JELhIkLfdbMmTjqOCp9+K4mrN3lJ2jJUlDtJVsgn61XrkrVOeR0UocqEp8ZxKh/2hTKVfvr9ayRodhC1aUJ+UGsiA9MVpQngV0xehySWpoo3SrCNVKNqtIa0uZtFxDVqM1SjPNW4jzjNO5Ni4jVYjNVENTocUxWLSmpkOKqh6kVqAsWg1SBqrqcGng5oFYm30uRUWaTOKQWJi3NIOvNRbqQmgdhXbtUbPxQxqJjRcLDHaoXbjrTmbJqFzRcLEbnIqpI2Kmc9aqyNii40iGSq0hqZ29arSHNK5ViCRqqyGppDVWQ96lstIarfvB9a5DUm36jcN6ua6oMd9cfcNuuZG9WNY1HobUlqRUUUVibBRRRQBYtRbtcoLpnWDPzmMZb8K6ZF0ybwzqT2Vqy+XtHmTYZzz19q5VWCg+vaui0vLeEtW4/iX+ldFJmVRdTI0uwfU7+O1Rtu7ksewq7La6Gty1utzdqQdvnFVK5+nXFSeEpFj1oBmALoyL9axriNo7mWNhhlYg/nRZKCdh3bk1cm1HT5dNuTDKQ3GVdejD1FVUR5HCIpZicAAZJroNfXOk6SW/wBZ5WOeuMCq2n6vLA9vbwwwR/MqtIqfO3PrSlBKdmEZtxuZlxbzWkxinQo452moTzWz4o/5Dcn+6v8AKsWs5rlk0VB3SZJG20t/umo6cvf6Gm1PQoKKKKQBRRRQBLP/AK5vrSyf8e8X4/zouARcOCMHND/6iL8f51QugkP+s/A/yp3mhxiUbv8AaHUf402H/Wfgf5VHTAstGRaFlO5d45H071WqdHZLcspwd/8ASjMcvXEb+v8ACf8ACmBBT6kdGjgUMMHcfx4qLNUgLNmHFzHIpZVjdWZx/AMjmu+jsNO1YveRzBJGVtxiVUVTncOM88EcDB4rgrS48h2PPzAD2+8Dz+Va5lEQFxbTGFyCyunQ8gEsO/3mrWHdGU9dDQ1E3EkQtbuUTpFHIUUnJjjBK59vuD8MVVOi20qZt3ZFGCxkGSF45z654/KqWsG8vbtrmSKPaqlB5K4XapwWx2yTn8antdXcxrG6CbcAHCj58DGB6HpmtYNN+8jOUWl7rKM9pJaSEKWUlT7ZXpx61atdbls1JeEPIi7UbOAvAU8d+FFaf2wXEc5kI3iEiVGP3V+c4H0JX9Kr6lbWkujySW8PkSJhlUHduXCklj6/MOlOUbXcRKV9JHKE5OaKKK846wpR1FJRQB1NucqK0ojWVanKL9K0ojW8Wc8kX4zVtDxVGM9qtRmtLmbRdQ1ajziqUZq1GadybFxKnQ1VQ1Oh5ouKxaWpFqBWqVTRcLFgHApwPvUQNPB5ouFiTNJmmk0uaLhYdTSaM8U0mi4WEY1Exp5PaomNFwsRsBUEhqVqgc0XCxDIapyGrUhqnIaVx2IJDVZ2qaTmq74pXKsV3NVZD2qxIaqSnilcpIgZsBj7VyTHLsfeuouG2wyHP8Jrlu9YzNoISiiioNAooooAUdealErJGyI7AN94ZwDUVSb5O+T9Rmri7CYRO0cqujFWU5BHatVtahnlEl7p8M8o6yBihb6gcGsrIPWP8uKTCn+8PqM01NrYTinuXNU1OXUrgPIqoqDaiL0UVBbFVvYGYgAOpJP1qPb6Mp+tNZWHJBx60OWtwSSVka3iOVJdWkeN1dSq/MpyOlY45oB65oHWiUuZ3YRXKrDkxk/Q0w09ep+hpp61L2KEopc0lIAopaKLAWJWV5WWTrnh/T60kylIogffB7Hmo5/9c/1qXzNtvErDcpzx+PamIjh/1n4H+VR1OqYYMp3Jg8/h3qCmMlH/AB6n/f8A6VFUv/Lsf9/+lRUxFhJSlsFOGXeflPTpSeWsnMJ5/uHr+HrTP+Xcf75/lTKdwLVpbrOZQzbWVCVz0znv6UkkM1sxDAgHI3DowB/lkU63uDuYPk5RhuHXGP1rUtLiKUESMpQklvRsk4H5kVrCz0Ik2tSKx1GLzP8ASflG8yMQMhsnpirEltBNK7yMVlBUySRkH+EngdM8Cqs+nK5do22OpbchHAPHA/M1UiknsZuUIK4LRuODkdx9DV8zWjI5U9UW5rK4XO9d4+Zyy84G7bk/j61dtL4RwpCWV4nYCQNy+OAR+QH5VXtb+OSMrM4RgGZiejn5uP8Ax6ppYYJYjIUVJHRWBU4VcImeP+BfpVqXYiSezOccYdh6Gm1PdRGC6ljYglXIJHSoK4HudSCiiikB0dmf3a/StSI8Csix5jT6VrRVqmYyLsRq1Gapx9atJVXIsXENWYzzVSOrUdO4rFtDVhKqpVhDRcVicVKpqJCDUq0XCxMtPHtTFp4p3FYWg80dKDRcdgJpCaUikNK4WGMaiepGFQtxRcLEbVA5qZzVd6Lj5UV3NVZKsvVZ6VwsVXNV3OKsuKqyUXKsVpDmqkpwKtSD3qnNU3GkZ98+LaT6Vzlbuoti3esKokax2CiiipKCiiigBQdrAjtXT29ybm1SXC5PXjvXL1u6NlrSQNyFbik3YaLMjH0FVZPoKtSKB/DVRx9annL5Su/0FQMasOKrtRzBYgc1HUjCoyKpEtCUUUUyQooooAKKKKAFJzSliVCk8DpTaKAJIpWibcuDxgg9DTWILHAwPSm0U7gSBx5RTHO7NMpKKLgS5HkAd91R0o61MlHONRI0YqSfYilR2jbcrYPtVtNp6qD+FWEhhf70aflR7UfIyK2vgmQQASDjP3c+tXYnSVJFljEgBRgrdXIjYdR1HFC2No/WIA+xIq9a6dbp9xpFG4Nw/Qj09KuOIS3IdFvYyrzS2hdvIYuEBaTOBtwAfx4IqqLieCKW3yVWT7ylef8A61daujwSqgMz5UMMnBLZGOfwqW48M294HeS5fzW6SEZ2jcT/ACOPwqnWp9GCpT6o4a8nNxdyzbdu9t2M5xVeusfwcXkbZfoEz8u6M5/GsrWNBudH2GRllifpInTPpWLnFvRlcjS1RkUUUUCN3Tz8iVtxrwDisPTj+7St6AfKKszZOnFWkqqn3qtJTuTYsxnpVqOqsYq1HTuTYtR1OlQRirKCi4WJU4NTpUS1Ip6Ci4idfWn1EtSCi4WHClox7UhouOwGmk0HmmmlcLDWNRN1qQjmomouOxCw4qB6nY1A5ouFitJ0qs9Wn5qtJSuFis9VZDzVqSqslFx2KslUpulXJKpT0rlGNqbYhP1rGrV1U/IB71lVJaCiiigYUUVs6VoUt8TJMskcIHB243fSk2lqxqLbsjJiieZwkalmPYVv2WnrZgSOxMpHQdB/jW1aaLFZoxiLDd94k5pZLL/b/SsJVb6I6I0basyJWzmqjsM1qTWpBPzZ/CqLwdc/ypJlcpRdh2qu59KuSQ4qtJHVpkNFZjmmGpWTFRkVojNoYaKU0lUZhRRRQAUUUUAFFFFABRRRQAUCigUAPAqVFqNRU6CoZoiaNKuRJioIlPpV2KMntWbNETxKSetX4F+hFQQRE/wmtGCEY+635VDZokWbcL6VfGBHjpn2qG3h56NWgkGV6N+VZ8xpYqQgD+EY+lWzZxXULRyxq0bjBVlyKkjtip/iP4VehgKgHn8qXOHLc4zUPh9BODJp05if/nnLyv4HqK4O8tJrG7ktriMpLG21lPY177FDkDg1j6x4E0vWnlmKPDdyHJmjJPPup4NbU63RmNSj/KeWaafkWuhh4ArKewOl6pc6eziQ28rR7wMbsd8VrxDiulM45IkTrVuMZxVdBzVmMU7kFmMVajFQItWUHrRcLFhKsIMVAnFWUBNO4rEi88VOq1EoNWFUilcdhyinikUU/bxRcLB1pCKfto20rjsR44phFSEetMYUXDlImqJ+lSsMVCRSuFiFxxULjirDA1C4PNFx2Kz96rOKtSA+lV36UXCxTkqrJ3q44qrIKLhYqPVCfrWjItULgcUrjsc7qvVR71m11Fp4b1HxJevDYIhEQBkd3Chc9K6Wy+ExUhtS1MKO6W6ZP/fTf4VMqsY7s2hRnP4UeZ1t6X4V1bVQrxWxjgP/AC1l+Vf8T+Fes6d4R8P6SA8FiJZR/wAtJvnP68CtCeeNf4W+mcYrnniltE6oYN/aOL0zwhp2lIJJ8XVx/ecfKPoP8avyCEHO0fjWpNNHj+Lj3rLmkTccIT7ZrndSUndnQqSirIh3wbSNi/TNVpSgJ4QfSns6A/dx/wACqtK6n1/OqTDlKc2zJwFrPnZck4Wr8zpzwPzrPmdOeB+daRMpIoykDriqch9BVuUr6CqkjAelaoxZWeoWNTuy1AxGeK1iZyGGm0402tDFhRRRQIKKKKACiiigAooooAKB1oooAkU1OhqqDUqN61LRomX42PHSrsT89vyrLjbmrcbismaI2YZOnArSgkPp/OueSUqw+atKGZjj5/1rNmsTobeZsjgD8a04p27E/nXOQTbcZbPtmtOK5AA5/Wsmao2Yp2U9Tj61ehuGxxn86wUu2J4q/b3L5wGOfpUXY7HQQSvjkNV+OYKhdt2AMmsO2uJehY1HrGozQaXMqrtaUeWh6cmlcfKeWalOLnxLqM3aS4Zq0ocFRzWb4nMek6+yorSGSNZGDcYJHb8qpxeI44wM2jH6Sf8A1q9GDvFM8ypG0mjpYxzVyMVz1l4osWmC3EMkMf8AfB3fpWsniTw/wPtkg/7YtVEWNWNcmrSrjFZieJ/DSj/j+b8YWqwnirwz31Ej/ti/+FLULGnGntVtEzXN33jrQrNoxarNe7hlig2bf++qhT4l6UGGdMuwO5Ei8UajsdmkfSpwlZKeM/CIUE6t1/6Yv/hUo8beEP8AoLf+QX/wpDsaqx57U4R8Dis0eOPB4/5i4/78v/hTh458HZ/5C6/9+X/woux2NMJ7UFMCs3/hOfCH/QYXP/XF/wD4mkPjjwh1/thD/wBsn/8AiaV2Fi8U9aaUz2qgfG/hHtq6f9+n/wAKYfG3hL/oLL/36f8Awo1HZF14z3FRGKqh8aeEyP8AkLL/AN+n/wAKgbxl4WxxqgP/AGyf/ClqFkXXSoZEqi/jLwyTxqQ/79P/AIVG3jHwz/0ED/36b/CjULIsyJVeRKrv4v8ADn/P8f8Av03+FQP4s8PH/l9P/fpv8KNQsSSISarSLz0pr+KdAPS7P/fpv8KgfxLoRUn7UxPoImo1Cwsi+1ULlflqnJ4utXyBZS/9/B/hVSbxLFIuFtGH1f8A+tTsxHdfDkbH1ZwCSWjT9GNdhLcOh9P+BV5FofjhtDt544rJZGmkDsWfGMDGKvS/E67kB/4l8Iz/ALRrjq0KkptpHpUK9KEEmz0KW5bnPT1zWfPcu2SMmuDf4iXrDC2cC/iarP48v3P+ohH51Kw1Q0eLpHaT3EueM/iKznlmck/0rlZPGN/IMeXEPwNS2es6leSDFqjITy2MVXsJRV2T9ZhJ2RtySSdCcZ4qnNLjq1TFmC8rjjpmq8j8HIGaSRbZUln64JzVOSVuSKtSk9eKpPzngVrEwkyB5HNV3LGppAPaq7VrExkRMeajNPamGtUYyENJSmkqjIKKKKACiiigAooooAKKKKACiiigApwOKbQKBonSTHc1Osw9TVQVInWoaNYsvxz47ircdyQe34Vmr0qzF1H0rJo1RrQ3nt+tXYrzCdAT6ZrKj6CrMXX8KyaNUbMV2AM7wD6GrqX23HzrkVlJ9wVYXoayZojXTUzwd4B/GnNcyalqNtB94R5kOP0/z7VnR/eFX9E/5D0n/XL+pqSjz7xhNJN4pvjJjKOEAHYAYFYWK2/GH/I3an/12/oKw69KC91Hlzd5Mnht2n+6y59Oc05rORBkj9D/AIUyH7w+tTS/eb61qkiBv2NyCR0/H/CmfZz18xPzqU/6kfU/0pfSqUUyW2Q/Z85/exj8TThZk/8ALaL8z/hUg6Cpougp8iFzMhNiV5M0R4zwx/wqv5XH+sT861B91v8AdNZY7/WhxSHGTYnlc/fT86Xyf+mifnSDr+NO71PKh3E8n/pon50eV/00T86Ud6KOVBcb5f8A00T86PL/ANtaU9/pSHqaOVBcTZ/trRs/21opKXKh3FKAfxqaTaP7wpKWlZABGO4pPxopO9FhhRRRUgFFFFABRRRQA5FZ2CqpYnoAM1vWHhDVLwB5ITbxnvIMH8qseBf+Q8P92vTm+81c1es4OyOrD0Yz1Zxdt4UsLIAujzyerjj8qtPCqjaseAOmBW5ddB9KzJPu1xucpPVncqcYrRGdJGewNUZYpM56/hWrJ1b6VTl7fWqiyGZMyOOq4qnID6GtK6+61Z8nQ/St4mMmU5AfQ1XbNTydKrSda2iYsjYk0w049TTTWqMpDaKKKZmFFFFABRRRQB//2Q==">
            <a:extLst>
              <a:ext uri="{FF2B5EF4-FFF2-40B4-BE49-F238E27FC236}">
                <a16:creationId xmlns:a16="http://schemas.microsoft.com/office/drawing/2014/main" id="{1F0E878A-78F9-4FD8-B95C-C45DD1790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1029" y="664029"/>
            <a:ext cx="3069771" cy="30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294" name="Picture 6" descr="http://i6.hexunimg.cn/2015-08-06/178120096.jpg">
            <a:extLst>
              <a:ext uri="{FF2B5EF4-FFF2-40B4-BE49-F238E27FC236}">
                <a16:creationId xmlns:a16="http://schemas.microsoft.com/office/drawing/2014/main" id="{5900DD55-8FAC-4370-8AAD-127686F28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33" y="2328384"/>
            <a:ext cx="3243243" cy="213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://img2.cache.netease.com/digi/2016/4/17/20160417112725492e7_550.jpg">
            <a:extLst>
              <a:ext uri="{FF2B5EF4-FFF2-40B4-BE49-F238E27FC236}">
                <a16:creationId xmlns:a16="http://schemas.microsoft.com/office/drawing/2014/main" id="{3B9A9C26-4D1F-4BB8-BAE3-FC5D86E9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151" y="2294596"/>
            <a:ext cx="3243243" cy="21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https://timgsa.baidu.com/timg?image&amp;quality=80&amp;size=b9999_10000&amp;sec=1520592365049&amp;di=bf0de69773a1f2323178da4055a6af81&amp;imgtype=jpg&amp;src=http%3A%2F%2Fimg1.imgtn.bdimg.com%2Fit%2Fu%3D2687875531%2C450021887%26fm%3D214%26gp%3D0.jpg">
            <a:extLst>
              <a:ext uri="{FF2B5EF4-FFF2-40B4-BE49-F238E27FC236}">
                <a16:creationId xmlns:a16="http://schemas.microsoft.com/office/drawing/2014/main" id="{DCCCC612-1CA5-407B-B795-F2D82283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19" y="2328384"/>
            <a:ext cx="3243243" cy="21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/>
      <p:bldP spid="21" grpId="0"/>
      <p:bldP spid="2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架构特点</a:t>
            </a:r>
          </a:p>
        </p:txBody>
      </p:sp>
      <p:sp>
        <p:nvSpPr>
          <p:cNvPr id="6" name="六边形 5"/>
          <p:cNvSpPr/>
          <p:nvPr/>
        </p:nvSpPr>
        <p:spPr>
          <a:xfrm rot="5400000">
            <a:off x="6247517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六边形 6"/>
          <p:cNvSpPr/>
          <p:nvPr/>
        </p:nvSpPr>
        <p:spPr>
          <a:xfrm rot="5400000">
            <a:off x="4911661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六边形 7"/>
          <p:cNvSpPr/>
          <p:nvPr/>
        </p:nvSpPr>
        <p:spPr>
          <a:xfrm rot="5400000">
            <a:off x="6826358" y="3351490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六边形 8"/>
          <p:cNvSpPr/>
          <p:nvPr/>
        </p:nvSpPr>
        <p:spPr>
          <a:xfrm rot="5400000">
            <a:off x="6247517" y="4455682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六边形 9"/>
          <p:cNvSpPr/>
          <p:nvPr/>
        </p:nvSpPr>
        <p:spPr>
          <a:xfrm rot="5400000">
            <a:off x="4882633" y="4426654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六边形 14"/>
          <p:cNvSpPr/>
          <p:nvPr/>
        </p:nvSpPr>
        <p:spPr>
          <a:xfrm>
            <a:off x="5280000" y="4397105"/>
            <a:ext cx="666394" cy="7659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12" name="六边形 11"/>
          <p:cNvSpPr/>
          <p:nvPr/>
        </p:nvSpPr>
        <p:spPr>
          <a:xfrm rot="5400000">
            <a:off x="4277578" y="334633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六边形 12"/>
          <p:cNvSpPr/>
          <p:nvPr/>
        </p:nvSpPr>
        <p:spPr>
          <a:xfrm rot="5400000">
            <a:off x="5373103" y="3164210"/>
            <a:ext cx="1525763" cy="1327414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5C53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 902"/>
          <p:cNvSpPr>
            <a:spLocks noEditPoints="1"/>
          </p:cNvSpPr>
          <p:nvPr/>
        </p:nvSpPr>
        <p:spPr bwMode="auto">
          <a:xfrm>
            <a:off x="5801815" y="3569533"/>
            <a:ext cx="668338" cy="517525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7"/>
          <p:cNvSpPr>
            <a:spLocks noEditPoints="1"/>
          </p:cNvSpPr>
          <p:nvPr/>
        </p:nvSpPr>
        <p:spPr bwMode="auto">
          <a:xfrm>
            <a:off x="4691105" y="3662817"/>
            <a:ext cx="330200" cy="33020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52 w 88"/>
              <a:gd name="T13" fmla="*/ 52 h 88"/>
              <a:gd name="T14" fmla="*/ 52 w 88"/>
              <a:gd name="T15" fmla="*/ 61 h 88"/>
              <a:gd name="T16" fmla="*/ 44 w 88"/>
              <a:gd name="T17" fmla="*/ 69 h 88"/>
              <a:gd name="T18" fmla="*/ 36 w 88"/>
              <a:gd name="T19" fmla="*/ 61 h 88"/>
              <a:gd name="T20" fmla="*/ 36 w 88"/>
              <a:gd name="T21" fmla="*/ 52 h 88"/>
              <a:gd name="T22" fmla="*/ 28 w 88"/>
              <a:gd name="T23" fmla="*/ 52 h 88"/>
              <a:gd name="T24" fmla="*/ 20 w 88"/>
              <a:gd name="T25" fmla="*/ 44 h 88"/>
              <a:gd name="T26" fmla="*/ 28 w 88"/>
              <a:gd name="T27" fmla="*/ 36 h 88"/>
              <a:gd name="T28" fmla="*/ 36 w 88"/>
              <a:gd name="T29" fmla="*/ 36 h 88"/>
              <a:gd name="T30" fmla="*/ 36 w 88"/>
              <a:gd name="T31" fmla="*/ 28 h 88"/>
              <a:gd name="T32" fmla="*/ 44 w 88"/>
              <a:gd name="T33" fmla="*/ 20 h 88"/>
              <a:gd name="T34" fmla="*/ 52 w 88"/>
              <a:gd name="T35" fmla="*/ 28 h 88"/>
              <a:gd name="T36" fmla="*/ 52 w 88"/>
              <a:gd name="T37" fmla="*/ 36 h 88"/>
              <a:gd name="T38" fmla="*/ 61 w 88"/>
              <a:gd name="T39" fmla="*/ 36 h 88"/>
              <a:gd name="T40" fmla="*/ 69 w 88"/>
              <a:gd name="T41" fmla="*/ 44 h 88"/>
              <a:gd name="T42" fmla="*/ 61 w 88"/>
              <a:gd name="T4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9"/>
                  <a:pt x="20" y="88"/>
                  <a:pt x="44" y="88"/>
                </a:cubicBezTo>
                <a:cubicBezTo>
                  <a:pt x="69" y="88"/>
                  <a:pt x="88" y="69"/>
                  <a:pt x="88" y="44"/>
                </a:cubicBezTo>
                <a:cubicBezTo>
                  <a:pt x="88" y="20"/>
                  <a:pt x="69" y="0"/>
                  <a:pt x="44" y="0"/>
                </a:cubicBezTo>
                <a:close/>
                <a:moveTo>
                  <a:pt x="61" y="52"/>
                </a:moveTo>
                <a:cubicBezTo>
                  <a:pt x="52" y="52"/>
                  <a:pt x="52" y="52"/>
                  <a:pt x="52" y="5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5"/>
                  <a:pt x="49" y="69"/>
                  <a:pt x="44" y="69"/>
                </a:cubicBezTo>
                <a:cubicBezTo>
                  <a:pt x="40" y="69"/>
                  <a:pt x="36" y="65"/>
                  <a:pt x="36" y="61"/>
                </a:cubicBezTo>
                <a:cubicBezTo>
                  <a:pt x="36" y="52"/>
                  <a:pt x="36" y="52"/>
                  <a:pt x="36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3" y="52"/>
                  <a:pt x="20" y="49"/>
                  <a:pt x="20" y="44"/>
                </a:cubicBezTo>
                <a:cubicBezTo>
                  <a:pt x="20" y="40"/>
                  <a:pt x="23" y="36"/>
                  <a:pt x="2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3"/>
                  <a:pt x="40" y="20"/>
                  <a:pt x="44" y="20"/>
                </a:cubicBezTo>
                <a:cubicBezTo>
                  <a:pt x="49" y="20"/>
                  <a:pt x="52" y="23"/>
                  <a:pt x="52" y="28"/>
                </a:cubicBezTo>
                <a:cubicBezTo>
                  <a:pt x="52" y="36"/>
                  <a:pt x="52" y="36"/>
                  <a:pt x="5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9" y="40"/>
                  <a:pt x="69" y="44"/>
                </a:cubicBezTo>
                <a:cubicBezTo>
                  <a:pt x="69" y="49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8"/>
          <p:cNvSpPr>
            <a:spLocks noEditPoints="1"/>
          </p:cNvSpPr>
          <p:nvPr/>
        </p:nvSpPr>
        <p:spPr bwMode="auto">
          <a:xfrm>
            <a:off x="6617129" y="4779357"/>
            <a:ext cx="365125" cy="363538"/>
          </a:xfrm>
          <a:custGeom>
            <a:avLst/>
            <a:gdLst>
              <a:gd name="T0" fmla="*/ 17 w 97"/>
              <a:gd name="T1" fmla="*/ 17 h 97"/>
              <a:gd name="T2" fmla="*/ 17 w 97"/>
              <a:gd name="T3" fmla="*/ 79 h 97"/>
              <a:gd name="T4" fmla="*/ 80 w 97"/>
              <a:gd name="T5" fmla="*/ 79 h 97"/>
              <a:gd name="T6" fmla="*/ 80 w 97"/>
              <a:gd name="T7" fmla="*/ 17 h 97"/>
              <a:gd name="T8" fmla="*/ 17 w 97"/>
              <a:gd name="T9" fmla="*/ 17 h 97"/>
              <a:gd name="T10" fmla="*/ 66 w 97"/>
              <a:gd name="T11" fmla="*/ 42 h 97"/>
              <a:gd name="T12" fmla="*/ 60 w 97"/>
              <a:gd name="T13" fmla="*/ 48 h 97"/>
              <a:gd name="T14" fmla="*/ 66 w 97"/>
              <a:gd name="T15" fmla="*/ 54 h 97"/>
              <a:gd name="T16" fmla="*/ 66 w 97"/>
              <a:gd name="T17" fmla="*/ 66 h 97"/>
              <a:gd name="T18" fmla="*/ 55 w 97"/>
              <a:gd name="T19" fmla="*/ 66 h 97"/>
              <a:gd name="T20" fmla="*/ 49 w 97"/>
              <a:gd name="T21" fmla="*/ 59 h 97"/>
              <a:gd name="T22" fmla="*/ 42 w 97"/>
              <a:gd name="T23" fmla="*/ 66 h 97"/>
              <a:gd name="T24" fmla="*/ 31 w 97"/>
              <a:gd name="T25" fmla="*/ 66 h 97"/>
              <a:gd name="T26" fmla="*/ 31 w 97"/>
              <a:gd name="T27" fmla="*/ 54 h 97"/>
              <a:gd name="T28" fmla="*/ 37 w 97"/>
              <a:gd name="T29" fmla="*/ 48 h 97"/>
              <a:gd name="T30" fmla="*/ 31 w 97"/>
              <a:gd name="T31" fmla="*/ 42 h 97"/>
              <a:gd name="T32" fmla="*/ 31 w 97"/>
              <a:gd name="T33" fmla="*/ 31 h 97"/>
              <a:gd name="T34" fmla="*/ 42 w 97"/>
              <a:gd name="T35" fmla="*/ 31 h 97"/>
              <a:gd name="T36" fmla="*/ 49 w 97"/>
              <a:gd name="T37" fmla="*/ 37 h 97"/>
              <a:gd name="T38" fmla="*/ 55 w 97"/>
              <a:gd name="T39" fmla="*/ 31 h 97"/>
              <a:gd name="T40" fmla="*/ 66 w 97"/>
              <a:gd name="T41" fmla="*/ 31 h 97"/>
              <a:gd name="T42" fmla="*/ 66 w 97"/>
              <a:gd name="T43" fmla="*/ 4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" h="97">
                <a:moveTo>
                  <a:pt x="17" y="17"/>
                </a:moveTo>
                <a:cubicBezTo>
                  <a:pt x="0" y="34"/>
                  <a:pt x="0" y="62"/>
                  <a:pt x="17" y="79"/>
                </a:cubicBezTo>
                <a:cubicBezTo>
                  <a:pt x="35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ubicBezTo>
                  <a:pt x="62" y="0"/>
                  <a:pt x="35" y="0"/>
                  <a:pt x="17" y="17"/>
                </a:cubicBezTo>
                <a:close/>
                <a:moveTo>
                  <a:pt x="66" y="42"/>
                </a:moveTo>
                <a:cubicBezTo>
                  <a:pt x="60" y="48"/>
                  <a:pt x="60" y="48"/>
                  <a:pt x="60" y="4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8"/>
                  <a:pt x="69" y="63"/>
                  <a:pt x="66" y="66"/>
                </a:cubicBezTo>
                <a:cubicBezTo>
                  <a:pt x="63" y="69"/>
                  <a:pt x="58" y="69"/>
                  <a:pt x="55" y="66"/>
                </a:cubicBezTo>
                <a:cubicBezTo>
                  <a:pt x="49" y="59"/>
                  <a:pt x="49" y="59"/>
                  <a:pt x="49" y="59"/>
                </a:cubicBezTo>
                <a:cubicBezTo>
                  <a:pt x="42" y="66"/>
                  <a:pt x="42" y="66"/>
                  <a:pt x="42" y="66"/>
                </a:cubicBezTo>
                <a:cubicBezTo>
                  <a:pt x="39" y="69"/>
                  <a:pt x="34" y="69"/>
                  <a:pt x="31" y="66"/>
                </a:cubicBezTo>
                <a:cubicBezTo>
                  <a:pt x="28" y="63"/>
                  <a:pt x="28" y="58"/>
                  <a:pt x="31" y="54"/>
                </a:cubicBezTo>
                <a:cubicBezTo>
                  <a:pt x="37" y="48"/>
                  <a:pt x="37" y="48"/>
                  <a:pt x="37" y="48"/>
                </a:cubicBezTo>
                <a:cubicBezTo>
                  <a:pt x="31" y="42"/>
                  <a:pt x="31" y="42"/>
                  <a:pt x="31" y="42"/>
                </a:cubicBezTo>
                <a:cubicBezTo>
                  <a:pt x="28" y="39"/>
                  <a:pt x="28" y="34"/>
                  <a:pt x="31" y="31"/>
                </a:cubicBezTo>
                <a:cubicBezTo>
                  <a:pt x="34" y="28"/>
                  <a:pt x="39" y="28"/>
                  <a:pt x="42" y="31"/>
                </a:cubicBezTo>
                <a:cubicBezTo>
                  <a:pt x="49" y="37"/>
                  <a:pt x="49" y="37"/>
                  <a:pt x="49" y="37"/>
                </a:cubicBezTo>
                <a:cubicBezTo>
                  <a:pt x="55" y="31"/>
                  <a:pt x="55" y="31"/>
                  <a:pt x="55" y="31"/>
                </a:cubicBezTo>
                <a:cubicBezTo>
                  <a:pt x="58" y="28"/>
                  <a:pt x="63" y="28"/>
                  <a:pt x="66" y="31"/>
                </a:cubicBezTo>
                <a:cubicBezTo>
                  <a:pt x="69" y="34"/>
                  <a:pt x="69" y="39"/>
                  <a:pt x="66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00"/>
          <p:cNvSpPr>
            <a:spLocks noEditPoints="1"/>
          </p:cNvSpPr>
          <p:nvPr/>
        </p:nvSpPr>
        <p:spPr bwMode="auto">
          <a:xfrm>
            <a:off x="5238610" y="4741685"/>
            <a:ext cx="363538" cy="363538"/>
          </a:xfrm>
          <a:custGeom>
            <a:avLst/>
            <a:gdLst>
              <a:gd name="T0" fmla="*/ 80 w 97"/>
              <a:gd name="T1" fmla="*/ 17 h 97"/>
              <a:gd name="T2" fmla="*/ 17 w 97"/>
              <a:gd name="T3" fmla="*/ 17 h 97"/>
              <a:gd name="T4" fmla="*/ 17 w 97"/>
              <a:gd name="T5" fmla="*/ 79 h 97"/>
              <a:gd name="T6" fmla="*/ 80 w 97"/>
              <a:gd name="T7" fmla="*/ 79 h 97"/>
              <a:gd name="T8" fmla="*/ 80 w 97"/>
              <a:gd name="T9" fmla="*/ 17 h 97"/>
              <a:gd name="T10" fmla="*/ 79 w 97"/>
              <a:gd name="T11" fmla="*/ 43 h 97"/>
              <a:gd name="T12" fmla="*/ 50 w 97"/>
              <a:gd name="T13" fmla="*/ 72 h 97"/>
              <a:gd name="T14" fmla="*/ 50 w 97"/>
              <a:gd name="T15" fmla="*/ 72 h 97"/>
              <a:gd name="T16" fmla="*/ 44 w 97"/>
              <a:gd name="T17" fmla="*/ 75 h 97"/>
              <a:gd name="T18" fmla="*/ 38 w 97"/>
              <a:gd name="T19" fmla="*/ 72 h 97"/>
              <a:gd name="T20" fmla="*/ 38 w 97"/>
              <a:gd name="T21" fmla="*/ 72 h 97"/>
              <a:gd name="T22" fmla="*/ 21 w 97"/>
              <a:gd name="T23" fmla="*/ 55 h 97"/>
              <a:gd name="T24" fmla="*/ 21 w 97"/>
              <a:gd name="T25" fmla="*/ 44 h 97"/>
              <a:gd name="T26" fmla="*/ 32 w 97"/>
              <a:gd name="T27" fmla="*/ 44 h 97"/>
              <a:gd name="T28" fmla="*/ 44 w 97"/>
              <a:gd name="T29" fmla="*/ 55 h 97"/>
              <a:gd name="T30" fmla="*/ 68 w 97"/>
              <a:gd name="T31" fmla="*/ 32 h 97"/>
              <a:gd name="T32" fmla="*/ 79 w 97"/>
              <a:gd name="T33" fmla="*/ 32 h 97"/>
              <a:gd name="T34" fmla="*/ 79 w 97"/>
              <a:gd name="T35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" h="97">
                <a:moveTo>
                  <a:pt x="80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79"/>
                </a:cubicBezTo>
                <a:cubicBezTo>
                  <a:pt x="34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lose/>
                <a:moveTo>
                  <a:pt x="79" y="43"/>
                </a:move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48" y="74"/>
                  <a:pt x="46" y="75"/>
                  <a:pt x="44" y="75"/>
                </a:cubicBezTo>
                <a:cubicBezTo>
                  <a:pt x="42" y="75"/>
                  <a:pt x="40" y="74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21" y="55"/>
                  <a:pt x="21" y="55"/>
                  <a:pt x="21" y="55"/>
                </a:cubicBezTo>
                <a:cubicBezTo>
                  <a:pt x="18" y="52"/>
                  <a:pt x="18" y="47"/>
                  <a:pt x="21" y="44"/>
                </a:cubicBezTo>
                <a:cubicBezTo>
                  <a:pt x="24" y="41"/>
                  <a:pt x="29" y="41"/>
                  <a:pt x="32" y="44"/>
                </a:cubicBezTo>
                <a:cubicBezTo>
                  <a:pt x="44" y="55"/>
                  <a:pt x="44" y="55"/>
                  <a:pt x="44" y="55"/>
                </a:cubicBezTo>
                <a:cubicBezTo>
                  <a:pt x="68" y="32"/>
                  <a:pt x="68" y="32"/>
                  <a:pt x="68" y="32"/>
                </a:cubicBezTo>
                <a:cubicBezTo>
                  <a:pt x="71" y="29"/>
                  <a:pt x="76" y="29"/>
                  <a:pt x="79" y="32"/>
                </a:cubicBezTo>
                <a:cubicBezTo>
                  <a:pt x="82" y="35"/>
                  <a:pt x="82" y="40"/>
                  <a:pt x="7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8"/>
          <p:cNvSpPr>
            <a:spLocks noEditPoints="1"/>
          </p:cNvSpPr>
          <p:nvPr/>
        </p:nvSpPr>
        <p:spPr bwMode="auto">
          <a:xfrm>
            <a:off x="6694487" y="2516771"/>
            <a:ext cx="365125" cy="363538"/>
          </a:xfrm>
          <a:custGeom>
            <a:avLst/>
            <a:gdLst>
              <a:gd name="T0" fmla="*/ 79 w 97"/>
              <a:gd name="T1" fmla="*/ 17 h 97"/>
              <a:gd name="T2" fmla="*/ 17 w 97"/>
              <a:gd name="T3" fmla="*/ 17 h 97"/>
              <a:gd name="T4" fmla="*/ 17 w 97"/>
              <a:gd name="T5" fmla="*/ 80 h 97"/>
              <a:gd name="T6" fmla="*/ 79 w 97"/>
              <a:gd name="T7" fmla="*/ 80 h 97"/>
              <a:gd name="T8" fmla="*/ 79 w 97"/>
              <a:gd name="T9" fmla="*/ 17 h 97"/>
              <a:gd name="T10" fmla="*/ 75 w 97"/>
              <a:gd name="T11" fmla="*/ 53 h 97"/>
              <a:gd name="T12" fmla="*/ 59 w 97"/>
              <a:gd name="T13" fmla="*/ 66 h 97"/>
              <a:gd name="T14" fmla="*/ 54 w 97"/>
              <a:gd name="T15" fmla="*/ 63 h 97"/>
              <a:gd name="T16" fmla="*/ 53 w 97"/>
              <a:gd name="T17" fmla="*/ 58 h 97"/>
              <a:gd name="T18" fmla="*/ 48 w 97"/>
              <a:gd name="T19" fmla="*/ 57 h 97"/>
              <a:gd name="T20" fmla="*/ 27 w 97"/>
              <a:gd name="T21" fmla="*/ 57 h 97"/>
              <a:gd name="T22" fmla="*/ 18 w 97"/>
              <a:gd name="T23" fmla="*/ 48 h 97"/>
              <a:gd name="T24" fmla="*/ 27 w 97"/>
              <a:gd name="T25" fmla="*/ 39 h 97"/>
              <a:gd name="T26" fmla="*/ 49 w 97"/>
              <a:gd name="T27" fmla="*/ 39 h 97"/>
              <a:gd name="T28" fmla="*/ 53 w 97"/>
              <a:gd name="T29" fmla="*/ 39 h 97"/>
              <a:gd name="T30" fmla="*/ 54 w 97"/>
              <a:gd name="T31" fmla="*/ 34 h 97"/>
              <a:gd name="T32" fmla="*/ 59 w 97"/>
              <a:gd name="T33" fmla="*/ 31 h 97"/>
              <a:gd name="T34" fmla="*/ 75 w 97"/>
              <a:gd name="T35" fmla="*/ 44 h 97"/>
              <a:gd name="T36" fmla="*/ 75 w 97"/>
              <a:gd name="T37" fmla="*/ 5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7" y="62"/>
                  <a:pt x="97" y="34"/>
                  <a:pt x="79" y="17"/>
                </a:cubicBezTo>
                <a:close/>
                <a:moveTo>
                  <a:pt x="75" y="53"/>
                </a:moveTo>
                <a:cubicBezTo>
                  <a:pt x="59" y="66"/>
                  <a:pt x="59" y="66"/>
                  <a:pt x="59" y="66"/>
                </a:cubicBezTo>
                <a:cubicBezTo>
                  <a:pt x="56" y="68"/>
                  <a:pt x="54" y="67"/>
                  <a:pt x="54" y="63"/>
                </a:cubicBezTo>
                <a:cubicBezTo>
                  <a:pt x="54" y="63"/>
                  <a:pt x="54" y="59"/>
                  <a:pt x="53" y="58"/>
                </a:cubicBezTo>
                <a:cubicBezTo>
                  <a:pt x="52" y="57"/>
                  <a:pt x="48" y="57"/>
                  <a:pt x="48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2" y="57"/>
                  <a:pt x="18" y="53"/>
                  <a:pt x="18" y="48"/>
                </a:cubicBezTo>
                <a:cubicBezTo>
                  <a:pt x="18" y="43"/>
                  <a:pt x="22" y="39"/>
                  <a:pt x="27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52" y="40"/>
                  <a:pt x="53" y="39"/>
                </a:cubicBezTo>
                <a:cubicBezTo>
                  <a:pt x="54" y="38"/>
                  <a:pt x="54" y="34"/>
                  <a:pt x="54" y="34"/>
                </a:cubicBezTo>
                <a:cubicBezTo>
                  <a:pt x="54" y="30"/>
                  <a:pt x="56" y="29"/>
                  <a:pt x="59" y="31"/>
                </a:cubicBezTo>
                <a:cubicBezTo>
                  <a:pt x="75" y="44"/>
                  <a:pt x="75" y="44"/>
                  <a:pt x="75" y="44"/>
                </a:cubicBezTo>
                <a:cubicBezTo>
                  <a:pt x="79" y="46"/>
                  <a:pt x="79" y="50"/>
                  <a:pt x="75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49"/>
          <p:cNvSpPr>
            <a:spLocks noEditPoints="1"/>
          </p:cNvSpPr>
          <p:nvPr/>
        </p:nvSpPr>
        <p:spPr bwMode="auto">
          <a:xfrm>
            <a:off x="7169824" y="3646148"/>
            <a:ext cx="360363" cy="363538"/>
          </a:xfrm>
          <a:custGeom>
            <a:avLst/>
            <a:gdLst>
              <a:gd name="T0" fmla="*/ 79 w 96"/>
              <a:gd name="T1" fmla="*/ 17 h 97"/>
              <a:gd name="T2" fmla="*/ 17 w 96"/>
              <a:gd name="T3" fmla="*/ 17 h 97"/>
              <a:gd name="T4" fmla="*/ 17 w 96"/>
              <a:gd name="T5" fmla="*/ 80 h 97"/>
              <a:gd name="T6" fmla="*/ 79 w 96"/>
              <a:gd name="T7" fmla="*/ 80 h 97"/>
              <a:gd name="T8" fmla="*/ 79 w 96"/>
              <a:gd name="T9" fmla="*/ 17 h 97"/>
              <a:gd name="T10" fmla="*/ 69 w 96"/>
              <a:gd name="T11" fmla="*/ 57 h 97"/>
              <a:gd name="T12" fmla="*/ 47 w 96"/>
              <a:gd name="T13" fmla="*/ 57 h 97"/>
              <a:gd name="T14" fmla="*/ 43 w 96"/>
              <a:gd name="T15" fmla="*/ 58 h 97"/>
              <a:gd name="T16" fmla="*/ 42 w 96"/>
              <a:gd name="T17" fmla="*/ 63 h 97"/>
              <a:gd name="T18" fmla="*/ 37 w 96"/>
              <a:gd name="T19" fmla="*/ 66 h 97"/>
              <a:gd name="T20" fmla="*/ 21 w 96"/>
              <a:gd name="T21" fmla="*/ 53 h 97"/>
              <a:gd name="T22" fmla="*/ 21 w 96"/>
              <a:gd name="T23" fmla="*/ 44 h 97"/>
              <a:gd name="T24" fmla="*/ 37 w 96"/>
              <a:gd name="T25" fmla="*/ 31 h 97"/>
              <a:gd name="T26" fmla="*/ 42 w 96"/>
              <a:gd name="T27" fmla="*/ 34 h 97"/>
              <a:gd name="T28" fmla="*/ 43 w 96"/>
              <a:gd name="T29" fmla="*/ 39 h 97"/>
              <a:gd name="T30" fmla="*/ 48 w 96"/>
              <a:gd name="T31" fmla="*/ 39 h 97"/>
              <a:gd name="T32" fmla="*/ 69 w 96"/>
              <a:gd name="T33" fmla="*/ 39 h 97"/>
              <a:gd name="T34" fmla="*/ 78 w 96"/>
              <a:gd name="T35" fmla="*/ 48 h 97"/>
              <a:gd name="T36" fmla="*/ 69 w 96"/>
              <a:gd name="T37" fmla="*/ 5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6" y="62"/>
                  <a:pt x="96" y="34"/>
                  <a:pt x="79" y="17"/>
                </a:cubicBezTo>
                <a:close/>
                <a:moveTo>
                  <a:pt x="69" y="57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4" y="57"/>
                  <a:pt x="43" y="58"/>
                </a:cubicBezTo>
                <a:cubicBezTo>
                  <a:pt x="42" y="59"/>
                  <a:pt x="42" y="63"/>
                  <a:pt x="42" y="63"/>
                </a:cubicBezTo>
                <a:cubicBezTo>
                  <a:pt x="42" y="67"/>
                  <a:pt x="40" y="68"/>
                  <a:pt x="37" y="66"/>
                </a:cubicBezTo>
                <a:cubicBezTo>
                  <a:pt x="21" y="53"/>
                  <a:pt x="21" y="53"/>
                  <a:pt x="21" y="53"/>
                </a:cubicBezTo>
                <a:cubicBezTo>
                  <a:pt x="18" y="50"/>
                  <a:pt x="18" y="46"/>
                  <a:pt x="21" y="44"/>
                </a:cubicBezTo>
                <a:cubicBezTo>
                  <a:pt x="37" y="31"/>
                  <a:pt x="37" y="31"/>
                  <a:pt x="37" y="31"/>
                </a:cubicBezTo>
                <a:cubicBezTo>
                  <a:pt x="40" y="29"/>
                  <a:pt x="42" y="30"/>
                  <a:pt x="42" y="34"/>
                </a:cubicBezTo>
                <a:cubicBezTo>
                  <a:pt x="42" y="34"/>
                  <a:pt x="42" y="37"/>
                  <a:pt x="43" y="39"/>
                </a:cubicBezTo>
                <a:cubicBezTo>
                  <a:pt x="44" y="40"/>
                  <a:pt x="48" y="39"/>
                  <a:pt x="48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74" y="39"/>
                  <a:pt x="78" y="43"/>
                  <a:pt x="78" y="48"/>
                </a:cubicBezTo>
                <a:cubicBezTo>
                  <a:pt x="78" y="53"/>
                  <a:pt x="74" y="57"/>
                  <a:pt x="6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9"/>
          <p:cNvSpPr>
            <a:spLocks noEditPoints="1"/>
          </p:cNvSpPr>
          <p:nvPr/>
        </p:nvSpPr>
        <p:spPr bwMode="auto">
          <a:xfrm>
            <a:off x="5300977" y="2510662"/>
            <a:ext cx="330200" cy="33020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27 w 88"/>
              <a:gd name="T13" fmla="*/ 52 h 88"/>
              <a:gd name="T14" fmla="*/ 19 w 88"/>
              <a:gd name="T15" fmla="*/ 44 h 88"/>
              <a:gd name="T16" fmla="*/ 27 w 88"/>
              <a:gd name="T17" fmla="*/ 36 h 88"/>
              <a:gd name="T18" fmla="*/ 61 w 88"/>
              <a:gd name="T19" fmla="*/ 36 h 88"/>
              <a:gd name="T20" fmla="*/ 68 w 88"/>
              <a:gd name="T21" fmla="*/ 44 h 88"/>
              <a:gd name="T22" fmla="*/ 61 w 88"/>
              <a:gd name="T2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8"/>
                  <a:pt x="44" y="88"/>
                </a:cubicBezTo>
                <a:cubicBezTo>
                  <a:pt x="68" y="88"/>
                  <a:pt x="88" y="68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61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3" y="52"/>
                  <a:pt x="19" y="48"/>
                  <a:pt x="19" y="44"/>
                </a:cubicBezTo>
                <a:cubicBezTo>
                  <a:pt x="19" y="39"/>
                  <a:pt x="23" y="36"/>
                  <a:pt x="27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8" y="39"/>
                  <a:pt x="68" y="44"/>
                </a:cubicBezTo>
                <a:cubicBezTo>
                  <a:pt x="68" y="48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836021" y="2372393"/>
            <a:ext cx="3975252" cy="45281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前端开发混合应用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52675" y="3473976"/>
            <a:ext cx="1752756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统一后台登陆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98254" y="4688242"/>
            <a:ext cx="3593462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定时任务调度中心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65816" y="3651431"/>
            <a:ext cx="1683009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文件服务器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39510" y="2519661"/>
            <a:ext cx="3593462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微服务治理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30186" y="4717886"/>
            <a:ext cx="3460617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第三方统一接入平台</a:t>
            </a:r>
          </a:p>
        </p:txBody>
      </p:sp>
      <p:sp>
        <p:nvSpPr>
          <p:cNvPr id="27" name="任意多边形 64">
            <a:extLst>
              <a:ext uri="{FF2B5EF4-FFF2-40B4-BE49-F238E27FC236}">
                <a16:creationId xmlns:a16="http://schemas.microsoft.com/office/drawing/2014/main" id="{B2D79A72-2F09-4683-8954-623355037D80}"/>
              </a:ext>
            </a:extLst>
          </p:cNvPr>
          <p:cNvSpPr/>
          <p:nvPr/>
        </p:nvSpPr>
        <p:spPr>
          <a:xfrm flipH="1">
            <a:off x="6096000" y="487629"/>
            <a:ext cx="6096000" cy="907141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8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OCER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3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4E54FE-B78F-4902-A569-AB8EE0D75DB2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4112</TotalTime>
  <Words>1747</Words>
  <Application>Microsoft Office PowerPoint</Application>
  <PresentationFormat>宽屏</PresentationFormat>
  <Paragraphs>177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-apple-system</vt:lpstr>
      <vt:lpstr>等线</vt:lpstr>
      <vt:lpstr>方正苏新诗柳楷简体</vt:lpstr>
      <vt:lpstr>微软雅黑</vt:lpstr>
      <vt:lpstr>Agency FB</vt:lpstr>
      <vt:lpstr>Arial</vt:lpstr>
      <vt:lpstr>Calibri</vt:lpstr>
      <vt:lpstr>Helvetica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通用商务PPT模板</dc:title>
  <dc:creator>第一PPT模板网-WWW.1PPT.COM</dc:creator>
  <cp:keywords>第一PPT模板网-WWW.1PPT.COM</cp:keywords>
  <cp:lastModifiedBy> </cp:lastModifiedBy>
  <cp:revision>479</cp:revision>
  <dcterms:created xsi:type="dcterms:W3CDTF">2014-03-01T06:31:54Z</dcterms:created>
  <dcterms:modified xsi:type="dcterms:W3CDTF">2020-09-28T13:44:22Z</dcterms:modified>
</cp:coreProperties>
</file>