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4" r:id="rId4"/>
    <p:sldId id="282" r:id="rId5"/>
    <p:sldId id="292" r:id="rId6"/>
    <p:sldId id="295" r:id="rId7"/>
    <p:sldId id="267" r:id="rId8"/>
    <p:sldId id="288" r:id="rId9"/>
  </p:sldIdLst>
  <p:sldSz cx="12192000" cy="685800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F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0" y="184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B0742-4119-401E-A6E7-12A1170D9A1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4D583-EF1E-4ED0-84E9-012CF00AD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0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4D583-EF1E-4ED0-84E9-012CF00ADE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6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4D583-EF1E-4ED0-84E9-012CF00ADE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4D583-EF1E-4ED0-84E9-012CF00ADE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7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4D583-EF1E-4ED0-84E9-012CF00ADE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6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4D583-EF1E-4ED0-84E9-012CF00ADE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9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4D583-EF1E-4ED0-84E9-012CF00ADE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5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4D583-EF1E-4ED0-84E9-012CF00ADE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7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4D583-EF1E-4ED0-84E9-012CF00ADE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5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E77FD-EB81-434A-85FC-BD4835565740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F1CF9-EBBA-4593-9255-E9B3DC82B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28251-6D28-4825-AF0E-32E9B0CC9136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3A73D-C85B-4BA1-8AF2-0373D1404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4684-759A-46CA-BED6-EE7A224029CC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E11F-9EB2-4818-9B9C-7D9FE83112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DE36-4894-4D38-9D81-DFEBAC047679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E9A6E-3BCF-404A-8DCC-74BE2BC2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92A6-3DB4-4CF2-B1E4-7B8F275DCB8B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1BBFE-AAD3-4ABD-84E6-C6731AB72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A85A5-9C35-41B4-858A-45DEBCED216E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619E7-BCDA-4767-AE55-45821D6CEA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F0436-B3E2-4622-8A3A-ABB4003A6D60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6AE0-54D1-459B-AA8A-FF52FADB4F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CAE49-E04F-490C-A9CE-C1F570147BFB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4F6C-5AC8-4071-A5B4-606DC7AEDB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A12EA-0B1D-4629-A73D-DC25C3B0DFB8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0BCE3-B0DB-4747-957E-0C7AD00F26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4105C-FE1F-4609-ABCC-6C5241F1BB18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B7410-8B39-4D4A-A7CC-8D9198255A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94C2C-6FA3-4710-B8C2-00A1B6D4A72D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A9564-EE22-4F93-A07F-4422DC2775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0A203E-8AC0-4753-A3F8-952E004B3766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8225C0-98BE-4D9C-8FCF-E37E3ECB9C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8575" y="2105025"/>
            <a:ext cx="11171238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0942638" y="2106613"/>
            <a:ext cx="400050" cy="2695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9410" y="2103120"/>
            <a:ext cx="4725670" cy="2697480"/>
          </a:xfrm>
          <a:prstGeom prst="rect">
            <a:avLst/>
          </a:prstGeom>
          <a:solidFill>
            <a:schemeClr val="dk1">
              <a:alpha val="7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385060" y="2816236"/>
            <a:ext cx="337566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造字工房悦黑体验版细体"/>
                <a:ea typeface="造字工房悦黑体验版细体"/>
                <a:cs typeface="造字工房悦黑体验版细体"/>
              </a:rPr>
              <a:t>计算机图形学</a:t>
            </a:r>
            <a:endParaRPr lang="en-US" altLang="zh-CN" sz="4000" b="1" dirty="0">
              <a:solidFill>
                <a:schemeClr val="bg1"/>
              </a:solidFill>
              <a:latin typeface="造字工房悦黑体验版细体"/>
              <a:ea typeface="造字工房悦黑体验版细体"/>
              <a:cs typeface="造字工房悦黑体验版细体"/>
            </a:endParaRPr>
          </a:p>
          <a:p>
            <a:r>
              <a:rPr lang="zh-CN" altLang="en-US" sz="4000" b="1" dirty="0">
                <a:solidFill>
                  <a:schemeClr val="bg1"/>
                </a:solidFill>
                <a:latin typeface="造字工房悦黑体验版细体"/>
                <a:ea typeface="造字工房悦黑体验版细体"/>
                <a:cs typeface="造字工房悦黑体验版细体"/>
              </a:rPr>
              <a:t>期末项目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79D493-77C5-4936-A301-86B627750D4E}"/>
              </a:ext>
            </a:extLst>
          </p:cNvPr>
          <p:cNvSpPr txBox="1"/>
          <p:nvPr/>
        </p:nvSpPr>
        <p:spPr>
          <a:xfrm>
            <a:off x="6355080" y="5096024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</a:t>
            </a:r>
            <a:endParaRPr lang="en-US" altLang="zh-CN" dirty="0"/>
          </a:p>
          <a:p>
            <a:r>
              <a:rPr lang="en-US" altLang="zh-CN" dirty="0"/>
              <a:t>16340083 </a:t>
            </a:r>
            <a:r>
              <a:rPr lang="zh-CN" altLang="en-US" dirty="0"/>
              <a:t>黄钦胜</a:t>
            </a:r>
            <a:r>
              <a:rPr lang="en-US" altLang="zh-CN" dirty="0"/>
              <a:t>   16340084 </a:t>
            </a:r>
            <a:r>
              <a:rPr lang="zh-CN" altLang="en-US" dirty="0"/>
              <a:t>黄术权</a:t>
            </a:r>
            <a:endParaRPr lang="en-US" altLang="zh-CN" dirty="0"/>
          </a:p>
          <a:p>
            <a:r>
              <a:rPr lang="en-US" altLang="zh-CN" dirty="0"/>
              <a:t>16340085 </a:t>
            </a:r>
            <a:r>
              <a:rPr lang="zh-CN" altLang="en-US" dirty="0"/>
              <a:t>黄树凯</a:t>
            </a:r>
            <a:r>
              <a:rPr lang="en-US" altLang="zh-CN" dirty="0"/>
              <a:t>   16340086 </a:t>
            </a:r>
            <a:r>
              <a:rPr lang="zh-CN" altLang="en-US" dirty="0"/>
              <a:t>黄远韬</a:t>
            </a:r>
          </a:p>
        </p:txBody>
      </p:sp>
    </p:spTree>
  </p:cSld>
  <p:clrMapOvr>
    <a:masterClrMapping/>
  </p:clrMapOvr>
  <p:transition spd="med" advClick="0" advTm="281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  <p:extLst mod="1">
    <p:ext uri="{E180D4A7-C9FB-4DFB-919C-405C955672EB}">
      <p14:showEvtLst xmlns:p14="http://schemas.microsoft.com/office/powerpoint/2010/main">
        <p14:playEvt time="9" objId="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350" y="2151063"/>
            <a:ext cx="5402263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 rot="5400000">
            <a:off x="2062163" y="-1187450"/>
            <a:ext cx="2557462" cy="6675438"/>
          </a:xfrm>
          <a:prstGeom prst="rect">
            <a:avLst/>
          </a:prstGeom>
          <a:solidFill>
            <a:schemeClr val="dk1">
              <a:alpha val="7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087563" y="1858963"/>
            <a:ext cx="283686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造字工房悦黑体验版细体"/>
                <a:ea typeface="造字工房悦黑体验版细体"/>
                <a:cs typeface="造字工房悦黑体验版细体"/>
              </a:rPr>
              <a:t>CONTENTS</a:t>
            </a:r>
            <a:endParaRPr lang="zh-CN" altLang="en-US" sz="4000" b="1">
              <a:solidFill>
                <a:schemeClr val="bg1"/>
              </a:solidFill>
              <a:latin typeface="造字工房悦黑体验版细体"/>
              <a:ea typeface="造字工房悦黑体验版细体"/>
              <a:cs typeface="造字工房悦黑体验版细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29538" y="3619500"/>
            <a:ext cx="30924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  <a:cs typeface="+mn-cs"/>
              </a:rPr>
              <a:t>/01/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  <a:cs typeface="+mn-cs"/>
              </a:rPr>
              <a:t>项目目标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29538" y="4171950"/>
            <a:ext cx="30924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  <a:cs typeface="+mn-cs"/>
              </a:rPr>
              <a:t>/02/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  <a:cs typeface="+mn-cs"/>
              </a:rPr>
              <a:t>具体实现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729538" y="4722813"/>
            <a:ext cx="309245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>
                <a:latin typeface="造字工房悦黑体验版细体" pitchFamily="50" charset="-122"/>
                <a:ea typeface="造字工房悦黑体验版细体" pitchFamily="50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/03/ 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成果展示</a:t>
            </a:r>
          </a:p>
        </p:txBody>
      </p:sp>
    </p:spTree>
  </p:cSld>
  <p:clrMapOvr>
    <a:masterClrMapping/>
  </p:clrMapOvr>
  <p:transition spd="med" advClick="0" advTm="83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5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35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5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1348582" y="-746919"/>
            <a:ext cx="439738" cy="19335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7" name="矩形 22"/>
          <p:cNvSpPr>
            <a:spLocks noChangeArrowheads="1"/>
          </p:cNvSpPr>
          <p:nvPr/>
        </p:nvSpPr>
        <p:spPr bwMode="auto">
          <a:xfrm>
            <a:off x="555624" y="0"/>
            <a:ext cx="1973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ea typeface="造字工房悦黑体验版细体"/>
              </a:rPr>
              <a:t>项目目标</a:t>
            </a:r>
          </a:p>
        </p:txBody>
      </p:sp>
      <p:sp>
        <p:nvSpPr>
          <p:cNvPr id="6" name="矩形 5"/>
          <p:cNvSpPr/>
          <p:nvPr/>
        </p:nvSpPr>
        <p:spPr>
          <a:xfrm>
            <a:off x="555624" y="822867"/>
            <a:ext cx="11306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细体"/>
              </a:rPr>
              <a:t>传统（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细体"/>
              </a:rPr>
              <a:t>2D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细体"/>
              </a:rPr>
              <a:t>）的推箱子游戏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造字工房悦黑体验版细体"/>
            </a:endParaRPr>
          </a:p>
          <a:p>
            <a:r>
              <a:rPr lang="zh-CN" altLang="en-US" dirty="0"/>
              <a:t>       经典的推箱子是一个来自日本的古老游戏，目的是在训练你的逻辑思考能力。在一个狭小的仓库中，要求把木箱放到指定的位置，稍不小心就会出现箱子无法移动或者通道被堵住的情况，所以需要巧妙的利用有限的空间和通道，合理安排移动的次序和位置，才能顺利的完成任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造字工房悦黑体验版细体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32" y="2406325"/>
            <a:ext cx="3640668" cy="33292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2406325"/>
            <a:ext cx="3256476" cy="33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36165"/>
      </p:ext>
    </p:extLst>
  </p:cSld>
  <p:clrMapOvr>
    <a:masterClrMapping/>
  </p:clrMapOvr>
  <p:transition spd="med" advClick="0" advTm="1285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1348582" y="-746919"/>
            <a:ext cx="439738" cy="19335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7" name="矩形 22"/>
          <p:cNvSpPr>
            <a:spLocks noChangeArrowheads="1"/>
          </p:cNvSpPr>
          <p:nvPr/>
        </p:nvSpPr>
        <p:spPr bwMode="auto">
          <a:xfrm>
            <a:off x="555624" y="0"/>
            <a:ext cx="1973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ea typeface="造字工房悦黑体验版细体"/>
              </a:rPr>
              <a:t>项目目标</a:t>
            </a:r>
          </a:p>
        </p:txBody>
      </p:sp>
      <p:sp>
        <p:nvSpPr>
          <p:cNvPr id="6" name="矩形 5"/>
          <p:cNvSpPr/>
          <p:nvPr/>
        </p:nvSpPr>
        <p:spPr>
          <a:xfrm>
            <a:off x="555624" y="822867"/>
            <a:ext cx="11306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细体"/>
              </a:rPr>
              <a:t>改进版推箱子游戏</a:t>
            </a:r>
          </a:p>
          <a:p>
            <a:r>
              <a:rPr lang="en-US" altLang="zh-CN" dirty="0"/>
              <a:t>    - </a:t>
            </a:r>
            <a:r>
              <a:rPr lang="zh-CN" altLang="en-US" dirty="0"/>
              <a:t>主要以第一人称（可切换为第二人称）视角进行游戏，上帝视角以小地图的形式在右上角呈现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加入天空盒、树木、草地等环境元素，模拟野外场景，使游戏更加美观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使用</a:t>
            </a:r>
            <a:r>
              <a:rPr lang="en-US" altLang="zh-CN" dirty="0" err="1"/>
              <a:t>wsad</a:t>
            </a:r>
            <a:r>
              <a:rPr lang="zh-CN" altLang="en-US" dirty="0"/>
              <a:t>和鼠标进行操作，游戏更加真实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   - </a:t>
            </a:r>
            <a:r>
              <a:rPr lang="zh-CN" altLang="en-US" dirty="0"/>
              <a:t>关卡制游戏，难度逐关增大，吸引玩家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096" y="2415645"/>
            <a:ext cx="6543675" cy="3686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973" y="2415645"/>
            <a:ext cx="1154642" cy="1180444"/>
          </a:xfrm>
          <a:prstGeom prst="rect">
            <a:avLst/>
          </a:prstGeom>
        </p:spPr>
      </p:pic>
    </p:spTree>
  </p:cSld>
  <p:clrMapOvr>
    <a:masterClrMapping/>
  </p:clrMapOvr>
  <p:transition spd="med" advClick="0" advTm="1285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1348582" y="-746919"/>
            <a:ext cx="439738" cy="19335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817380" y="-11113"/>
            <a:ext cx="1627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latin typeface="造字工房悦黑体验版细体"/>
                <a:ea typeface="造字工房悦黑体验版细体"/>
                <a:cs typeface="造字工房悦黑体验版细体"/>
              </a:rPr>
              <a:t>具体实现</a:t>
            </a:r>
            <a:endParaRPr lang="zh-CN" altLang="en-US" sz="2800" b="1" dirty="0">
              <a:latin typeface="造字工房悦黑体验版细体"/>
              <a:ea typeface="造字工房悦黑体验版细体"/>
              <a:cs typeface="造字工房悦黑体验版细体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01663" y="1560457"/>
            <a:ext cx="610928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细体"/>
              </a:rPr>
              <a:t>基本功能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造字工房悦黑体验版细体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视角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第一人称视角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第二人称视角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视角的切换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光照模型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     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使用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Phong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模型，模拟太阳光等光源的光照效果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纹理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      使用贴图模拟树木、草地、木箱等的纹理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阴影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     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模拟光照产生的阴影，使得场景更为逼真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09" y="1960569"/>
            <a:ext cx="4941515" cy="30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0912"/>
      </p:ext>
    </p:extLst>
  </p:cSld>
  <p:clrMapOvr>
    <a:masterClrMapping/>
  </p:clrMapOvr>
  <p:transition spd="med" advClick="0" advTm="1095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1348582" y="-746919"/>
            <a:ext cx="439738" cy="19335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817380" y="-11113"/>
            <a:ext cx="1627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latin typeface="造字工房悦黑体验版细体"/>
                <a:ea typeface="造字工房悦黑体验版细体"/>
                <a:cs typeface="造字工房悦黑体验版细体"/>
              </a:rPr>
              <a:t>具体实现</a:t>
            </a:r>
            <a:endParaRPr lang="zh-CN" altLang="en-US" sz="2800" b="1" dirty="0">
              <a:latin typeface="造字工房悦黑体验版细体"/>
              <a:ea typeface="造字工房悦黑体验版细体"/>
              <a:cs typeface="造字工房悦黑体验版细体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01663" y="1406568"/>
            <a:ext cx="610928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细体"/>
              </a:rPr>
              <a:t>附加功能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造字工房悦黑体验版细体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天空盒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粒子系统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模拟雨雪天气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通过关卡后模拟烟花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文字提示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    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时间、得分和通过关卡等文字信息的显示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光照模型的优化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障碍物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UI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的优化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    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用树木、草丛等代替箱子形象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不同的角色形象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    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细体"/>
              </a:rPr>
              <a:t>随机选定本次的角色形象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细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71" y="2199584"/>
            <a:ext cx="5065823" cy="25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00655"/>
      </p:ext>
    </p:extLst>
  </p:cSld>
  <p:clrMapOvr>
    <a:masterClrMapping/>
  </p:clrMapOvr>
  <p:transition spd="med" advClick="0" advTm="1095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1348582" y="-746919"/>
            <a:ext cx="439738" cy="19335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95" name="矩形 44"/>
          <p:cNvSpPr>
            <a:spLocks noChangeArrowheads="1"/>
          </p:cNvSpPr>
          <p:nvPr/>
        </p:nvSpPr>
        <p:spPr bwMode="auto">
          <a:xfrm>
            <a:off x="907869" y="-1"/>
            <a:ext cx="1627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800" b="1">
                <a:solidFill>
                  <a:schemeClr val="bg1"/>
                </a:solidFill>
                <a:latin typeface="造字工房悦黑体验版细体"/>
                <a:ea typeface="造字工房悦黑体验版细体"/>
                <a:cs typeface="造字工房悦黑体验版细体"/>
              </a:rPr>
              <a:t>成果展示</a:t>
            </a:r>
            <a:endParaRPr lang="zh-CN" altLang="en-US" sz="2800" b="1" dirty="0">
              <a:latin typeface="造字工房悦黑体验版细体"/>
              <a:ea typeface="造字工房悦黑体验版细体"/>
              <a:cs typeface="造字工房悦黑体验版细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99F2FA-B829-0D44-AC30-ECF9AF8BA0F2}"/>
              </a:ext>
            </a:extLst>
          </p:cNvPr>
          <p:cNvSpPr txBox="1"/>
          <p:nvPr/>
        </p:nvSpPr>
        <p:spPr>
          <a:xfrm rot="21427435">
            <a:off x="3379303" y="2763078"/>
            <a:ext cx="4507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/>
              <a:t>Work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In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Progress</a:t>
            </a:r>
            <a:endParaRPr kumimoji="1" lang="zh-CN" altLang="en-US" sz="4400" dirty="0"/>
          </a:p>
        </p:txBody>
      </p:sp>
    </p:spTree>
  </p:cSld>
  <p:clrMapOvr>
    <a:masterClrMapping/>
  </p:clrMapOvr>
  <p:transition spd="med" advClick="0" advTm="11695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3337561"/>
            <a:ext cx="3779520" cy="2978888"/>
          </a:xfrm>
          <a:prstGeom prst="rect">
            <a:avLst/>
          </a:prstGeom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468627" y="0"/>
            <a:ext cx="2792599" cy="4675757"/>
            <a:chOff x="4468401" y="0"/>
            <a:chExt cx="2793010" cy="4675468"/>
          </a:xfrm>
        </p:grpSpPr>
        <p:pic>
          <p:nvPicPr>
            <p:cNvPr id="33799" name="图片 27"/>
            <p:cNvPicPr>
              <a:picLocks noChangeAspect="1"/>
            </p:cNvPicPr>
            <p:nvPr/>
          </p:nvPicPr>
          <p:blipFill>
            <a:blip r:embed="rId4"/>
            <a:srcRect l="43365" r="29529" b="31824"/>
            <a:stretch>
              <a:fillRect/>
            </a:stretch>
          </p:blipFill>
          <p:spPr bwMode="auto">
            <a:xfrm>
              <a:off x="4468401" y="0"/>
              <a:ext cx="2793010" cy="4675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矩形 24"/>
            <p:cNvSpPr/>
            <p:nvPr/>
          </p:nvSpPr>
          <p:spPr>
            <a:xfrm rot="5400000">
              <a:off x="3527550" y="941038"/>
              <a:ext cx="4674899" cy="2792823"/>
            </a:xfrm>
            <a:prstGeom prst="rect">
              <a:avLst/>
            </a:prstGeom>
            <a:solidFill>
              <a:schemeClr val="dk1">
                <a:alpha val="71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468626" y="2134394"/>
            <a:ext cx="27924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造字工房悦黑体验版细体"/>
                <a:ea typeface="造字工房悦黑体验版细体"/>
                <a:cs typeface="造字工房悦黑体验版细体"/>
              </a:rPr>
              <a:t>THANK</a:t>
            </a:r>
          </a:p>
          <a:p>
            <a:pPr algn="ctr"/>
            <a:r>
              <a:rPr lang="en-US" altLang="zh-CN" sz="5400" dirty="0">
                <a:solidFill>
                  <a:schemeClr val="bg1"/>
                </a:solidFill>
                <a:latin typeface="造字工房悦黑体验版细体"/>
                <a:ea typeface="造字工房悦黑体验版细体"/>
                <a:cs typeface="造字工房悦黑体验版细体"/>
              </a:rPr>
              <a:t> YOU</a:t>
            </a:r>
          </a:p>
        </p:txBody>
      </p:sp>
      <p:sp>
        <p:nvSpPr>
          <p:cNvPr id="36" name="任意多边形: 形状 35"/>
          <p:cNvSpPr/>
          <p:nvPr/>
        </p:nvSpPr>
        <p:spPr>
          <a:xfrm>
            <a:off x="6796088" y="3011488"/>
            <a:ext cx="465137" cy="46037"/>
          </a:xfrm>
          <a:custGeom>
            <a:avLst/>
            <a:gdLst>
              <a:gd name="connsiteX0" fmla="*/ 0 w 454819"/>
              <a:gd name="connsiteY0" fmla="*/ 0 h 0"/>
              <a:gd name="connsiteX1" fmla="*/ 454819 w 45481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819">
                <a:moveTo>
                  <a:pt x="0" y="0"/>
                </a:moveTo>
                <a:lnTo>
                  <a:pt x="454819" y="0"/>
                </a:lnTo>
              </a:path>
            </a:pathLst>
          </a:cu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7261225" y="3011488"/>
            <a:ext cx="4930775" cy="166687"/>
          </a:xfrm>
          <a:custGeom>
            <a:avLst/>
            <a:gdLst>
              <a:gd name="connsiteX0" fmla="*/ 0 w 454819"/>
              <a:gd name="connsiteY0" fmla="*/ 0 h 0"/>
              <a:gd name="connsiteX1" fmla="*/ 454819 w 45481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819">
                <a:moveTo>
                  <a:pt x="0" y="0"/>
                </a:moveTo>
                <a:lnTo>
                  <a:pt x="454819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 rot="16200000">
            <a:off x="3768725" y="1076325"/>
            <a:ext cx="2219325" cy="66675"/>
          </a:xfrm>
          <a:custGeom>
            <a:avLst/>
            <a:gdLst>
              <a:gd name="connsiteX0" fmla="*/ 0 w 454819"/>
              <a:gd name="connsiteY0" fmla="*/ 0 h 0"/>
              <a:gd name="connsiteX1" fmla="*/ 454819 w 45481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819">
                <a:moveTo>
                  <a:pt x="0" y="0"/>
                </a:moveTo>
                <a:lnTo>
                  <a:pt x="454819" y="0"/>
                </a:lnTo>
              </a:path>
            </a:pathLst>
          </a:cu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1174"/>
      </p:ext>
    </p:extLst>
  </p:cSld>
  <p:clrMapOvr>
    <a:masterClrMapping/>
  </p:clrMapOvr>
  <p:transition spd="med" advClick="0" advTm="5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3 (1).pptx212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Macintosh PowerPoint</Application>
  <PresentationFormat>宽屏</PresentationFormat>
  <Paragraphs>57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微软雅黑 Light</vt:lpstr>
      <vt:lpstr>造字工房悦黑体验版细体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ok3 (1).pptx2121</dc:title>
  <dc:creator/>
  <cp:lastModifiedBy/>
  <cp:revision>1</cp:revision>
  <dcterms:created xsi:type="dcterms:W3CDTF">2017-05-21T07:26:04Z</dcterms:created>
  <dcterms:modified xsi:type="dcterms:W3CDTF">2019-05-16T10:58:40Z</dcterms:modified>
</cp:coreProperties>
</file>