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36"/>
  </p:notesMasterIdLst>
  <p:sldIdLst>
    <p:sldId id="260"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E9E69-62A3-41F8-88EC-F16E829F1C5F}" type="datetimeFigureOut">
              <a:rPr lang="en-US" smtClean="0"/>
              <a:pPr/>
              <a:t>8/12/2012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2305F-7F97-46B5-AAD5-5773F46B74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A5A2C7D-2347-46F2-9F16-8629110DBF5A}" type="datetimeFigureOut">
              <a:rPr lang="en-US" smtClean="0"/>
              <a:pPr/>
              <a:t>8/12/2012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DE38F50-8FB0-41F1-BBF4-6C97D89E6E0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A2C7D-2347-46F2-9F16-8629110DBF5A}" type="datetimeFigureOut">
              <a:rPr lang="en-US" smtClean="0"/>
              <a:pPr/>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A2C7D-2347-46F2-9F16-8629110DBF5A}" type="datetimeFigureOut">
              <a:rPr lang="en-US" smtClean="0"/>
              <a:pPr/>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5A2C7D-2347-46F2-9F16-8629110DBF5A}" type="datetimeFigureOut">
              <a:rPr lang="en-US" smtClean="0"/>
              <a:pPr/>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5A2C7D-2347-46F2-9F16-8629110DBF5A}" type="datetimeFigureOut">
              <a:rPr lang="en-US" smtClean="0"/>
              <a:pPr/>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DE38F50-8FB0-41F1-BBF4-6C97D89E6E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5A2C7D-2347-46F2-9F16-8629110DBF5A}" type="datetimeFigureOut">
              <a:rPr lang="en-US" smtClean="0"/>
              <a:pPr/>
              <a:t>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5A2C7D-2347-46F2-9F16-8629110DBF5A}" type="datetimeFigureOut">
              <a:rPr lang="en-US" smtClean="0"/>
              <a:pPr/>
              <a:t>8/12/2012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5A2C7D-2347-46F2-9F16-8629110DBF5A}" type="datetimeFigureOut">
              <a:rPr lang="en-US" smtClean="0"/>
              <a:pPr/>
              <a:t>8/12/2012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A2C7D-2347-46F2-9F16-8629110DBF5A}" type="datetimeFigureOut">
              <a:rPr lang="en-US" smtClean="0"/>
              <a:pPr/>
              <a:t>8/12/2012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5A2C7D-2347-46F2-9F16-8629110DBF5A}" type="datetimeFigureOut">
              <a:rPr lang="en-US" smtClean="0"/>
              <a:pPr/>
              <a:t>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5A2C7D-2347-46F2-9F16-8629110DBF5A}" type="datetimeFigureOut">
              <a:rPr lang="en-US" smtClean="0"/>
              <a:pPr/>
              <a:t>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38F50-8FB0-41F1-BBF4-6C97D89E6E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A5A2C7D-2347-46F2-9F16-8629110DBF5A}" type="datetimeFigureOut">
              <a:rPr lang="en-US" smtClean="0"/>
              <a:pPr/>
              <a:t>8/12/2012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DE38F50-8FB0-41F1-BBF4-6C97D89E6E0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Retrieval</a:t>
            </a:r>
            <a:endParaRPr lang="en-US" dirty="0"/>
          </a:p>
        </p:txBody>
      </p:sp>
      <p:sp>
        <p:nvSpPr>
          <p:cNvPr id="3" name="Content Placeholder 2"/>
          <p:cNvSpPr>
            <a:spLocks noGrp="1"/>
          </p:cNvSpPr>
          <p:nvPr>
            <p:ph idx="1"/>
          </p:nvPr>
        </p:nvSpPr>
        <p:spPr/>
        <p:txBody>
          <a:bodyPr/>
          <a:lstStyle/>
          <a:p>
            <a:pPr>
              <a:buNone/>
            </a:pPr>
            <a:r>
              <a:rPr lang="en-US" dirty="0" smtClean="0"/>
              <a:t>		Information Retrieval refers to any files processing for the purpose of retrieval data to produce useful information. Some of this information retrieval may include…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pPr>
              <a:buNone/>
            </a:pPr>
            <a:r>
              <a:rPr lang="en-US" dirty="0" smtClean="0"/>
              <a:t>	The file organization refers to the physical arrangement of data on the backing storage devices such as tape and disks. The choice of organization method (up to 4 types) is often a compromise between the requirement for efficient maintenance of files (keeping up-to- date) and fast retrieval.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Organization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It is created by placing the record in turn the next available storage space (from the beginning to the end of the files) leaving no gap, apart from non-data areas between records. Storage device used is magnetic tape. This organization is suitable for unsorted transaction files, print files, or direct access devices where it is necessary to insert key into an existing sequence. </a:t>
            </a:r>
          </a:p>
          <a:p>
            <a:pPr>
              <a:buNone/>
            </a:pPr>
            <a:r>
              <a:rPr lang="en-US" dirty="0" smtClean="0"/>
              <a:t>		Serial organization maximizes the utilization of space in the device. The real access time to search a specific record is always the next one on the physical device.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 of the Serial Organization</a:t>
            </a:r>
            <a:endParaRPr lang="en-US" dirty="0"/>
          </a:p>
        </p:txBody>
      </p:sp>
      <p:graphicFrame>
        <p:nvGraphicFramePr>
          <p:cNvPr id="5" name="Content Placeholder 4"/>
          <p:cNvGraphicFramePr>
            <a:graphicFrameLocks noGrp="1"/>
          </p:cNvGraphicFramePr>
          <p:nvPr>
            <p:ph idx="1"/>
          </p:nvPr>
        </p:nvGraphicFramePr>
        <p:xfrm>
          <a:off x="457200" y="2362200"/>
          <a:ext cx="8229600" cy="3352801"/>
        </p:xfrm>
        <a:graphic>
          <a:graphicData uri="http://schemas.openxmlformats.org/drawingml/2006/table">
            <a:tbl>
              <a:tblPr firstRow="1" bandRow="1">
                <a:tableStyleId>{5C22544A-7EE6-4342-B048-85BDC9FD1C3A}</a:tableStyleId>
              </a:tblPr>
              <a:tblGrid>
                <a:gridCol w="4114800"/>
                <a:gridCol w="4114800"/>
              </a:tblGrid>
              <a:tr h="583096">
                <a:tc>
                  <a:txBody>
                    <a:bodyPr/>
                    <a:lstStyle/>
                    <a:p>
                      <a:r>
                        <a:rPr lang="en-US" dirty="0" smtClean="0"/>
                        <a:t>ADVANTAGES</a:t>
                      </a:r>
                      <a:endParaRPr lang="en-US" dirty="0"/>
                    </a:p>
                  </a:txBody>
                  <a:tcPr/>
                </a:tc>
                <a:tc>
                  <a:txBody>
                    <a:bodyPr/>
                    <a:lstStyle/>
                    <a:p>
                      <a:r>
                        <a:rPr lang="en-US" dirty="0" smtClean="0"/>
                        <a:t>DISADVANTAGE</a:t>
                      </a:r>
                      <a:endParaRPr lang="en-US" dirty="0"/>
                    </a:p>
                  </a:txBody>
                  <a:tcPr/>
                </a:tc>
              </a:tr>
              <a:tr h="923235">
                <a:tc>
                  <a:txBody>
                    <a:bodyPr/>
                    <a:lstStyle/>
                    <a:p>
                      <a:r>
                        <a:rPr lang="en-US" dirty="0" smtClean="0"/>
                        <a:t>File</a:t>
                      </a:r>
                      <a:r>
                        <a:rPr lang="en-US" baseline="0" dirty="0" smtClean="0"/>
                        <a:t> design is simple</a:t>
                      </a:r>
                      <a:endParaRPr lang="en-US" dirty="0"/>
                    </a:p>
                  </a:txBody>
                  <a:tcPr/>
                </a:tc>
                <a:tc>
                  <a:txBody>
                    <a:bodyPr/>
                    <a:lstStyle/>
                    <a:p>
                      <a:r>
                        <a:rPr lang="en-US" dirty="0" smtClean="0"/>
                        <a:t>Files</a:t>
                      </a:r>
                      <a:r>
                        <a:rPr lang="en-US" baseline="0" dirty="0" smtClean="0"/>
                        <a:t> are to be processed fro beginning to the end</a:t>
                      </a:r>
                      <a:endParaRPr lang="en-US" dirty="0"/>
                    </a:p>
                  </a:txBody>
                  <a:tcPr/>
                </a:tc>
              </a:tr>
              <a:tr h="923235">
                <a:tc>
                  <a:txBody>
                    <a:bodyPr/>
                    <a:lstStyle/>
                    <a:p>
                      <a:r>
                        <a:rPr lang="en-US" dirty="0" smtClean="0"/>
                        <a:t>Efficient for high</a:t>
                      </a:r>
                      <a:r>
                        <a:rPr lang="en-US" baseline="0" dirty="0" smtClean="0"/>
                        <a:t> activity file</a:t>
                      </a:r>
                      <a:endParaRPr lang="en-US" dirty="0"/>
                    </a:p>
                  </a:txBody>
                  <a:tcPr/>
                </a:tc>
                <a:tc>
                  <a:txBody>
                    <a:bodyPr/>
                    <a:lstStyle/>
                    <a:p>
                      <a:endParaRPr lang="en-US" dirty="0"/>
                    </a:p>
                  </a:txBody>
                  <a:tcPr/>
                </a:tc>
              </a:tr>
              <a:tr h="923235">
                <a:tc>
                  <a:txBody>
                    <a:bodyPr/>
                    <a:lstStyle/>
                    <a:p>
                      <a:r>
                        <a:rPr lang="en-US" dirty="0" smtClean="0"/>
                        <a:t>Effective use of low cost file media suitable for batch processing</a:t>
                      </a:r>
                      <a:endParaRPr lang="en-US" dirty="0"/>
                    </a:p>
                  </a:txBody>
                  <a:tcPr/>
                </a:tc>
                <a:tc>
                  <a:txBody>
                    <a:bodyPr/>
                    <a:lstStyle/>
                    <a:p>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Organization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In sequential organization, the record are written in some redefined order (from beginning to the end). Storage device used is magnetic tape. This is usually done by designing  a field within the record and using it as a basis ordering of records in the file or as a means of direct access. The field is known as the record key or simply key.</a:t>
            </a:r>
          </a:p>
          <a:p>
            <a:pPr>
              <a:buNone/>
            </a:pPr>
            <a:r>
              <a:rPr lang="en-US" dirty="0" smtClean="0"/>
              <a:t>	</a:t>
            </a:r>
            <a:r>
              <a:rPr lang="en-US" dirty="0" smtClean="0"/>
              <a:t>	Sequential organization is suitable for most master file in a batch processing environment but not for fast-response on-line enquiry systems. For example, a payroll transaction file that is arranged in ascending order of employee number, the employee number being the key field.</a:t>
            </a:r>
          </a:p>
          <a:p>
            <a:pPr>
              <a:buNone/>
            </a:pP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 of Sequential Organization</a:t>
            </a:r>
            <a:endParaRPr lang="en-US" dirty="0"/>
          </a:p>
        </p:txBody>
      </p:sp>
      <p:graphicFrame>
        <p:nvGraphicFramePr>
          <p:cNvPr id="5" name="Content Placeholder 4"/>
          <p:cNvGraphicFramePr>
            <a:graphicFrameLocks noGrp="1"/>
          </p:cNvGraphicFramePr>
          <p:nvPr>
            <p:ph idx="1"/>
          </p:nvPr>
        </p:nvGraphicFramePr>
        <p:xfrm>
          <a:off x="533400" y="1752600"/>
          <a:ext cx="8229600" cy="2242004"/>
        </p:xfrm>
        <a:graphic>
          <a:graphicData uri="http://schemas.openxmlformats.org/drawingml/2006/table">
            <a:tbl>
              <a:tblPr firstRow="1" bandRow="1">
                <a:tableStyleId>{5C22544A-7EE6-4342-B048-85BDC9FD1C3A}</a:tableStyleId>
              </a:tblPr>
              <a:tblGrid>
                <a:gridCol w="4114800"/>
                <a:gridCol w="4114800"/>
              </a:tblGrid>
              <a:tr h="345349">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596084">
                <a:tc>
                  <a:txBody>
                    <a:bodyPr/>
                    <a:lstStyle/>
                    <a:p>
                      <a:r>
                        <a:rPr lang="en-US" dirty="0" smtClean="0"/>
                        <a:t>File</a:t>
                      </a:r>
                      <a:r>
                        <a:rPr lang="en-US" baseline="0" dirty="0" smtClean="0"/>
                        <a:t> design is simple</a:t>
                      </a:r>
                      <a:endParaRPr lang="en-US" dirty="0"/>
                    </a:p>
                  </a:txBody>
                  <a:tcPr/>
                </a:tc>
                <a:tc>
                  <a:txBody>
                    <a:bodyPr/>
                    <a:lstStyle/>
                    <a:p>
                      <a:r>
                        <a:rPr lang="en-US" dirty="0" smtClean="0"/>
                        <a:t>Entire file must</a:t>
                      </a:r>
                      <a:r>
                        <a:rPr lang="en-US" baseline="0" dirty="0" smtClean="0"/>
                        <a:t> be processed even if activity is low</a:t>
                      </a:r>
                      <a:endParaRPr lang="en-US" dirty="0"/>
                    </a:p>
                  </a:txBody>
                  <a:tcPr/>
                </a:tc>
              </a:tr>
              <a:tr h="596084">
                <a:tc>
                  <a:txBody>
                    <a:bodyPr/>
                    <a:lstStyle/>
                    <a:p>
                      <a:r>
                        <a:rPr lang="en-US" dirty="0" smtClean="0"/>
                        <a:t>Efficient</a:t>
                      </a:r>
                      <a:r>
                        <a:rPr lang="en-US" baseline="0" dirty="0" smtClean="0"/>
                        <a:t> for high activity file</a:t>
                      </a:r>
                      <a:endParaRPr lang="en-US" dirty="0"/>
                    </a:p>
                  </a:txBody>
                  <a:tcPr/>
                </a:tc>
                <a:tc>
                  <a:txBody>
                    <a:bodyPr/>
                    <a:lstStyle/>
                    <a:p>
                      <a:r>
                        <a:rPr lang="en-US" dirty="0" smtClean="0"/>
                        <a:t>Transaction</a:t>
                      </a:r>
                      <a:r>
                        <a:rPr lang="en-US" baseline="0" dirty="0" smtClean="0"/>
                        <a:t> required sorting</a:t>
                      </a:r>
                      <a:endParaRPr lang="en-US" dirty="0"/>
                    </a:p>
                  </a:txBody>
                  <a:tcPr/>
                </a:tc>
              </a:tr>
              <a:tr h="596084">
                <a:tc>
                  <a:txBody>
                    <a:bodyPr/>
                    <a:lstStyle/>
                    <a:p>
                      <a:r>
                        <a:rPr lang="en-US" dirty="0" smtClean="0"/>
                        <a:t>Effective use of</a:t>
                      </a:r>
                      <a:r>
                        <a:rPr lang="en-US" baseline="0" dirty="0" smtClean="0"/>
                        <a:t> low cost file media suitable for batched transaction</a:t>
                      </a:r>
                      <a:endParaRPr lang="en-US" dirty="0"/>
                    </a:p>
                  </a:txBody>
                  <a:tcPr/>
                </a:tc>
                <a:tc>
                  <a:txBody>
                    <a:bodyPr/>
                    <a:lstStyle/>
                    <a:p>
                      <a:r>
                        <a:rPr lang="en-US" dirty="0" smtClean="0"/>
                        <a:t>File enquiry is low</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Indexed-Sequential Organization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records are stored in physical sequence according to the primary key. Storage device is used is disc. File management system builds an index separate from the data and records. The index permits individual record to be accessed at random without accessing other records (block is searched using binary search method) and also can be accessed sequentially (one after another)</a:t>
            </a:r>
          </a:p>
          <a:p>
            <a:pPr>
              <a:buNone/>
            </a:pPr>
            <a:r>
              <a:rPr lang="en-US" dirty="0" smtClean="0"/>
              <a:t>	</a:t>
            </a:r>
            <a:r>
              <a:rPr lang="en-US" dirty="0" smtClean="0"/>
              <a:t>It consists of three main areas, namely index area, prime (or home) area, and overflow area.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Three main areas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smtClean="0"/>
              <a:t>Index area holds the set of ‘pointer’ to enable individual record to be located. A set of index contains the relevant record keys and corresponding record addresses. Access and retrieval of a specific record is affected through the use of the index.</a:t>
            </a:r>
          </a:p>
          <a:p>
            <a:pPr>
              <a:buFont typeface="Wingdings" pitchFamily="2" charset="2"/>
              <a:buChar char="v"/>
            </a:pPr>
            <a:r>
              <a:rPr lang="en-US" dirty="0" smtClean="0"/>
              <a:t>Prime area is where the data records are loaded in sequential order when title file is first created.</a:t>
            </a:r>
          </a:p>
          <a:p>
            <a:pPr>
              <a:buFont typeface="Wingdings" pitchFamily="2" charset="2"/>
              <a:buChar char="v"/>
            </a:pPr>
            <a:r>
              <a:rPr lang="en-US" dirty="0" smtClean="0"/>
              <a:t>Overflow area is where additions to the file that cannot be accommodated in the prime area are stored. The overflow  of records are linked to the rest of the file through a system of pointers maintained in the index.</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r>
              <a:rPr lang="en-US" sz="2700" dirty="0" smtClean="0"/>
              <a:t>Diagram below illustrates an indexed-sequential file that uses single disc for a product file. The product file records are stored in ascending product number, three records per track. An overflow area is show that will be used to hold new product records that may be added to the file.</a:t>
            </a:r>
          </a:p>
          <a:p>
            <a:pPr>
              <a:buNone/>
            </a:pPr>
            <a:r>
              <a:rPr lang="en-US" dirty="0" smtClean="0"/>
              <a:t>	</a:t>
            </a: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590800" y="609600"/>
          <a:ext cx="3505200" cy="2225040"/>
        </p:xfrm>
        <a:graphic>
          <a:graphicData uri="http://schemas.openxmlformats.org/drawingml/2006/table">
            <a:tbl>
              <a:tblPr firstRow="1" bandRow="1">
                <a:tableStyleId>{5C22544A-7EE6-4342-B048-85BDC9FD1C3A}</a:tableStyleId>
              </a:tblPr>
              <a:tblGrid>
                <a:gridCol w="1752600"/>
                <a:gridCol w="1752600"/>
              </a:tblGrid>
              <a:tr h="370840">
                <a:tc>
                  <a:txBody>
                    <a:bodyPr/>
                    <a:lstStyle/>
                    <a:p>
                      <a:r>
                        <a:rPr lang="en-US" dirty="0" smtClean="0"/>
                        <a:t>Track number</a:t>
                      </a:r>
                      <a:endParaRPr lang="en-US" dirty="0"/>
                    </a:p>
                  </a:txBody>
                  <a:tcPr/>
                </a:tc>
                <a:tc>
                  <a:txBody>
                    <a:bodyPr/>
                    <a:lstStyle/>
                    <a:p>
                      <a:r>
                        <a:rPr lang="en-US" dirty="0" smtClean="0"/>
                        <a:t>Highest</a:t>
                      </a:r>
                      <a:r>
                        <a:rPr lang="en-US" baseline="0" dirty="0" smtClean="0"/>
                        <a:t> key</a:t>
                      </a:r>
                      <a:endParaRPr lang="en-US" dirty="0"/>
                    </a:p>
                  </a:txBody>
                  <a:tcPr/>
                </a:tc>
              </a:tr>
              <a:tr h="370840">
                <a:tc>
                  <a:txBody>
                    <a:bodyPr/>
                    <a:lstStyle/>
                    <a:p>
                      <a:r>
                        <a:rPr lang="en-US" dirty="0" smtClean="0"/>
                        <a:t>1</a:t>
                      </a:r>
                      <a:endParaRPr lang="en-US" dirty="0"/>
                    </a:p>
                  </a:txBody>
                  <a:tcPr/>
                </a:tc>
                <a:tc>
                  <a:txBody>
                    <a:bodyPr/>
                    <a:lstStyle/>
                    <a:p>
                      <a:r>
                        <a:rPr lang="en-US" dirty="0" smtClean="0"/>
                        <a:t>153</a:t>
                      </a:r>
                    </a:p>
                  </a:txBody>
                  <a:tcPr/>
                </a:tc>
              </a:tr>
              <a:tr h="370840">
                <a:tc>
                  <a:txBody>
                    <a:bodyPr/>
                    <a:lstStyle/>
                    <a:p>
                      <a:r>
                        <a:rPr lang="en-US" dirty="0" smtClean="0"/>
                        <a:t>2</a:t>
                      </a:r>
                      <a:endParaRPr lang="en-US" dirty="0"/>
                    </a:p>
                  </a:txBody>
                  <a:tcPr/>
                </a:tc>
                <a:tc>
                  <a:txBody>
                    <a:bodyPr/>
                    <a:lstStyle/>
                    <a:p>
                      <a:r>
                        <a:rPr lang="en-US" dirty="0" smtClean="0"/>
                        <a:t>252</a:t>
                      </a:r>
                      <a:endParaRPr lang="en-US" dirty="0"/>
                    </a:p>
                  </a:txBody>
                  <a:tcPr/>
                </a:tc>
              </a:tr>
              <a:tr h="370840">
                <a:tc>
                  <a:txBody>
                    <a:bodyPr/>
                    <a:lstStyle/>
                    <a:p>
                      <a:r>
                        <a:rPr lang="en-US" dirty="0" smtClean="0"/>
                        <a:t>3</a:t>
                      </a:r>
                      <a:endParaRPr lang="en-US" dirty="0"/>
                    </a:p>
                  </a:txBody>
                  <a:tcPr/>
                </a:tc>
                <a:tc>
                  <a:txBody>
                    <a:bodyPr/>
                    <a:lstStyle/>
                    <a:p>
                      <a:r>
                        <a:rPr lang="en-US" dirty="0" smtClean="0"/>
                        <a:t>363</a:t>
                      </a:r>
                      <a:endParaRPr lang="en-US" dirty="0"/>
                    </a:p>
                  </a:txBody>
                  <a:tcPr/>
                </a:tc>
              </a:tr>
              <a:tr h="370840">
                <a:tc>
                  <a:txBody>
                    <a:bodyPr/>
                    <a:lstStyle/>
                    <a:p>
                      <a:r>
                        <a:rPr lang="en-US" dirty="0" smtClean="0"/>
                        <a:t>4</a:t>
                      </a:r>
                      <a:endParaRPr lang="en-US" dirty="0"/>
                    </a:p>
                  </a:txBody>
                  <a:tcPr/>
                </a:tc>
                <a:tc>
                  <a:txBody>
                    <a:bodyPr/>
                    <a:lstStyle/>
                    <a:p>
                      <a:r>
                        <a:rPr lang="en-US" dirty="0" smtClean="0"/>
                        <a:t>434</a:t>
                      </a:r>
                      <a:endParaRPr lang="en-US" dirty="0"/>
                    </a:p>
                  </a:txBody>
                  <a:tcPr/>
                </a:tc>
              </a:tr>
              <a:tr h="370840">
                <a:tc>
                  <a:txBody>
                    <a:bodyPr/>
                    <a:lstStyle/>
                    <a:p>
                      <a:r>
                        <a:rPr lang="en-US" dirty="0" smtClean="0"/>
                        <a:t>5</a:t>
                      </a:r>
                      <a:endParaRPr lang="en-US" dirty="0"/>
                    </a:p>
                  </a:txBody>
                  <a:tcPr/>
                </a:tc>
                <a:tc>
                  <a:txBody>
                    <a:bodyPr/>
                    <a:lstStyle/>
                    <a:p>
                      <a:r>
                        <a:rPr lang="en-US" dirty="0" smtClean="0"/>
                        <a:t>515</a:t>
                      </a:r>
                      <a:endParaRPr lang="en-US" dirty="0"/>
                    </a:p>
                  </a:txBody>
                  <a:tcPr/>
                </a:tc>
              </a:tr>
            </a:tbl>
          </a:graphicData>
        </a:graphic>
      </p:graphicFrame>
      <p:graphicFrame>
        <p:nvGraphicFramePr>
          <p:cNvPr id="4" name="Table 3"/>
          <p:cNvGraphicFramePr>
            <a:graphicFrameLocks noGrp="1"/>
          </p:cNvGraphicFramePr>
          <p:nvPr/>
        </p:nvGraphicFramePr>
        <p:xfrm>
          <a:off x="1295400" y="4145280"/>
          <a:ext cx="6095999" cy="219456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256540">
                <a:tc>
                  <a:txBody>
                    <a:bodyPr/>
                    <a:lstStyle/>
                    <a:p>
                      <a:r>
                        <a:rPr lang="en-US" dirty="0" smtClean="0"/>
                        <a:t>Track</a:t>
                      </a:r>
                      <a:endParaRPr lang="en-US" dirty="0"/>
                    </a:p>
                  </a:txBody>
                  <a:tcPr/>
                </a:tc>
                <a:tc>
                  <a:txBody>
                    <a:bodyPr/>
                    <a:lstStyle/>
                    <a:p>
                      <a:r>
                        <a:rPr lang="en-US" dirty="0" smtClean="0"/>
                        <a:t>Key#</a:t>
                      </a:r>
                      <a:endParaRPr lang="en-US" dirty="0"/>
                    </a:p>
                  </a:txBody>
                  <a:tcPr/>
                </a:tc>
                <a:tc>
                  <a:txBody>
                    <a:bodyPr/>
                    <a:lstStyle/>
                    <a:p>
                      <a:r>
                        <a:rPr lang="en-US" dirty="0" err="1" smtClean="0"/>
                        <a:t>Rec</a:t>
                      </a:r>
                      <a:r>
                        <a:rPr lang="en-US" dirty="0" smtClean="0"/>
                        <a:t>#</a:t>
                      </a:r>
                      <a:endParaRPr lang="en-US" dirty="0"/>
                    </a:p>
                  </a:txBody>
                  <a:tcPr/>
                </a:tc>
                <a:tc>
                  <a:txBody>
                    <a:bodyPr/>
                    <a:lstStyle/>
                    <a:p>
                      <a:r>
                        <a:rPr lang="en-US" dirty="0" smtClean="0"/>
                        <a:t>Key</a:t>
                      </a:r>
                      <a:endParaRPr lang="en-US" dirty="0"/>
                    </a:p>
                  </a:txBody>
                  <a:tcPr/>
                </a:tc>
                <a:tc>
                  <a:txBody>
                    <a:bodyPr/>
                    <a:lstStyle/>
                    <a:p>
                      <a:r>
                        <a:rPr lang="en-US" dirty="0" err="1" smtClean="0"/>
                        <a:t>Rec</a:t>
                      </a:r>
                      <a:r>
                        <a:rPr lang="en-US" dirty="0" smtClean="0"/>
                        <a:t>#</a:t>
                      </a:r>
                      <a:endParaRPr lang="en-US" dirty="0"/>
                    </a:p>
                  </a:txBody>
                  <a:tcPr/>
                </a:tc>
                <a:tc>
                  <a:txBody>
                    <a:bodyPr/>
                    <a:lstStyle/>
                    <a:p>
                      <a:r>
                        <a:rPr lang="en-US" dirty="0" smtClean="0"/>
                        <a:t>Key</a:t>
                      </a:r>
                      <a:endParaRPr lang="en-US" dirty="0"/>
                    </a:p>
                  </a:txBody>
                  <a:tcPr/>
                </a:tc>
                <a:tc>
                  <a:txBody>
                    <a:bodyPr/>
                    <a:lstStyle/>
                    <a:p>
                      <a:r>
                        <a:rPr lang="en-US" dirty="0" err="1" smtClean="0"/>
                        <a:t>Rec</a:t>
                      </a:r>
                      <a:r>
                        <a:rPr lang="en-US" dirty="0" smtClean="0"/>
                        <a:t>#</a:t>
                      </a:r>
                      <a:endParaRPr lang="en-US" dirty="0"/>
                    </a:p>
                  </a:txBody>
                  <a:tcPr/>
                </a:tc>
              </a:tr>
              <a:tr h="256540">
                <a:tc>
                  <a:txBody>
                    <a:bodyPr/>
                    <a:lstStyle/>
                    <a:p>
                      <a:r>
                        <a:rPr lang="en-US" dirty="0" smtClean="0"/>
                        <a:t>1</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125</a:t>
                      </a:r>
                      <a:endParaRPr lang="en-US" dirty="0"/>
                    </a:p>
                  </a:txBody>
                  <a:tcPr/>
                </a:tc>
                <a:tc>
                  <a:txBody>
                    <a:bodyPr/>
                    <a:lstStyle/>
                    <a:p>
                      <a:r>
                        <a:rPr lang="en-US" dirty="0" smtClean="0"/>
                        <a:t>125</a:t>
                      </a:r>
                      <a:endParaRPr lang="en-US" dirty="0"/>
                    </a:p>
                  </a:txBody>
                  <a:tcPr/>
                </a:tc>
                <a:tc>
                  <a:txBody>
                    <a:bodyPr/>
                    <a:lstStyle/>
                    <a:p>
                      <a:r>
                        <a:rPr lang="en-US" dirty="0" smtClean="0"/>
                        <a:t>153</a:t>
                      </a:r>
                      <a:endParaRPr lang="en-US" dirty="0"/>
                    </a:p>
                  </a:txBody>
                  <a:tcPr/>
                </a:tc>
                <a:tc>
                  <a:txBody>
                    <a:bodyPr/>
                    <a:lstStyle/>
                    <a:p>
                      <a:r>
                        <a:rPr lang="en-US" dirty="0" smtClean="0"/>
                        <a:t>153</a:t>
                      </a:r>
                      <a:endParaRPr lang="en-US" dirty="0"/>
                    </a:p>
                  </a:txBody>
                  <a:tcPr/>
                </a:tc>
              </a:tr>
              <a:tr h="256540">
                <a:tc>
                  <a:txBody>
                    <a:bodyPr/>
                    <a:lstStyle/>
                    <a:p>
                      <a:r>
                        <a:rPr lang="en-US" dirty="0" smtClean="0"/>
                        <a:t>2</a:t>
                      </a:r>
                      <a:endParaRPr lang="en-US" dirty="0"/>
                    </a:p>
                  </a:txBody>
                  <a:tcPr/>
                </a:tc>
                <a:tc>
                  <a:txBody>
                    <a:bodyPr/>
                    <a:lstStyle/>
                    <a:p>
                      <a:r>
                        <a:rPr lang="en-US" dirty="0" smtClean="0"/>
                        <a:t>207</a:t>
                      </a:r>
                      <a:endParaRPr lang="en-US" dirty="0"/>
                    </a:p>
                  </a:txBody>
                  <a:tcPr/>
                </a:tc>
                <a:tc>
                  <a:txBody>
                    <a:bodyPr/>
                    <a:lstStyle/>
                    <a:p>
                      <a:r>
                        <a:rPr lang="en-US" dirty="0" smtClean="0"/>
                        <a:t>207</a:t>
                      </a:r>
                      <a:endParaRPr lang="en-US" dirty="0"/>
                    </a:p>
                  </a:txBody>
                  <a:tcPr/>
                </a:tc>
                <a:tc>
                  <a:txBody>
                    <a:bodyPr/>
                    <a:lstStyle/>
                    <a:p>
                      <a:r>
                        <a:rPr lang="en-US" dirty="0" smtClean="0"/>
                        <a:t>221</a:t>
                      </a:r>
                      <a:endParaRPr lang="en-US" dirty="0"/>
                    </a:p>
                  </a:txBody>
                  <a:tcPr/>
                </a:tc>
                <a:tc>
                  <a:txBody>
                    <a:bodyPr/>
                    <a:lstStyle/>
                    <a:p>
                      <a:r>
                        <a:rPr lang="en-US" dirty="0" smtClean="0"/>
                        <a:t>221</a:t>
                      </a:r>
                      <a:endParaRPr lang="en-US" dirty="0"/>
                    </a:p>
                  </a:txBody>
                  <a:tcPr/>
                </a:tc>
                <a:tc>
                  <a:txBody>
                    <a:bodyPr/>
                    <a:lstStyle/>
                    <a:p>
                      <a:r>
                        <a:rPr lang="en-US" dirty="0" smtClean="0"/>
                        <a:t>252</a:t>
                      </a:r>
                      <a:endParaRPr lang="en-US" dirty="0"/>
                    </a:p>
                  </a:txBody>
                  <a:tcPr/>
                </a:tc>
                <a:tc>
                  <a:txBody>
                    <a:bodyPr/>
                    <a:lstStyle/>
                    <a:p>
                      <a:r>
                        <a:rPr lang="en-US" dirty="0" smtClean="0"/>
                        <a:t>252</a:t>
                      </a:r>
                      <a:endParaRPr lang="en-US" dirty="0"/>
                    </a:p>
                  </a:txBody>
                  <a:tcPr/>
                </a:tc>
              </a:tr>
              <a:tr h="256540">
                <a:tc>
                  <a:txBody>
                    <a:bodyPr/>
                    <a:lstStyle/>
                    <a:p>
                      <a:r>
                        <a:rPr lang="en-US" dirty="0" smtClean="0"/>
                        <a:t>3</a:t>
                      </a:r>
                      <a:endParaRPr lang="en-US" dirty="0"/>
                    </a:p>
                  </a:txBody>
                  <a:tcPr/>
                </a:tc>
                <a:tc>
                  <a:txBody>
                    <a:bodyPr/>
                    <a:lstStyle/>
                    <a:p>
                      <a:r>
                        <a:rPr lang="en-US" dirty="0" smtClean="0"/>
                        <a:t>286</a:t>
                      </a:r>
                      <a:endParaRPr lang="en-US" dirty="0"/>
                    </a:p>
                  </a:txBody>
                  <a:tcPr/>
                </a:tc>
                <a:tc>
                  <a:txBody>
                    <a:bodyPr/>
                    <a:lstStyle/>
                    <a:p>
                      <a:r>
                        <a:rPr lang="en-US" dirty="0" smtClean="0"/>
                        <a:t>286</a:t>
                      </a:r>
                      <a:endParaRPr lang="en-US" dirty="0"/>
                    </a:p>
                  </a:txBody>
                  <a:tcPr/>
                </a:tc>
                <a:tc>
                  <a:txBody>
                    <a:bodyPr/>
                    <a:lstStyle/>
                    <a:p>
                      <a:r>
                        <a:rPr lang="en-US" dirty="0" smtClean="0"/>
                        <a:t>314</a:t>
                      </a:r>
                      <a:endParaRPr lang="en-US" dirty="0"/>
                    </a:p>
                  </a:txBody>
                  <a:tcPr/>
                </a:tc>
                <a:tc>
                  <a:txBody>
                    <a:bodyPr/>
                    <a:lstStyle/>
                    <a:p>
                      <a:r>
                        <a:rPr lang="en-US" dirty="0" smtClean="0"/>
                        <a:t>314</a:t>
                      </a:r>
                      <a:endParaRPr lang="en-US" dirty="0"/>
                    </a:p>
                  </a:txBody>
                  <a:tcPr/>
                </a:tc>
                <a:tc>
                  <a:txBody>
                    <a:bodyPr/>
                    <a:lstStyle/>
                    <a:p>
                      <a:r>
                        <a:rPr lang="en-US" dirty="0" smtClean="0"/>
                        <a:t>363</a:t>
                      </a:r>
                      <a:endParaRPr lang="en-US" dirty="0"/>
                    </a:p>
                  </a:txBody>
                  <a:tcPr/>
                </a:tc>
                <a:tc>
                  <a:txBody>
                    <a:bodyPr/>
                    <a:lstStyle/>
                    <a:p>
                      <a:r>
                        <a:rPr lang="en-US" dirty="0" smtClean="0"/>
                        <a:t>363</a:t>
                      </a:r>
                      <a:endParaRPr lang="en-US" dirty="0"/>
                    </a:p>
                  </a:txBody>
                  <a:tcPr/>
                </a:tc>
              </a:tr>
              <a:tr h="256540">
                <a:tc>
                  <a:txBody>
                    <a:bodyPr/>
                    <a:lstStyle/>
                    <a:p>
                      <a:r>
                        <a:rPr lang="en-US" dirty="0" smtClean="0"/>
                        <a:t>4</a:t>
                      </a:r>
                      <a:endParaRPr lang="en-US" dirty="0"/>
                    </a:p>
                  </a:txBody>
                  <a:tcPr/>
                </a:tc>
                <a:tc>
                  <a:txBody>
                    <a:bodyPr/>
                    <a:lstStyle/>
                    <a:p>
                      <a:r>
                        <a:rPr lang="en-US" dirty="0" smtClean="0"/>
                        <a:t>394</a:t>
                      </a:r>
                      <a:endParaRPr lang="en-US" dirty="0"/>
                    </a:p>
                  </a:txBody>
                  <a:tcPr/>
                </a:tc>
                <a:tc>
                  <a:txBody>
                    <a:bodyPr/>
                    <a:lstStyle/>
                    <a:p>
                      <a:r>
                        <a:rPr lang="en-US" dirty="0" smtClean="0"/>
                        <a:t>394</a:t>
                      </a:r>
                      <a:endParaRPr lang="en-US" dirty="0"/>
                    </a:p>
                  </a:txBody>
                  <a:tcPr/>
                </a:tc>
                <a:tc>
                  <a:txBody>
                    <a:bodyPr/>
                    <a:lstStyle/>
                    <a:p>
                      <a:r>
                        <a:rPr lang="en-US" dirty="0" smtClean="0"/>
                        <a:t>418</a:t>
                      </a:r>
                      <a:endParaRPr lang="en-US" dirty="0"/>
                    </a:p>
                  </a:txBody>
                  <a:tcPr/>
                </a:tc>
                <a:tc>
                  <a:txBody>
                    <a:bodyPr/>
                    <a:lstStyle/>
                    <a:p>
                      <a:r>
                        <a:rPr lang="en-US" dirty="0" smtClean="0"/>
                        <a:t>418</a:t>
                      </a:r>
                      <a:endParaRPr lang="en-US" dirty="0"/>
                    </a:p>
                  </a:txBody>
                  <a:tcPr/>
                </a:tc>
                <a:tc>
                  <a:txBody>
                    <a:bodyPr/>
                    <a:lstStyle/>
                    <a:p>
                      <a:r>
                        <a:rPr lang="en-US" dirty="0" smtClean="0"/>
                        <a:t>434</a:t>
                      </a:r>
                      <a:endParaRPr lang="en-US" dirty="0"/>
                    </a:p>
                  </a:txBody>
                  <a:tcPr/>
                </a:tc>
                <a:tc>
                  <a:txBody>
                    <a:bodyPr/>
                    <a:lstStyle/>
                    <a:p>
                      <a:r>
                        <a:rPr lang="en-US" dirty="0" smtClean="0"/>
                        <a:t>434</a:t>
                      </a:r>
                      <a:endParaRPr lang="en-US" dirty="0"/>
                    </a:p>
                  </a:txBody>
                  <a:tcPr/>
                </a:tc>
              </a:tr>
              <a:tr h="256540">
                <a:tc>
                  <a:txBody>
                    <a:bodyPr/>
                    <a:lstStyle/>
                    <a:p>
                      <a:r>
                        <a:rPr lang="en-US" dirty="0" smtClean="0"/>
                        <a:t>5</a:t>
                      </a:r>
                      <a:endParaRPr lang="en-US" dirty="0"/>
                    </a:p>
                  </a:txBody>
                  <a:tcPr/>
                </a:tc>
                <a:tc>
                  <a:txBody>
                    <a:bodyPr/>
                    <a:lstStyle/>
                    <a:p>
                      <a:r>
                        <a:rPr lang="en-US" dirty="0" smtClean="0"/>
                        <a:t>488</a:t>
                      </a:r>
                      <a:endParaRPr lang="en-US" dirty="0"/>
                    </a:p>
                  </a:txBody>
                  <a:tcPr/>
                </a:tc>
                <a:tc>
                  <a:txBody>
                    <a:bodyPr/>
                    <a:lstStyle/>
                    <a:p>
                      <a:r>
                        <a:rPr lang="en-US" dirty="0" smtClean="0"/>
                        <a:t>488</a:t>
                      </a:r>
                      <a:endParaRPr lang="en-US" dirty="0"/>
                    </a:p>
                  </a:txBody>
                  <a:tcPr/>
                </a:tc>
                <a:tc>
                  <a:txBody>
                    <a:bodyPr/>
                    <a:lstStyle/>
                    <a:p>
                      <a:r>
                        <a:rPr lang="en-US" dirty="0" smtClean="0"/>
                        <a:t>500</a:t>
                      </a:r>
                      <a:endParaRPr lang="en-US" dirty="0"/>
                    </a:p>
                  </a:txBody>
                  <a:tcPr/>
                </a:tc>
                <a:tc>
                  <a:txBody>
                    <a:bodyPr/>
                    <a:lstStyle/>
                    <a:p>
                      <a:r>
                        <a:rPr lang="en-US" dirty="0" smtClean="0"/>
                        <a:t>500</a:t>
                      </a:r>
                      <a:endParaRPr lang="en-US" dirty="0"/>
                    </a:p>
                  </a:txBody>
                  <a:tcPr/>
                </a:tc>
                <a:tc>
                  <a:txBody>
                    <a:bodyPr/>
                    <a:lstStyle/>
                    <a:p>
                      <a:r>
                        <a:rPr lang="en-US" dirty="0" smtClean="0"/>
                        <a:t>515</a:t>
                      </a:r>
                      <a:endParaRPr lang="en-US" dirty="0"/>
                    </a:p>
                  </a:txBody>
                  <a:tcPr/>
                </a:tc>
                <a:tc>
                  <a:txBody>
                    <a:bodyPr/>
                    <a:lstStyle/>
                    <a:p>
                      <a:r>
                        <a:rPr lang="en-US" dirty="0" smtClean="0"/>
                        <a:t>515</a:t>
                      </a:r>
                      <a:endParaRPr lang="en-US" dirty="0"/>
                    </a:p>
                  </a:txBody>
                  <a:tcPr/>
                </a:tc>
              </a:tr>
            </a:tbl>
          </a:graphicData>
        </a:graphic>
      </p:graphicFrame>
      <p:sp>
        <p:nvSpPr>
          <p:cNvPr id="6" name="TextBox 5"/>
          <p:cNvSpPr txBox="1"/>
          <p:nvPr/>
        </p:nvSpPr>
        <p:spPr>
          <a:xfrm>
            <a:off x="3124200" y="152400"/>
            <a:ext cx="2286000" cy="369332"/>
          </a:xfrm>
          <a:prstGeom prst="rect">
            <a:avLst/>
          </a:prstGeom>
          <a:noFill/>
        </p:spPr>
        <p:txBody>
          <a:bodyPr wrap="square" rtlCol="0">
            <a:spAutoFit/>
          </a:bodyPr>
          <a:lstStyle/>
          <a:p>
            <a:pPr algn="ctr"/>
            <a:r>
              <a:rPr lang="en-US" dirty="0" smtClean="0"/>
              <a:t>INDEX AREA</a:t>
            </a:r>
            <a:endParaRPr lang="en-US" dirty="0"/>
          </a:p>
        </p:txBody>
      </p:sp>
      <p:sp>
        <p:nvSpPr>
          <p:cNvPr id="7" name="TextBox 6"/>
          <p:cNvSpPr txBox="1"/>
          <p:nvPr/>
        </p:nvSpPr>
        <p:spPr>
          <a:xfrm>
            <a:off x="3124200" y="3505200"/>
            <a:ext cx="2743200" cy="369332"/>
          </a:xfrm>
          <a:prstGeom prst="rect">
            <a:avLst/>
          </a:prstGeom>
          <a:noFill/>
        </p:spPr>
        <p:txBody>
          <a:bodyPr wrap="square" rtlCol="0">
            <a:spAutoFit/>
          </a:bodyPr>
          <a:lstStyle/>
          <a:p>
            <a:pPr algn="ctr"/>
            <a:r>
              <a:rPr lang="en-US" dirty="0" smtClean="0"/>
              <a:t>PRIME AREA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Overflow area</a:t>
            </a:r>
            <a:endParaRPr lang="en-US" dirty="0"/>
          </a:p>
        </p:txBody>
      </p:sp>
      <p:sp>
        <p:nvSpPr>
          <p:cNvPr id="3" name="Content Placeholder 2"/>
          <p:cNvSpPr>
            <a:spLocks noGrp="1"/>
          </p:cNvSpPr>
          <p:nvPr>
            <p:ph idx="1"/>
          </p:nvPr>
        </p:nvSpPr>
        <p:spPr/>
        <p:txBody>
          <a:bodyPr>
            <a:normAutofit lnSpcReduction="10000"/>
          </a:bodyPr>
          <a:lstStyle/>
          <a:p>
            <a:r>
              <a:rPr lang="en-US" dirty="0" smtClean="0"/>
              <a:t>Each track, this index contains one entry the highest key for a product record contained on the track to locate a specific product record. We search the track index (using highest key as the augment) until we find a value that equals or exceeds the target product number.</a:t>
            </a:r>
          </a:p>
          <a:p>
            <a:r>
              <a:rPr lang="en-US" dirty="0" smtClean="0"/>
              <a:t>For example, suppose we wish to locate the record for product # 418. Searching the track index, we find this record must be located on track four, track four may then be scanned to locate record 418 in prime area.</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a:bodyPr>
          <a:lstStyle/>
          <a:p>
            <a:pPr>
              <a:buFont typeface="Wingdings" pitchFamily="2" charset="2"/>
              <a:buChar char="v"/>
            </a:pPr>
            <a:r>
              <a:rPr lang="en-US" dirty="0" smtClean="0"/>
              <a:t>Writing – the act of transferring a record from main memory to secondary storage</a:t>
            </a:r>
          </a:p>
          <a:p>
            <a:pPr>
              <a:buNone/>
            </a:pPr>
            <a:endParaRPr lang="en-US" dirty="0" smtClean="0"/>
          </a:p>
          <a:p>
            <a:pPr>
              <a:buFont typeface="Wingdings" pitchFamily="2" charset="2"/>
              <a:buChar char="v"/>
            </a:pPr>
            <a:r>
              <a:rPr lang="en-US" dirty="0" smtClean="0"/>
              <a:t>Insertion – adding a new record to an existing file</a:t>
            </a:r>
          </a:p>
          <a:p>
            <a:pPr>
              <a:buNone/>
            </a:pPr>
            <a:endParaRPr lang="en-US" dirty="0" smtClean="0"/>
          </a:p>
          <a:p>
            <a:pPr>
              <a:buFont typeface="Wingdings" pitchFamily="2" charset="2"/>
              <a:buChar char="v"/>
            </a:pPr>
            <a:r>
              <a:rPr lang="en-US" dirty="0" smtClean="0"/>
              <a:t>Deleting – removing a record from the file</a:t>
            </a:r>
          </a:p>
          <a:p>
            <a:pPr>
              <a:buFont typeface="Wingdings" pitchFamily="2" charset="2"/>
              <a:buChar char="v"/>
            </a:pPr>
            <a:endParaRPr lang="en-US" dirty="0" smtClean="0"/>
          </a:p>
          <a:p>
            <a:pPr>
              <a:buFont typeface="Wingdings" pitchFamily="2" charset="2"/>
              <a:buChar char="v"/>
            </a:pPr>
            <a:r>
              <a:rPr lang="en-US" dirty="0" smtClean="0"/>
              <a:t>Updating – make changers to the contents of a record to reflect the new status of information maintained on file</a:t>
            </a:r>
          </a:p>
          <a:p>
            <a:pPr>
              <a:buNone/>
            </a:pPr>
            <a:endParaRPr lang="en-US" dirty="0" smtClean="0"/>
          </a:p>
          <a:p>
            <a:pPr>
              <a:buFont typeface="Wingdings" pitchFamily="2" charset="2"/>
              <a:buChar char="v"/>
            </a:pPr>
            <a:r>
              <a:rPr lang="en-US" dirty="0" smtClean="0"/>
              <a:t>Sorting – rearranging the records in a file for the purpose of producing ordered reports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Overflow and File reorganization</a:t>
            </a:r>
          </a:p>
          <a:p>
            <a:pPr lvl="1">
              <a:buNone/>
            </a:pPr>
            <a:r>
              <a:rPr lang="en-US" dirty="0" smtClean="0"/>
              <a:t>	Overflow areas are normally created at cylinder and track level. Access to overflow records will be controlled by means of pointers which contains the address of the first record in the overflow area, the index entries will be adjusted for the presence of overflow records to maintain their logical sequence.</a:t>
            </a:r>
          </a:p>
          <a:p>
            <a:pPr lvl="1">
              <a:buNone/>
            </a:pPr>
            <a:r>
              <a:rPr lang="en-US" dirty="0" smtClean="0"/>
              <a:t>	During a file reorganization, the overflow records are recovered and the indexes rebuilt. In addition all logically deleted records will be physically from the file, this is normally done by calling on the operating system routine or utility to avoid an unacceptable level of response time for the file.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Indexed-sequential files support three types of processing:</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smtClean="0"/>
              <a:t>Sequential processing – Where records are read and updated one after another according to their key sequence beginnings from first record in the file to the last. Example, if a transaction file needs to update a master file, the master file will be scanned from the beginning until the end of the file (record by record).</a:t>
            </a:r>
          </a:p>
          <a:p>
            <a:pPr>
              <a:buFont typeface="Wingdings" pitchFamily="2" charset="2"/>
              <a:buChar char="v"/>
            </a:pPr>
            <a:r>
              <a:rPr lang="en-US" dirty="0" smtClean="0"/>
              <a:t>Selective sequential processing ( random access) – Where selected groups of records are read and processed sequentially skipping groups of unwanted records. Example, if you want to update certain records in the students master file’s all student records of a particular </a:t>
            </a:r>
            <a:r>
              <a:rPr lang="en-US" dirty="0" err="1" smtClean="0"/>
              <a:t>classcode</a:t>
            </a:r>
            <a:r>
              <a:rPr lang="en-US" dirty="0" smtClean="0"/>
              <a:t> can be selected (selective).</a:t>
            </a:r>
          </a:p>
          <a:p>
            <a:pPr>
              <a:buFont typeface="Wingdings" pitchFamily="2" charset="2"/>
              <a:buChar char="v"/>
            </a:pPr>
            <a:r>
              <a:rPr lang="en-US" dirty="0" smtClean="0"/>
              <a:t>Direct access (or dynamic access) – Where the block is searched record by record until the wanted is found. For Example, binary search method may be used to search based on index and record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 of index-sequential organization</a:t>
            </a:r>
            <a:endParaRPr lang="en-US" dirty="0"/>
          </a:p>
        </p:txBody>
      </p:sp>
      <p:graphicFrame>
        <p:nvGraphicFramePr>
          <p:cNvPr id="4" name="Content Placeholder 3"/>
          <p:cNvGraphicFramePr>
            <a:graphicFrameLocks noGrp="1"/>
          </p:cNvGraphicFramePr>
          <p:nvPr>
            <p:ph idx="1"/>
          </p:nvPr>
        </p:nvGraphicFramePr>
        <p:xfrm>
          <a:off x="1905000" y="1676400"/>
          <a:ext cx="5715000" cy="3576320"/>
        </p:xfrm>
        <a:graphic>
          <a:graphicData uri="http://schemas.openxmlformats.org/drawingml/2006/table">
            <a:tbl>
              <a:tblPr firstRow="1" bandRow="1">
                <a:tableStyleId>{5C22544A-7EE6-4342-B048-85BDC9FD1C3A}</a:tableStyleId>
              </a:tblPr>
              <a:tblGrid>
                <a:gridCol w="2857500"/>
                <a:gridCol w="2857500"/>
              </a:tblGrid>
              <a:tr h="370840">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r>
                        <a:rPr lang="en-US" dirty="0" smtClean="0"/>
                        <a:t>Transactions</a:t>
                      </a:r>
                      <a:r>
                        <a:rPr lang="en-US" baseline="0" dirty="0" smtClean="0"/>
                        <a:t> may be sorted or unsorted</a:t>
                      </a:r>
                      <a:endParaRPr lang="en-US" dirty="0"/>
                    </a:p>
                  </a:txBody>
                  <a:tcPr/>
                </a:tc>
                <a:tc>
                  <a:txBody>
                    <a:bodyPr/>
                    <a:lstStyle/>
                    <a:p>
                      <a:r>
                        <a:rPr lang="en-US" dirty="0" smtClean="0"/>
                        <a:t>Each master file access requires</a:t>
                      </a:r>
                      <a:r>
                        <a:rPr lang="en-US" baseline="0" dirty="0" smtClean="0"/>
                        <a:t> index file access</a:t>
                      </a:r>
                      <a:endParaRPr lang="en-US" dirty="0"/>
                    </a:p>
                  </a:txBody>
                  <a:tcPr/>
                </a:tc>
              </a:tr>
              <a:tr h="370840">
                <a:tc>
                  <a:txBody>
                    <a:bodyPr/>
                    <a:lstStyle/>
                    <a:p>
                      <a:r>
                        <a:rPr lang="en-US" dirty="0" smtClean="0"/>
                        <a:t>Only the affected master records</a:t>
                      </a:r>
                      <a:r>
                        <a:rPr lang="en-US" baseline="0" dirty="0" smtClean="0"/>
                        <a:t> are processed during updating</a:t>
                      </a:r>
                      <a:endParaRPr lang="en-US" dirty="0"/>
                    </a:p>
                  </a:txBody>
                  <a:tcPr/>
                </a:tc>
                <a:tc>
                  <a:txBody>
                    <a:bodyPr/>
                    <a:lstStyle/>
                    <a:p>
                      <a:r>
                        <a:rPr lang="en-US" dirty="0" smtClean="0"/>
                        <a:t>Requires direct access storage devices</a:t>
                      </a:r>
                      <a:r>
                        <a:rPr lang="en-US" baseline="0" dirty="0" smtClean="0"/>
                        <a:t> (still costly)</a:t>
                      </a:r>
                      <a:endParaRPr lang="en-US" dirty="0"/>
                    </a:p>
                  </a:txBody>
                  <a:tcPr/>
                </a:tc>
              </a:tr>
              <a:tr h="370840">
                <a:tc>
                  <a:txBody>
                    <a:bodyPr/>
                    <a:lstStyle/>
                    <a:p>
                      <a:r>
                        <a:rPr lang="en-US" dirty="0" smtClean="0"/>
                        <a:t>Response time</a:t>
                      </a:r>
                      <a:r>
                        <a:rPr lang="en-US" baseline="0" dirty="0" smtClean="0"/>
                        <a:t> is reasonably fast</a:t>
                      </a:r>
                      <a:endParaRPr lang="en-US" dirty="0"/>
                    </a:p>
                  </a:txBody>
                  <a:tcPr/>
                </a:tc>
                <a:tc>
                  <a:txBody>
                    <a:bodyPr/>
                    <a:lstStyle/>
                    <a:p>
                      <a:r>
                        <a:rPr lang="en-US" dirty="0" smtClean="0"/>
                        <a:t>Storage space required</a:t>
                      </a:r>
                      <a:endParaRPr lang="en-US" dirty="0"/>
                    </a:p>
                  </a:txBody>
                  <a:tcPr/>
                </a:tc>
              </a:tr>
              <a:tr h="370840">
                <a:tc>
                  <a:txBody>
                    <a:bodyPr/>
                    <a:lstStyle/>
                    <a:p>
                      <a:r>
                        <a:rPr lang="en-US" dirty="0" smtClean="0"/>
                        <a:t>Facilitates</a:t>
                      </a:r>
                      <a:r>
                        <a:rPr lang="en-US" baseline="0" dirty="0" smtClean="0"/>
                        <a:t> file enquiry</a:t>
                      </a:r>
                      <a:endParaRPr lang="en-US" dirty="0"/>
                    </a:p>
                  </a:txBody>
                  <a:tcPr/>
                </a:tc>
                <a:tc>
                  <a:txBody>
                    <a:bodyPr/>
                    <a:lstStyle/>
                    <a:p>
                      <a:endParaRPr lang="en-US" dirty="0"/>
                    </a:p>
                  </a:txBody>
                  <a:tcPr/>
                </a:tc>
              </a:tr>
              <a:tr h="370840">
                <a:tc>
                  <a:txBody>
                    <a:bodyPr/>
                    <a:lstStyle/>
                    <a:p>
                      <a:r>
                        <a:rPr lang="en-US" dirty="0" smtClean="0"/>
                        <a:t>Be processed</a:t>
                      </a:r>
                      <a:r>
                        <a:rPr lang="en-US" baseline="0" dirty="0" smtClean="0"/>
                        <a:t> sequentially and randomly</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Organization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 random file is a file that is predictable relationship between the record key and the record location on disc. The logically records do not necessarily have to be in sequence physically;  the records may be scattered in random order on disc.</a:t>
            </a:r>
          </a:p>
          <a:p>
            <a:pPr>
              <a:buNone/>
            </a:pPr>
            <a:r>
              <a:rPr lang="en-US" dirty="0" smtClean="0"/>
              <a:t>	</a:t>
            </a:r>
            <a:r>
              <a:rPr lang="en-US" dirty="0" smtClean="0"/>
              <a:t>A simplest relationship that can be established is called direct addressing where the key value is used as the physical address of the record.</a:t>
            </a:r>
          </a:p>
          <a:p>
            <a:pPr>
              <a:buNone/>
            </a:pPr>
            <a:r>
              <a:rPr lang="en-US" dirty="0" smtClean="0"/>
              <a:t>	</a:t>
            </a:r>
            <a:r>
              <a:rPr lang="en-US" dirty="0" smtClean="0"/>
              <a:t>To obtain the address of the record,  a very by using key transformation techniques. Hashing can also be applied to non-numeric keys.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TRANSFORMATION TECHNIQUES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Division remainder method – The basic idea is to divide the key value by an appropriate number (usually a prime number) then use the remainder of the division as the address of the record. For example, key value 1234 divide by 11 as a prime number, the address location will be 2.</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TRANSFORMATION TECHNIQUES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Mid-square hashing – the key value is squared, then specified digits are extracted from the middle of the result to yield the address of the records. For example, key value to be hashed is 123456789, squaring it would be yield a result of 15241578750190521. The four digits beginning from the 8</a:t>
            </a:r>
            <a:r>
              <a:rPr lang="en-US" baseline="30000" dirty="0" smtClean="0"/>
              <a:t>th</a:t>
            </a:r>
            <a:r>
              <a:rPr lang="en-US" dirty="0" smtClean="0"/>
              <a:t> of the squared result are extracted to yield an address value of 8750.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TRANSFORMATION TECHNIQUES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Hashing by folding – the key is split into two or more parts which are then added together. Truncation may then be required to bring the result into the required range of page numbers. For example, the value 9891473995 may be folded by splitting into three groups of three digits and adding the groups becomes 2359 as it’s address location.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 of random organization</a:t>
            </a:r>
            <a:endParaRPr lang="en-US" dirty="0"/>
          </a:p>
        </p:txBody>
      </p:sp>
      <p:graphicFrame>
        <p:nvGraphicFramePr>
          <p:cNvPr id="4" name="Content Placeholder 3"/>
          <p:cNvGraphicFramePr>
            <a:graphicFrameLocks noGrp="1"/>
          </p:cNvGraphicFramePr>
          <p:nvPr>
            <p:ph idx="1"/>
          </p:nvPr>
        </p:nvGraphicFramePr>
        <p:xfrm>
          <a:off x="1219200" y="1600200"/>
          <a:ext cx="6934200" cy="4632960"/>
        </p:xfrm>
        <a:graphic>
          <a:graphicData uri="http://schemas.openxmlformats.org/drawingml/2006/table">
            <a:tbl>
              <a:tblPr firstRow="1" bandRow="1">
                <a:tableStyleId>{5C22544A-7EE6-4342-B048-85BDC9FD1C3A}</a:tableStyleId>
              </a:tblPr>
              <a:tblGrid>
                <a:gridCol w="3467100"/>
                <a:gridCol w="3467100"/>
              </a:tblGrid>
              <a:tr h="381000">
                <a:tc>
                  <a:txBody>
                    <a:bodyPr/>
                    <a:lstStyle/>
                    <a:p>
                      <a:r>
                        <a:rPr lang="en-US" sz="1500" dirty="0" smtClean="0"/>
                        <a:t>ADVANTAGES</a:t>
                      </a:r>
                      <a:endParaRPr lang="en-US" sz="1500" dirty="0"/>
                    </a:p>
                  </a:txBody>
                  <a:tcPr/>
                </a:tc>
                <a:tc>
                  <a:txBody>
                    <a:bodyPr/>
                    <a:lstStyle/>
                    <a:p>
                      <a:r>
                        <a:rPr lang="en-US" sz="1500" dirty="0" smtClean="0"/>
                        <a:t>DISADVANTAGES</a:t>
                      </a:r>
                      <a:endParaRPr lang="en-US" sz="1500" dirty="0"/>
                    </a:p>
                  </a:txBody>
                  <a:tcPr/>
                </a:tc>
              </a:tr>
              <a:tr h="777240">
                <a:tc>
                  <a:txBody>
                    <a:bodyPr/>
                    <a:lstStyle/>
                    <a:p>
                      <a:r>
                        <a:rPr lang="en-US" sz="1500" dirty="0" smtClean="0"/>
                        <a:t>As index</a:t>
                      </a:r>
                      <a:r>
                        <a:rPr lang="en-US" sz="1500" baseline="0" dirty="0" smtClean="0"/>
                        <a:t> are not required, space and searching time are saved.</a:t>
                      </a:r>
                      <a:endParaRPr lang="en-US" sz="1500" dirty="0"/>
                    </a:p>
                  </a:txBody>
                  <a:tcPr/>
                </a:tc>
                <a:tc>
                  <a:txBody>
                    <a:bodyPr/>
                    <a:lstStyle/>
                    <a:p>
                      <a:r>
                        <a:rPr lang="en-US" sz="1500" dirty="0" smtClean="0"/>
                        <a:t>Variable-length</a:t>
                      </a:r>
                      <a:r>
                        <a:rPr lang="en-US" sz="1500" baseline="0" dirty="0" smtClean="0"/>
                        <a:t> records are difficult to handle. Once the generated addresses are not in key sequence, which creates difficulties for serial processing.</a:t>
                      </a:r>
                      <a:endParaRPr lang="en-US" sz="1500" dirty="0"/>
                    </a:p>
                  </a:txBody>
                  <a:tcPr/>
                </a:tc>
              </a:tr>
              <a:tr h="777240">
                <a:tc>
                  <a:txBody>
                    <a:bodyPr/>
                    <a:lstStyle/>
                    <a:p>
                      <a:r>
                        <a:rPr lang="en-US" sz="1500" dirty="0" smtClean="0"/>
                        <a:t>Insertion and deletion</a:t>
                      </a:r>
                      <a:r>
                        <a:rPr lang="en-US" sz="1500" baseline="0" dirty="0" smtClean="0"/>
                        <a:t> of records can take place infinitely without file organization.</a:t>
                      </a:r>
                      <a:endParaRPr lang="en-US" sz="1500" dirty="0"/>
                    </a:p>
                  </a:txBody>
                  <a:tcPr/>
                </a:tc>
                <a:tc>
                  <a:txBody>
                    <a:bodyPr/>
                    <a:lstStyle/>
                    <a:p>
                      <a:r>
                        <a:rPr lang="en-US" sz="1500" dirty="0" smtClean="0"/>
                        <a:t>Gaps</a:t>
                      </a:r>
                      <a:r>
                        <a:rPr lang="en-US" sz="1500" baseline="0" dirty="0" smtClean="0"/>
                        <a:t> in keys can cause wasted space.</a:t>
                      </a:r>
                      <a:endParaRPr lang="en-US" sz="1500" dirty="0"/>
                    </a:p>
                  </a:txBody>
                  <a:tcPr/>
                </a:tc>
              </a:tr>
              <a:tr h="777240">
                <a:tc>
                  <a:txBody>
                    <a:bodyPr/>
                    <a:lstStyle/>
                    <a:p>
                      <a:endParaRPr lang="en-US" sz="1500" dirty="0"/>
                    </a:p>
                  </a:txBody>
                  <a:tcPr/>
                </a:tc>
                <a:tc>
                  <a:txBody>
                    <a:bodyPr/>
                    <a:lstStyle/>
                    <a:p>
                      <a:r>
                        <a:rPr lang="en-US" sz="1500" dirty="0" smtClean="0"/>
                        <a:t>Synonym</a:t>
                      </a:r>
                      <a:r>
                        <a:rPr lang="en-US" sz="1500" baseline="0" dirty="0" smtClean="0"/>
                        <a:t> (which refers two records having the same address) can occur. This is evident when the address space of a random file gets full</a:t>
                      </a:r>
                      <a:endParaRPr lang="en-US" sz="1500" dirty="0"/>
                    </a:p>
                  </a:txBody>
                  <a:tcPr/>
                </a:tc>
              </a:tr>
              <a:tr h="777240">
                <a:tc>
                  <a:txBody>
                    <a:bodyPr/>
                    <a:lstStyle/>
                    <a:p>
                      <a:endParaRPr lang="en-US" sz="1500" dirty="0"/>
                    </a:p>
                  </a:txBody>
                  <a:tcPr/>
                </a:tc>
                <a:tc>
                  <a:txBody>
                    <a:bodyPr/>
                    <a:lstStyle/>
                    <a:p>
                      <a:r>
                        <a:rPr lang="en-US" sz="1500" dirty="0" smtClean="0"/>
                        <a:t>Allocation</a:t>
                      </a:r>
                      <a:r>
                        <a:rPr lang="en-US" sz="1500" baseline="0" dirty="0" smtClean="0"/>
                        <a:t> of efficient overflow areas to randomly organized file is difficult(it could lead to large area of the disc being empty, with the overflow areas being set up as areas of the file).</a:t>
                      </a: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Verification	</a:t>
            </a:r>
            <a:endParaRPr lang="en-US" dirty="0"/>
          </a:p>
        </p:txBody>
      </p:sp>
      <p:sp>
        <p:nvSpPr>
          <p:cNvPr id="3" name="Content Placeholder 2"/>
          <p:cNvSpPr>
            <a:spLocks noGrp="1"/>
          </p:cNvSpPr>
          <p:nvPr>
            <p:ph idx="1"/>
          </p:nvPr>
        </p:nvSpPr>
        <p:spPr/>
        <p:txBody>
          <a:bodyPr/>
          <a:lstStyle/>
          <a:p>
            <a:pPr lvl="1">
              <a:buNone/>
            </a:pPr>
            <a:r>
              <a:rPr lang="en-US" dirty="0" smtClean="0"/>
              <a:t>	Verification is the process to ensure faithfully transcription of data film source documents onto machine font.</a:t>
            </a:r>
          </a:p>
          <a:p>
            <a:pPr lvl="1">
              <a:buNone/>
            </a:pPr>
            <a:r>
              <a:rPr lang="en-US" dirty="0" smtClean="0"/>
              <a:t>	Two data verification method:</a:t>
            </a:r>
          </a:p>
          <a:p>
            <a:pPr lvl="1">
              <a:buFont typeface="Wingdings" pitchFamily="2" charset="2"/>
              <a:buChar char="§"/>
            </a:pPr>
            <a:r>
              <a:rPr lang="en-US" dirty="0" smtClean="0"/>
              <a:t>	</a:t>
            </a:r>
            <a:r>
              <a:rPr lang="en-US" dirty="0" smtClean="0"/>
              <a:t>“double-punching” method</a:t>
            </a:r>
          </a:p>
          <a:p>
            <a:pPr lvl="1">
              <a:buFont typeface="Wingdings" pitchFamily="2" charset="2"/>
              <a:buChar char="§"/>
            </a:pPr>
            <a:r>
              <a:rPr lang="en-US" dirty="0" smtClean="0"/>
              <a:t>Sight verification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lstStyle/>
          <a:p>
            <a:pPr lvl="1">
              <a:buNone/>
            </a:pPr>
            <a:r>
              <a:rPr lang="en-US" dirty="0" smtClean="0"/>
              <a:t>Validation is a process where data subjected to series of tests to determine the validity of a piece of data. Validation checks are an attempt to build into the computer program powers of judgment so that incorrect items of data are detected and reported. These checks can be made at two stages that is input (when data is first input, different checks can be applied to prevent errors going forward for processing), and updating (the consistency of transaction with master file records can be checked by the program). There are seven main types of validation checks may be used: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fontScale="92500" lnSpcReduction="20000"/>
          </a:bodyPr>
          <a:lstStyle/>
          <a:p>
            <a:pPr>
              <a:buFont typeface="Wingdings" pitchFamily="2" charset="2"/>
              <a:buChar char="v"/>
            </a:pPr>
            <a:r>
              <a:rPr lang="en-US" dirty="0" smtClean="0"/>
              <a:t>Merging – combination of two or more files in the same sequence into a single output file. Merging could be a record merging or a file merge.  </a:t>
            </a:r>
          </a:p>
          <a:p>
            <a:pPr>
              <a:buNone/>
            </a:pPr>
            <a:endParaRPr lang="en-US" dirty="0" smtClean="0"/>
          </a:p>
          <a:p>
            <a:pPr>
              <a:buFont typeface="Wingdings" pitchFamily="2" charset="2"/>
              <a:buChar char="v"/>
            </a:pPr>
            <a:r>
              <a:rPr lang="en-US" dirty="0" smtClean="0"/>
              <a:t>Matching – where two o more input files are compared record against record in order to ensure that there is a complete set of records for each key. Mismatched records are highlighted for subsequent action. </a:t>
            </a:r>
          </a:p>
          <a:p>
            <a:pPr>
              <a:buFont typeface="Wingdings" pitchFamily="2" charset="2"/>
              <a:buChar char="v"/>
            </a:pPr>
            <a:endParaRPr lang="en-US" dirty="0" smtClean="0"/>
          </a:p>
          <a:p>
            <a:pPr>
              <a:buFont typeface="Wingdings" pitchFamily="2" charset="2"/>
              <a:buChar char="v"/>
            </a:pPr>
            <a:r>
              <a:rPr lang="en-US" dirty="0" smtClean="0"/>
              <a:t>Searching – which involves looking for records with a certain key value or satisfying specific criteria.</a:t>
            </a:r>
          </a:p>
          <a:p>
            <a:pPr>
              <a:buFont typeface="Wingdings" pitchFamily="2" charset="2"/>
              <a:buChar char="v"/>
            </a:pPr>
            <a:endParaRPr lang="en-US" dirty="0" smtClean="0"/>
          </a:p>
          <a:p>
            <a:pPr>
              <a:buFont typeface="Wingdings" pitchFamily="2" charset="2"/>
              <a:buChar char="v"/>
            </a:pPr>
            <a:r>
              <a:rPr lang="en-US" dirty="0" smtClean="0"/>
              <a:t>Appending – adding a record at the last available space of an existing file.</a:t>
            </a: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Presence check – data are checked to ensure that all necessary fields are present. Or example, user should not accidentally forget to enter input for each field</a:t>
            </a:r>
          </a:p>
          <a:p>
            <a:pPr>
              <a:buFont typeface="Wingdings" pitchFamily="2" charset="2"/>
              <a:buChar char="v"/>
            </a:pPr>
            <a:r>
              <a:rPr lang="en-US" dirty="0" smtClean="0"/>
              <a:t>Size check – fields are checked to ensure that they contain the correct number of characters. For example, an item code has 4 digits numbers, the user to enter only whole numbers equal to only 4 digits (not less or more than 4 digit).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normAutofit fontScale="92500"/>
          </a:bodyPr>
          <a:lstStyle/>
          <a:p>
            <a:pPr marL="651510" indent="-514350">
              <a:buFont typeface="Wingdings" pitchFamily="2" charset="2"/>
              <a:buChar char="v"/>
            </a:pPr>
            <a:r>
              <a:rPr lang="en-US" dirty="0" smtClean="0"/>
              <a:t>Range check – number of codes are checked to ensure that they are within the permissible range. Example, months should be 1-12.</a:t>
            </a:r>
          </a:p>
          <a:p>
            <a:pPr marL="651510" indent="-514350">
              <a:buFont typeface="Wingdings" pitchFamily="2" charset="2"/>
              <a:buChar char="v"/>
            </a:pPr>
            <a:r>
              <a:rPr lang="en-US" dirty="0" smtClean="0"/>
              <a:t>Character check – fields are checked to ensure that they contain only characters of the correct type. Example, there are no letters in a numeric field.</a:t>
            </a:r>
          </a:p>
          <a:p>
            <a:pPr marL="651510" indent="-514350">
              <a:buFont typeface="Wingdings" pitchFamily="2" charset="2"/>
              <a:buChar char="v"/>
            </a:pPr>
            <a:r>
              <a:rPr lang="en-US" dirty="0" smtClean="0"/>
              <a:t>Format check – fields are checked to ensure that file format is correct. For example’s a code number contains the correct number of alphabetical and numeric characters in the correct sequence.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v"/>
            </a:pPr>
            <a:r>
              <a:rPr lang="en-US" dirty="0" smtClean="0"/>
              <a:t>Reasonable check – quantities are checked to ensure that they are not abnormally high or low. Example, the amount of a certain type of goods ordered ‘reasonable’; we do not buy 0.00gm of rice.</a:t>
            </a:r>
          </a:p>
          <a:p>
            <a:pPr>
              <a:buFont typeface="Wingdings" pitchFamily="2" charset="2"/>
              <a:buChar char="v"/>
            </a:pPr>
            <a:r>
              <a:rPr lang="en-US" dirty="0" smtClean="0"/>
              <a:t>Modulus – 11 check digit system – A check digit is usually a single checking. The check digit is constructed in a such way that it was a unique relationship with the rest of the numbers. Check digit will only be detected if there are only two subsequent digits are misplaced (e.g. 1625 instead of 1265)</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sz="2000" dirty="0" smtClean="0"/>
              <a:t>How </a:t>
            </a:r>
            <a:r>
              <a:rPr lang="en-US" sz="2000" dirty="0" smtClean="0"/>
              <a:t>to get the check digit? For example, we have a numeric account number of 1265, the method is shown as follows </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sz="1600" dirty="0" smtClean="0"/>
              <a:t>			41 </a:t>
            </a:r>
            <a:r>
              <a:rPr lang="en-US" sz="1600" dirty="0" smtClean="0"/>
              <a:t>mod 11 = 3 remainder 8</a:t>
            </a:r>
          </a:p>
          <a:p>
            <a:pPr>
              <a:buNone/>
            </a:pPr>
            <a:r>
              <a:rPr lang="en-US" sz="1600" dirty="0" smtClean="0"/>
              <a:t>			check digit = 11-8=3</a:t>
            </a:r>
          </a:p>
          <a:p>
            <a:pPr>
              <a:buNone/>
            </a:pPr>
            <a:r>
              <a:rPr lang="en-US" sz="1600" dirty="0" smtClean="0"/>
              <a:t>			therefore: </a:t>
            </a:r>
            <a:r>
              <a:rPr lang="en-US" sz="1600" dirty="0" smtClean="0"/>
              <a:t>1265</a:t>
            </a:r>
            <a:r>
              <a:rPr lang="en-US" sz="1600" b="1" u="sng" dirty="0" smtClean="0"/>
              <a:t>3</a:t>
            </a:r>
          </a:p>
          <a:p>
            <a:pPr>
              <a:buNone/>
            </a:pPr>
            <a:endParaRPr lang="en-US" sz="1600" b="1" u="sng" dirty="0" smtClean="0"/>
          </a:p>
          <a:p>
            <a:pPr>
              <a:buNone/>
            </a:pPr>
            <a:r>
              <a:rPr lang="en-US" sz="1600" dirty="0" smtClean="0"/>
              <a:t>	</a:t>
            </a:r>
            <a:r>
              <a:rPr lang="en-US" sz="1600" dirty="0" smtClean="0"/>
              <a:t>In order to ensure that the account number is valid, the check digit is recalculated with the same weights and modulus. The calculated check digit (usually done by a validation program) is compared with the input check digit. If they do not correspondent an error is s</a:t>
            </a:r>
            <a:endParaRPr lang="en-US" sz="1600" dirty="0" smtClean="0"/>
          </a:p>
          <a:p>
            <a:pPr>
              <a:buNone/>
            </a:pPr>
            <a:r>
              <a:rPr lang="en-US" dirty="0" smtClean="0"/>
              <a:t>		 </a:t>
            </a:r>
          </a:p>
          <a:p>
            <a:pPr>
              <a:buNone/>
            </a:pPr>
            <a:r>
              <a:rPr lang="en-US" dirty="0" smtClean="0"/>
              <a:t>	</a:t>
            </a:r>
            <a:r>
              <a:rPr lang="en-US" dirty="0" smtClean="0"/>
              <a:t>		</a:t>
            </a:r>
            <a:endParaRPr lang="en-US" b="1" u="sng" dirty="0"/>
          </a:p>
        </p:txBody>
      </p:sp>
      <p:cxnSp>
        <p:nvCxnSpPr>
          <p:cNvPr id="9" name="Straight Connector 8"/>
          <p:cNvCxnSpPr/>
          <p:nvPr/>
        </p:nvCxnSpPr>
        <p:spPr>
          <a:xfrm>
            <a:off x="2590800" y="3124200"/>
            <a:ext cx="3505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38400" y="2743200"/>
            <a:ext cx="3810000" cy="369332"/>
          </a:xfrm>
          <a:prstGeom prst="rect">
            <a:avLst/>
          </a:prstGeom>
          <a:noFill/>
        </p:spPr>
        <p:txBody>
          <a:bodyPr wrap="square" rtlCol="0">
            <a:spAutoFit/>
          </a:bodyPr>
          <a:lstStyle/>
          <a:p>
            <a:r>
              <a:rPr lang="en-US" dirty="0" smtClean="0"/>
              <a:t>*     5             *4                *3            *2</a:t>
            </a:r>
            <a:endParaRPr lang="en-US" dirty="0"/>
          </a:p>
        </p:txBody>
      </p:sp>
      <p:sp>
        <p:nvSpPr>
          <p:cNvPr id="11" name="TextBox 10"/>
          <p:cNvSpPr txBox="1"/>
          <p:nvPr/>
        </p:nvSpPr>
        <p:spPr>
          <a:xfrm>
            <a:off x="2438400" y="2362200"/>
            <a:ext cx="3733800" cy="369332"/>
          </a:xfrm>
          <a:prstGeom prst="rect">
            <a:avLst/>
          </a:prstGeom>
          <a:noFill/>
        </p:spPr>
        <p:txBody>
          <a:bodyPr wrap="square" rtlCol="0">
            <a:spAutoFit/>
          </a:bodyPr>
          <a:lstStyle/>
          <a:p>
            <a:r>
              <a:rPr lang="en-US" dirty="0" smtClean="0"/>
              <a:t> </a:t>
            </a:r>
            <a:r>
              <a:rPr lang="en-US" dirty="0" smtClean="0"/>
              <a:t>    1               2                6               5</a:t>
            </a:r>
            <a:endParaRPr lang="en-US" dirty="0"/>
          </a:p>
        </p:txBody>
      </p:sp>
      <p:sp>
        <p:nvSpPr>
          <p:cNvPr id="12" name="TextBox 11"/>
          <p:cNvSpPr txBox="1"/>
          <p:nvPr/>
        </p:nvSpPr>
        <p:spPr>
          <a:xfrm>
            <a:off x="2362200" y="3200400"/>
            <a:ext cx="4419600" cy="369332"/>
          </a:xfrm>
          <a:prstGeom prst="rect">
            <a:avLst/>
          </a:prstGeom>
          <a:noFill/>
        </p:spPr>
        <p:txBody>
          <a:bodyPr wrap="square" rtlCol="0">
            <a:spAutoFit/>
          </a:bodyPr>
          <a:lstStyle/>
          <a:p>
            <a:r>
              <a:rPr lang="en-US" dirty="0" smtClean="0"/>
              <a:t> </a:t>
            </a:r>
            <a:r>
              <a:rPr lang="en-US" dirty="0" smtClean="0"/>
              <a:t>      5      +      8      +       18    +       10 = 41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Recovery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An adequate program checkpoint or restart facilities must be provided for programs that take a long time to run. File damps can also be taken at regular intervals during the run. This means copying the entire contents onto another storage medium like tape.</a:t>
            </a:r>
          </a:p>
          <a:p>
            <a:pPr>
              <a:buNone/>
            </a:pPr>
            <a:r>
              <a:rPr lang="en-US" dirty="0" smtClean="0"/>
              <a:t>	Using three generations of backup (grandfather, father, son concept) can also be employed to enabled recovery from data loss or corruption by reconstructing the file from previous generation of file. </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Ratio or Hit rate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Hit rate = number of records affected/total records on file. A file with a low hit rate should be stored on disk as storing them on tape would waste processing time in reading a large number of unconcerned records. Such a type of file would best be kept on disk to allow for selective updating. </a:t>
            </a:r>
          </a:p>
          <a:p>
            <a:pPr>
              <a:buNone/>
            </a:pPr>
            <a:r>
              <a:rPr lang="en-US" dirty="0" smtClean="0"/>
              <a:t>	It means, a file with hit rate for example payroll master file would have no advantage of being stored on disk, since most if not all records would be affected during updating. Such a file best kept on magnetic tape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a:t>
            </a:r>
            <a:endParaRPr lang="en-US" dirty="0"/>
          </a:p>
        </p:txBody>
      </p:sp>
      <p:sp>
        <p:nvSpPr>
          <p:cNvPr id="3" name="Content Placeholder 2"/>
          <p:cNvSpPr>
            <a:spLocks noGrp="1"/>
          </p:cNvSpPr>
          <p:nvPr>
            <p:ph idx="1"/>
          </p:nvPr>
        </p:nvSpPr>
        <p:spPr/>
        <p:txBody>
          <a:bodyPr/>
          <a:lstStyle/>
          <a:p>
            <a:pPr>
              <a:buNone/>
            </a:pPr>
            <a:r>
              <a:rPr lang="en-US" dirty="0" smtClean="0"/>
              <a:t>	Volatility  = a number of records addition + number of deletion. An example of such files will be the booking of hotel rooms’ in a hotel.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Growth</a:t>
            </a:r>
            <a:endParaRPr lang="en-US" dirty="0"/>
          </a:p>
        </p:txBody>
      </p:sp>
      <p:sp>
        <p:nvSpPr>
          <p:cNvPr id="3" name="Content Placeholder 2"/>
          <p:cNvSpPr>
            <a:spLocks noGrp="1"/>
          </p:cNvSpPr>
          <p:nvPr>
            <p:ph idx="1"/>
          </p:nvPr>
        </p:nvSpPr>
        <p:spPr/>
        <p:txBody>
          <a:bodyPr/>
          <a:lstStyle/>
          <a:p>
            <a:pPr>
              <a:buNone/>
            </a:pPr>
            <a:r>
              <a:rPr lang="en-US" dirty="0" smtClean="0"/>
              <a:t>	File growth = no of records of addition – number of records deletion. An example of such files will be students file where number of deleted records can be deducted from the number of records added based on the intake in different months.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data processing files</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v"/>
            </a:pPr>
            <a:r>
              <a:rPr lang="en-US" dirty="0" smtClean="0"/>
              <a:t>Master file – a file containing permanent or semi – permanent data consolidated for reference and updating. The master file will have to be updated so that it reflects the current status of the data it contains. Example of this file are students master file, customer master file.</a:t>
            </a:r>
          </a:p>
          <a:p>
            <a:pPr>
              <a:buFont typeface="Wingdings" pitchFamily="2" charset="2"/>
              <a:buChar char="v"/>
            </a:pPr>
            <a:r>
              <a:rPr lang="en-US" dirty="0" smtClean="0"/>
              <a:t>Transaction file – a file containing source data or transaction date about recorded events used for updating the master file. For examples’ students registration transaction file is used to update the students master file.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lnSpcReduction="10000"/>
          </a:bodyPr>
          <a:lstStyle/>
          <a:p>
            <a:pPr>
              <a:buFont typeface="Wingdings" pitchFamily="2" charset="2"/>
              <a:buChar char="v"/>
            </a:pPr>
            <a:r>
              <a:rPr lang="en-US" dirty="0" smtClean="0"/>
              <a:t>Work file – a temporary file used for the storing of intermediate data for further processing. Usually partially processed data frill be used later to complete the task. For example, some data in a transaction file will be extracted out and put into a work file for the process of sorting during an external sort. </a:t>
            </a:r>
          </a:p>
          <a:p>
            <a:pPr>
              <a:buFont typeface="Wingdings" pitchFamily="2" charset="2"/>
              <a:buChar char="v"/>
            </a:pPr>
            <a:r>
              <a:rPr lang="en-US" dirty="0" smtClean="0"/>
              <a:t>Transition file – a temporary file created during processing for a specific use. For example, electricity meter readings details for customers are extracted from master and transaction files to form a statement details in a transition file. This is use for the printing of monthly meter reading statements.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fontScale="92500" lnSpcReduction="10000"/>
          </a:bodyPr>
          <a:lstStyle/>
          <a:p>
            <a:pPr>
              <a:buFont typeface="Wingdings" pitchFamily="2" charset="2"/>
              <a:buChar char="v"/>
            </a:pPr>
            <a:r>
              <a:rPr lang="en-US" dirty="0" smtClean="0"/>
              <a:t>Security and Back up file – an extra copy of a file to safeguard against the damage or loss of current versions.</a:t>
            </a:r>
          </a:p>
          <a:p>
            <a:pPr>
              <a:buFont typeface="Wingdings" pitchFamily="2" charset="2"/>
              <a:buChar char="v"/>
            </a:pPr>
            <a:r>
              <a:rPr lang="en-US" dirty="0" smtClean="0"/>
              <a:t>Audit file – they are a particular type of transaction files. They play the same role as the posting in a traditional ledger. For example, in a sales ledger system the transactions recorded might include invoice number, invoice date, amount, data credited and so on. They will enable the auditor to check the correct functioning of computer based procedures by keeping a copy of all the transactions in the audit files that cause the permanent files to be changed. If the master files records are different from the audit files, then the auditor will notify the person in charge.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335</TotalTime>
  <Words>1838</Words>
  <Application>Microsoft Office PowerPoint</Application>
  <PresentationFormat>On-screen Show (4:3)</PresentationFormat>
  <Paragraphs>198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Apex</vt:lpstr>
      <vt:lpstr>Information Retrieval</vt:lpstr>
      <vt:lpstr>Slide 2</vt:lpstr>
      <vt:lpstr>Slide 3</vt:lpstr>
      <vt:lpstr>Activity Ratio or Hit rate</vt:lpstr>
      <vt:lpstr>Volatility</vt:lpstr>
      <vt:lpstr>File Growth</vt:lpstr>
      <vt:lpstr>Types of data processing files</vt:lpstr>
      <vt:lpstr>Slide 8</vt:lpstr>
      <vt:lpstr>Slide 9</vt:lpstr>
      <vt:lpstr>File Organization</vt:lpstr>
      <vt:lpstr>Serial Organization</vt:lpstr>
      <vt:lpstr>Advantages and disadvantages of the Serial Organization</vt:lpstr>
      <vt:lpstr>Sequential Organization</vt:lpstr>
      <vt:lpstr>Advantages and Disadvantages of Sequential Organization</vt:lpstr>
      <vt:lpstr>Indexed-Sequential Organization</vt:lpstr>
      <vt:lpstr>Three main areas</vt:lpstr>
      <vt:lpstr>Slide 17</vt:lpstr>
      <vt:lpstr>Slide 18</vt:lpstr>
      <vt:lpstr>Overflow area</vt:lpstr>
      <vt:lpstr>Slide 20</vt:lpstr>
      <vt:lpstr>Indexed-sequential files support three types of processing:</vt:lpstr>
      <vt:lpstr>Advantages and Disadvantages of index-sequential organization</vt:lpstr>
      <vt:lpstr>Random Organization</vt:lpstr>
      <vt:lpstr>KEY TRANSFORMATION TECHNIQUES</vt:lpstr>
      <vt:lpstr>KEY TRANSFORMATION TECHNIQUES</vt:lpstr>
      <vt:lpstr>KEY TRANSFORMATION TECHNIQUES</vt:lpstr>
      <vt:lpstr>Advantages and Disadvantages of random organization</vt:lpstr>
      <vt:lpstr>Data Verification </vt:lpstr>
      <vt:lpstr>Data Validation</vt:lpstr>
      <vt:lpstr>Data Validation</vt:lpstr>
      <vt:lpstr>Data Validation</vt:lpstr>
      <vt:lpstr>Data Validation</vt:lpstr>
      <vt:lpstr>Data Validation</vt:lpstr>
      <vt:lpstr>Error Recovery</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35</cp:revision>
  <dcterms:created xsi:type="dcterms:W3CDTF">2012-08-12T11:38:35Z</dcterms:created>
  <dcterms:modified xsi:type="dcterms:W3CDTF">2012-08-13T11:07:26Z</dcterms:modified>
</cp:coreProperties>
</file>