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9" r:id="rId44"/>
    <p:sldId id="298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10" r:id="rId55"/>
    <p:sldId id="309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A8EE69-93A5-4DAB-A571-189733F36B9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252A251-D39E-42A9-93DF-AD68A25D37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CHAPTER 4: OUTPUT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5081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aenylle\Desktop\chapter 4\how-it-works-crt-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1" y="457200"/>
            <a:ext cx="370545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enylle\Desktop\chapter 4\tv-cath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39624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6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Pixel </a:t>
            </a:r>
            <a:r>
              <a:rPr lang="en-US" dirty="0"/>
              <a:t>(short for </a:t>
            </a:r>
            <a:r>
              <a:rPr lang="en-US" i="1" dirty="0"/>
              <a:t>picture </a:t>
            </a:r>
            <a:r>
              <a:rPr lang="en-US" dirty="0"/>
              <a:t>element)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single point in </a:t>
            </a:r>
            <a:r>
              <a:rPr lang="en-US" sz="2800" dirty="0" smtClean="0"/>
              <a:t>an electronic image.</a:t>
            </a:r>
          </a:p>
          <a:p>
            <a:r>
              <a:rPr lang="en-US" sz="2800" dirty="0"/>
              <a:t>Monitors consist of hundreds, thousands, </a:t>
            </a:r>
            <a:r>
              <a:rPr lang="en-US" sz="2800" dirty="0" smtClean="0"/>
              <a:t>or millions </a:t>
            </a:r>
            <a:r>
              <a:rPr lang="en-US" sz="2800" dirty="0"/>
              <a:t>of pixels arranged in rows and columns that can be used to </a:t>
            </a:r>
            <a:r>
              <a:rPr lang="en-US" sz="2800" dirty="0" smtClean="0"/>
              <a:t>create images.</a:t>
            </a:r>
          </a:p>
          <a:p>
            <a:r>
              <a:rPr lang="en-US" sz="2800" dirty="0"/>
              <a:t>The pixels are so close together that they appear connected.</a:t>
            </a:r>
          </a:p>
        </p:txBody>
      </p:sp>
    </p:spTree>
    <p:extLst>
      <p:ext uri="{BB962C8B-B14F-4D97-AF65-F5344CB8AC3E}">
        <p14:creationId xmlns:p14="http://schemas.microsoft.com/office/powerpoint/2010/main" val="26829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1"/>
            <a:ext cx="88668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1143000"/>
          </a:xfrm>
        </p:spPr>
        <p:txBody>
          <a:bodyPr/>
          <a:lstStyle/>
          <a:p>
            <a:r>
              <a:rPr lang="en-US" b="1" dirty="0"/>
              <a:t>Flat-Panel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51054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a lightweight, thin screen that consumes less </a:t>
            </a:r>
            <a:r>
              <a:rPr lang="en-US" sz="2800" dirty="0" smtClean="0"/>
              <a:t>power than </a:t>
            </a:r>
            <a:r>
              <a:rPr lang="en-US" sz="2800" dirty="0"/>
              <a:t>a CR1 monitor. Two common types of flat-panel displays are </a:t>
            </a:r>
            <a:r>
              <a:rPr lang="en-US" sz="2800" dirty="0" smtClean="0"/>
              <a:t>LCD and </a:t>
            </a:r>
            <a:r>
              <a:rPr lang="en-US" sz="2800" dirty="0"/>
              <a:t>gas plasma.</a:t>
            </a:r>
          </a:p>
        </p:txBody>
      </p:sp>
    </p:spTree>
    <p:extLst>
      <p:ext uri="{BB962C8B-B14F-4D97-AF65-F5344CB8AC3E}">
        <p14:creationId xmlns:p14="http://schemas.microsoft.com/office/powerpoint/2010/main" val="30990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LCD (Liquid Crystal Display)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6400800" cy="4572000"/>
          </a:xfrm>
        </p:spPr>
        <p:txBody>
          <a:bodyPr>
            <a:normAutofit/>
          </a:bodyPr>
          <a:lstStyle/>
          <a:p>
            <a:r>
              <a:rPr lang="en-US" dirty="0"/>
              <a:t>A liquid crystal display (LCD) has </a:t>
            </a:r>
            <a:r>
              <a:rPr lang="en-US" dirty="0" smtClean="0"/>
              <a:t>special molecules </a:t>
            </a:r>
            <a:r>
              <a:rPr lang="en-US" dirty="0"/>
              <a:t>(called liquid crystals) deposited between two sheets </a:t>
            </a:r>
            <a:r>
              <a:rPr lang="en-US" dirty="0" smtClean="0"/>
              <a:t>of material.</a:t>
            </a:r>
          </a:p>
          <a:p>
            <a:r>
              <a:rPr lang="en-US" dirty="0" smtClean="0"/>
              <a:t>When </a:t>
            </a:r>
            <a:r>
              <a:rPr lang="en-US" dirty="0"/>
              <a:t>an electric current passes through them, </a:t>
            </a:r>
            <a:r>
              <a:rPr lang="en-US" dirty="0" smtClean="0"/>
              <a:t>the LCD </a:t>
            </a:r>
            <a:r>
              <a:rPr lang="en-US" dirty="0"/>
              <a:t>displays commonly are used in laptop computers, </a:t>
            </a:r>
            <a:r>
              <a:rPr lang="en-US" dirty="0" smtClean="0"/>
              <a:t>handheld computers</a:t>
            </a:r>
            <a:r>
              <a:rPr lang="en-US" dirty="0"/>
              <a:t>, digital watches,’ and calculators because they </a:t>
            </a:r>
            <a:r>
              <a:rPr lang="en-US" dirty="0" smtClean="0"/>
              <a:t>are thinner </a:t>
            </a:r>
            <a:r>
              <a:rPr lang="en-US" dirty="0"/>
              <a:t>and more lightweight than CRT monitors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flat-panel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4495800"/>
            <a:ext cx="2667000" cy="16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6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487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Gas Plasma 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4495800" cy="4572000"/>
          </a:xfrm>
        </p:spPr>
        <p:txBody>
          <a:bodyPr>
            <a:normAutofit/>
          </a:bodyPr>
          <a:lstStyle/>
          <a:p>
            <a:r>
              <a:rPr lang="en-US" dirty="0"/>
              <a:t>which can measure more than 42 inches </a:t>
            </a:r>
            <a:r>
              <a:rPr lang="en-US" dirty="0" smtClean="0"/>
              <a:t>and hang </a:t>
            </a:r>
            <a:r>
              <a:rPr lang="en-US" dirty="0"/>
              <a:t>directly on a wall Gas plasma monitors use gas </a:t>
            </a:r>
            <a:r>
              <a:rPr lang="en-US" dirty="0" smtClean="0"/>
              <a:t>plasma technology</a:t>
            </a:r>
            <a:r>
              <a:rPr lang="en-US" dirty="0"/>
              <a:t>, which substitutes a layer of gas for the liquid </a:t>
            </a:r>
            <a:r>
              <a:rPr lang="en-US" dirty="0" smtClean="0"/>
              <a:t>crystal material </a:t>
            </a:r>
            <a:r>
              <a:rPr lang="en-US" dirty="0"/>
              <a:t>in an LCD monitor</a:t>
            </a:r>
            <a:r>
              <a:rPr lang="en-US" dirty="0" smtClean="0"/>
              <a:t>.</a:t>
            </a:r>
          </a:p>
          <a:p>
            <a:r>
              <a:rPr lang="en-US" dirty="0"/>
              <a:t>When voltage is applied, the </a:t>
            </a:r>
            <a:r>
              <a:rPr lang="en-US" dirty="0" smtClean="0"/>
              <a:t>gas glows </a:t>
            </a:r>
            <a:r>
              <a:rPr lang="en-US" dirty="0"/>
              <a:t>and produces the pixels that form an image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 descr="gas plasma 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2438400"/>
            <a:ext cx="357779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88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Monitor Quality</a:t>
            </a:r>
          </a:p>
        </p:txBody>
      </p:sp>
    </p:spTree>
    <p:extLst>
      <p:ext uri="{BB962C8B-B14F-4D97-AF65-F5344CB8AC3E}">
        <p14:creationId xmlns:p14="http://schemas.microsoft.com/office/powerpoint/2010/main" val="28360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resolution, or sharpness and clarity, of </a:t>
            </a:r>
            <a:r>
              <a:rPr lang="en-US" dirty="0" smtClean="0"/>
              <a:t>a monitor </a:t>
            </a:r>
            <a:r>
              <a:rPr lang="en-US" dirty="0"/>
              <a:t>is related directly to the number of pixels it can </a:t>
            </a:r>
            <a:r>
              <a:rPr lang="en-US" dirty="0" smtClean="0"/>
              <a:t>display. </a:t>
            </a:r>
          </a:p>
          <a:p>
            <a:r>
              <a:rPr lang="en-US" dirty="0" smtClean="0"/>
              <a:t>Resolution </a:t>
            </a:r>
            <a:r>
              <a:rPr lang="en-US" dirty="0"/>
              <a:t>is expressed as two separate numbers: the number of </a:t>
            </a:r>
            <a:r>
              <a:rPr lang="en-US" dirty="0" smtClean="0"/>
              <a:t>columns of </a:t>
            </a:r>
            <a:r>
              <a:rPr lang="en-US" dirty="0"/>
              <a:t>pixels and the number of rows of pixels a monitor can display</a:t>
            </a:r>
            <a:r>
              <a:rPr lang="en-US" dirty="0" smtClean="0"/>
              <a:t>.</a:t>
            </a:r>
          </a:p>
          <a:p>
            <a:r>
              <a:rPr lang="en-US" dirty="0"/>
              <a:t>A monitor with a higher resolution displays a greater number of </a:t>
            </a:r>
            <a:r>
              <a:rPr lang="en-US" dirty="0" smtClean="0"/>
              <a:t>pixels, which </a:t>
            </a:r>
            <a:r>
              <a:rPr lang="en-US" dirty="0"/>
              <a:t>provides a smoother image</a:t>
            </a:r>
            <a:r>
              <a:rPr lang="en-US" dirty="0" smtClean="0"/>
              <a:t>.</a:t>
            </a:r>
          </a:p>
          <a:p>
            <a:r>
              <a:rPr lang="en-US" dirty="0"/>
              <a:t>A higher resolution, however, </a:t>
            </a:r>
            <a:r>
              <a:rPr lang="en-US" dirty="0" smtClean="0"/>
              <a:t>also causes </a:t>
            </a:r>
            <a:r>
              <a:rPr lang="en-US" dirty="0"/>
              <a:t>images to display </a:t>
            </a:r>
            <a:r>
              <a:rPr lang="en-US" dirty="0" smtClean="0"/>
              <a:t>smaller.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76800"/>
          </a:xfrm>
        </p:spPr>
        <p:txBody>
          <a:bodyPr/>
          <a:lstStyle/>
          <a:p>
            <a:r>
              <a:rPr lang="en-US" dirty="0"/>
              <a:t>which is </a:t>
            </a:r>
            <a:r>
              <a:rPr lang="en-US" dirty="0" smtClean="0"/>
              <a:t>a measure </a:t>
            </a:r>
            <a:r>
              <a:rPr lang="en-US" dirty="0"/>
              <a:t>of image clarity. The dot pitch is the vertical distance </a:t>
            </a:r>
            <a:r>
              <a:rPr lang="en-US" dirty="0" smtClean="0"/>
              <a:t>between each </a:t>
            </a:r>
            <a:r>
              <a:rPr lang="en-US" dirty="0"/>
              <a:t>pixel on a monitor.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smaller the distance between the pixels, </a:t>
            </a:r>
            <a:r>
              <a:rPr lang="en-US" dirty="0" smtClean="0"/>
              <a:t>the sharper </a:t>
            </a:r>
            <a:r>
              <a:rPr lang="en-US" dirty="0"/>
              <a:t>the displayed image.</a:t>
            </a:r>
          </a:p>
        </p:txBody>
      </p:sp>
    </p:spTree>
    <p:extLst>
      <p:ext uri="{BB962C8B-B14F-4D97-AF65-F5344CB8AC3E}">
        <p14:creationId xmlns:p14="http://schemas.microsoft.com/office/powerpoint/2010/main" val="666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dirty="0"/>
              <a:t>The speed that the monitor redraws images on the </a:t>
            </a:r>
            <a:r>
              <a:rPr lang="en-US" dirty="0" smtClean="0"/>
              <a:t>screen</a:t>
            </a:r>
          </a:p>
          <a:p>
            <a:r>
              <a:rPr lang="en-US" dirty="0"/>
              <a:t>a monitor’s refresh rate should be fast enough </a:t>
            </a:r>
            <a:r>
              <a:rPr lang="en-US" dirty="0" smtClean="0"/>
              <a:t>to maintain </a:t>
            </a:r>
            <a:r>
              <a:rPr lang="en-US" dirty="0"/>
              <a:t>a constant, flicker-free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slower refresh rate causes </a:t>
            </a:r>
            <a:r>
              <a:rPr lang="en-US" dirty="0" smtClean="0"/>
              <a:t>the image </a:t>
            </a:r>
            <a:r>
              <a:rPr lang="en-US" dirty="0"/>
              <a:t>to fade and then flicker as it is redrawn, which can cause </a:t>
            </a:r>
            <a:r>
              <a:rPr lang="en-US" dirty="0" smtClean="0"/>
              <a:t>headaches for </a:t>
            </a:r>
            <a:r>
              <a:rPr lang="en-US" dirty="0"/>
              <a:t>users</a:t>
            </a:r>
            <a:r>
              <a:rPr lang="en-US" dirty="0" smtClean="0"/>
              <a:t>.</a:t>
            </a:r>
          </a:p>
          <a:p>
            <a:r>
              <a:rPr lang="en-US" dirty="0"/>
              <a:t>measured according to hertz, which is the </a:t>
            </a:r>
            <a:r>
              <a:rPr lang="en-US" dirty="0" smtClean="0"/>
              <a:t>number of </a:t>
            </a:r>
            <a:r>
              <a:rPr lang="en-US" dirty="0"/>
              <a:t>times per second the screen is redrawn</a:t>
            </a:r>
            <a:r>
              <a:rPr lang="en-US" dirty="0" smtClean="0"/>
              <a:t>.</a:t>
            </a:r>
          </a:p>
          <a:p>
            <a:r>
              <a:rPr lang="en-US" dirty="0"/>
              <a:t>older monitors refresh images using a technique called </a:t>
            </a:r>
            <a:r>
              <a:rPr lang="en-US" b="1" dirty="0"/>
              <a:t>interlacing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52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Output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data that has been processed into a useful form called information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a computer processes input into </a:t>
            </a:r>
            <a:r>
              <a:rPr lang="en-US" sz="4000" dirty="0" smtClean="0"/>
              <a:t>output</a:t>
            </a:r>
          </a:p>
          <a:p>
            <a:r>
              <a:rPr lang="en-US" sz="4000" dirty="0"/>
              <a:t>Computers generate several types </a:t>
            </a:r>
            <a:r>
              <a:rPr lang="en-US" sz="4000" dirty="0" smtClean="0"/>
              <a:t>of output</a:t>
            </a:r>
            <a:r>
              <a:rPr lang="en-US" sz="4000" dirty="0"/>
              <a:t>, depending on the hardware and software being used and the </a:t>
            </a:r>
            <a:r>
              <a:rPr lang="en-US" sz="4000" dirty="0" smtClean="0"/>
              <a:t>requirements of </a:t>
            </a:r>
            <a:r>
              <a:rPr lang="en-US" sz="4000" dirty="0"/>
              <a:t>the user.</a:t>
            </a: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34200" cy="4876800"/>
          </a:xfrm>
        </p:spPr>
        <p:txBody>
          <a:bodyPr/>
          <a:lstStyle/>
          <a:p>
            <a:r>
              <a:rPr lang="en-US" b="1" dirty="0" smtClean="0"/>
              <a:t>Interlace</a:t>
            </a:r>
            <a:r>
              <a:rPr lang="en-US" dirty="0" smtClean="0"/>
              <a:t> - </a:t>
            </a:r>
            <a:r>
              <a:rPr lang="en-US" dirty="0"/>
              <a:t>the electron beam draws only half the horizontal </a:t>
            </a:r>
            <a:r>
              <a:rPr lang="en-US" dirty="0" smtClean="0"/>
              <a:t>lines with </a:t>
            </a:r>
            <a:r>
              <a:rPr lang="en-US" dirty="0"/>
              <a:t>each pass (for example, all odd-numbered lines on one pass and </a:t>
            </a:r>
            <a:r>
              <a:rPr lang="en-US" dirty="0" smtClean="0"/>
              <a:t>all even-numbered </a:t>
            </a:r>
            <a:r>
              <a:rPr lang="en-US" dirty="0"/>
              <a:t>lines on the next pass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Noninterlaced</a:t>
            </a:r>
            <a:r>
              <a:rPr lang="en-US" b="1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they provide a much </a:t>
            </a:r>
            <a:r>
              <a:rPr lang="en-US" dirty="0" smtClean="0"/>
              <a:t>better, flicker-free </a:t>
            </a:r>
            <a:r>
              <a:rPr lang="en-US" dirty="0"/>
              <a:t>image than interlaced monitors.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8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276600" cy="990600"/>
          </a:xfrm>
        </p:spPr>
        <p:txBody>
          <a:bodyPr/>
          <a:lstStyle/>
          <a:p>
            <a:r>
              <a:rPr lang="en-US" b="1" dirty="0"/>
              <a:t>Video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876800"/>
          </a:xfrm>
        </p:spPr>
        <p:txBody>
          <a:bodyPr/>
          <a:lstStyle/>
          <a:p>
            <a:r>
              <a:rPr lang="en-US" dirty="0"/>
              <a:t>a graphics card or video adapter, converts digital output into </a:t>
            </a:r>
            <a:r>
              <a:rPr lang="en-US" dirty="0" smtClean="0"/>
              <a:t>an analog </a:t>
            </a:r>
            <a:r>
              <a:rPr lang="en-US" dirty="0"/>
              <a:t>video signal that is sent through a cable to the monitor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monitor </a:t>
            </a:r>
            <a:r>
              <a:rPr lang="en-US" dirty="0"/>
              <a:t>separates the video signal into red, green, and blue signals.</a:t>
            </a:r>
            <a:endParaRPr lang="en-US" dirty="0" smtClean="0"/>
          </a:p>
          <a:p>
            <a:r>
              <a:rPr lang="en-US" dirty="0"/>
              <a:t>Electron guns then fire the three color signals to the front of the </a:t>
            </a:r>
            <a:r>
              <a:rPr lang="en-US" dirty="0" smtClean="0"/>
              <a:t>monitor.</a:t>
            </a:r>
          </a:p>
          <a:p>
            <a:r>
              <a:rPr lang="en-US" dirty="0" smtClean="0"/>
              <a:t>These </a:t>
            </a:r>
            <a:r>
              <a:rPr lang="en-US" dirty="0"/>
              <a:t>three dots - one red, one green, and one blue are combined to </a:t>
            </a:r>
            <a:r>
              <a:rPr lang="en-US" dirty="0" smtClean="0"/>
              <a:t>make up </a:t>
            </a:r>
            <a:r>
              <a:rPr lang="en-US" dirty="0"/>
              <a:t>each single pixel.</a:t>
            </a:r>
          </a:p>
        </p:txBody>
      </p:sp>
      <p:pic>
        <p:nvPicPr>
          <p:cNvPr id="1026" name="Picture 2" descr="C:\Users\daenylle\Desktop\chapter 4\video-c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2302041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enylle\Desktop\chapter 4\geforce_9500GT_dv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66" y="4454705"/>
            <a:ext cx="26193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aenylle\Desktop\chapter 4\agp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8" y="1295400"/>
            <a:ext cx="791447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810000" cy="990600"/>
          </a:xfrm>
        </p:spPr>
        <p:txBody>
          <a:bodyPr/>
          <a:lstStyle/>
          <a:p>
            <a:r>
              <a:rPr lang="en-US" b="1" dirty="0"/>
              <a:t>Video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8-bit video card (also called 8-bit color) uses 8 bits to store </a:t>
            </a:r>
            <a:r>
              <a:rPr lang="en-US" dirty="0" smtClean="0"/>
              <a:t>information about </a:t>
            </a:r>
            <a:r>
              <a:rPr lang="en-US" dirty="0"/>
              <a:t>each pixel and thus can display 256 different colors, a 24-bit </a:t>
            </a:r>
            <a:r>
              <a:rPr lang="en-US" dirty="0" smtClean="0"/>
              <a:t>video card uses 24 bits to store information about each pixel and can display 16.7 </a:t>
            </a:r>
            <a:r>
              <a:rPr lang="en-US" dirty="0"/>
              <a:t>million colors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dirty="0"/>
              <a:t>higher-quality video cards use video RAM or VRAM (</a:t>
            </a:r>
            <a:r>
              <a:rPr lang="en-US" dirty="0" smtClean="0"/>
              <a:t>pronounced </a:t>
            </a:r>
            <a:r>
              <a:rPr lang="en-US" i="1" dirty="0" err="1" smtClean="0"/>
              <a:t>VEEram</a:t>
            </a:r>
            <a:r>
              <a:rPr lang="en-US" i="1" dirty="0" smtClean="0"/>
              <a:t>) </a:t>
            </a:r>
            <a:r>
              <a:rPr lang="en-US" dirty="0" smtClean="0"/>
              <a:t>to </a:t>
            </a:r>
            <a:r>
              <a:rPr lang="en-US" dirty="0"/>
              <a:t>improve the quality of graphics.</a:t>
            </a:r>
            <a:endParaRPr lang="en-US" i="1" dirty="0" smtClean="0"/>
          </a:p>
        </p:txBody>
      </p:sp>
      <p:pic>
        <p:nvPicPr>
          <p:cNvPr id="4" name="Picture 2" descr="C:\Users\daenylle\Desktop\chapter 4\video-c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302041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aenylle\Desktop\chapter 4\geforce_9500GT_dv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32" y="4467768"/>
            <a:ext cx="26193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wanted an </a:t>
            </a:r>
            <a:r>
              <a:rPr lang="en-US" dirty="0" smtClean="0"/>
              <a:t>800 x </a:t>
            </a:r>
            <a:r>
              <a:rPr lang="en-US" dirty="0"/>
              <a:t>600 resolution with 16-bit color </a:t>
            </a:r>
            <a:r>
              <a:rPr lang="en-US" i="1" dirty="0"/>
              <a:t>(65,536 </a:t>
            </a:r>
            <a:r>
              <a:rPr lang="en-US" dirty="0"/>
              <a:t>colors), then your video </a:t>
            </a:r>
            <a:r>
              <a:rPr lang="en-US" dirty="0" smtClean="0"/>
              <a:t>card should </a:t>
            </a:r>
            <a:r>
              <a:rPr lang="en-US" dirty="0"/>
              <a:t>have at least 1 MB of VRAM.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1074"/>
            <a:ext cx="6629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PRINTER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43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76800"/>
          </a:xfrm>
        </p:spPr>
        <p:txBody>
          <a:bodyPr/>
          <a:lstStyle/>
          <a:p>
            <a:r>
              <a:rPr lang="en-US" dirty="0"/>
              <a:t>an output device that produces text and graphics on a </a:t>
            </a:r>
            <a:r>
              <a:rPr lang="en-US" dirty="0" smtClean="0"/>
              <a:t>physical medium </a:t>
            </a:r>
            <a:r>
              <a:rPr lang="en-US" dirty="0"/>
              <a:t>such as paper or transparency film</a:t>
            </a:r>
            <a:r>
              <a:rPr lang="en-US" dirty="0" smtClean="0"/>
              <a:t>.</a:t>
            </a:r>
          </a:p>
          <a:p>
            <a:r>
              <a:rPr lang="en-US" dirty="0"/>
              <a:t>Printed information is called </a:t>
            </a:r>
            <a:r>
              <a:rPr lang="en-US" dirty="0" smtClean="0"/>
              <a:t>hardcopy or printout </a:t>
            </a:r>
            <a:r>
              <a:rPr lang="en-US" dirty="0"/>
              <a:t>because the information exists physically and is a more permanent form </a:t>
            </a:r>
            <a:r>
              <a:rPr lang="en-US" dirty="0" smtClean="0"/>
              <a:t>of output</a:t>
            </a:r>
          </a:p>
          <a:p>
            <a:r>
              <a:rPr lang="en-US" dirty="0" smtClean="0"/>
              <a:t>Impact and Non-impact Printers</a:t>
            </a:r>
            <a:endParaRPr lang="en-US" dirty="0"/>
          </a:p>
        </p:txBody>
      </p:sp>
      <p:pic>
        <p:nvPicPr>
          <p:cNvPr id="4098" name="Picture 2" descr="C:\Users\daenylle\Desktop\chapter 4\how-to-maintenance-an-inkjet-pr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51" y="20574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876800"/>
          </a:xfrm>
        </p:spPr>
        <p:txBody>
          <a:bodyPr>
            <a:normAutofit/>
          </a:bodyPr>
          <a:lstStyle/>
          <a:p>
            <a:r>
              <a:rPr lang="en-US" dirty="0"/>
              <a:t>forms characters and graphics on a piece of paper </a:t>
            </a:r>
            <a:r>
              <a:rPr lang="en-US" dirty="0" smtClean="0"/>
              <a:t>by striking </a:t>
            </a:r>
            <a:r>
              <a:rPr lang="en-US" dirty="0"/>
              <a:t>a mechanism against an ink ribbon that physically </a:t>
            </a:r>
            <a:r>
              <a:rPr lang="en-US" dirty="0" smtClean="0"/>
              <a:t>contacts the paper.</a:t>
            </a:r>
          </a:p>
          <a:p>
            <a:r>
              <a:rPr lang="en-US" b="1" dirty="0" smtClean="0"/>
              <a:t>Letter quality (LQ</a:t>
            </a:r>
            <a:r>
              <a:rPr lang="en-US" b="1" dirty="0"/>
              <a:t>) </a:t>
            </a:r>
            <a:r>
              <a:rPr lang="en-US" dirty="0"/>
              <a:t>output is a quality of print acceptable for business </a:t>
            </a:r>
            <a:r>
              <a:rPr lang="en-US" dirty="0" smtClean="0"/>
              <a:t>letters.</a:t>
            </a:r>
          </a:p>
          <a:p>
            <a:r>
              <a:rPr lang="en-US" b="1" dirty="0" smtClean="0"/>
              <a:t>Near Letter Quality (NLQ)</a:t>
            </a:r>
            <a:r>
              <a:rPr lang="en-US" dirty="0" smtClean="0"/>
              <a:t> </a:t>
            </a:r>
            <a:r>
              <a:rPr lang="en-US" dirty="0"/>
              <a:t>impact printers are used for jobs </a:t>
            </a:r>
            <a:r>
              <a:rPr lang="en-US" dirty="0" smtClean="0"/>
              <a:t>that require </a:t>
            </a:r>
            <a:r>
              <a:rPr lang="en-US" dirty="0"/>
              <a:t>only near letter quality, such as printing mailing labels, </a:t>
            </a:r>
            <a:r>
              <a:rPr lang="en-US" dirty="0" smtClean="0"/>
              <a:t>envelopes, or </a:t>
            </a:r>
            <a:r>
              <a:rPr lang="en-US" dirty="0"/>
              <a:t>invoices.</a:t>
            </a:r>
          </a:p>
        </p:txBody>
      </p:sp>
    </p:spTree>
    <p:extLst>
      <p:ext uri="{BB962C8B-B14F-4D97-AF65-F5344CB8AC3E}">
        <p14:creationId xmlns:p14="http://schemas.microsoft.com/office/powerpoint/2010/main" val="30572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of </a:t>
            </a:r>
            <a:r>
              <a:rPr lang="en-US" dirty="0" smtClean="0"/>
              <a:t>Impact </a:t>
            </a:r>
            <a:r>
              <a:rPr lang="en-US" dirty="0"/>
              <a:t>P</a:t>
            </a:r>
            <a:r>
              <a:rPr lang="en-US" dirty="0" smtClean="0"/>
              <a:t>rinters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DOT-MATRIX </a:t>
            </a:r>
            <a:r>
              <a:rPr lang="en-US" b="1" dirty="0" smtClean="0"/>
              <a:t>PRINTERS</a:t>
            </a:r>
          </a:p>
          <a:p>
            <a:r>
              <a:rPr lang="en-US" dirty="0"/>
              <a:t>an impact printer that produces </a:t>
            </a:r>
            <a:r>
              <a:rPr lang="en-US" dirty="0" smtClean="0"/>
              <a:t>printed images </a:t>
            </a:r>
            <a:r>
              <a:rPr lang="en-US" dirty="0"/>
              <a:t>when tiny wire pins on a print head mechanism strike </a:t>
            </a:r>
            <a:r>
              <a:rPr lang="en-US" dirty="0" smtClean="0"/>
              <a:t>an inked ribbon.</a:t>
            </a:r>
          </a:p>
          <a:p>
            <a:r>
              <a:rPr lang="en-US" dirty="0"/>
              <a:t>use </a:t>
            </a:r>
            <a:r>
              <a:rPr lang="en-US" b="1" dirty="0"/>
              <a:t>continuous-form paper</a:t>
            </a:r>
            <a:r>
              <a:rPr lang="en-US" dirty="0"/>
              <a:t>, in which </a:t>
            </a:r>
            <a:r>
              <a:rPr lang="en-US" dirty="0" smtClean="0"/>
              <a:t>each sheet </a:t>
            </a:r>
            <a:r>
              <a:rPr lang="en-US" dirty="0"/>
              <a:t>of paper is connected 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pages have holes </a:t>
            </a:r>
            <a:r>
              <a:rPr lang="en-US" dirty="0"/>
              <a:t>punched along two opposite sides so the paper can be </a:t>
            </a:r>
            <a:r>
              <a:rPr lang="en-US" dirty="0" smtClean="0"/>
              <a:t>fed through </a:t>
            </a:r>
            <a:r>
              <a:rPr lang="en-US" dirty="0"/>
              <a:t>the printer</a:t>
            </a:r>
            <a:r>
              <a:rPr lang="en-US" dirty="0" smtClean="0"/>
              <a:t>.</a:t>
            </a:r>
          </a:p>
          <a:p>
            <a:r>
              <a:rPr lang="en-US" dirty="0"/>
              <a:t>contain </a:t>
            </a:r>
            <a:r>
              <a:rPr lang="en-US" dirty="0" smtClean="0"/>
              <a:t>nine to </a:t>
            </a:r>
            <a:r>
              <a:rPr lang="en-US" dirty="0"/>
              <a:t>twenty-four pins, depending on the manufacturer and the </a:t>
            </a:r>
            <a:r>
              <a:rPr lang="en-US" dirty="0" smtClean="0"/>
              <a:t>printer model.</a:t>
            </a:r>
          </a:p>
          <a:p>
            <a:r>
              <a:rPr lang="en-US" dirty="0"/>
              <a:t>measured by the </a:t>
            </a:r>
            <a:r>
              <a:rPr lang="en-US" dirty="0" smtClean="0"/>
              <a:t>number of </a:t>
            </a:r>
            <a:r>
              <a:rPr lang="en-US" b="1" dirty="0" smtClean="0"/>
              <a:t>characters </a:t>
            </a:r>
            <a:r>
              <a:rPr lang="en-US" b="1" dirty="0"/>
              <a:t>per second (cps)</a:t>
            </a:r>
          </a:p>
        </p:txBody>
      </p:sp>
    </p:spTree>
    <p:extLst>
      <p:ext uri="{BB962C8B-B14F-4D97-AF65-F5344CB8AC3E}">
        <p14:creationId xmlns:p14="http://schemas.microsoft.com/office/powerpoint/2010/main" val="27478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875"/>
            <a:ext cx="8077200" cy="21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daenylle\Desktop\chapter 4\DotMatrixTwoN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99" y="2971800"/>
            <a:ext cx="48006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239000" cy="1143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Four common types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output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Text</a:t>
            </a:r>
            <a:r>
              <a:rPr lang="en-US" sz="2800" dirty="0" smtClean="0"/>
              <a:t> - </a:t>
            </a:r>
            <a:r>
              <a:rPr lang="en-US" sz="2800" dirty="0"/>
              <a:t>consists of characters that are used to create words, sentences, </a:t>
            </a:r>
            <a:r>
              <a:rPr lang="en-US" sz="2800" dirty="0" smtClean="0"/>
              <a:t>and paragraphs.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Graphics -</a:t>
            </a:r>
            <a:r>
              <a:rPr lang="en-US" sz="2800" dirty="0" smtClean="0"/>
              <a:t> </a:t>
            </a:r>
            <a:r>
              <a:rPr lang="en-US" sz="2800" dirty="0"/>
              <a:t>are digital representations of </a:t>
            </a:r>
            <a:r>
              <a:rPr lang="en-US" sz="2800" dirty="0" smtClean="0"/>
              <a:t>non-text information </a:t>
            </a:r>
            <a:r>
              <a:rPr lang="en-US" sz="2800" dirty="0"/>
              <a:t>such </a:t>
            </a:r>
            <a:r>
              <a:rPr lang="en-US" sz="2800" dirty="0" smtClean="0"/>
              <a:t>as drawings</a:t>
            </a:r>
            <a:r>
              <a:rPr lang="en-US" sz="2800" dirty="0"/>
              <a:t>, charts, and photographs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Audio</a:t>
            </a:r>
            <a:r>
              <a:rPr lang="en-US" sz="2800" dirty="0" smtClean="0"/>
              <a:t> - is </a:t>
            </a:r>
            <a:r>
              <a:rPr lang="en-US" sz="2800" dirty="0"/>
              <a:t>music, speech, or any other </a:t>
            </a:r>
            <a:r>
              <a:rPr lang="en-US" sz="2800" dirty="0" smtClean="0"/>
              <a:t>sound.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Video </a:t>
            </a:r>
            <a:r>
              <a:rPr lang="en-US" sz="2800" dirty="0" smtClean="0"/>
              <a:t>- </a:t>
            </a:r>
            <a:r>
              <a:rPr lang="en-US" sz="2800" dirty="0"/>
              <a:t>consists of images that are played back at speeds that provide </a:t>
            </a:r>
            <a:r>
              <a:rPr lang="en-US" sz="2800" dirty="0" smtClean="0"/>
              <a:t>the appearance </a:t>
            </a:r>
            <a:r>
              <a:rPr lang="en-US" sz="2800" dirty="0"/>
              <a:t>of full motion.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603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Impact 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LINE PRINTER</a:t>
            </a:r>
          </a:p>
          <a:p>
            <a:r>
              <a:rPr lang="en-US" dirty="0"/>
              <a:t>a high-speed impact printer that prints an </a:t>
            </a:r>
            <a:r>
              <a:rPr lang="en-US" dirty="0" smtClean="0"/>
              <a:t>entire line </a:t>
            </a:r>
            <a:r>
              <a:rPr lang="en-US" dirty="0"/>
              <a:t>at a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speed of a line printer is measured by </a:t>
            </a:r>
            <a:r>
              <a:rPr lang="en-US" dirty="0" smtClean="0"/>
              <a:t>the number </a:t>
            </a:r>
            <a:r>
              <a:rPr lang="en-US" dirty="0"/>
              <a:t>of </a:t>
            </a:r>
            <a:r>
              <a:rPr lang="en-US" b="1" dirty="0"/>
              <a:t>lines per </a:t>
            </a:r>
            <a:r>
              <a:rPr lang="en-US" b="1" dirty="0" smtClean="0"/>
              <a:t>minute (</a:t>
            </a:r>
            <a:r>
              <a:rPr lang="en-US" b="1" dirty="0" err="1" smtClean="0"/>
              <a:t>lpm</a:t>
            </a:r>
            <a:r>
              <a:rPr lang="en-US" b="1" dirty="0" smtClean="0"/>
              <a:t>) </a:t>
            </a:r>
            <a:r>
              <a:rPr lang="en-US" dirty="0" smtClean="0"/>
              <a:t>it can print.</a:t>
            </a:r>
          </a:p>
          <a:p>
            <a:r>
              <a:rPr lang="en-US" dirty="0"/>
              <a:t>Capable of </a:t>
            </a:r>
            <a:r>
              <a:rPr lang="en-US" dirty="0" smtClean="0"/>
              <a:t>printing up </a:t>
            </a:r>
            <a:r>
              <a:rPr lang="en-US" dirty="0"/>
              <a:t>to 3,000 lines per minute (1pm), these printers often are </a:t>
            </a:r>
            <a:r>
              <a:rPr lang="en-US" dirty="0" smtClean="0"/>
              <a:t>used with </a:t>
            </a:r>
            <a:r>
              <a:rPr lang="en-US" dirty="0"/>
              <a:t>mainframes, minicomputers, or with a network in </a:t>
            </a:r>
            <a:r>
              <a:rPr lang="en-US" dirty="0" smtClean="0"/>
              <a:t>applications such </a:t>
            </a:r>
            <a:r>
              <a:rPr lang="en-US" dirty="0"/>
              <a:t>as manufacturing, distribution, or shipping</a:t>
            </a:r>
            <a:r>
              <a:rPr lang="en-US" dirty="0" smtClean="0"/>
              <a:t>.</a:t>
            </a:r>
          </a:p>
          <a:p>
            <a:r>
              <a:rPr lang="en-US" dirty="0"/>
              <a:t>11 x 17-inch continuous-form </a:t>
            </a:r>
            <a:r>
              <a:rPr lang="en-US" dirty="0" smtClean="0"/>
              <a:t>paper.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51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daenylle\Desktop\chapter 4\RadPrinterOutput2.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00796"/>
            <a:ext cx="4953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aenylle\Desktop\chapter 4\IBM6400-Pedestal-2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200400" cy="414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Nonimpact 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6248400" cy="4876800"/>
          </a:xfrm>
        </p:spPr>
        <p:txBody>
          <a:bodyPr/>
          <a:lstStyle/>
          <a:p>
            <a:r>
              <a:rPr lang="en-US" dirty="0"/>
              <a:t>forms characters and graphics on a piece of </a:t>
            </a:r>
            <a:r>
              <a:rPr lang="en-US" dirty="0" smtClean="0"/>
              <a:t>paper without </a:t>
            </a:r>
            <a:r>
              <a:rPr lang="en-US" dirty="0"/>
              <a:t>actually striking the paper</a:t>
            </a:r>
            <a:r>
              <a:rPr lang="en-US" dirty="0" smtClean="0"/>
              <a:t>.</a:t>
            </a:r>
          </a:p>
          <a:p>
            <a:r>
              <a:rPr lang="en-US" dirty="0"/>
              <a:t>Some spray ink, while others use </a:t>
            </a:r>
            <a:r>
              <a:rPr lang="en-US" dirty="0" smtClean="0"/>
              <a:t>heat and </a:t>
            </a:r>
            <a:r>
              <a:rPr lang="en-US" dirty="0"/>
              <a:t>pressure to create images.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these printers do not strike </a:t>
            </a:r>
            <a:r>
              <a:rPr lang="en-US" dirty="0" smtClean="0"/>
              <a:t>the paper</a:t>
            </a:r>
            <a:r>
              <a:rPr lang="en-US" dirty="0"/>
              <a:t>, they are much quieter than the previously discussed impact printers.</a:t>
            </a:r>
          </a:p>
        </p:txBody>
      </p:sp>
    </p:spTree>
    <p:extLst>
      <p:ext uri="{BB962C8B-B14F-4D97-AF65-F5344CB8AC3E}">
        <p14:creationId xmlns:p14="http://schemas.microsoft.com/office/powerpoint/2010/main" val="33435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Non-Impact </a:t>
            </a:r>
            <a:r>
              <a:rPr lang="en-US" dirty="0"/>
              <a:t>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INKJET </a:t>
            </a:r>
            <a:r>
              <a:rPr lang="en-US" b="1" dirty="0" smtClean="0"/>
              <a:t>PRINTERS</a:t>
            </a:r>
          </a:p>
          <a:p>
            <a:r>
              <a:rPr lang="en-US" dirty="0" smtClean="0"/>
              <a:t>Forms characters </a:t>
            </a:r>
            <a:r>
              <a:rPr lang="en-US" dirty="0"/>
              <a:t>and graphics by spraying tiny drops of liquid ink onto </a:t>
            </a:r>
            <a:r>
              <a:rPr lang="en-US" dirty="0" smtClean="0"/>
              <a:t>a piece </a:t>
            </a:r>
            <a:r>
              <a:rPr lang="en-US" dirty="0"/>
              <a:t>of paper</a:t>
            </a:r>
            <a:r>
              <a:rPr lang="en-US" dirty="0" smtClean="0"/>
              <a:t>.</a:t>
            </a:r>
          </a:p>
          <a:p>
            <a:r>
              <a:rPr lang="en-US" dirty="0"/>
              <a:t>resolution is </a:t>
            </a:r>
            <a:r>
              <a:rPr lang="en-US" dirty="0" smtClean="0"/>
              <a:t>measured by </a:t>
            </a:r>
            <a:r>
              <a:rPr lang="en-US" dirty="0"/>
              <a:t>the number of </a:t>
            </a:r>
            <a:r>
              <a:rPr lang="en-US" b="1" dirty="0"/>
              <a:t>dots per inch </a:t>
            </a:r>
            <a:r>
              <a:rPr lang="en-US" b="1" dirty="0" smtClean="0"/>
              <a:t>(dpi)</a:t>
            </a:r>
            <a:r>
              <a:rPr lang="en-US" dirty="0" smtClean="0"/>
              <a:t> a printer can output.</a:t>
            </a:r>
          </a:p>
          <a:p>
            <a:r>
              <a:rPr lang="en-US" dirty="0"/>
              <a:t>speed </a:t>
            </a:r>
            <a:r>
              <a:rPr lang="en-US" dirty="0" smtClean="0"/>
              <a:t>is </a:t>
            </a:r>
            <a:r>
              <a:rPr lang="en-US" dirty="0"/>
              <a:t>measured by the number of </a:t>
            </a:r>
            <a:r>
              <a:rPr lang="en-US" b="1" dirty="0" smtClean="0"/>
              <a:t>pages per minute (ppm) </a:t>
            </a:r>
            <a:r>
              <a:rPr lang="en-US" dirty="0" smtClean="0"/>
              <a:t>it can print.</a:t>
            </a:r>
          </a:p>
          <a:p>
            <a:r>
              <a:rPr lang="en-US" dirty="0"/>
              <a:t>ink can be propelled by heat </a:t>
            </a:r>
            <a:r>
              <a:rPr lang="en-US" dirty="0" smtClean="0"/>
              <a:t>or pressure </a:t>
            </a:r>
            <a:r>
              <a:rPr lang="en-US" dirty="0"/>
              <a:t>through any combination of the nozzles to form </a:t>
            </a:r>
            <a:r>
              <a:rPr lang="en-US" dirty="0" smtClean="0"/>
              <a:t>a character </a:t>
            </a:r>
            <a:r>
              <a:rPr lang="en-US" dirty="0"/>
              <a:t>or image on the paper.</a:t>
            </a:r>
            <a:endParaRPr lang="en-US" b="1" dirty="0"/>
          </a:p>
        </p:txBody>
      </p:sp>
      <p:pic>
        <p:nvPicPr>
          <p:cNvPr id="4" name="Picture 2" descr="C:\Users\daenylle\Desktop\chapter 4\how-to-maintenance-an-inkjet-pr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4" y="2743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6096000" cy="643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6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Non-Impact 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LASER </a:t>
            </a:r>
            <a:r>
              <a:rPr lang="en-US" b="1" dirty="0" smtClean="0"/>
              <a:t>PRINTERS</a:t>
            </a:r>
          </a:p>
          <a:p>
            <a:r>
              <a:rPr lang="en-US" dirty="0"/>
              <a:t>creates images using a laser beam and powdered ink, called </a:t>
            </a:r>
            <a:r>
              <a:rPr lang="en-US" dirty="0" smtClean="0"/>
              <a:t>toner which </a:t>
            </a:r>
            <a:r>
              <a:rPr lang="en-US" dirty="0"/>
              <a:t>is packaged in a cartridge</a:t>
            </a:r>
            <a:r>
              <a:rPr lang="en-US" dirty="0" smtClean="0"/>
              <a:t>.</a:t>
            </a:r>
          </a:p>
          <a:p>
            <a:r>
              <a:rPr lang="en-US" dirty="0"/>
              <a:t>The light of the </a:t>
            </a:r>
            <a:r>
              <a:rPr lang="en-US" dirty="0" smtClean="0"/>
              <a:t>laser alters </a:t>
            </a:r>
            <a:r>
              <a:rPr lang="en-US" dirty="0"/>
              <a:t>the electrical charge on the drum wherever it hits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smtClean="0"/>
              <a:t>laser printer </a:t>
            </a:r>
            <a:r>
              <a:rPr lang="en-US" dirty="0"/>
              <a:t>can have up to 200 MB of </a:t>
            </a:r>
            <a:r>
              <a:rPr lang="en-US" dirty="0" smtClean="0"/>
              <a:t>memory</a:t>
            </a:r>
          </a:p>
          <a:p>
            <a:r>
              <a:rPr lang="en-US" b="1" dirty="0" smtClean="0"/>
              <a:t>Page Description </a:t>
            </a:r>
            <a:r>
              <a:rPr lang="en-US" b="1" dirty="0"/>
              <a:t>L</a:t>
            </a:r>
            <a:r>
              <a:rPr lang="en-US" b="1" dirty="0" smtClean="0"/>
              <a:t>anguage </a:t>
            </a:r>
            <a:r>
              <a:rPr lang="en-US" b="1" dirty="0"/>
              <a:t>(PDL</a:t>
            </a:r>
            <a:r>
              <a:rPr lang="en-US" b="1" dirty="0" smtClean="0"/>
              <a:t>)</a:t>
            </a:r>
          </a:p>
          <a:p>
            <a:r>
              <a:rPr lang="en-US" b="1" dirty="0"/>
              <a:t>PCL (Printer Control Language)</a:t>
            </a:r>
            <a:endParaRPr lang="en-US" b="1" dirty="0" smtClean="0"/>
          </a:p>
          <a:p>
            <a:endParaRPr lang="en-US" dirty="0" smtClean="0"/>
          </a:p>
          <a:p>
            <a:endParaRPr lang="en-US" b="1" dirty="0"/>
          </a:p>
        </p:txBody>
      </p:sp>
      <p:pic>
        <p:nvPicPr>
          <p:cNvPr id="9218" name="Picture 2" descr="C:\Users\daenylle\Desktop\chapter 4\250px-Hp_laserjet_4200dt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514600"/>
            <a:ext cx="31750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9600"/>
            <a:ext cx="9068998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Non-Impact 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6912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THERMAL </a:t>
            </a:r>
            <a:r>
              <a:rPr lang="en-US" b="1" dirty="0" smtClean="0"/>
              <a:t>PRINTERS</a:t>
            </a:r>
          </a:p>
          <a:p>
            <a:r>
              <a:rPr lang="en-US" dirty="0"/>
              <a:t>generates images by pushing electrically </a:t>
            </a:r>
            <a:r>
              <a:rPr lang="en-US" dirty="0" smtClean="0"/>
              <a:t>heated pins </a:t>
            </a:r>
            <a:r>
              <a:rPr lang="en-US" dirty="0"/>
              <a:t>against heat-sensitive paper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thermal </a:t>
            </a:r>
            <a:r>
              <a:rPr lang="en-US" b="1" i="1" dirty="0"/>
              <a:t>wax-transfer </a:t>
            </a:r>
            <a:r>
              <a:rPr lang="en-US" b="1" i="1" dirty="0" smtClean="0"/>
              <a:t>printer</a:t>
            </a:r>
          </a:p>
          <a:p>
            <a:r>
              <a:rPr lang="en-US" dirty="0"/>
              <a:t>generates rich, non-smearing images by using </a:t>
            </a:r>
            <a:r>
              <a:rPr lang="en-US" dirty="0" smtClean="0"/>
              <a:t>heat to </a:t>
            </a:r>
            <a:r>
              <a:rPr lang="en-US" dirty="0"/>
              <a:t>melt color-wax onto heat-sensitive paper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i="1" dirty="0"/>
              <a:t>dye-sublimation </a:t>
            </a:r>
            <a:r>
              <a:rPr lang="en-US" b="1" i="1" dirty="0" smtClean="0"/>
              <a:t>printer</a:t>
            </a:r>
          </a:p>
          <a:p>
            <a:r>
              <a:rPr lang="en-US" dirty="0"/>
              <a:t>thermal dye transfer printer, uses heat to transfer </a:t>
            </a:r>
            <a:r>
              <a:rPr lang="en-US" dirty="0" smtClean="0"/>
              <a:t>colored </a:t>
            </a:r>
            <a:r>
              <a:rPr lang="en-US" dirty="0"/>
              <a:t>dye to specially coated </a:t>
            </a:r>
            <a:r>
              <a:rPr lang="en-US" dirty="0" smtClean="0"/>
              <a:t>paper.</a:t>
            </a:r>
            <a:endParaRPr lang="en-US" b="1" i="1" dirty="0" smtClean="0"/>
          </a:p>
          <a:p>
            <a:pPr marL="457200" indent="-457200">
              <a:buFont typeface="+mj-lt"/>
              <a:buAutoNum type="arabicPeriod" startAt="2"/>
            </a:pPr>
            <a:endParaRPr lang="en-US" b="1" i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 descr="C:\Users\daenylle\Desktop\chapter 4\thermal w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07177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enylle\Desktop\chapter 4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646" y="4419600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enylle\Desktop\chapter 4\_FARGO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49684"/>
            <a:ext cx="2219011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Non-Impact 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Portable </a:t>
            </a:r>
            <a:r>
              <a:rPr lang="en-US" b="1" dirty="0" smtClean="0"/>
              <a:t>Printers</a:t>
            </a:r>
          </a:p>
          <a:p>
            <a:r>
              <a:rPr lang="en-US" dirty="0"/>
              <a:t>A portable printer is a small, lightweight printer that allows </a:t>
            </a:r>
            <a:r>
              <a:rPr lang="en-US" dirty="0" smtClean="0"/>
              <a:t>a mobile </a:t>
            </a:r>
            <a:r>
              <a:rPr lang="en-US" dirty="0"/>
              <a:t>user to print from a laptop or handheld computer </a:t>
            </a:r>
            <a:r>
              <a:rPr lang="en-US" dirty="0" smtClean="0"/>
              <a:t>while travelling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2050" name="Picture 2" descr="C:\Users\daenylle\Desktop\chapter 4\41zVyoeCNrL._SL500_AA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1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Non-Impact 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0362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Plotters and Large-Format </a:t>
            </a:r>
            <a:r>
              <a:rPr lang="en-US" b="1" dirty="0" smtClean="0"/>
              <a:t>Printers</a:t>
            </a:r>
          </a:p>
          <a:p>
            <a:r>
              <a:rPr lang="en-US" dirty="0"/>
              <a:t>sophisticated printers used </a:t>
            </a:r>
            <a:r>
              <a:rPr lang="en-US" dirty="0" smtClean="0"/>
              <a:t>to produce </a:t>
            </a:r>
            <a:r>
              <a:rPr lang="en-US" dirty="0"/>
              <a:t>high-quality drawings such as blueprints, maps, </a:t>
            </a:r>
            <a:r>
              <a:rPr lang="en-US" dirty="0" smtClean="0"/>
              <a:t>circuit diagrams</a:t>
            </a:r>
            <a:r>
              <a:rPr lang="en-US" dirty="0"/>
              <a:t>, and signs</a:t>
            </a:r>
            <a:r>
              <a:rPr lang="en-US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pen </a:t>
            </a:r>
            <a:r>
              <a:rPr lang="en-US" b="1" dirty="0" smtClean="0"/>
              <a:t>plotter - </a:t>
            </a:r>
            <a:r>
              <a:rPr lang="en-US" dirty="0"/>
              <a:t>uses one or more color pen light beams, or </a:t>
            </a:r>
            <a:r>
              <a:rPr lang="en-US" dirty="0" smtClean="0"/>
              <a:t>a scribing </a:t>
            </a:r>
            <a:r>
              <a:rPr lang="en-US" dirty="0"/>
              <a:t>device to draw on paper or transparencies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electrostatic </a:t>
            </a:r>
            <a:r>
              <a:rPr lang="en-US" b="1" dirty="0" smtClean="0"/>
              <a:t>plotter - </a:t>
            </a:r>
            <a:r>
              <a:rPr lang="en-US" dirty="0"/>
              <a:t>uses a row of charged wires (called styli) </a:t>
            </a:r>
            <a:r>
              <a:rPr lang="en-US" dirty="0" smtClean="0"/>
              <a:t>to draw </a:t>
            </a:r>
            <a:r>
              <a:rPr lang="en-US" dirty="0"/>
              <a:t>an electrostatic pattern on specially coated paper and </a:t>
            </a:r>
            <a:r>
              <a:rPr lang="en-US" dirty="0" smtClean="0"/>
              <a:t>then fuses </a:t>
            </a:r>
            <a:r>
              <a:rPr lang="en-US" dirty="0"/>
              <a:t>toner to the pattern.</a:t>
            </a:r>
            <a:endParaRPr lang="en-US" b="1" dirty="0"/>
          </a:p>
        </p:txBody>
      </p:sp>
      <p:pic>
        <p:nvPicPr>
          <p:cNvPr id="3074" name="Picture 2" descr="C:\Users\daenylle\Desktop\chapter 4\pen pr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5265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aenylle\Desktop\chapter 4\Plotter-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0"/>
            <a:ext cx="2609850" cy="186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OUTPUT DEVICE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8022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Non-Impact 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Special-Purpose </a:t>
            </a:r>
            <a:r>
              <a:rPr lang="en-US" b="1" dirty="0" smtClean="0"/>
              <a:t>Printers</a:t>
            </a:r>
          </a:p>
          <a:p>
            <a:r>
              <a:rPr lang="en-US" b="1" dirty="0"/>
              <a:t>photo printer </a:t>
            </a:r>
            <a:r>
              <a:rPr lang="en-US" dirty="0"/>
              <a:t>is a color </a:t>
            </a:r>
            <a:r>
              <a:rPr lang="en-US" dirty="0" smtClean="0"/>
              <a:t>printer designed </a:t>
            </a:r>
            <a:r>
              <a:rPr lang="en-US" dirty="0"/>
              <a:t>to produce photo lab quality pictures directly from </a:t>
            </a:r>
            <a:r>
              <a:rPr lang="en-US" dirty="0" smtClean="0"/>
              <a:t>a digital </a:t>
            </a:r>
            <a:r>
              <a:rPr lang="en-US" dirty="0"/>
              <a:t>camera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label printer </a:t>
            </a:r>
            <a:r>
              <a:rPr lang="en-US" dirty="0"/>
              <a:t>is a small printer that prints on </a:t>
            </a:r>
            <a:r>
              <a:rPr lang="en-US" dirty="0" smtClean="0"/>
              <a:t>an adhesive-type </a:t>
            </a:r>
            <a:r>
              <a:rPr lang="en-US" dirty="0"/>
              <a:t>material that can be placed on a variety of </a:t>
            </a:r>
            <a:r>
              <a:rPr lang="en-US" dirty="0" smtClean="0"/>
              <a:t>items such </a:t>
            </a:r>
            <a:r>
              <a:rPr lang="en-US" dirty="0"/>
              <a:t>as envelopes, disks, audiocassettes, photographs, and </a:t>
            </a:r>
            <a:r>
              <a:rPr lang="en-US" dirty="0" smtClean="0"/>
              <a:t>toys. </a:t>
            </a:r>
            <a:endParaRPr lang="en-US" dirty="0"/>
          </a:p>
        </p:txBody>
      </p:sp>
      <p:pic>
        <p:nvPicPr>
          <p:cNvPr id="4098" name="Picture 2" descr="C:\Users\daenylle\Desktop\chapter 4\zink_portable_pr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828925" cy="220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aenylle\Desktop\chapter 4\sx-3200-4200-6100-adhesive-bonded-cloth-special-purpose-pri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47259"/>
            <a:ext cx="3219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AUDIO OUTPUT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787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r>
              <a:rPr lang="en-US" dirty="0"/>
              <a:t>Audio is music, speech, or any other sound. Audio output devices are </a:t>
            </a:r>
            <a:r>
              <a:rPr lang="en-US" dirty="0" smtClean="0"/>
              <a:t>the components </a:t>
            </a:r>
            <a:r>
              <a:rPr lang="en-US" dirty="0"/>
              <a:t>of a computer that produce music, speech, or other sounds, such </a:t>
            </a:r>
            <a:r>
              <a:rPr lang="en-US" dirty="0" smtClean="0"/>
              <a:t>as beeps.</a:t>
            </a:r>
          </a:p>
          <a:p>
            <a:r>
              <a:rPr lang="en-US" dirty="0"/>
              <a:t>Two commonly used audio output devices are speakers and headsets</a:t>
            </a:r>
            <a:r>
              <a:rPr lang="en-US" dirty="0" smtClean="0"/>
              <a:t>.</a:t>
            </a:r>
          </a:p>
          <a:p>
            <a:r>
              <a:rPr lang="en-US" dirty="0"/>
              <a:t>To boost the low bass sounds, you can add a woofer (also called a subwoofer).</a:t>
            </a:r>
            <a:endParaRPr lang="en-US" dirty="0"/>
          </a:p>
        </p:txBody>
      </p:sp>
      <p:pic>
        <p:nvPicPr>
          <p:cNvPr id="12290" name="Picture 2" descr="C:\Users\daenylle\Desktop\chapter 4\switch-between-stereo-and-5-1-speaker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3459079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5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OTHER OUTPUT DEVICES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0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76800"/>
          </a:xfrm>
        </p:spPr>
        <p:txBody>
          <a:bodyPr/>
          <a:lstStyle/>
          <a:p>
            <a:r>
              <a:rPr lang="en-US" dirty="0"/>
              <a:t>takes the image that displays on a computer screen </a:t>
            </a:r>
            <a:r>
              <a:rPr lang="en-US" dirty="0" smtClean="0"/>
              <a:t>and projects </a:t>
            </a:r>
            <a:r>
              <a:rPr lang="en-US" dirty="0"/>
              <a:t>it onto a screen so that an audience of people can see the </a:t>
            </a:r>
            <a:r>
              <a:rPr lang="en-US" dirty="0" smtClean="0"/>
              <a:t>image clearly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It can </a:t>
            </a:r>
            <a:r>
              <a:rPr lang="en-US" dirty="0"/>
              <a:t>be large devices attached to a ceiling or </a:t>
            </a:r>
            <a:r>
              <a:rPr lang="en-US" dirty="0" smtClean="0"/>
              <a:t>wall in </a:t>
            </a:r>
            <a:r>
              <a:rPr lang="en-US" dirty="0"/>
              <a:t>an auditorium, or they can be small portable devices. Two types </a:t>
            </a:r>
            <a:r>
              <a:rPr lang="en-US" dirty="0" smtClean="0"/>
              <a:t>of smaller</a:t>
            </a:r>
            <a:r>
              <a:rPr lang="en-US" dirty="0"/>
              <a:t>, lower-cost units are LCD projectors and DLP projectors.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projector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76800"/>
          </a:xfrm>
        </p:spPr>
        <p:txBody>
          <a:bodyPr/>
          <a:lstStyle/>
          <a:p>
            <a:r>
              <a:rPr lang="en-US" dirty="0"/>
              <a:t>which uses liquid crystal display </a:t>
            </a:r>
            <a:r>
              <a:rPr lang="en-US" dirty="0" smtClean="0"/>
              <a:t>technology, attaches </a:t>
            </a:r>
            <a:r>
              <a:rPr lang="en-US" dirty="0"/>
              <a:t>directly to a computer and uses its own light source </a:t>
            </a:r>
            <a:r>
              <a:rPr lang="en-US" dirty="0" smtClean="0"/>
              <a:t>to display </a:t>
            </a:r>
            <a:r>
              <a:rPr lang="en-US" dirty="0"/>
              <a:t>the information shown on the computer screen.</a:t>
            </a:r>
            <a:endParaRPr lang="en-US" dirty="0"/>
          </a:p>
        </p:txBody>
      </p:sp>
      <p:pic>
        <p:nvPicPr>
          <p:cNvPr id="5122" name="Picture 2" descr="C:\Users\daenylle\Desktop\chapter 4\LCD 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30" y="3581400"/>
            <a:ext cx="3687746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aenylle\Desktop\chapter 4\projector LC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4" y="419100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7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DLP Projector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r>
              <a:rPr lang="en-US" dirty="0"/>
              <a:t>uses tiny mirrors </a:t>
            </a:r>
            <a:r>
              <a:rPr lang="en-US" dirty="0" smtClean="0"/>
              <a:t>to reflect </a:t>
            </a:r>
            <a:r>
              <a:rPr lang="en-US" dirty="0"/>
              <a:t>light, producing crisp, bright, colorful images that remain </a:t>
            </a:r>
            <a:r>
              <a:rPr lang="en-US" dirty="0" smtClean="0"/>
              <a:t>in focus </a:t>
            </a:r>
            <a:r>
              <a:rPr lang="en-US" dirty="0"/>
              <a:t>and can be seen clearly even in a well-lit room.</a:t>
            </a:r>
            <a:endParaRPr lang="en-US" dirty="0"/>
          </a:p>
        </p:txBody>
      </p:sp>
      <p:pic>
        <p:nvPicPr>
          <p:cNvPr id="6146" name="Picture 2" descr="C:\Users\daenylle\Desktop\chapter 4\acer-x1161-dlp-proj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aenylle\Desktop\chapter 4\DLP pro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8" y="3657600"/>
            <a:ext cx="344447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Facsimile (Fax)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76800"/>
          </a:xfrm>
        </p:spPr>
        <p:txBody>
          <a:bodyPr/>
          <a:lstStyle/>
          <a:p>
            <a:r>
              <a:rPr lang="en-US" dirty="0"/>
              <a:t>a device that transmits and </a:t>
            </a:r>
            <a:r>
              <a:rPr lang="en-US" dirty="0" smtClean="0"/>
              <a:t>receives documents </a:t>
            </a:r>
            <a:r>
              <a:rPr lang="en-US" dirty="0"/>
              <a:t>over telephone lines</a:t>
            </a:r>
            <a:r>
              <a:rPr lang="en-US" dirty="0" smtClean="0"/>
              <a:t>.</a:t>
            </a:r>
          </a:p>
          <a:p>
            <a:r>
              <a:rPr lang="en-US" dirty="0"/>
              <a:t>When sent </a:t>
            </a:r>
            <a:r>
              <a:rPr lang="en-US" dirty="0" smtClean="0"/>
              <a:t>or received </a:t>
            </a:r>
            <a:r>
              <a:rPr lang="en-US" dirty="0"/>
              <a:t>via a fax machine, these documents are known as </a:t>
            </a:r>
            <a:r>
              <a:rPr lang="en-US" b="1" dirty="0"/>
              <a:t>faxes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fax modem </a:t>
            </a:r>
            <a:r>
              <a:rPr lang="en-US" dirty="0"/>
              <a:t>is a communications device that allows you</a:t>
            </a:r>
          </a:p>
          <a:p>
            <a:r>
              <a:rPr lang="en-US" dirty="0"/>
              <a:t>to send (and sometimes receive) electronic documents as faxes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7170" name="Picture 2" descr="C:\Users\daenylle\Desktop\chapter 4\fax_machine_hp_1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22" y="2667000"/>
            <a:ext cx="3366177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Multifunction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76800"/>
          </a:xfrm>
        </p:spPr>
        <p:txBody>
          <a:bodyPr/>
          <a:lstStyle/>
          <a:p>
            <a:r>
              <a:rPr lang="en-US" dirty="0"/>
              <a:t>a single piece of equipment </a:t>
            </a:r>
            <a:r>
              <a:rPr lang="en-US" dirty="0" smtClean="0"/>
              <a:t>that looks </a:t>
            </a:r>
            <a:r>
              <a:rPr lang="en-US" dirty="0"/>
              <a:t>like a copy machine but provides the functionality of </a:t>
            </a:r>
            <a:r>
              <a:rPr lang="en-US" dirty="0" smtClean="0"/>
              <a:t>a printer </a:t>
            </a:r>
            <a:r>
              <a:rPr lang="en-US" dirty="0"/>
              <a:t>scanner, copy machine, and perhaps a fax machine</a:t>
            </a:r>
            <a:r>
              <a:rPr lang="en-US" i="1" dirty="0" smtClean="0"/>
              <a:t>.</a:t>
            </a:r>
          </a:p>
          <a:p>
            <a:r>
              <a:rPr lang="en-US" dirty="0"/>
              <a:t>multifunction peripheral</a:t>
            </a:r>
            <a:endParaRPr lang="en-US" dirty="0"/>
          </a:p>
        </p:txBody>
      </p:sp>
      <p:pic>
        <p:nvPicPr>
          <p:cNvPr id="8195" name="Picture 3" descr="C:\Users\daenylle\Desktop\chapter 4\Multifunctional_Samsu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0"/>
            <a:ext cx="3636962" cy="272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1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TERMINALS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1998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3048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6400800" cy="4572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any computer component capable of conveying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information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to 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user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Commonly used output devices include display devices,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printers, speakers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headsets, data projectors, facsimile machines, 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multifunction devices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35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terminal is a device that performs both input and output because it consists of </a:t>
            </a:r>
            <a:r>
              <a:rPr lang="en-US" dirty="0" smtClean="0"/>
              <a:t>a monitor </a:t>
            </a:r>
            <a:r>
              <a:rPr lang="en-US" dirty="0"/>
              <a:t>(output), a keyboard (input), and a video card. </a:t>
            </a:r>
            <a:endParaRPr lang="en-US" dirty="0" smtClean="0"/>
          </a:p>
          <a:p>
            <a:r>
              <a:rPr lang="en-US" dirty="0" smtClean="0"/>
              <a:t>Terminals </a:t>
            </a:r>
            <a:r>
              <a:rPr lang="en-US" dirty="0"/>
              <a:t>fall into </a:t>
            </a:r>
            <a:r>
              <a:rPr lang="en-US" dirty="0" smtClean="0"/>
              <a:t>three basic </a:t>
            </a:r>
            <a:r>
              <a:rPr lang="en-US" dirty="0"/>
              <a:t>categories: dumb terminals, intelligent terminals, and </a:t>
            </a:r>
            <a:r>
              <a:rPr lang="en-US" dirty="0" smtClean="0"/>
              <a:t>special-purpose terminals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dumb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76800"/>
          </a:xfrm>
        </p:spPr>
        <p:txBody>
          <a:bodyPr/>
          <a:lstStyle/>
          <a:p>
            <a:r>
              <a:rPr lang="en-US" dirty="0"/>
              <a:t>has no processing power, and thus, cannot function as </a:t>
            </a:r>
            <a:r>
              <a:rPr lang="en-US" dirty="0" smtClean="0"/>
              <a:t>an independent </a:t>
            </a:r>
            <a:r>
              <a:rPr lang="en-US" dirty="0"/>
              <a:t>device</a:t>
            </a:r>
            <a:r>
              <a:rPr lang="en-US" i="1" dirty="0" smtClean="0"/>
              <a:t>.</a:t>
            </a:r>
          </a:p>
          <a:p>
            <a:r>
              <a:rPr lang="en-US" dirty="0"/>
              <a:t>used to enter and transmit data to, </a:t>
            </a:r>
            <a:r>
              <a:rPr lang="en-US" dirty="0" smtClean="0"/>
              <a:t>or receive </a:t>
            </a:r>
            <a:r>
              <a:rPr lang="en-US" dirty="0"/>
              <a:t>and display information from, a computer to which it is connected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Dumb terminals </a:t>
            </a:r>
            <a:r>
              <a:rPr lang="en-US" dirty="0"/>
              <a:t>are connected to a host computer that performs the processing and </a:t>
            </a:r>
            <a:r>
              <a:rPr lang="en-US" dirty="0" smtClean="0"/>
              <a:t>then sends </a:t>
            </a:r>
            <a:r>
              <a:rPr lang="en-US" dirty="0"/>
              <a:t>the output back to the dumb terminal.</a:t>
            </a:r>
            <a:endParaRPr lang="en-US" dirty="0"/>
          </a:p>
        </p:txBody>
      </p:sp>
      <p:pic>
        <p:nvPicPr>
          <p:cNvPr id="9218" name="Picture 2" descr="C:\Users\daenylle\Desktop\chapter 4\220px-Televideo925Term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1778000"/>
            <a:ext cx="2794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Special-purpose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r>
              <a:rPr lang="en-US" dirty="0"/>
              <a:t>perform specific tasks and contain </a:t>
            </a:r>
            <a:r>
              <a:rPr lang="en-US" dirty="0" smtClean="0"/>
              <a:t>features uniquely </a:t>
            </a:r>
            <a:r>
              <a:rPr lang="en-US" dirty="0"/>
              <a:t>designed for use in a particular industry</a:t>
            </a:r>
            <a:r>
              <a:rPr lang="en-US" i="1" dirty="0" smtClean="0"/>
              <a:t>.</a:t>
            </a:r>
          </a:p>
          <a:p>
            <a:r>
              <a:rPr lang="en-US" dirty="0"/>
              <a:t>point-of-sale terminals and automatic teller machines.</a:t>
            </a:r>
            <a:endParaRPr lang="en-US" dirty="0"/>
          </a:p>
        </p:txBody>
      </p:sp>
      <p:pic>
        <p:nvPicPr>
          <p:cNvPr id="10242" name="Picture 2" descr="C:\Users\daenylle\Desktop\chapter 4\point-of-sale-system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24200"/>
            <a:ext cx="29813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6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/>
          <a:lstStyle/>
          <a:p>
            <a:r>
              <a:rPr lang="en-US" dirty="0"/>
              <a:t>has </a:t>
            </a:r>
            <a:r>
              <a:rPr lang="en-US" dirty="0" smtClean="0"/>
              <a:t>memory and </a:t>
            </a:r>
            <a:r>
              <a:rPr lang="en-US" dirty="0"/>
              <a:t>a processor that has the capability of performing some functions </a:t>
            </a:r>
            <a:r>
              <a:rPr lang="en-US" dirty="0" smtClean="0"/>
              <a:t>independent of </a:t>
            </a:r>
            <a:r>
              <a:rPr lang="en-US" dirty="0"/>
              <a:t>the host computer. </a:t>
            </a:r>
            <a:endParaRPr lang="en-US" dirty="0" smtClean="0"/>
          </a:p>
          <a:p>
            <a:r>
              <a:rPr lang="en-US" dirty="0" smtClean="0"/>
              <a:t>Intelligent </a:t>
            </a:r>
            <a:r>
              <a:rPr lang="en-US" dirty="0"/>
              <a:t>terminals sometimes are called </a:t>
            </a:r>
            <a:r>
              <a:rPr lang="en-US" dirty="0" smtClean="0"/>
              <a:t>programmable terminals </a:t>
            </a:r>
            <a:r>
              <a:rPr lang="en-US" dirty="0"/>
              <a:t>because they can be programmed by </a:t>
            </a:r>
            <a:r>
              <a:rPr lang="en-US" dirty="0" smtClean="0"/>
              <a:t>the software </a:t>
            </a:r>
            <a:r>
              <a:rPr lang="en-US" dirty="0"/>
              <a:t>developer to </a:t>
            </a:r>
            <a:r>
              <a:rPr lang="en-US" dirty="0" smtClean="0"/>
              <a:t>perform basic </a:t>
            </a:r>
            <a:r>
              <a:rPr lang="en-US" dirty="0"/>
              <a:t>tasks.</a:t>
            </a:r>
            <a:endParaRPr lang="en-US" dirty="0"/>
          </a:p>
        </p:txBody>
      </p:sp>
      <p:pic>
        <p:nvPicPr>
          <p:cNvPr id="11266" name="Picture 2" descr="C:\Users\daenylle\Desktop\chapter 4\computer-hard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76599"/>
            <a:ext cx="3420341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36576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OUTPUT </a:t>
            </a:r>
            <a:r>
              <a:rPr lang="en-US" sz="6000" dirty="0" err="1" smtClean="0"/>
              <a:t>DEviCES</a:t>
            </a:r>
            <a:r>
              <a:rPr lang="en-US" sz="6000" dirty="0" smtClean="0"/>
              <a:t> </a:t>
            </a:r>
            <a:r>
              <a:rPr lang="en-US" sz="6000" dirty="0"/>
              <a:t>FOR PHYSICALLY CHALLENGED USERS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736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growing presence of computers in everyone’s lives has generated </a:t>
            </a:r>
            <a:r>
              <a:rPr lang="en-US" dirty="0" smtClean="0"/>
              <a:t>an awareness </a:t>
            </a:r>
            <a:r>
              <a:rPr lang="en-US" dirty="0"/>
              <a:t>of the need to address computing requirements for those with </a:t>
            </a:r>
            <a:r>
              <a:rPr lang="en-US" dirty="0" smtClean="0"/>
              <a:t>physical limitations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users with mobility, hearing, or vision disabilities, many </a:t>
            </a:r>
            <a:r>
              <a:rPr lang="en-US" dirty="0" smtClean="0"/>
              <a:t>different types </a:t>
            </a:r>
            <a:r>
              <a:rPr lang="en-US" dirty="0"/>
              <a:t>of output devices are available. Hearing-impaired users, for example, </a:t>
            </a:r>
            <a:r>
              <a:rPr lang="en-US" dirty="0" smtClean="0"/>
              <a:t>can instruct </a:t>
            </a:r>
            <a:r>
              <a:rPr lang="en-US" dirty="0"/>
              <a:t>programs to display words instead of sounds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</a:t>
            </a:r>
            <a:r>
              <a:rPr lang="en-US" dirty="0"/>
              <a:t>Windows, such </a:t>
            </a:r>
            <a:r>
              <a:rPr lang="en-US" dirty="0" smtClean="0"/>
              <a:t>users also </a:t>
            </a:r>
            <a:r>
              <a:rPr lang="en-US" dirty="0"/>
              <a:t>can set options in the Accessibility Properties dialog box to instruct Windows</a:t>
            </a:r>
          </a:p>
          <a:p>
            <a:r>
              <a:rPr lang="en-US" dirty="0"/>
              <a:t>to display visual signals in situations where normally it would make a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Visually impaired users can change Windows settings such as increasing the </a:t>
            </a:r>
            <a:r>
              <a:rPr lang="en-US" dirty="0" smtClean="0"/>
              <a:t>size or </a:t>
            </a:r>
            <a:r>
              <a:rPr lang="en-US" dirty="0"/>
              <a:t>changing the color of the text to make the words easier to read.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</a:t>
            </a:r>
            <a:r>
              <a:rPr lang="en-US" dirty="0" smtClean="0"/>
              <a:t>using a </a:t>
            </a:r>
            <a:r>
              <a:rPr lang="en-US" dirty="0"/>
              <a:t>monitor, blind users can utilize speech output, where the computer </a:t>
            </a:r>
            <a:r>
              <a:rPr lang="en-US" i="1" dirty="0"/>
              <a:t>reads </a:t>
            </a:r>
            <a:r>
              <a:rPr lang="en-US" dirty="0" smtClean="0"/>
              <a:t>the information </a:t>
            </a:r>
            <a:r>
              <a:rPr lang="en-US" dirty="0"/>
              <a:t>that displays on the screen. Another alternative is a Braille </a:t>
            </a:r>
            <a:r>
              <a:rPr lang="en-US" dirty="0" smtClean="0"/>
              <a:t>printer</a:t>
            </a:r>
            <a:r>
              <a:rPr lang="en-US" b="1" dirty="0" smtClean="0"/>
              <a:t>, </a:t>
            </a:r>
            <a:r>
              <a:rPr lang="en-US" dirty="0" smtClean="0"/>
              <a:t>which </a:t>
            </a:r>
            <a:r>
              <a:rPr lang="en-US" dirty="0"/>
              <a:t>outputs information in Braille onto paper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6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DISPLAY DEVICE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8022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output device that visually conveys text, graphics, </a:t>
            </a:r>
            <a:r>
              <a:rPr lang="en-US" sz="2800" dirty="0" smtClean="0"/>
              <a:t>and video </a:t>
            </a:r>
            <a:r>
              <a:rPr lang="en-US" sz="2800" dirty="0"/>
              <a:t>information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Information shown on a display device often is called </a:t>
            </a:r>
            <a:r>
              <a:rPr lang="en-US" sz="2800" dirty="0" smtClean="0"/>
              <a:t>softcopy</a:t>
            </a:r>
            <a:r>
              <a:rPr lang="en-US" sz="2800" b="1" dirty="0"/>
              <a:t>, </a:t>
            </a:r>
            <a:r>
              <a:rPr lang="en-US" sz="2800" dirty="0"/>
              <a:t>because the information exists electronically and is displayed for </a:t>
            </a:r>
            <a:r>
              <a:rPr lang="en-US" sz="2800" dirty="0" smtClean="0"/>
              <a:t>a temporary </a:t>
            </a:r>
            <a:r>
              <a:rPr lang="en-US" sz="2800" dirty="0"/>
              <a:t>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11745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Types of Display Device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5665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CRT (Cathode Ray Tube)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display device that consists of a </a:t>
            </a:r>
            <a:r>
              <a:rPr lang="en-US" sz="2800" dirty="0" smtClean="0"/>
              <a:t>screen housed </a:t>
            </a:r>
            <a:r>
              <a:rPr lang="en-US" sz="2800" dirty="0"/>
              <a:t>in a plastic or metal case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large glass tube </a:t>
            </a:r>
            <a:r>
              <a:rPr lang="en-US" sz="2800" dirty="0" smtClean="0"/>
              <a:t>called a </a:t>
            </a:r>
            <a:r>
              <a:rPr lang="en-US" sz="2800" dirty="0"/>
              <a:t>cathode ray tube (CRT)</a:t>
            </a:r>
            <a:r>
              <a:rPr lang="en-US" sz="2800" i="1" dirty="0"/>
              <a:t>. </a:t>
            </a:r>
            <a:r>
              <a:rPr lang="en-US" sz="2800" dirty="0"/>
              <a:t>The screen, which is the front of the tube, </a:t>
            </a:r>
            <a:r>
              <a:rPr lang="en-US" sz="2800" dirty="0" smtClean="0"/>
              <a:t>is coated </a:t>
            </a:r>
            <a:r>
              <a:rPr lang="en-US" sz="2800" dirty="0"/>
              <a:t>with tiny dots of phosphor material that glow when </a:t>
            </a:r>
            <a:r>
              <a:rPr lang="en-US" sz="2800" dirty="0" smtClean="0"/>
              <a:t>electrically charged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Inside </a:t>
            </a:r>
            <a:r>
              <a:rPr lang="en-US" sz="2800" dirty="0"/>
              <a:t>the CRT, an electron beam moves back and forth </a:t>
            </a:r>
            <a:r>
              <a:rPr lang="en-US" sz="2800" dirty="0" smtClean="0"/>
              <a:t>across the </a:t>
            </a:r>
            <a:r>
              <a:rPr lang="en-US" sz="2800" dirty="0"/>
              <a:t>back of the screen, causing the dots to glow, </a:t>
            </a:r>
            <a:r>
              <a:rPr lang="en-US" sz="2800" dirty="0" smtClean="0"/>
              <a:t>which produces </a:t>
            </a:r>
            <a:r>
              <a:rPr lang="en-US" sz="2800" dirty="0"/>
              <a:t>an </a:t>
            </a:r>
            <a:r>
              <a:rPr lang="en-US" sz="2800" dirty="0" smtClean="0"/>
              <a:t>image on </a:t>
            </a:r>
            <a:r>
              <a:rPr lang="en-US" sz="2800" dirty="0"/>
              <a:t>the screen.</a:t>
            </a:r>
            <a:endParaRPr lang="en-US" sz="2800" dirty="0" smtClean="0"/>
          </a:p>
          <a:p>
            <a:r>
              <a:rPr lang="en-US" sz="2800" dirty="0"/>
              <a:t>A </a:t>
            </a:r>
            <a:r>
              <a:rPr lang="en-US" sz="2800" b="1" dirty="0"/>
              <a:t>color monitor </a:t>
            </a:r>
            <a:r>
              <a:rPr lang="en-US" sz="2800" dirty="0"/>
              <a:t>displays text, </a:t>
            </a:r>
            <a:r>
              <a:rPr lang="en-US" sz="2800" dirty="0" smtClean="0"/>
              <a:t>graphics, and </a:t>
            </a:r>
            <a:r>
              <a:rPr lang="en-US" sz="2800" dirty="0"/>
              <a:t>video information in color</a:t>
            </a:r>
            <a:r>
              <a:rPr lang="en-US" sz="2800" i="1" dirty="0" smtClean="0"/>
              <a:t>.</a:t>
            </a:r>
          </a:p>
          <a:p>
            <a:r>
              <a:rPr lang="en-US" sz="2800" dirty="0" smtClean="0"/>
              <a:t>A </a:t>
            </a:r>
            <a:r>
              <a:rPr lang="en-US" sz="2800" b="1" dirty="0" smtClean="0"/>
              <a:t>monochrome </a:t>
            </a:r>
            <a:r>
              <a:rPr lang="en-US" sz="2800" b="1" dirty="0"/>
              <a:t>monitor </a:t>
            </a:r>
            <a:r>
              <a:rPr lang="en-US" sz="2800" dirty="0"/>
              <a:t>displays text, graphics, and video information in </a:t>
            </a:r>
            <a:r>
              <a:rPr lang="en-US" sz="2800" dirty="0" smtClean="0"/>
              <a:t>one color </a:t>
            </a:r>
            <a:r>
              <a:rPr lang="en-US" sz="2800" dirty="0"/>
              <a:t>(usually white, amber, or green) on a black background.</a:t>
            </a:r>
          </a:p>
        </p:txBody>
      </p:sp>
    </p:spTree>
    <p:extLst>
      <p:ext uri="{BB962C8B-B14F-4D97-AF65-F5344CB8AC3E}">
        <p14:creationId xmlns:p14="http://schemas.microsoft.com/office/powerpoint/2010/main" val="44402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294</TotalTime>
  <Words>2294</Words>
  <Application>Microsoft Office PowerPoint</Application>
  <PresentationFormat>On-screen Show (4:3)</PresentationFormat>
  <Paragraphs>164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Clarity</vt:lpstr>
      <vt:lpstr>CHAPTER 4: OUTPUT</vt:lpstr>
      <vt:lpstr>Output</vt:lpstr>
      <vt:lpstr>Four common types of output</vt:lpstr>
      <vt:lpstr>OUTPUT DEVICE</vt:lpstr>
      <vt:lpstr>OUTPUT DEVICES</vt:lpstr>
      <vt:lpstr>DISPLAY DEVICE</vt:lpstr>
      <vt:lpstr>DISPLAY DEVICES</vt:lpstr>
      <vt:lpstr>Types of Display Device</vt:lpstr>
      <vt:lpstr>CRT (Cathode Ray Tube)</vt:lpstr>
      <vt:lpstr>PowerPoint Presentation</vt:lpstr>
      <vt:lpstr>Pixel (short for picture element)</vt:lpstr>
      <vt:lpstr>PowerPoint Presentation</vt:lpstr>
      <vt:lpstr>Flat-Panel Displays</vt:lpstr>
      <vt:lpstr>LCD (Liquid Crystal Display)</vt:lpstr>
      <vt:lpstr>Gas Plasma Monitors</vt:lpstr>
      <vt:lpstr>Monitor Quality</vt:lpstr>
      <vt:lpstr>Monitor Quality</vt:lpstr>
      <vt:lpstr>dot pitch</vt:lpstr>
      <vt:lpstr>refresh rate</vt:lpstr>
      <vt:lpstr>refresh rate</vt:lpstr>
      <vt:lpstr>Video Cards</vt:lpstr>
      <vt:lpstr>PowerPoint Presentation</vt:lpstr>
      <vt:lpstr>Video Cards</vt:lpstr>
      <vt:lpstr>PowerPoint Presentation</vt:lpstr>
      <vt:lpstr>PRINTER</vt:lpstr>
      <vt:lpstr>PRINTER</vt:lpstr>
      <vt:lpstr>Impact Printers</vt:lpstr>
      <vt:lpstr>Types of Impact Printers</vt:lpstr>
      <vt:lpstr>PowerPoint Presentation</vt:lpstr>
      <vt:lpstr>Types of Impact Printers</vt:lpstr>
      <vt:lpstr>PowerPoint Presentation</vt:lpstr>
      <vt:lpstr>Nonimpact Printers</vt:lpstr>
      <vt:lpstr>Types of Non-Impact Printers</vt:lpstr>
      <vt:lpstr>PowerPoint Presentation</vt:lpstr>
      <vt:lpstr>Types of Non-Impact Printers</vt:lpstr>
      <vt:lpstr>PowerPoint Presentation</vt:lpstr>
      <vt:lpstr>Types of Non-Impact Printers</vt:lpstr>
      <vt:lpstr>Types of Non-Impact Printers</vt:lpstr>
      <vt:lpstr>Types of Non-Impact Printers</vt:lpstr>
      <vt:lpstr>Types of Non-Impact Printers</vt:lpstr>
      <vt:lpstr>AUDIO OUTPUT</vt:lpstr>
      <vt:lpstr>AUDIO OUTPUT</vt:lpstr>
      <vt:lpstr>OTHER OUTPUT DEVICES</vt:lpstr>
      <vt:lpstr>Data Projectors</vt:lpstr>
      <vt:lpstr>LCD projector</vt:lpstr>
      <vt:lpstr>DLP Projector</vt:lpstr>
      <vt:lpstr>Facsimile (Fax) Machine</vt:lpstr>
      <vt:lpstr>Multifunction Devices</vt:lpstr>
      <vt:lpstr>TERMINALS</vt:lpstr>
      <vt:lpstr>Terminal</vt:lpstr>
      <vt:lpstr>dumb terminal</vt:lpstr>
      <vt:lpstr>Special-purpose terminal</vt:lpstr>
      <vt:lpstr>intelligent terminal</vt:lpstr>
      <vt:lpstr>OUTPUT DEviCES FOR PHYSICALLY CHALLENGED USERS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OUTPUT</dc:title>
  <dc:creator>daenylle</dc:creator>
  <cp:lastModifiedBy>daenylle</cp:lastModifiedBy>
  <cp:revision>21</cp:revision>
  <dcterms:created xsi:type="dcterms:W3CDTF">2012-06-29T05:32:24Z</dcterms:created>
  <dcterms:modified xsi:type="dcterms:W3CDTF">2012-06-29T17:33:00Z</dcterms:modified>
</cp:coreProperties>
</file>