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57" r:id="rId4"/>
    <p:sldId id="258" r:id="rId5"/>
    <p:sldId id="259" r:id="rId6"/>
    <p:sldId id="278" r:id="rId7"/>
    <p:sldId id="261" r:id="rId8"/>
    <p:sldId id="262" r:id="rId9"/>
    <p:sldId id="263" r:id="rId10"/>
    <p:sldId id="264" r:id="rId11"/>
    <p:sldId id="267" r:id="rId12"/>
    <p:sldId id="266" r:id="rId13"/>
    <p:sldId id="265" r:id="rId14"/>
    <p:sldId id="268" r:id="rId15"/>
    <p:sldId id="269" r:id="rId16"/>
    <p:sldId id="271" r:id="rId17"/>
    <p:sldId id="270" r:id="rId18"/>
    <p:sldId id="272" r:id="rId19"/>
    <p:sldId id="281" r:id="rId20"/>
    <p:sldId id="273" r:id="rId21"/>
    <p:sldId id="274" r:id="rId22"/>
    <p:sldId id="275" r:id="rId23"/>
    <p:sldId id="276" r:id="rId24"/>
    <p:sldId id="279" r:id="rId25"/>
    <p:sldId id="277" r:id="rId26"/>
    <p:sldId id="280" r:id="rId27"/>
    <p:sldId id="282" r:id="rId28"/>
    <p:sldId id="283" r:id="rId29"/>
    <p:sldId id="285" r:id="rId30"/>
    <p:sldId id="284" r:id="rId31"/>
    <p:sldId id="286" r:id="rId32"/>
    <p:sldId id="288" r:id="rId33"/>
    <p:sldId id="287" r:id="rId34"/>
    <p:sldId id="290" r:id="rId35"/>
    <p:sldId id="289" r:id="rId36"/>
    <p:sldId id="292" r:id="rId37"/>
    <p:sldId id="291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54" autoAdjust="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0C06D-7E89-442B-8204-2E7D71B83F11}" type="datetimeFigureOut">
              <a:rPr lang="en-US" smtClean="0"/>
              <a:t>7/5/2012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60710-D6BB-4367-8944-7C137E2CEC9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0C06D-7E89-442B-8204-2E7D71B83F11}" type="datetimeFigureOut">
              <a:rPr lang="en-US" smtClean="0"/>
              <a:t>7/5/2012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60710-D6BB-4367-8944-7C137E2CEC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0C06D-7E89-442B-8204-2E7D71B83F11}" type="datetimeFigureOut">
              <a:rPr lang="en-US" smtClean="0"/>
              <a:t>7/5/2012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60710-D6BB-4367-8944-7C137E2CEC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0C06D-7E89-442B-8204-2E7D71B83F11}" type="datetimeFigureOut">
              <a:rPr lang="en-US" smtClean="0"/>
              <a:t>7/5/2012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60710-D6BB-4367-8944-7C137E2CEC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0C06D-7E89-442B-8204-2E7D71B83F11}" type="datetimeFigureOut">
              <a:rPr lang="en-US" smtClean="0"/>
              <a:t>7/5/2012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60710-D6BB-4367-8944-7C137E2CEC9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0C06D-7E89-442B-8204-2E7D71B83F11}" type="datetimeFigureOut">
              <a:rPr lang="en-US" smtClean="0"/>
              <a:t>7/5/2012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60710-D6BB-4367-8944-7C137E2CEC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0C06D-7E89-442B-8204-2E7D71B83F11}" type="datetimeFigureOut">
              <a:rPr lang="en-US" smtClean="0"/>
              <a:t>7/5/2012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60710-D6BB-4367-8944-7C137E2CEC9A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0C06D-7E89-442B-8204-2E7D71B83F11}" type="datetimeFigureOut">
              <a:rPr lang="en-US" smtClean="0"/>
              <a:t>7/5/2012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60710-D6BB-4367-8944-7C137E2CEC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0C06D-7E89-442B-8204-2E7D71B83F11}" type="datetimeFigureOut">
              <a:rPr lang="en-US" smtClean="0"/>
              <a:t>7/5/2012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60710-D6BB-4367-8944-7C137E2CEC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0C06D-7E89-442B-8204-2E7D71B83F11}" type="datetimeFigureOut">
              <a:rPr lang="en-US" smtClean="0"/>
              <a:t>7/5/2012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60710-D6BB-4367-8944-7C137E2CEC9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0C06D-7E89-442B-8204-2E7D71B83F11}" type="datetimeFigureOut">
              <a:rPr lang="en-US" smtClean="0"/>
              <a:t>7/5/2012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60710-D6BB-4367-8944-7C137E2CEC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CD0C06D-7E89-442B-8204-2E7D71B83F11}" type="datetimeFigureOut">
              <a:rPr lang="en-US" smtClean="0"/>
              <a:t>7/5/2012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B360710-D6BB-4367-8944-7C137E2CEC9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5:STORAGE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0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820" y="685800"/>
            <a:ext cx="6629400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4750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Floppy Disk Drives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19600" cy="4876800"/>
          </a:xfrm>
        </p:spPr>
        <p:txBody>
          <a:bodyPr/>
          <a:lstStyle/>
          <a:p>
            <a:r>
              <a:rPr lang="en-US" dirty="0"/>
              <a:t>a floppy disk drive (FDD) is a device that can read from </a:t>
            </a:r>
            <a:r>
              <a:rPr lang="en-US" dirty="0" smtClean="0"/>
              <a:t>and write </a:t>
            </a:r>
            <a:r>
              <a:rPr lang="en-US" dirty="0"/>
              <a:t>on a floppy disk</a:t>
            </a:r>
            <a:r>
              <a:rPr lang="en-US" dirty="0" smtClean="0"/>
              <a:t>.</a:t>
            </a:r>
          </a:p>
          <a:p>
            <a:r>
              <a:rPr lang="en-US" dirty="0"/>
              <a:t>drive usually is </a:t>
            </a:r>
            <a:r>
              <a:rPr lang="en-US" dirty="0" smtClean="0"/>
              <a:t>designated </a:t>
            </a:r>
            <a:r>
              <a:rPr lang="en-US" i="1" dirty="0" smtClean="0"/>
              <a:t>drive </a:t>
            </a:r>
            <a:r>
              <a:rPr lang="en-US" i="1" dirty="0"/>
              <a:t>A; </a:t>
            </a:r>
            <a:r>
              <a:rPr lang="en-US" dirty="0"/>
              <a:t>if the computer has two floppy disk drives, the second one </a:t>
            </a:r>
            <a:r>
              <a:rPr lang="en-US" dirty="0" smtClean="0"/>
              <a:t>usually is </a:t>
            </a:r>
            <a:r>
              <a:rPr lang="en-US" dirty="0"/>
              <a:t>designated </a:t>
            </a:r>
            <a:r>
              <a:rPr lang="en-US" i="1" dirty="0"/>
              <a:t>drive B.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 descr="C:\Users\daenylle\Desktop\Storage\FDD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864" y="2514600"/>
            <a:ext cx="4534736" cy="3027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6555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934200" cy="4876800"/>
          </a:xfrm>
        </p:spPr>
        <p:txBody>
          <a:bodyPr/>
          <a:lstStyle/>
          <a:p>
            <a:r>
              <a:rPr lang="en-US" dirty="0" smtClean="0"/>
              <a:t>File Allocation Table (</a:t>
            </a:r>
            <a:r>
              <a:rPr lang="en-US" b="1" dirty="0" smtClean="0"/>
              <a:t>FAT</a:t>
            </a:r>
            <a:r>
              <a:rPr lang="en-US" dirty="0" smtClean="0"/>
              <a:t>)</a:t>
            </a:r>
          </a:p>
          <a:p>
            <a:r>
              <a:rPr lang="en-US" dirty="0" smtClean="0"/>
              <a:t>New Technology File System (</a:t>
            </a:r>
            <a:r>
              <a:rPr lang="en-US" b="1" dirty="0" smtClean="0"/>
              <a:t>NTFS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formatting </a:t>
            </a:r>
            <a:r>
              <a:rPr lang="en-US" b="1" dirty="0"/>
              <a:t>process</a:t>
            </a:r>
            <a:r>
              <a:rPr lang="en-US" dirty="0"/>
              <a:t> erases the file location information and redefines </a:t>
            </a:r>
            <a:r>
              <a:rPr lang="en-US" dirty="0" smtClean="0"/>
              <a:t>the file </a:t>
            </a:r>
            <a:r>
              <a:rPr lang="en-US" dirty="0"/>
              <a:t>allocation table for these items.</a:t>
            </a:r>
          </a:p>
        </p:txBody>
      </p:sp>
    </p:spTree>
    <p:extLst>
      <p:ext uri="{BB962C8B-B14F-4D97-AF65-F5344CB8AC3E}">
        <p14:creationId xmlns:p14="http://schemas.microsoft.com/office/powerpoint/2010/main" val="60614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14" y="1343025"/>
            <a:ext cx="8164286" cy="528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3629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Care for a Floppy Disk?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</a:t>
            </a:r>
            <a:r>
              <a:rPr lang="en-US" dirty="0"/>
              <a:t>exposing it to heat, cold, magnetic fields, </a:t>
            </a:r>
            <a:r>
              <a:rPr lang="en-US" dirty="0" smtClean="0"/>
              <a:t>and contaminants </a:t>
            </a:r>
            <a:r>
              <a:rPr lang="en-US" dirty="0"/>
              <a:t>such as dust, smoke, or salt air. </a:t>
            </a:r>
            <a:endParaRPr lang="en-US" dirty="0" smtClean="0"/>
          </a:p>
          <a:p>
            <a:r>
              <a:rPr lang="en-US" dirty="0" smtClean="0"/>
              <a:t>Exposure </a:t>
            </a:r>
            <a:r>
              <a:rPr lang="en-US" dirty="0"/>
              <a:t>to any of </a:t>
            </a:r>
            <a:r>
              <a:rPr lang="en-US" dirty="0" smtClean="0"/>
              <a:t>these elements </a:t>
            </a:r>
            <a:r>
              <a:rPr lang="en-US" dirty="0"/>
              <a:t>could damage or destroy the data, instructions, and </a:t>
            </a:r>
            <a:r>
              <a:rPr lang="en-US" dirty="0" smtClean="0"/>
              <a:t>information stored </a:t>
            </a:r>
            <a:r>
              <a:rPr lang="en-US" dirty="0"/>
              <a:t>on the floppy disk.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High-Capacity Floppy Disks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477000" cy="4876800"/>
          </a:xfrm>
        </p:spPr>
        <p:txBody>
          <a:bodyPr/>
          <a:lstStyle/>
          <a:p>
            <a:r>
              <a:rPr lang="en-US" b="1" dirty="0" err="1" smtClean="0"/>
              <a:t>SuperDisk</a:t>
            </a:r>
            <a:r>
              <a:rPr lang="en-US" b="1" dirty="0" smtClean="0"/>
              <a:t> - </a:t>
            </a:r>
            <a:r>
              <a:rPr lang="en-US" dirty="0"/>
              <a:t>developed by </a:t>
            </a:r>
            <a:r>
              <a:rPr lang="en-US" dirty="0" err="1" smtClean="0"/>
              <a:t>Jmation</a:t>
            </a:r>
            <a:r>
              <a:rPr lang="en-US" dirty="0" smtClean="0"/>
              <a:t> that </a:t>
            </a:r>
            <a:r>
              <a:rPr lang="en-US" dirty="0"/>
              <a:t>reads from and writes on a 120 </a:t>
            </a:r>
            <a:r>
              <a:rPr lang="en-US" dirty="0" smtClean="0"/>
              <a:t>MB</a:t>
            </a:r>
          </a:p>
          <a:p>
            <a:r>
              <a:rPr lang="en-US" b="1" dirty="0"/>
              <a:t>High-Capacity </a:t>
            </a:r>
            <a:r>
              <a:rPr lang="en-US" b="1" dirty="0" smtClean="0"/>
              <a:t>FD –</a:t>
            </a:r>
            <a:r>
              <a:rPr lang="en-US" dirty="0" smtClean="0"/>
              <a:t> Sony Electronics </a:t>
            </a:r>
            <a:r>
              <a:rPr lang="en-US" dirty="0"/>
              <a:t>Inc</a:t>
            </a:r>
            <a:r>
              <a:rPr lang="en-US" dirty="0" smtClean="0"/>
              <a:t>.</a:t>
            </a:r>
            <a:r>
              <a:rPr lang="en-US" dirty="0"/>
              <a:t> 200 </a:t>
            </a:r>
            <a:r>
              <a:rPr lang="en-US" dirty="0" smtClean="0"/>
              <a:t>MB</a:t>
            </a:r>
          </a:p>
          <a:p>
            <a:r>
              <a:rPr lang="en-US" b="1" dirty="0"/>
              <a:t>Zip® </a:t>
            </a:r>
            <a:r>
              <a:rPr lang="en-US" b="1" dirty="0" smtClean="0"/>
              <a:t>drive - </a:t>
            </a:r>
            <a:r>
              <a:rPr lang="en-US" dirty="0"/>
              <a:t>developed by Iomega </a:t>
            </a:r>
            <a:r>
              <a:rPr lang="en-US" dirty="0" smtClean="0"/>
              <a:t>Corporation, 250 </a:t>
            </a:r>
            <a:r>
              <a:rPr lang="en-US" dirty="0"/>
              <a:t>MB</a:t>
            </a:r>
            <a:endParaRPr lang="en-US" b="1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084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HARD DISK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623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 DISKS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943600" cy="4876800"/>
          </a:xfrm>
        </p:spPr>
        <p:txBody>
          <a:bodyPr>
            <a:normAutofit/>
          </a:bodyPr>
          <a:lstStyle/>
          <a:p>
            <a:r>
              <a:rPr lang="en-US" dirty="0"/>
              <a:t>consists of several inflexible, circular disks, called platters, </a:t>
            </a:r>
            <a:r>
              <a:rPr lang="en-US" dirty="0" smtClean="0"/>
              <a:t>on which </a:t>
            </a:r>
            <a:r>
              <a:rPr lang="en-US" dirty="0"/>
              <a:t>items are stored electronically</a:t>
            </a:r>
            <a:r>
              <a:rPr lang="en-US" dirty="0" smtClean="0"/>
              <a:t>.</a:t>
            </a:r>
          </a:p>
          <a:p>
            <a:r>
              <a:rPr lang="en-US" dirty="0"/>
              <a:t>A </a:t>
            </a:r>
            <a:r>
              <a:rPr lang="en-US" b="1" dirty="0"/>
              <a:t>platter </a:t>
            </a:r>
            <a:r>
              <a:rPr lang="en-US" dirty="0"/>
              <a:t>in a hard disk is made </a:t>
            </a:r>
            <a:r>
              <a:rPr lang="en-US" dirty="0" smtClean="0"/>
              <a:t>of aluminum</a:t>
            </a:r>
            <a:r>
              <a:rPr lang="en-US" dirty="0"/>
              <a:t>, glass, or ceramic and is coated with a material that allows items to </a:t>
            </a:r>
            <a:r>
              <a:rPr lang="en-US" dirty="0" smtClean="0"/>
              <a:t>be magnetically </a:t>
            </a:r>
            <a:r>
              <a:rPr lang="en-US" dirty="0"/>
              <a:t>recorded on its surface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 descr="C:\Users\daenylle\Desktop\Storage\HD042GJ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033713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243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formatting steps: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6553200" cy="4876800"/>
          </a:xfrm>
        </p:spPr>
        <p:txBody>
          <a:bodyPr/>
          <a:lstStyle/>
          <a:p>
            <a:r>
              <a:rPr lang="en-US" b="1" dirty="0" smtClean="0"/>
              <a:t>low-level </a:t>
            </a:r>
            <a:r>
              <a:rPr lang="en-US" dirty="0"/>
              <a:t>format</a:t>
            </a:r>
            <a:r>
              <a:rPr lang="en-US" b="1" dirty="0"/>
              <a:t>, </a:t>
            </a:r>
            <a:r>
              <a:rPr lang="en-US" dirty="0"/>
              <a:t>organizes both sides of each platter into tracks and sectors to define where items will be stored on the disk</a:t>
            </a:r>
            <a:r>
              <a:rPr lang="en-US" dirty="0" smtClean="0"/>
              <a:t>.</a:t>
            </a:r>
          </a:p>
          <a:p>
            <a:r>
              <a:rPr lang="en-US" dirty="0"/>
              <a:t>hard disk can be divided </a:t>
            </a:r>
            <a:r>
              <a:rPr lang="en-US" dirty="0" smtClean="0"/>
              <a:t>into separate </a:t>
            </a:r>
            <a:r>
              <a:rPr lang="en-US" dirty="0"/>
              <a:t>areas called </a:t>
            </a:r>
            <a:r>
              <a:rPr lang="en-US" b="1" dirty="0"/>
              <a:t>partitions</a:t>
            </a:r>
            <a:endParaRPr lang="en-US" b="1" dirty="0"/>
          </a:p>
          <a:p>
            <a:r>
              <a:rPr lang="en-US" dirty="0"/>
              <a:t>a </a:t>
            </a:r>
            <a:r>
              <a:rPr lang="en-US" b="1" dirty="0"/>
              <a:t>high-level</a:t>
            </a:r>
            <a:r>
              <a:rPr lang="en-US" dirty="0"/>
              <a:t> format command is issued through the operating system to define, among other items, the file allocation table (FAT) for each partition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Drive C, Drive 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09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 descr="C:\Users\daenylle\Desktop\Storage\hd_labl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838200"/>
            <a:ext cx="6019800" cy="5182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580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While performing a processing operation, the CPU needs a place to </a:t>
            </a:r>
            <a:r>
              <a:rPr lang="en-US" dirty="0" smtClean="0"/>
              <a:t>temporarily hold </a:t>
            </a:r>
            <a:r>
              <a:rPr lang="en-US" dirty="0"/>
              <a:t>instructions to be executed and data to be used with those instructions.</a:t>
            </a:r>
          </a:p>
          <a:p>
            <a:r>
              <a:rPr lang="en-US" dirty="0"/>
              <a:t>Memory, which is composed of one or more chips on the motherboard, holds </a:t>
            </a:r>
            <a:r>
              <a:rPr lang="en-US" dirty="0" smtClean="0"/>
              <a:t>data and </a:t>
            </a:r>
            <a:r>
              <a:rPr lang="en-US" dirty="0"/>
              <a:t>instructions while they are being processed by the CPU</a:t>
            </a:r>
            <a:r>
              <a:rPr lang="en-US" dirty="0" smtClean="0"/>
              <a:t>.</a:t>
            </a:r>
          </a:p>
          <a:p>
            <a:r>
              <a:rPr lang="en-US" dirty="0"/>
              <a:t>T</a:t>
            </a:r>
            <a:r>
              <a:rPr lang="en-US" dirty="0" smtClean="0"/>
              <a:t>wo </a:t>
            </a:r>
            <a:r>
              <a:rPr lang="en-US" dirty="0"/>
              <a:t>basic types of memory are volatile and non-volatile. The contents </a:t>
            </a:r>
            <a:r>
              <a:rPr lang="en-US" dirty="0" smtClean="0"/>
              <a:t>of </a:t>
            </a:r>
            <a:r>
              <a:rPr lang="en-US" i="1" dirty="0" smtClean="0"/>
              <a:t>volatile </a:t>
            </a:r>
            <a:r>
              <a:rPr lang="en-US" i="1" dirty="0"/>
              <a:t>memory</a:t>
            </a:r>
            <a:r>
              <a:rPr lang="en-US" b="1" dirty="0"/>
              <a:t>, </a:t>
            </a:r>
            <a:r>
              <a:rPr lang="en-US" dirty="0"/>
              <a:t>such as RAM, are lost (erased) when the power to the </a:t>
            </a:r>
            <a:r>
              <a:rPr lang="en-US" dirty="0" smtClean="0"/>
              <a:t>computer is </a:t>
            </a:r>
            <a:r>
              <a:rPr lang="en-US" dirty="0"/>
              <a:t>turned off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 contents of </a:t>
            </a:r>
            <a:r>
              <a:rPr lang="en-US" i="1" dirty="0"/>
              <a:t>non-volatile memory</a:t>
            </a:r>
            <a:r>
              <a:rPr lang="en-US" b="1" dirty="0"/>
              <a:t>, </a:t>
            </a:r>
            <a:r>
              <a:rPr lang="en-US" dirty="0"/>
              <a:t>however, are not lost </a:t>
            </a:r>
            <a:r>
              <a:rPr lang="en-US" dirty="0" smtClean="0"/>
              <a:t>when power </a:t>
            </a:r>
            <a:r>
              <a:rPr lang="en-US" dirty="0"/>
              <a:t>is removed from the computer.</a:t>
            </a:r>
          </a:p>
        </p:txBody>
      </p:sp>
    </p:spTree>
    <p:extLst>
      <p:ext uri="{BB962C8B-B14F-4D97-AF65-F5344CB8AC3E}">
        <p14:creationId xmlns:p14="http://schemas.microsoft.com/office/powerpoint/2010/main" val="2381784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 Hard Disk </a:t>
            </a:r>
            <a:r>
              <a:rPr lang="en-US" dirty="0" smtClean="0"/>
              <a:t>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00200"/>
            <a:ext cx="5638800" cy="4876800"/>
          </a:xfrm>
        </p:spPr>
        <p:txBody>
          <a:bodyPr>
            <a:normAutofit/>
          </a:bodyPr>
          <a:lstStyle/>
          <a:p>
            <a:r>
              <a:rPr lang="en-US" dirty="0"/>
              <a:t>Most hard disks have multiple platters stacked on top of one another </a:t>
            </a:r>
            <a:r>
              <a:rPr lang="en-US" dirty="0" smtClean="0"/>
              <a:t>and each </a:t>
            </a:r>
            <a:r>
              <a:rPr lang="en-US" dirty="0"/>
              <a:t>platter has two read/write heads, one for each side.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hard disk </a:t>
            </a:r>
            <a:r>
              <a:rPr lang="en-US" dirty="0" smtClean="0"/>
              <a:t>has arms </a:t>
            </a:r>
            <a:r>
              <a:rPr lang="en-US" dirty="0"/>
              <a:t>that move the read/write heads to the proper location on the </a:t>
            </a:r>
            <a:r>
              <a:rPr lang="en-US" dirty="0" smtClean="0"/>
              <a:t>platter.</a:t>
            </a:r>
          </a:p>
          <a:p>
            <a:r>
              <a:rPr lang="en-US" dirty="0"/>
              <a:t>Because of the stacked arrangement of the platters, the location of </a:t>
            </a:r>
            <a:r>
              <a:rPr lang="en-US" dirty="0" smtClean="0"/>
              <a:t>the read-write </a:t>
            </a:r>
            <a:r>
              <a:rPr lang="en-US" dirty="0"/>
              <a:t>head often is referred to by it cylinder instead of its track.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402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"/>
            <a:ext cx="8416218" cy="6301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00549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 Hard Disk Works?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5715000" cy="4876800"/>
          </a:xfrm>
        </p:spPr>
        <p:txBody>
          <a:bodyPr>
            <a:normAutofit/>
          </a:bodyPr>
          <a:lstStyle/>
          <a:p>
            <a:r>
              <a:rPr lang="en-US" dirty="0"/>
              <a:t>A cylinder is the location of a single track through all </a:t>
            </a:r>
            <a:r>
              <a:rPr lang="en-US" dirty="0" smtClean="0"/>
              <a:t>platters. </a:t>
            </a:r>
          </a:p>
          <a:p>
            <a:r>
              <a:rPr lang="en-US" dirty="0" smtClean="0"/>
              <a:t>if </a:t>
            </a:r>
            <a:r>
              <a:rPr lang="en-US" dirty="0"/>
              <a:t>a hard disk has four platters (eight sides), each with </a:t>
            </a:r>
            <a:r>
              <a:rPr lang="en-US" dirty="0" smtClean="0"/>
              <a:t>1,000 tracks</a:t>
            </a:r>
            <a:r>
              <a:rPr lang="en-US" dirty="0"/>
              <a:t>, then it will have 1,000 cylinders with each cylinder consisting </a:t>
            </a:r>
            <a:r>
              <a:rPr lang="en-US" dirty="0" smtClean="0"/>
              <a:t>of eight </a:t>
            </a:r>
            <a:r>
              <a:rPr lang="en-US" dirty="0"/>
              <a:t>tracks (two for each platter). While your computer is running, </a:t>
            </a:r>
            <a:r>
              <a:rPr lang="en-US" dirty="0" smtClean="0"/>
              <a:t>the platters </a:t>
            </a:r>
            <a:r>
              <a:rPr lang="en-US" dirty="0"/>
              <a:t>in the hard disk rotate at a high rate of speed, usually 5,400 </a:t>
            </a:r>
            <a:r>
              <a:rPr lang="en-US" dirty="0" smtClean="0"/>
              <a:t>to 7,200 </a:t>
            </a:r>
            <a:r>
              <a:rPr lang="en-US" dirty="0"/>
              <a:t>revolutions per minute.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platters continue spinning until power </a:t>
            </a:r>
            <a:r>
              <a:rPr lang="en-US" dirty="0" smtClean="0"/>
              <a:t>is removed </a:t>
            </a:r>
            <a:r>
              <a:rPr lang="en-US" dirty="0"/>
              <a:t>from the computer.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371600"/>
            <a:ext cx="3059451" cy="5280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995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 Hard Disk Works?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6076694" cy="4876800"/>
          </a:xfrm>
        </p:spPr>
        <p:txBody>
          <a:bodyPr>
            <a:normAutofit fontScale="92500"/>
          </a:bodyPr>
          <a:lstStyle/>
          <a:p>
            <a:r>
              <a:rPr lang="en-US" dirty="0"/>
              <a:t>The spinning motion creates a cushion of air between the platter and </a:t>
            </a:r>
            <a:r>
              <a:rPr lang="en-US" dirty="0" smtClean="0"/>
              <a:t>its read/write </a:t>
            </a:r>
            <a:r>
              <a:rPr lang="en-US" dirty="0"/>
              <a:t>head so the read/write head floats above the platter instead </a:t>
            </a:r>
            <a:r>
              <a:rPr lang="en-US" dirty="0" smtClean="0"/>
              <a:t>of making </a:t>
            </a:r>
            <a:r>
              <a:rPr lang="en-US" dirty="0"/>
              <a:t>direct contact with the platter surface.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distance between </a:t>
            </a:r>
            <a:r>
              <a:rPr lang="en-US" dirty="0" smtClean="0"/>
              <a:t>the read/write </a:t>
            </a:r>
            <a:r>
              <a:rPr lang="en-US" dirty="0"/>
              <a:t>head and the platter is approximately two millionths of an inch</a:t>
            </a:r>
            <a:r>
              <a:rPr lang="en-US" dirty="0" smtClean="0"/>
              <a:t>.</a:t>
            </a:r>
          </a:p>
          <a:p>
            <a:r>
              <a:rPr lang="en-US" dirty="0"/>
              <a:t>A head crash occurs when a read/write head touches </a:t>
            </a:r>
            <a:r>
              <a:rPr lang="en-US" dirty="0" smtClean="0"/>
              <a:t>the surface </a:t>
            </a:r>
            <a:r>
              <a:rPr lang="en-US" dirty="0"/>
              <a:t>of a platter, usually resulting in a loss of data or sometimes loss </a:t>
            </a:r>
            <a:r>
              <a:rPr lang="en-US" dirty="0" smtClean="0"/>
              <a:t>of the </a:t>
            </a:r>
            <a:r>
              <a:rPr lang="en-US" dirty="0"/>
              <a:t>entire drive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defragmenting </a:t>
            </a:r>
            <a:r>
              <a:rPr lang="en-US" dirty="0"/>
              <a:t>or scanning the disk </a:t>
            </a:r>
            <a:r>
              <a:rPr lang="en-US" dirty="0" smtClean="0"/>
              <a:t>for errors</a:t>
            </a:r>
            <a:r>
              <a:rPr lang="en-US" dirty="0"/>
              <a:t>.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294" y="1371600"/>
            <a:ext cx="2838706" cy="4899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5267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Compact disc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700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COMPACT </a:t>
            </a:r>
            <a:r>
              <a:rPr lang="en-US" dirty="0" smtClean="0"/>
              <a:t>DISC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781800" cy="4876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flat, round, portable, metal storage medium that </a:t>
            </a:r>
            <a:r>
              <a:rPr lang="en-US" dirty="0" smtClean="0"/>
              <a:t>usually is </a:t>
            </a:r>
            <a:r>
              <a:rPr lang="en-US" i="1" dirty="0"/>
              <a:t>4.75 </a:t>
            </a:r>
            <a:r>
              <a:rPr lang="en-US" dirty="0"/>
              <a:t>inches in diameter and less than one-twentieth of an inch </a:t>
            </a:r>
            <a:r>
              <a:rPr lang="en-US" dirty="0" smtClean="0"/>
              <a:t>thick.</a:t>
            </a:r>
          </a:p>
          <a:p>
            <a:r>
              <a:rPr lang="en-US" dirty="0"/>
              <a:t>Compact disks store items such as data, instructions, and information by </a:t>
            </a:r>
            <a:r>
              <a:rPr lang="en-US" dirty="0" smtClean="0"/>
              <a:t>using </a:t>
            </a:r>
            <a:r>
              <a:rPr lang="en-US" b="1" dirty="0" smtClean="0"/>
              <a:t>microscopic </a:t>
            </a:r>
            <a:r>
              <a:rPr lang="en-US" b="1" dirty="0"/>
              <a:t>pits (indentations) </a:t>
            </a:r>
            <a:r>
              <a:rPr lang="en-US" dirty="0"/>
              <a:t>and </a:t>
            </a:r>
            <a:r>
              <a:rPr lang="en-US" b="1" dirty="0"/>
              <a:t>land (flat areas) </a:t>
            </a:r>
            <a:r>
              <a:rPr lang="en-US" dirty="0"/>
              <a:t>that are in the middle layer </a:t>
            </a:r>
            <a:r>
              <a:rPr lang="en-US" dirty="0" smtClean="0"/>
              <a:t>of the </a:t>
            </a:r>
            <a:r>
              <a:rPr lang="en-US" dirty="0"/>
              <a:t>disc. </a:t>
            </a:r>
            <a:endParaRPr lang="en-US" dirty="0" smtClean="0"/>
          </a:p>
          <a:p>
            <a:r>
              <a:rPr lang="en-US" dirty="0"/>
              <a:t>A </a:t>
            </a:r>
            <a:r>
              <a:rPr lang="en-US" b="1" dirty="0"/>
              <a:t>high-powered</a:t>
            </a:r>
            <a:r>
              <a:rPr lang="en-US" dirty="0"/>
              <a:t> laser light creates the pits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low-powered</a:t>
            </a:r>
            <a:r>
              <a:rPr lang="en-US" dirty="0" smtClean="0"/>
              <a:t> laser </a:t>
            </a:r>
            <a:r>
              <a:rPr lang="en-US" dirty="0"/>
              <a:t>light reads items from the compact disc by reflecting light </a:t>
            </a:r>
            <a:r>
              <a:rPr lang="en-US" dirty="0" smtClean="0"/>
              <a:t>through the </a:t>
            </a:r>
            <a:r>
              <a:rPr lang="en-US" dirty="0"/>
              <a:t>bottom of the disc, which usually is either solid gold or silver in color.</a:t>
            </a:r>
            <a:endParaRPr lang="en-US" dirty="0"/>
          </a:p>
        </p:txBody>
      </p:sp>
      <p:pic>
        <p:nvPicPr>
          <p:cNvPr id="4" name="Picture 2" descr="C:\Users\daenylle\Desktop\Storage\c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667000"/>
            <a:ext cx="1935163" cy="193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9636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COMPACT DISC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943600" cy="4876800"/>
          </a:xfrm>
        </p:spPr>
        <p:txBody>
          <a:bodyPr/>
          <a:lstStyle/>
          <a:p>
            <a:r>
              <a:rPr lang="en-US" dirty="0" smtClean="0"/>
              <a:t>The reflected </a:t>
            </a:r>
            <a:r>
              <a:rPr lang="en-US" dirty="0"/>
              <a:t>light is converted into a series of bits that the computer can process.</a:t>
            </a:r>
          </a:p>
          <a:p>
            <a:r>
              <a:rPr lang="en-US" dirty="0"/>
              <a:t>Land causes light to reflect, which is read as binary digit 1. Pits absorb the </a:t>
            </a:r>
            <a:r>
              <a:rPr lang="en-US" dirty="0" smtClean="0"/>
              <a:t>light; this </a:t>
            </a:r>
            <a:r>
              <a:rPr lang="en-US" dirty="0"/>
              <a:t>absence of light is read as binary digit 0</a:t>
            </a:r>
            <a:r>
              <a:rPr lang="en-US" dirty="0" smtClean="0"/>
              <a:t>.</a:t>
            </a:r>
          </a:p>
          <a:p>
            <a:r>
              <a:rPr lang="en-US" dirty="0"/>
              <a:t>A compact disc stores items in a single track that spirals from the center of </a:t>
            </a:r>
            <a:r>
              <a:rPr lang="en-US" dirty="0" smtClean="0"/>
              <a:t>the disc </a:t>
            </a:r>
            <a:r>
              <a:rPr lang="en-US" dirty="0"/>
              <a:t>to the edge of the disc. </a:t>
            </a:r>
            <a:endParaRPr lang="en-US" dirty="0"/>
          </a:p>
        </p:txBody>
      </p:sp>
      <p:pic>
        <p:nvPicPr>
          <p:cNvPr id="8194" name="Picture 2" descr="C:\Users\daenylle\Desktop\Storage\c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676400"/>
            <a:ext cx="2925763" cy="292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5214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4800"/>
            <a:ext cx="7620000" cy="611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99902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Compact Disc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CD-ROM (Compact Disc-Read Only Memory)</a:t>
            </a:r>
          </a:p>
          <a:p>
            <a:r>
              <a:rPr lang="en-US" dirty="0" smtClean="0"/>
              <a:t>CD-R </a:t>
            </a:r>
            <a:r>
              <a:rPr lang="en-US" dirty="0"/>
              <a:t>(Compact </a:t>
            </a:r>
            <a:r>
              <a:rPr lang="en-US" dirty="0" smtClean="0"/>
              <a:t>Disc-Recordable)</a:t>
            </a:r>
          </a:p>
          <a:p>
            <a:r>
              <a:rPr lang="en-US" dirty="0" smtClean="0"/>
              <a:t>CD-RW </a:t>
            </a:r>
            <a:r>
              <a:rPr lang="en-US" dirty="0"/>
              <a:t>(Compact </a:t>
            </a:r>
            <a:r>
              <a:rPr lang="en-US" dirty="0" smtClean="0"/>
              <a:t>Disc-Rewriteable )</a:t>
            </a:r>
            <a:endParaRPr lang="en-US" dirty="0"/>
          </a:p>
          <a:p>
            <a:r>
              <a:rPr lang="en-US" dirty="0" smtClean="0"/>
              <a:t>DVD-ROM (</a:t>
            </a:r>
            <a:r>
              <a:rPr lang="en-US" dirty="0"/>
              <a:t>D</a:t>
            </a:r>
            <a:r>
              <a:rPr lang="en-US" dirty="0" smtClean="0"/>
              <a:t>igital </a:t>
            </a:r>
            <a:r>
              <a:rPr lang="en-US" dirty="0"/>
              <a:t>V</a:t>
            </a:r>
            <a:r>
              <a:rPr lang="en-US" dirty="0" smtClean="0"/>
              <a:t>ideo </a:t>
            </a:r>
            <a:r>
              <a:rPr lang="en-US" dirty="0"/>
              <a:t>Disc-Read Only Memory</a:t>
            </a:r>
            <a:r>
              <a:rPr lang="en-US" dirty="0" smtClean="0"/>
              <a:t>)</a:t>
            </a:r>
          </a:p>
          <a:p>
            <a:r>
              <a:rPr lang="en-US" dirty="0" smtClean="0"/>
              <a:t>DVD-R (Digital Video Disc-Recordable)</a:t>
            </a:r>
          </a:p>
          <a:p>
            <a:r>
              <a:rPr lang="en-US" dirty="0" smtClean="0"/>
              <a:t>DVD-RW </a:t>
            </a:r>
            <a:r>
              <a:rPr lang="en-US" dirty="0"/>
              <a:t>(Digital Video </a:t>
            </a:r>
            <a:r>
              <a:rPr lang="en-US" dirty="0" smtClean="0"/>
              <a:t>Disc-</a:t>
            </a:r>
            <a:r>
              <a:rPr lang="en-US" dirty="0"/>
              <a:t>Rewriteable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385854"/>
            <a:ext cx="58293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381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TAPES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899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called secondary storage, auxiliary storage, or mass storage, </a:t>
            </a:r>
            <a:r>
              <a:rPr lang="en-US" dirty="0" smtClean="0"/>
              <a:t>holds items </a:t>
            </a:r>
            <a:r>
              <a:rPr lang="en-US" dirty="0"/>
              <a:t>such as data, instructions, and information for future use</a:t>
            </a:r>
            <a:r>
              <a:rPr lang="en-US" dirty="0" smtClean="0"/>
              <a:t>.</a:t>
            </a:r>
          </a:p>
          <a:p>
            <a:r>
              <a:rPr lang="en-US" dirty="0"/>
              <a:t>non-volatile, which means that items in storage are retained even </a:t>
            </a:r>
            <a:r>
              <a:rPr lang="en-US" dirty="0" smtClean="0"/>
              <a:t>when power </a:t>
            </a:r>
            <a:r>
              <a:rPr lang="en-US" dirty="0"/>
              <a:t>is removed from the computer</a:t>
            </a:r>
            <a:r>
              <a:rPr lang="en-US" dirty="0" smtClean="0"/>
              <a:t>.</a:t>
            </a:r>
          </a:p>
          <a:p>
            <a:r>
              <a:rPr lang="en-US" dirty="0"/>
              <a:t>Storage devices can function as sources of input and output.</a:t>
            </a:r>
          </a:p>
        </p:txBody>
      </p:sp>
    </p:spTree>
    <p:extLst>
      <p:ext uri="{BB962C8B-B14F-4D97-AF65-F5344CB8AC3E}">
        <p14:creationId xmlns:p14="http://schemas.microsoft.com/office/powerpoint/2010/main" val="66200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15000" cy="4876800"/>
          </a:xfrm>
        </p:spPr>
        <p:txBody>
          <a:bodyPr/>
          <a:lstStyle/>
          <a:p>
            <a:r>
              <a:rPr lang="en-US" dirty="0"/>
              <a:t>a magnetically coated ribbon of plastic capable of storing large amounts of </a:t>
            </a:r>
            <a:r>
              <a:rPr lang="en-US" dirty="0" smtClean="0"/>
              <a:t>data and </a:t>
            </a:r>
            <a:r>
              <a:rPr lang="en-US" dirty="0"/>
              <a:t>information at a low cost</a:t>
            </a:r>
            <a:r>
              <a:rPr lang="en-US" dirty="0" smtClean="0"/>
              <a:t>.</a:t>
            </a:r>
          </a:p>
          <a:p>
            <a:r>
              <a:rPr lang="en-US" dirty="0"/>
              <a:t>sequential access, </a:t>
            </a:r>
            <a:r>
              <a:rPr lang="en-US" dirty="0" smtClean="0"/>
              <a:t>which refers </a:t>
            </a:r>
            <a:r>
              <a:rPr lang="en-US" dirty="0"/>
              <a:t>to reading or writing data consecutively</a:t>
            </a:r>
            <a:r>
              <a:rPr lang="en-US" dirty="0" smtClean="0"/>
              <a:t>.</a:t>
            </a:r>
          </a:p>
          <a:p>
            <a:r>
              <a:rPr lang="en-US" dirty="0"/>
              <a:t>long-term storage and backup.</a:t>
            </a:r>
            <a:endParaRPr lang="en-US" dirty="0"/>
          </a:p>
        </p:txBody>
      </p:sp>
      <p:pic>
        <p:nvPicPr>
          <p:cNvPr id="11266" name="Picture 2" descr="C:\Users\daenylle\Desktop\Storage\tapes driv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625" y="760277"/>
            <a:ext cx="2514600" cy="2594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419600"/>
            <a:ext cx="7924800" cy="2268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 descr="C:\Users\daenylle\Desktop\Storage\QIC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717" y="3203111"/>
            <a:ext cx="14097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3751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5" descr="C:\Users\daenylle\Desktop\Storage\KennedyTapeDrive.big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-26127"/>
            <a:ext cx="4572000" cy="685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1312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PC Cards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946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 Card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943600" cy="4876800"/>
          </a:xfrm>
        </p:spPr>
        <p:txBody>
          <a:bodyPr/>
          <a:lstStyle/>
          <a:p>
            <a:r>
              <a:rPr lang="en-US" dirty="0"/>
              <a:t>a thin, credit card-sized device that fits into a PC Card </a:t>
            </a:r>
            <a:r>
              <a:rPr lang="en-US" dirty="0" smtClean="0"/>
              <a:t>expansion slot </a:t>
            </a:r>
            <a:r>
              <a:rPr lang="en-US" dirty="0"/>
              <a:t>on a laptop or other personal computer</a:t>
            </a:r>
            <a:r>
              <a:rPr lang="en-US" dirty="0" smtClean="0"/>
              <a:t>.</a:t>
            </a:r>
          </a:p>
          <a:p>
            <a:r>
              <a:rPr lang="en-US" dirty="0"/>
              <a:t>Type I, Type II, </a:t>
            </a:r>
            <a:r>
              <a:rPr lang="en-US" dirty="0" smtClean="0"/>
              <a:t>and Type </a:t>
            </a:r>
            <a:r>
              <a:rPr lang="en-US" dirty="0"/>
              <a:t>III.</a:t>
            </a:r>
            <a:endParaRPr lang="en-US" dirty="0"/>
          </a:p>
        </p:txBody>
      </p:sp>
      <p:pic>
        <p:nvPicPr>
          <p:cNvPr id="12290" name="Picture 2" descr="C:\Users\daenylle\Desktop\Storage\PC CARD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9211" y="1444625"/>
            <a:ext cx="24765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Picture 3" descr="C:\Users\daenylle\Desktop\Storage\Broadband-Car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425825"/>
            <a:ext cx="4036423" cy="3022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125" y="3478076"/>
            <a:ext cx="2933700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315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Smart Cards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82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Card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638800" cy="4876800"/>
          </a:xfrm>
        </p:spPr>
        <p:txBody>
          <a:bodyPr/>
          <a:lstStyle/>
          <a:p>
            <a:r>
              <a:rPr lang="en-US" dirty="0"/>
              <a:t>which is similar in size to a credit card or ATM card, stores</a:t>
            </a:r>
          </a:p>
          <a:p>
            <a:r>
              <a:rPr lang="en-US" dirty="0"/>
              <a:t>data on a thin microprocessor embedded in the card </a:t>
            </a:r>
            <a:endParaRPr lang="en-US" dirty="0" smtClean="0"/>
          </a:p>
          <a:p>
            <a:r>
              <a:rPr lang="en-US" dirty="0" smtClean="0"/>
              <a:t>An </a:t>
            </a:r>
            <a:r>
              <a:rPr lang="en-US" b="1" dirty="0" smtClean="0"/>
              <a:t>intelligent smart card </a:t>
            </a:r>
            <a:r>
              <a:rPr lang="en-US" dirty="0"/>
              <a:t>contains a CPU and has input, process, output, and </a:t>
            </a:r>
            <a:r>
              <a:rPr lang="en-US" dirty="0" smtClean="0"/>
              <a:t>storage capabilities.</a:t>
            </a:r>
          </a:p>
          <a:p>
            <a:r>
              <a:rPr lang="en-US" dirty="0"/>
              <a:t>a </a:t>
            </a:r>
            <a:r>
              <a:rPr lang="en-US" b="1" dirty="0"/>
              <a:t>memory card </a:t>
            </a:r>
            <a:r>
              <a:rPr lang="en-US" dirty="0"/>
              <a:t>has only storage capabilities.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07448">
            <a:off x="5873374" y="1371600"/>
            <a:ext cx="3338132" cy="2276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 descr="C:\Users\daenylle\Desktop\Storage\scar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880" y="4213721"/>
            <a:ext cx="3257006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25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Microfilm and Microfiche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48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Microfilm and Microfiche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81600" cy="4876800"/>
          </a:xfrm>
        </p:spPr>
        <p:txBody>
          <a:bodyPr/>
          <a:lstStyle/>
          <a:p>
            <a:r>
              <a:rPr lang="en-US" dirty="0"/>
              <a:t>Microfilm and microfiche are used to store microscopic images </a:t>
            </a:r>
            <a:r>
              <a:rPr lang="en-US" dirty="0" smtClean="0"/>
              <a:t>of documents </a:t>
            </a:r>
            <a:r>
              <a:rPr lang="en-US" dirty="0"/>
              <a:t>on roll or sheet film</a:t>
            </a:r>
            <a:r>
              <a:rPr lang="en-US" dirty="0" smtClean="0"/>
              <a:t>.</a:t>
            </a:r>
          </a:p>
          <a:p>
            <a:r>
              <a:rPr lang="en-US" b="1" dirty="0"/>
              <a:t>Microfilm</a:t>
            </a:r>
            <a:r>
              <a:rPr lang="en-US" dirty="0"/>
              <a:t> uses a 100- to 215-foot roll </a:t>
            </a:r>
            <a:r>
              <a:rPr lang="en-US" dirty="0" smtClean="0"/>
              <a:t>of film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b="1" dirty="0" smtClean="0"/>
              <a:t>Microfiche</a:t>
            </a:r>
            <a:r>
              <a:rPr lang="en-US" dirty="0" smtClean="0"/>
              <a:t> </a:t>
            </a:r>
            <a:r>
              <a:rPr lang="en-US" dirty="0"/>
              <a:t>uses a small sheet of film, usually about four inches </a:t>
            </a:r>
            <a:r>
              <a:rPr lang="en-US" dirty="0" smtClean="0"/>
              <a:t>by six </a:t>
            </a:r>
            <a:r>
              <a:rPr lang="en-US" dirty="0"/>
              <a:t>inches.</a:t>
            </a:r>
            <a:endParaRPr lang="en-US" dirty="0"/>
          </a:p>
        </p:txBody>
      </p:sp>
      <p:pic>
        <p:nvPicPr>
          <p:cNvPr id="14338" name="Picture 2" descr="C:\Users\daenylle\Desktop\Storage\microfich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295400"/>
            <a:ext cx="2593666" cy="225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9" name="Picture 3" descr="C:\Users\daenylle\Desktop\Storage\photo-microfilm-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204" y="3810000"/>
            <a:ext cx="2181657" cy="281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0356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78" y="1752600"/>
            <a:ext cx="8227622" cy="4590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342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19200"/>
            <a:ext cx="8147538" cy="529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280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Floppy disk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700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Floppy Disks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391400" cy="4876800"/>
          </a:xfrm>
        </p:spPr>
        <p:txBody>
          <a:bodyPr>
            <a:normAutofit/>
          </a:bodyPr>
          <a:lstStyle/>
          <a:p>
            <a:r>
              <a:rPr lang="en-US" dirty="0"/>
              <a:t>A floppy disk, or diskette</a:t>
            </a:r>
            <a:r>
              <a:rPr lang="en-US" b="1" dirty="0"/>
              <a:t>, </a:t>
            </a:r>
            <a:r>
              <a:rPr lang="en-US" dirty="0"/>
              <a:t>is a portable, inexpensive storage medium that </a:t>
            </a:r>
            <a:r>
              <a:rPr lang="en-US" dirty="0" smtClean="0"/>
              <a:t>consists of </a:t>
            </a:r>
            <a:r>
              <a:rPr lang="en-US" dirty="0"/>
              <a:t>a thin, circular, flexible plastic disk with a magnetic coating enclosed in </a:t>
            </a:r>
            <a:r>
              <a:rPr lang="en-US" dirty="0" smtClean="0"/>
              <a:t>a square-shaped </a:t>
            </a:r>
            <a:r>
              <a:rPr lang="en-US" dirty="0"/>
              <a:t>plastic shell</a:t>
            </a:r>
            <a:r>
              <a:rPr lang="en-US" dirty="0" smtClean="0"/>
              <a:t>.</a:t>
            </a:r>
          </a:p>
          <a:p>
            <a:r>
              <a:rPr lang="en-US" dirty="0" smtClean="0"/>
              <a:t>1970s IBM </a:t>
            </a:r>
            <a:endParaRPr lang="en-US" dirty="0" smtClean="0"/>
          </a:p>
          <a:p>
            <a:r>
              <a:rPr lang="en-US" dirty="0" smtClean="0"/>
              <a:t>8 inches wide 79.7KB</a:t>
            </a:r>
            <a:endParaRPr lang="en-US" dirty="0" smtClean="0"/>
          </a:p>
          <a:p>
            <a:r>
              <a:rPr lang="en-US" dirty="0" smtClean="0"/>
              <a:t>5.25-inches </a:t>
            </a:r>
            <a:r>
              <a:rPr lang="en-US" dirty="0"/>
              <a:t>wide</a:t>
            </a:r>
            <a:r>
              <a:rPr lang="en-US" dirty="0" smtClean="0"/>
              <a:t>. 500KB</a:t>
            </a:r>
            <a:endParaRPr lang="en-US" dirty="0" smtClean="0"/>
          </a:p>
          <a:p>
            <a:r>
              <a:rPr lang="en-US" dirty="0" smtClean="0"/>
              <a:t>3.5-inches </a:t>
            </a:r>
            <a:r>
              <a:rPr lang="en-US" dirty="0" smtClean="0"/>
              <a:t>wide 1.44MB</a:t>
            </a:r>
            <a:endParaRPr lang="en-US" dirty="0"/>
          </a:p>
        </p:txBody>
      </p:sp>
      <p:pic>
        <p:nvPicPr>
          <p:cNvPr id="1026" name="Picture 2" descr="C:\Users\daenylle\Desktop\Storage\floppy disk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721063"/>
            <a:ext cx="4480499" cy="2178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585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Magnetic Media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76800"/>
          </a:xfrm>
        </p:spPr>
        <p:txBody>
          <a:bodyPr>
            <a:normAutofit/>
          </a:bodyPr>
          <a:lstStyle/>
          <a:p>
            <a:r>
              <a:rPr lang="en-US" dirty="0"/>
              <a:t>A floppy disk is a type of magnetic media, which means it uses </a:t>
            </a:r>
            <a:r>
              <a:rPr lang="en-US" dirty="0" smtClean="0"/>
              <a:t>magnetic patterns </a:t>
            </a:r>
            <a:r>
              <a:rPr lang="en-US" dirty="0"/>
              <a:t>to store items such as data, instructions, and information on </a:t>
            </a:r>
            <a:r>
              <a:rPr lang="en-US" dirty="0" smtClean="0"/>
              <a:t>the disk’s </a:t>
            </a:r>
            <a:r>
              <a:rPr lang="en-US" dirty="0"/>
              <a:t>surface</a:t>
            </a:r>
            <a:r>
              <a:rPr lang="en-US" dirty="0" smtClean="0"/>
              <a:t>.</a:t>
            </a:r>
          </a:p>
          <a:p>
            <a:r>
              <a:rPr lang="en-US" dirty="0"/>
              <a:t>read/write storage </a:t>
            </a:r>
            <a:r>
              <a:rPr lang="en-US" dirty="0" smtClean="0"/>
              <a:t>media</a:t>
            </a:r>
          </a:p>
          <a:p>
            <a:r>
              <a:rPr lang="en-US" dirty="0"/>
              <a:t>A </a:t>
            </a:r>
            <a:r>
              <a:rPr lang="en-US" b="1" dirty="0"/>
              <a:t>track</a:t>
            </a:r>
            <a:r>
              <a:rPr lang="en-US" dirty="0"/>
              <a:t> is a narrow recording band that forms a full circle on </a:t>
            </a:r>
            <a:r>
              <a:rPr lang="en-US" dirty="0" smtClean="0"/>
              <a:t>the surface </a:t>
            </a:r>
            <a:r>
              <a:rPr lang="en-US" dirty="0"/>
              <a:t>of the disk</a:t>
            </a:r>
            <a:r>
              <a:rPr lang="en-US" dirty="0" smtClean="0"/>
              <a:t>.</a:t>
            </a:r>
          </a:p>
          <a:p>
            <a:r>
              <a:rPr lang="en-US" dirty="0"/>
              <a:t>small </a:t>
            </a:r>
            <a:r>
              <a:rPr lang="en-US" dirty="0" smtClean="0"/>
              <a:t>arcs in tracks is called </a:t>
            </a:r>
            <a:r>
              <a:rPr lang="en-US" b="1" dirty="0" smtClean="0"/>
              <a:t>sectors</a:t>
            </a:r>
            <a:r>
              <a:rPr lang="en-US" dirty="0" smtClean="0"/>
              <a:t>, capable </a:t>
            </a:r>
            <a:r>
              <a:rPr lang="en-US" dirty="0"/>
              <a:t>of holding </a:t>
            </a:r>
            <a:r>
              <a:rPr lang="en-US" b="1" i="1" dirty="0"/>
              <a:t>512 </a:t>
            </a:r>
            <a:r>
              <a:rPr lang="en-US" b="1" dirty="0"/>
              <a:t>bytes </a:t>
            </a:r>
            <a:r>
              <a:rPr lang="en-US" dirty="0"/>
              <a:t>of data</a:t>
            </a:r>
            <a:r>
              <a:rPr lang="en-US" dirty="0" smtClean="0"/>
              <a:t>.</a:t>
            </a:r>
          </a:p>
          <a:p>
            <a:r>
              <a:rPr lang="en-US" b="1" dirty="0"/>
              <a:t>80 </a:t>
            </a:r>
            <a:r>
              <a:rPr lang="en-US" b="1" dirty="0" smtClean="0"/>
              <a:t>tracks </a:t>
            </a:r>
            <a:r>
              <a:rPr lang="en-US" dirty="0" smtClean="0"/>
              <a:t>and </a:t>
            </a:r>
            <a:r>
              <a:rPr lang="en-US" b="1" dirty="0"/>
              <a:t>18 sectors </a:t>
            </a:r>
            <a:r>
              <a:rPr lang="en-US" dirty="0"/>
              <a:t>per </a:t>
            </a:r>
            <a:r>
              <a:rPr lang="en-US" dirty="0" smtClean="0"/>
              <a:t>track.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0843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Magnetic Media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sector that cannot be used due to a physical flaw on the disk is called a </a:t>
            </a:r>
            <a:r>
              <a:rPr lang="en-US" b="1" dirty="0" err="1"/>
              <a:t>badsector</a:t>
            </a:r>
            <a:r>
              <a:rPr lang="en-US" dirty="0"/>
              <a:t>.</a:t>
            </a:r>
          </a:p>
          <a:p>
            <a:r>
              <a:rPr lang="en-US" dirty="0"/>
              <a:t>A </a:t>
            </a:r>
            <a:r>
              <a:rPr lang="en-US" b="1" dirty="0"/>
              <a:t>cluster</a:t>
            </a:r>
            <a:r>
              <a:rPr lang="en-US" dirty="0"/>
              <a:t> is the smallest unit of space used to store </a:t>
            </a:r>
            <a:r>
              <a:rPr lang="en-US" dirty="0" smtClean="0"/>
              <a:t>data.</a:t>
            </a:r>
          </a:p>
          <a:p>
            <a:r>
              <a:rPr lang="en-US" b="1" dirty="0"/>
              <a:t>Disk density </a:t>
            </a:r>
            <a:r>
              <a:rPr lang="en-US" dirty="0" smtClean="0"/>
              <a:t>is computed </a:t>
            </a:r>
            <a:r>
              <a:rPr lang="en-US" dirty="0"/>
              <a:t>by multiplying together the number of sides on the disk, </a:t>
            </a:r>
            <a:r>
              <a:rPr lang="en-US" dirty="0" smtClean="0"/>
              <a:t>the number </a:t>
            </a:r>
            <a:r>
              <a:rPr lang="en-US" dirty="0"/>
              <a:t>of tracks on the disk, the number of sectors per track, and </a:t>
            </a:r>
            <a:r>
              <a:rPr lang="en-US" dirty="0" smtClean="0"/>
              <a:t>the number </a:t>
            </a:r>
            <a:r>
              <a:rPr lang="en-US" dirty="0"/>
              <a:t>of bytes in a sector</a:t>
            </a:r>
            <a:r>
              <a:rPr lang="en-US" dirty="0" smtClean="0"/>
              <a:t>.</a:t>
            </a:r>
          </a:p>
          <a:p>
            <a:r>
              <a:rPr lang="en-US" dirty="0"/>
              <a:t>2 (sides) x 80 (tracks) x </a:t>
            </a:r>
            <a:r>
              <a:rPr lang="en-US" dirty="0" smtClean="0"/>
              <a:t>18 (sectors </a:t>
            </a:r>
            <a:r>
              <a:rPr lang="en-US" dirty="0"/>
              <a:t>per track) x 512 (bytes per sector) = </a:t>
            </a:r>
            <a:r>
              <a:rPr lang="en-US" i="1" dirty="0"/>
              <a:t>1,474,560 </a:t>
            </a:r>
            <a:r>
              <a:rPr lang="en-US" dirty="0"/>
              <a:t>bytes, </a:t>
            </a:r>
            <a:r>
              <a:rPr lang="en-US" dirty="0" smtClean="0"/>
              <a:t>or approximately </a:t>
            </a:r>
            <a:r>
              <a:rPr lang="en-US" dirty="0"/>
              <a:t>1.44 MB.</a:t>
            </a:r>
          </a:p>
        </p:txBody>
      </p:sp>
    </p:spTree>
    <p:extLst>
      <p:ext uri="{BB962C8B-B14F-4D97-AF65-F5344CB8AC3E}">
        <p14:creationId xmlns:p14="http://schemas.microsoft.com/office/powerpoint/2010/main" val="352522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546</TotalTime>
  <Words>1371</Words>
  <Application>Microsoft Office PowerPoint</Application>
  <PresentationFormat>On-screen Show (4:3)</PresentationFormat>
  <Paragraphs>102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Clarity</vt:lpstr>
      <vt:lpstr>CHAPTER 5:STORAGE</vt:lpstr>
      <vt:lpstr>Memory</vt:lpstr>
      <vt:lpstr>STORAGE</vt:lpstr>
      <vt:lpstr>Storage Terms</vt:lpstr>
      <vt:lpstr>PowerPoint Presentation</vt:lpstr>
      <vt:lpstr>Floppy disk</vt:lpstr>
      <vt:lpstr>Floppy Disks</vt:lpstr>
      <vt:lpstr>Characteristics of Magnetic Media</vt:lpstr>
      <vt:lpstr>Characteristics of Magnetic Media</vt:lpstr>
      <vt:lpstr>PowerPoint Presentation</vt:lpstr>
      <vt:lpstr>Floppy Disk Drives</vt:lpstr>
      <vt:lpstr>File System</vt:lpstr>
      <vt:lpstr>PowerPoint Presentation</vt:lpstr>
      <vt:lpstr>How Do You Care for a Floppy Disk?</vt:lpstr>
      <vt:lpstr>High-Capacity Floppy Disks</vt:lpstr>
      <vt:lpstr>HARD DISK</vt:lpstr>
      <vt:lpstr>HARD DISKS</vt:lpstr>
      <vt:lpstr>two formatting steps: </vt:lpstr>
      <vt:lpstr>PowerPoint Presentation</vt:lpstr>
      <vt:lpstr>How a Hard Disk Works?</vt:lpstr>
      <vt:lpstr>PowerPoint Presentation</vt:lpstr>
      <vt:lpstr>How a Hard Disk Works?</vt:lpstr>
      <vt:lpstr>How a Hard Disk Works?</vt:lpstr>
      <vt:lpstr>Compact disc</vt:lpstr>
      <vt:lpstr>COMPACT DISC</vt:lpstr>
      <vt:lpstr>COMPACT DISC</vt:lpstr>
      <vt:lpstr>PowerPoint Presentation</vt:lpstr>
      <vt:lpstr>Types of Compact Disc</vt:lpstr>
      <vt:lpstr>TAPES</vt:lpstr>
      <vt:lpstr>Tape</vt:lpstr>
      <vt:lpstr>PowerPoint Presentation</vt:lpstr>
      <vt:lpstr>PC Cards</vt:lpstr>
      <vt:lpstr>PC Card</vt:lpstr>
      <vt:lpstr>Smart Cards</vt:lpstr>
      <vt:lpstr>Smart Card</vt:lpstr>
      <vt:lpstr>Microfilm and Microfiche</vt:lpstr>
      <vt:lpstr>Microfilm and Microfiche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5:STORAGE</dc:title>
  <dc:creator>daenylle</dc:creator>
  <cp:lastModifiedBy>daenylle</cp:lastModifiedBy>
  <cp:revision>16</cp:revision>
  <dcterms:created xsi:type="dcterms:W3CDTF">2012-07-04T15:33:21Z</dcterms:created>
  <dcterms:modified xsi:type="dcterms:W3CDTF">2012-07-06T02:39:59Z</dcterms:modified>
</cp:coreProperties>
</file>