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71" r:id="rId13"/>
    <p:sldId id="268" r:id="rId14"/>
    <p:sldId id="269" r:id="rId15"/>
    <p:sldId id="270" r:id="rId16"/>
    <p:sldId id="272" r:id="rId17"/>
    <p:sldId id="273" r:id="rId18"/>
    <p:sldId id="274" r:id="rId19"/>
    <p:sldId id="27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43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DC8FC463-BEC5-49FB-8720-7BC6000F9E8D}" type="datetimeFigureOut">
              <a:rPr lang="en-US" smtClean="0"/>
              <a:t>9/10/2013</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2329555C-26F2-4A6C-B92A-C04E83F412F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C8FC463-BEC5-49FB-8720-7BC6000F9E8D}" type="datetimeFigureOut">
              <a:rPr lang="en-US" smtClean="0"/>
              <a:t>9/10/2013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9555C-26F2-4A6C-B92A-C04E83F412F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C8FC463-BEC5-49FB-8720-7BC6000F9E8D}" type="datetimeFigureOut">
              <a:rPr lang="en-US" smtClean="0"/>
              <a:t>9/10/2013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9555C-26F2-4A6C-B92A-C04E83F412F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DC8FC463-BEC5-49FB-8720-7BC6000F9E8D}" type="datetimeFigureOut">
              <a:rPr lang="en-US" smtClean="0"/>
              <a:t>9/10/2013</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2329555C-26F2-4A6C-B92A-C04E83F412F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DC8FC463-BEC5-49FB-8720-7BC6000F9E8D}" type="datetimeFigureOut">
              <a:rPr lang="en-US" smtClean="0"/>
              <a:t>9/10/2013</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2329555C-26F2-4A6C-B92A-C04E83F412F4}" type="slidenum">
              <a:rPr lang="en-US" smtClean="0"/>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DC8FC463-BEC5-49FB-8720-7BC6000F9E8D}" type="datetimeFigureOut">
              <a:rPr lang="en-US" smtClean="0"/>
              <a:t>9/10/2013</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2329555C-26F2-4A6C-B92A-C04E83F412F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DC8FC463-BEC5-49FB-8720-7BC6000F9E8D}" type="datetimeFigureOut">
              <a:rPr lang="en-US" smtClean="0"/>
              <a:t>9/10/2013</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2329555C-26F2-4A6C-B92A-C04E83F412F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C8FC463-BEC5-49FB-8720-7BC6000F9E8D}" type="datetimeFigureOut">
              <a:rPr lang="en-US" smtClean="0"/>
              <a:t>9/10/2013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29555C-26F2-4A6C-B92A-C04E83F412F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DC8FC463-BEC5-49FB-8720-7BC6000F9E8D}" type="datetimeFigureOut">
              <a:rPr lang="en-US" smtClean="0"/>
              <a:t>9/10/2013</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2329555C-26F2-4A6C-B92A-C04E83F412F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DC8FC463-BEC5-49FB-8720-7BC6000F9E8D}" type="datetimeFigureOut">
              <a:rPr lang="en-US" smtClean="0"/>
              <a:t>9/10/2013</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2329555C-26F2-4A6C-B92A-C04E83F412F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DC8FC463-BEC5-49FB-8720-7BC6000F9E8D}" type="datetimeFigureOut">
              <a:rPr lang="en-US" smtClean="0"/>
              <a:t>9/10/2013</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2329555C-26F2-4A6C-B92A-C04E83F412F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DC8FC463-BEC5-49FB-8720-7BC6000F9E8D}" type="datetimeFigureOut">
              <a:rPr lang="en-US" smtClean="0"/>
              <a:t>9/10/2013</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2329555C-26F2-4A6C-B92A-C04E83F412F4}"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err="1" smtClean="0"/>
              <a:t>Singapura</a:t>
            </a:r>
            <a:r>
              <a:rPr lang="en-US" dirty="0" smtClean="0"/>
              <a:t> Air</a:t>
            </a:r>
            <a:endParaRPr lang="en-US" dirty="0"/>
          </a:p>
        </p:txBody>
      </p:sp>
      <p:sp>
        <p:nvSpPr>
          <p:cNvPr id="3" name="Subtitle 2"/>
          <p:cNvSpPr>
            <a:spLocks noGrp="1"/>
          </p:cNvSpPr>
          <p:nvPr>
            <p:ph type="subTitle" idx="1"/>
          </p:nvPr>
        </p:nvSpPr>
        <p:spPr>
          <a:xfrm>
            <a:off x="533400" y="3124200"/>
            <a:ext cx="8062912" cy="1752600"/>
          </a:xfrm>
        </p:spPr>
        <p:txBody>
          <a:bodyPr/>
          <a:lstStyle/>
          <a:p>
            <a:pPr algn="ctr"/>
            <a:r>
              <a:rPr lang="en-US" dirty="0" smtClean="0"/>
              <a:t>A Linux project of </a:t>
            </a:r>
            <a:r>
              <a:rPr lang="en-US" dirty="0" err="1" smtClean="0"/>
              <a:t>Joeven</a:t>
            </a:r>
            <a:r>
              <a:rPr lang="en-US" dirty="0" smtClean="0"/>
              <a:t> Valenzuela</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a:t>
            </a:r>
            <a:endParaRPr lang="en-US" dirty="0"/>
          </a:p>
        </p:txBody>
      </p:sp>
      <p:pic>
        <p:nvPicPr>
          <p:cNvPr id="5" name="Picture 4" descr="F:\Linux\Print Screen\10.png"/>
          <p:cNvPicPr/>
          <p:nvPr/>
        </p:nvPicPr>
        <p:blipFill>
          <a:blip r:embed="rId2">
            <a:extLst>
              <a:ext uri="{28A0092B-C50C-407E-A947-70E740481C1C}">
                <a14:useLocalDpi xmlns:a14="http://schemas.microsoft.com/office/drawing/2010/main" val="0"/>
              </a:ext>
            </a:extLst>
          </a:blip>
          <a:srcRect/>
          <a:stretch>
            <a:fillRect/>
          </a:stretch>
        </p:blipFill>
        <p:spPr bwMode="auto">
          <a:xfrm>
            <a:off x="4343400" y="1600200"/>
            <a:ext cx="3475547" cy="1984075"/>
          </a:xfrm>
          <a:prstGeom prst="rect">
            <a:avLst/>
          </a:prstGeom>
          <a:noFill/>
          <a:ln>
            <a:noFill/>
          </a:ln>
        </p:spPr>
      </p:pic>
      <p:pic>
        <p:nvPicPr>
          <p:cNvPr id="6" name="Picture 5" descr="F:\Linux\Print Screen\11.png"/>
          <p:cNvPicPr/>
          <p:nvPr/>
        </p:nvPicPr>
        <p:blipFill>
          <a:blip r:embed="rId3">
            <a:extLst>
              <a:ext uri="{28A0092B-C50C-407E-A947-70E740481C1C}">
                <a14:useLocalDpi xmlns:a14="http://schemas.microsoft.com/office/drawing/2010/main" val="0"/>
              </a:ext>
            </a:extLst>
          </a:blip>
          <a:srcRect/>
          <a:stretch>
            <a:fillRect/>
          </a:stretch>
        </p:blipFill>
        <p:spPr bwMode="auto">
          <a:xfrm>
            <a:off x="609600" y="3810000"/>
            <a:ext cx="3475547" cy="1984075"/>
          </a:xfrm>
          <a:prstGeom prst="rect">
            <a:avLst/>
          </a:prstGeom>
          <a:noFill/>
          <a:ln>
            <a:noFill/>
          </a:ln>
        </p:spPr>
      </p:pic>
      <p:pic>
        <p:nvPicPr>
          <p:cNvPr id="3" name="Picture 2"/>
          <p:cNvPicPr preferRelativeResize="0">
            <a:picLocks/>
          </p:cNvPicPr>
          <p:nvPr/>
        </p:nvPicPr>
        <p:blipFill>
          <a:blip r:embed="rId4">
            <a:extLst>
              <a:ext uri="{28A0092B-C50C-407E-A947-70E740481C1C}">
                <a14:useLocalDpi xmlns:a14="http://schemas.microsoft.com/office/drawing/2010/main" val="0"/>
              </a:ext>
            </a:extLst>
          </a:blip>
          <a:stretch>
            <a:fillRect/>
          </a:stretch>
        </p:blipFill>
        <p:spPr>
          <a:xfrm>
            <a:off x="610427" y="1600200"/>
            <a:ext cx="3474720" cy="1984248"/>
          </a:xfrm>
          <a:prstGeom prst="rect">
            <a:avLst/>
          </a:prstGeom>
        </p:spPr>
      </p:pic>
      <p:pic>
        <p:nvPicPr>
          <p:cNvPr id="7" name="Picture 6"/>
          <p:cNvPicPr preferRelativeResize="0">
            <a:picLocks/>
          </p:cNvPicPr>
          <p:nvPr/>
        </p:nvPicPr>
        <p:blipFill>
          <a:blip r:embed="rId5">
            <a:extLst>
              <a:ext uri="{28A0092B-C50C-407E-A947-70E740481C1C}">
                <a14:useLocalDpi xmlns:a14="http://schemas.microsoft.com/office/drawing/2010/main" val="0"/>
              </a:ext>
            </a:extLst>
          </a:blip>
          <a:stretch>
            <a:fillRect/>
          </a:stretch>
        </p:blipFill>
        <p:spPr>
          <a:xfrm>
            <a:off x="4368808" y="3828115"/>
            <a:ext cx="3474720" cy="196596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User</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1524000"/>
            <a:ext cx="6276975" cy="3124200"/>
          </a:xfrm>
        </p:spPr>
      </p:pic>
    </p:spTree>
    <p:extLst>
      <p:ext uri="{BB962C8B-B14F-4D97-AF65-F5344CB8AC3E}">
        <p14:creationId xmlns:p14="http://schemas.microsoft.com/office/powerpoint/2010/main" val="10308780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Group</a:t>
            </a:r>
            <a:endParaRPr lang="en-US" dirty="0"/>
          </a:p>
        </p:txBody>
      </p:sp>
      <p:pic>
        <p:nvPicPr>
          <p:cNvPr id="4" name="Content Placeholder 3"/>
          <p:cNvPicPr preferRelativeResize="0">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066800" y="1676400"/>
            <a:ext cx="6281928" cy="3127248"/>
          </a:xfrm>
        </p:spPr>
      </p:pic>
    </p:spTree>
    <p:extLst>
      <p:ext uri="{BB962C8B-B14F-4D97-AF65-F5344CB8AC3E}">
        <p14:creationId xmlns:p14="http://schemas.microsoft.com/office/powerpoint/2010/main" val="36219072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Settings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42900249"/>
              </p:ext>
            </p:extLst>
          </p:nvPr>
        </p:nvGraphicFramePr>
        <p:xfrm>
          <a:off x="457200" y="1882775"/>
          <a:ext cx="6614160" cy="2890520"/>
        </p:xfrm>
        <a:graphic>
          <a:graphicData uri="http://schemas.openxmlformats.org/drawingml/2006/table">
            <a:tbl>
              <a:tblPr firstRow="1" bandRow="1">
                <a:tableStyleId>{073A0DAA-6AF3-43AB-8588-CEC1D06C72B9}</a:tableStyleId>
              </a:tblPr>
              <a:tblGrid>
                <a:gridCol w="1676400"/>
                <a:gridCol w="1645920"/>
                <a:gridCol w="1645920"/>
                <a:gridCol w="1645920"/>
              </a:tblGrid>
              <a:tr h="370840">
                <a:tc>
                  <a:txBody>
                    <a:bodyPr/>
                    <a:lstStyle/>
                    <a:p>
                      <a:r>
                        <a:rPr lang="en-US" dirty="0" smtClean="0"/>
                        <a:t>Directory</a:t>
                      </a:r>
                      <a:endParaRPr lang="en-US" dirty="0"/>
                    </a:p>
                  </a:txBody>
                  <a:tcPr/>
                </a:tc>
                <a:tc>
                  <a:txBody>
                    <a:bodyPr/>
                    <a:lstStyle/>
                    <a:p>
                      <a:r>
                        <a:rPr lang="en-US" dirty="0" smtClean="0"/>
                        <a:t>User</a:t>
                      </a:r>
                      <a:endParaRPr lang="en-US" dirty="0"/>
                    </a:p>
                  </a:txBody>
                  <a:tcPr/>
                </a:tc>
                <a:tc>
                  <a:txBody>
                    <a:bodyPr/>
                    <a:lstStyle/>
                    <a:p>
                      <a:r>
                        <a:rPr lang="en-US" dirty="0" smtClean="0"/>
                        <a:t>Group</a:t>
                      </a:r>
                      <a:endParaRPr lang="en-US" dirty="0"/>
                    </a:p>
                  </a:txBody>
                  <a:tcPr/>
                </a:tc>
                <a:tc>
                  <a:txBody>
                    <a:bodyPr/>
                    <a:lstStyle/>
                    <a:p>
                      <a:r>
                        <a:rPr lang="en-US" dirty="0" smtClean="0"/>
                        <a:t>Other</a:t>
                      </a:r>
                      <a:endParaRPr lang="en-US" dirty="0"/>
                    </a:p>
                  </a:txBody>
                  <a:tcPr/>
                </a:tc>
              </a:tr>
              <a:tr h="370840">
                <a:tc>
                  <a:txBody>
                    <a:bodyPr/>
                    <a:lstStyle/>
                    <a:p>
                      <a:r>
                        <a:rPr lang="en-US" sz="1400" dirty="0" smtClean="0"/>
                        <a:t>IT</a:t>
                      </a:r>
                      <a:endParaRPr lang="en-US" sz="1400" dirty="0"/>
                    </a:p>
                  </a:txBody>
                  <a:tcPr/>
                </a:tc>
                <a:tc>
                  <a:txBody>
                    <a:bodyPr/>
                    <a:lstStyle/>
                    <a:p>
                      <a:r>
                        <a:rPr lang="en-US" sz="1200" dirty="0" err="1" smtClean="0"/>
                        <a:t>rwx</a:t>
                      </a:r>
                      <a:endParaRPr lang="en-US" sz="1200" dirty="0"/>
                    </a:p>
                  </a:txBody>
                  <a:tcPr/>
                </a:tc>
                <a:tc>
                  <a:txBody>
                    <a:bodyPr/>
                    <a:lstStyle/>
                    <a:p>
                      <a:r>
                        <a:rPr lang="en-US" sz="1200" dirty="0" err="1" smtClean="0"/>
                        <a:t>rwx</a:t>
                      </a:r>
                      <a:endParaRPr lang="en-US" sz="1200" dirty="0"/>
                    </a:p>
                  </a:txBody>
                  <a:tcPr/>
                </a:tc>
                <a:tc>
                  <a:txBody>
                    <a:bodyPr/>
                    <a:lstStyle/>
                    <a:p>
                      <a:r>
                        <a:rPr lang="en-US" sz="1200" dirty="0" err="1" smtClean="0"/>
                        <a:t>rwx</a:t>
                      </a:r>
                      <a:endParaRPr lang="en-US" sz="1200" dirty="0"/>
                    </a:p>
                  </a:txBody>
                  <a:tcPr/>
                </a:tc>
              </a:tr>
              <a:tr h="370840">
                <a:tc>
                  <a:txBody>
                    <a:bodyPr/>
                    <a:lstStyle/>
                    <a:p>
                      <a:r>
                        <a:rPr lang="en-US" sz="1400" dirty="0" smtClean="0"/>
                        <a:t>Human</a:t>
                      </a:r>
                      <a:r>
                        <a:rPr lang="en-US" sz="1400" baseline="0" dirty="0" smtClean="0"/>
                        <a:t> Resource</a:t>
                      </a:r>
                      <a:endParaRPr lang="en-US" sz="1400" dirty="0"/>
                    </a:p>
                  </a:txBody>
                  <a:tcPr/>
                </a:tc>
                <a:tc>
                  <a:txBody>
                    <a:bodyPr/>
                    <a:lstStyle/>
                    <a:p>
                      <a:r>
                        <a:rPr lang="en-US" sz="1200" dirty="0" err="1" smtClean="0"/>
                        <a:t>rwx</a:t>
                      </a:r>
                      <a:endParaRPr lang="en-US" sz="1200" dirty="0"/>
                    </a:p>
                  </a:txBody>
                  <a:tcPr/>
                </a:tc>
                <a:tc>
                  <a:txBody>
                    <a:bodyPr/>
                    <a:lstStyle/>
                    <a:p>
                      <a:r>
                        <a:rPr lang="en-US" sz="1200" dirty="0" err="1" smtClean="0"/>
                        <a:t>rw</a:t>
                      </a:r>
                      <a:r>
                        <a:rPr lang="en-US" sz="1200" dirty="0" smtClean="0"/>
                        <a:t>-</a:t>
                      </a:r>
                      <a:endParaRPr lang="en-US" sz="1200" dirty="0"/>
                    </a:p>
                  </a:txBody>
                  <a:tcPr/>
                </a:tc>
                <a:tc>
                  <a:txBody>
                    <a:bodyPr/>
                    <a:lstStyle/>
                    <a:p>
                      <a:r>
                        <a:rPr lang="en-US" sz="1200" dirty="0" smtClean="0"/>
                        <a:t>r--</a:t>
                      </a:r>
                      <a:endParaRPr lang="en-US" sz="1200" dirty="0"/>
                    </a:p>
                  </a:txBody>
                  <a:tcPr/>
                </a:tc>
              </a:tr>
              <a:tr h="370840">
                <a:tc>
                  <a:txBody>
                    <a:bodyPr/>
                    <a:lstStyle/>
                    <a:p>
                      <a:r>
                        <a:rPr lang="en-US" sz="1400" dirty="0" smtClean="0"/>
                        <a:t>Marketing</a:t>
                      </a:r>
                      <a:endParaRPr lang="en-US" sz="1400" dirty="0"/>
                    </a:p>
                  </a:txBody>
                  <a:tcPr/>
                </a:tc>
                <a:tc>
                  <a:txBody>
                    <a:bodyPr/>
                    <a:lstStyle/>
                    <a:p>
                      <a:r>
                        <a:rPr lang="en-US" sz="1200" dirty="0" err="1" smtClean="0"/>
                        <a:t>rwx</a:t>
                      </a:r>
                      <a:endParaRPr lang="en-US" sz="1200" dirty="0"/>
                    </a:p>
                  </a:txBody>
                  <a:tcPr/>
                </a:tc>
                <a:tc>
                  <a:txBody>
                    <a:bodyPr/>
                    <a:lstStyle/>
                    <a:p>
                      <a:r>
                        <a:rPr lang="en-US" sz="1200" dirty="0" err="1" smtClean="0"/>
                        <a:t>rw</a:t>
                      </a:r>
                      <a:r>
                        <a:rPr lang="en-US" sz="1200" dirty="0" smtClean="0"/>
                        <a:t>-</a:t>
                      </a:r>
                      <a:endParaRPr lang="en-US" sz="1200" dirty="0"/>
                    </a:p>
                  </a:txBody>
                  <a:tcPr/>
                </a:tc>
                <a:tc>
                  <a:txBody>
                    <a:bodyPr/>
                    <a:lstStyle/>
                    <a:p>
                      <a:r>
                        <a:rPr lang="en-US" sz="1200" dirty="0" smtClean="0"/>
                        <a:t>r--</a:t>
                      </a:r>
                      <a:endParaRPr lang="en-US" sz="1200" dirty="0"/>
                    </a:p>
                  </a:txBody>
                  <a:tcPr/>
                </a:tc>
              </a:tr>
              <a:tr h="370840">
                <a:tc>
                  <a:txBody>
                    <a:bodyPr/>
                    <a:lstStyle/>
                    <a:p>
                      <a:r>
                        <a:rPr lang="en-US" sz="1400" dirty="0" smtClean="0"/>
                        <a:t>Accounting</a:t>
                      </a:r>
                      <a:endParaRPr lang="en-US" sz="1400" dirty="0"/>
                    </a:p>
                  </a:txBody>
                  <a:tcPr/>
                </a:tc>
                <a:tc>
                  <a:txBody>
                    <a:bodyPr/>
                    <a:lstStyle/>
                    <a:p>
                      <a:r>
                        <a:rPr lang="en-US" sz="1200" dirty="0" err="1" smtClean="0"/>
                        <a:t>rwx</a:t>
                      </a:r>
                      <a:endParaRPr lang="en-US" sz="1200" dirty="0"/>
                    </a:p>
                  </a:txBody>
                  <a:tcPr/>
                </a:tc>
                <a:tc>
                  <a:txBody>
                    <a:bodyPr/>
                    <a:lstStyle/>
                    <a:p>
                      <a:r>
                        <a:rPr lang="en-US" sz="1200" dirty="0" err="1" smtClean="0"/>
                        <a:t>rw</a:t>
                      </a:r>
                      <a:r>
                        <a:rPr lang="en-US" sz="1200" dirty="0" smtClean="0"/>
                        <a:t>-</a:t>
                      </a:r>
                      <a:endParaRPr lang="en-US" sz="1200" dirty="0"/>
                    </a:p>
                  </a:txBody>
                  <a:tcPr/>
                </a:tc>
                <a:tc>
                  <a:txBody>
                    <a:bodyPr/>
                    <a:lstStyle/>
                    <a:p>
                      <a:r>
                        <a:rPr lang="en-US" sz="1200" dirty="0" smtClean="0"/>
                        <a:t>r--</a:t>
                      </a:r>
                      <a:endParaRPr lang="en-US" sz="1200" dirty="0"/>
                    </a:p>
                  </a:txBody>
                  <a:tcPr/>
                </a:tc>
              </a:tr>
              <a:tr h="370840">
                <a:tc>
                  <a:txBody>
                    <a:bodyPr/>
                    <a:lstStyle/>
                    <a:p>
                      <a:r>
                        <a:rPr lang="en-US" sz="1400" dirty="0" smtClean="0"/>
                        <a:t>Customer Service</a:t>
                      </a:r>
                    </a:p>
                  </a:txBody>
                  <a:tcPr/>
                </a:tc>
                <a:tc>
                  <a:txBody>
                    <a:bodyPr/>
                    <a:lstStyle/>
                    <a:p>
                      <a:r>
                        <a:rPr lang="en-US" sz="1200" dirty="0" err="1" smtClean="0"/>
                        <a:t>rwx</a:t>
                      </a:r>
                      <a:endParaRPr lang="en-US" sz="1200" dirty="0"/>
                    </a:p>
                  </a:txBody>
                  <a:tcPr/>
                </a:tc>
                <a:tc>
                  <a:txBody>
                    <a:bodyPr/>
                    <a:lstStyle/>
                    <a:p>
                      <a:r>
                        <a:rPr lang="en-US" sz="1200" dirty="0" err="1" smtClean="0"/>
                        <a:t>rw</a:t>
                      </a:r>
                      <a:r>
                        <a:rPr lang="en-US" sz="1200" dirty="0" smtClean="0"/>
                        <a:t>-</a:t>
                      </a:r>
                      <a:endParaRPr lang="en-US" sz="1200" dirty="0"/>
                    </a:p>
                  </a:txBody>
                  <a:tcPr/>
                </a:tc>
                <a:tc>
                  <a:txBody>
                    <a:bodyPr/>
                    <a:lstStyle/>
                    <a:p>
                      <a:r>
                        <a:rPr lang="en-US" sz="1200" dirty="0" smtClean="0"/>
                        <a:t>r--</a:t>
                      </a:r>
                      <a:endParaRPr lang="en-US" sz="1200" dirty="0"/>
                    </a:p>
                  </a:txBody>
                  <a:tcPr/>
                </a:tc>
              </a:tr>
              <a:tr h="370840">
                <a:tc>
                  <a:txBody>
                    <a:bodyPr/>
                    <a:lstStyle/>
                    <a:p>
                      <a:r>
                        <a:rPr lang="en-US" sz="1400" dirty="0" smtClean="0"/>
                        <a:t>Pilots , F.A</a:t>
                      </a:r>
                      <a:r>
                        <a:rPr lang="en-US" sz="1400" baseline="0" dirty="0" smtClean="0"/>
                        <a:t> &amp; Crews </a:t>
                      </a:r>
                      <a:endParaRPr lang="en-US" sz="1400" dirty="0" smtClean="0"/>
                    </a:p>
                  </a:txBody>
                  <a:tcPr/>
                </a:tc>
                <a:tc>
                  <a:txBody>
                    <a:bodyPr/>
                    <a:lstStyle/>
                    <a:p>
                      <a:r>
                        <a:rPr lang="en-US" sz="1200" dirty="0" err="1" smtClean="0"/>
                        <a:t>rwx</a:t>
                      </a:r>
                      <a:endParaRPr lang="en-US" sz="1200" dirty="0"/>
                    </a:p>
                  </a:txBody>
                  <a:tcPr/>
                </a:tc>
                <a:tc>
                  <a:txBody>
                    <a:bodyPr/>
                    <a:lstStyle/>
                    <a:p>
                      <a:r>
                        <a:rPr lang="en-US" sz="1200" dirty="0" err="1" smtClean="0"/>
                        <a:t>rw</a:t>
                      </a:r>
                      <a:r>
                        <a:rPr lang="en-US" sz="1200" dirty="0" smtClean="0"/>
                        <a:t>-</a:t>
                      </a:r>
                      <a:endParaRPr lang="en-US" sz="1200" dirty="0"/>
                    </a:p>
                  </a:txBody>
                  <a:tcPr/>
                </a:tc>
                <a:tc>
                  <a:txBody>
                    <a:bodyPr/>
                    <a:lstStyle/>
                    <a:p>
                      <a:r>
                        <a:rPr lang="en-US" sz="1200" dirty="0" smtClean="0"/>
                        <a:t>r--</a:t>
                      </a:r>
                      <a:endParaRPr lang="en-US" sz="1200" dirty="0"/>
                    </a:p>
                  </a:txBody>
                  <a:tcPr/>
                </a:tc>
              </a:tr>
            </a:tbl>
          </a:graphicData>
        </a:graphic>
      </p:graphicFrame>
    </p:spTree>
    <p:extLst>
      <p:ext uri="{BB962C8B-B14F-4D97-AF65-F5344CB8AC3E}">
        <p14:creationId xmlns:p14="http://schemas.microsoft.com/office/powerpoint/2010/main" val="26506977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Linux Command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3773869"/>
              </p:ext>
            </p:extLst>
          </p:nvPr>
        </p:nvGraphicFramePr>
        <p:xfrm>
          <a:off x="1480185" y="2157095"/>
          <a:ext cx="6183630" cy="4274820"/>
        </p:xfrm>
        <a:graphic>
          <a:graphicData uri="http://schemas.openxmlformats.org/drawingml/2006/table">
            <a:tbl>
              <a:tblPr firstRow="1" firstCol="1" bandRow="1">
                <a:tableStyleId>{793D81CF-94F2-401A-BA57-92F5A7B2D0C5}</a:tableStyleId>
              </a:tblPr>
              <a:tblGrid>
                <a:gridCol w="1725930"/>
                <a:gridCol w="4457700"/>
              </a:tblGrid>
              <a:tr h="222250">
                <a:tc>
                  <a:txBody>
                    <a:bodyPr/>
                    <a:lstStyle/>
                    <a:p>
                      <a:pPr marL="457200" marR="0">
                        <a:lnSpc>
                          <a:spcPct val="150000"/>
                        </a:lnSpc>
                        <a:spcBef>
                          <a:spcPts val="0"/>
                        </a:spcBef>
                        <a:spcAft>
                          <a:spcPts val="0"/>
                        </a:spcAft>
                      </a:pPr>
                      <a:r>
                        <a:rPr lang="en-US" sz="1100" dirty="0">
                          <a:effectLst/>
                        </a:rPr>
                        <a:t>Command </a:t>
                      </a:r>
                      <a:endParaRPr lang="en-US" sz="1100" dirty="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100">
                          <a:effectLst/>
                        </a:rPr>
                        <a:t>Description</a:t>
                      </a:r>
                      <a:endParaRPr lang="en-US" sz="1100">
                        <a:effectLst/>
                        <a:latin typeface="Calibri"/>
                        <a:ea typeface="Calibri"/>
                        <a:cs typeface="Times New Roman"/>
                      </a:endParaRPr>
                    </a:p>
                  </a:txBody>
                  <a:tcPr marL="68580" marR="68580" marT="0" marB="0"/>
                </a:tc>
              </a:tr>
              <a:tr h="0">
                <a:tc>
                  <a:txBody>
                    <a:bodyPr/>
                    <a:lstStyle/>
                    <a:p>
                      <a:pPr marL="0" marR="0" algn="l">
                        <a:lnSpc>
                          <a:spcPct val="150000"/>
                        </a:lnSpc>
                        <a:spcBef>
                          <a:spcPts val="0"/>
                        </a:spcBef>
                        <a:spcAft>
                          <a:spcPts val="0"/>
                        </a:spcAft>
                      </a:pPr>
                      <a:r>
                        <a:rPr lang="en-US" sz="1100" dirty="0" err="1">
                          <a:effectLst/>
                        </a:rPr>
                        <a:t>ls</a:t>
                      </a:r>
                      <a:endParaRPr lang="en-US" sz="1100" dirty="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US" sz="1100">
                          <a:effectLst/>
                        </a:rPr>
                        <a:t>Show all files and folders.</a:t>
                      </a:r>
                      <a:endParaRPr lang="en-US" sz="1100">
                        <a:effectLst/>
                        <a:latin typeface="Calibri"/>
                        <a:ea typeface="Calibri"/>
                        <a:cs typeface="Times New Roman"/>
                      </a:endParaRPr>
                    </a:p>
                  </a:txBody>
                  <a:tcPr marL="68580" marR="68580" marT="0" marB="0"/>
                </a:tc>
              </a:tr>
              <a:tr h="0">
                <a:tc>
                  <a:txBody>
                    <a:bodyPr/>
                    <a:lstStyle/>
                    <a:p>
                      <a:pPr marL="0" marR="0" algn="l">
                        <a:lnSpc>
                          <a:spcPct val="150000"/>
                        </a:lnSpc>
                        <a:spcBef>
                          <a:spcPts val="0"/>
                        </a:spcBef>
                        <a:spcAft>
                          <a:spcPts val="0"/>
                        </a:spcAft>
                      </a:pPr>
                      <a:r>
                        <a:rPr lang="en-US" sz="1100" dirty="0">
                          <a:effectLst/>
                        </a:rPr>
                        <a:t> </a:t>
                      </a:r>
                      <a:r>
                        <a:rPr lang="en-US" sz="1100" dirty="0" err="1">
                          <a:effectLst/>
                        </a:rPr>
                        <a:t>ls</a:t>
                      </a:r>
                      <a:r>
                        <a:rPr lang="en-US" sz="1100" dirty="0">
                          <a:effectLst/>
                        </a:rPr>
                        <a:t> -al</a:t>
                      </a:r>
                      <a:endParaRPr lang="en-US" sz="1100" dirty="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US" sz="1100">
                          <a:effectLst/>
                        </a:rPr>
                        <a:t>Show all files and folders with its description.</a:t>
                      </a:r>
                      <a:endParaRPr lang="en-US" sz="1100">
                        <a:effectLst/>
                        <a:latin typeface="Calibri"/>
                        <a:ea typeface="Calibri"/>
                        <a:cs typeface="Times New Roman"/>
                      </a:endParaRPr>
                    </a:p>
                  </a:txBody>
                  <a:tcPr marL="68580" marR="68580" marT="0" marB="0"/>
                </a:tc>
              </a:tr>
              <a:tr h="0">
                <a:tc>
                  <a:txBody>
                    <a:bodyPr/>
                    <a:lstStyle/>
                    <a:p>
                      <a:pPr marL="0" marR="0" algn="l">
                        <a:lnSpc>
                          <a:spcPct val="150000"/>
                        </a:lnSpc>
                        <a:spcBef>
                          <a:spcPts val="0"/>
                        </a:spcBef>
                        <a:spcAft>
                          <a:spcPts val="0"/>
                        </a:spcAft>
                      </a:pPr>
                      <a:r>
                        <a:rPr lang="en-US" sz="1100" dirty="0" err="1">
                          <a:effectLst/>
                        </a:rPr>
                        <a:t>pwd</a:t>
                      </a:r>
                      <a:endParaRPr lang="en-US" sz="1100" dirty="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US" sz="1100">
                          <a:effectLst/>
                        </a:rPr>
                        <a:t>Show the present working directory.</a:t>
                      </a:r>
                      <a:endParaRPr lang="en-US" sz="1100">
                        <a:effectLst/>
                        <a:latin typeface="Calibri"/>
                        <a:ea typeface="Calibri"/>
                        <a:cs typeface="Times New Roman"/>
                      </a:endParaRPr>
                    </a:p>
                  </a:txBody>
                  <a:tcPr marL="68580" marR="68580" marT="0" marB="0"/>
                </a:tc>
              </a:tr>
              <a:tr h="0">
                <a:tc>
                  <a:txBody>
                    <a:bodyPr/>
                    <a:lstStyle/>
                    <a:p>
                      <a:pPr marL="0" marR="0" algn="l">
                        <a:lnSpc>
                          <a:spcPct val="150000"/>
                        </a:lnSpc>
                        <a:spcBef>
                          <a:spcPts val="0"/>
                        </a:spcBef>
                        <a:spcAft>
                          <a:spcPts val="0"/>
                        </a:spcAft>
                      </a:pPr>
                      <a:r>
                        <a:rPr lang="en-US" sz="1100" dirty="0" err="1">
                          <a:effectLst/>
                        </a:rPr>
                        <a:t>chmod</a:t>
                      </a:r>
                      <a:endParaRPr lang="en-US" sz="1100" dirty="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US" sz="1100">
                          <a:effectLst/>
                        </a:rPr>
                        <a:t>Changing the permission of a file or folder to its user, groups, and others.</a:t>
                      </a:r>
                      <a:endParaRPr lang="en-US" sz="1100">
                        <a:effectLst/>
                        <a:latin typeface="Calibri"/>
                        <a:ea typeface="Calibri"/>
                        <a:cs typeface="Times New Roman"/>
                      </a:endParaRPr>
                    </a:p>
                  </a:txBody>
                  <a:tcPr marL="68580" marR="68580" marT="0" marB="0"/>
                </a:tc>
              </a:tr>
              <a:tr h="0">
                <a:tc>
                  <a:txBody>
                    <a:bodyPr/>
                    <a:lstStyle/>
                    <a:p>
                      <a:pPr marL="0" marR="0" algn="l">
                        <a:lnSpc>
                          <a:spcPct val="150000"/>
                        </a:lnSpc>
                        <a:spcBef>
                          <a:spcPts val="0"/>
                        </a:spcBef>
                        <a:spcAft>
                          <a:spcPts val="0"/>
                        </a:spcAft>
                        <a:tabLst>
                          <a:tab pos="381000" algn="l"/>
                          <a:tab pos="794385" algn="ctr"/>
                        </a:tabLst>
                      </a:pPr>
                      <a:r>
                        <a:rPr lang="en-US" sz="1100" dirty="0">
                          <a:effectLst/>
                        </a:rPr>
                        <a:t>touch</a:t>
                      </a:r>
                      <a:endParaRPr lang="en-US" sz="1100" dirty="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US" sz="1100">
                          <a:effectLst/>
                        </a:rPr>
                        <a:t>Creates a file.</a:t>
                      </a:r>
                      <a:endParaRPr lang="en-US" sz="1100">
                        <a:effectLst/>
                        <a:latin typeface="Calibri"/>
                        <a:ea typeface="Calibri"/>
                        <a:cs typeface="Times New Roman"/>
                      </a:endParaRPr>
                    </a:p>
                  </a:txBody>
                  <a:tcPr marL="68580" marR="68580" marT="0" marB="0"/>
                </a:tc>
              </a:tr>
              <a:tr h="0">
                <a:tc>
                  <a:txBody>
                    <a:bodyPr/>
                    <a:lstStyle/>
                    <a:p>
                      <a:pPr marL="0" marR="0" algn="l">
                        <a:lnSpc>
                          <a:spcPct val="150000"/>
                        </a:lnSpc>
                        <a:spcBef>
                          <a:spcPts val="0"/>
                        </a:spcBef>
                        <a:spcAft>
                          <a:spcPts val="0"/>
                        </a:spcAft>
                      </a:pPr>
                      <a:r>
                        <a:rPr lang="en-US" sz="1100" dirty="0" err="1">
                          <a:effectLst/>
                        </a:rPr>
                        <a:t>mkdir</a:t>
                      </a:r>
                      <a:endParaRPr lang="en-US" sz="1100" dirty="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US" sz="1100">
                          <a:effectLst/>
                        </a:rPr>
                        <a:t>Makes a directory/folder.</a:t>
                      </a:r>
                      <a:endParaRPr lang="en-US" sz="1100">
                        <a:effectLst/>
                        <a:latin typeface="Calibri"/>
                        <a:ea typeface="Calibri"/>
                        <a:cs typeface="Times New Roman"/>
                      </a:endParaRPr>
                    </a:p>
                  </a:txBody>
                  <a:tcPr marL="68580" marR="68580" marT="0" marB="0"/>
                </a:tc>
              </a:tr>
              <a:tr h="0">
                <a:tc>
                  <a:txBody>
                    <a:bodyPr/>
                    <a:lstStyle/>
                    <a:p>
                      <a:pPr marL="0" marR="0" algn="l">
                        <a:lnSpc>
                          <a:spcPct val="150000"/>
                        </a:lnSpc>
                        <a:spcBef>
                          <a:spcPts val="0"/>
                        </a:spcBef>
                        <a:spcAft>
                          <a:spcPts val="0"/>
                        </a:spcAft>
                      </a:pPr>
                      <a:r>
                        <a:rPr lang="en-US" sz="1100" dirty="0" err="1">
                          <a:effectLst/>
                        </a:rPr>
                        <a:t>rmdir</a:t>
                      </a:r>
                      <a:endParaRPr lang="en-US" sz="1100" dirty="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US" sz="1100">
                          <a:effectLst/>
                        </a:rPr>
                        <a:t>Removes a directory/folder.</a:t>
                      </a:r>
                      <a:endParaRPr lang="en-US" sz="1100">
                        <a:effectLst/>
                        <a:latin typeface="Calibri"/>
                        <a:ea typeface="Calibri"/>
                        <a:cs typeface="Times New Roman"/>
                      </a:endParaRPr>
                    </a:p>
                  </a:txBody>
                  <a:tcPr marL="68580" marR="68580" marT="0" marB="0"/>
                </a:tc>
              </a:tr>
              <a:tr h="0">
                <a:tc>
                  <a:txBody>
                    <a:bodyPr/>
                    <a:lstStyle/>
                    <a:p>
                      <a:pPr marL="0" marR="0" algn="l">
                        <a:lnSpc>
                          <a:spcPct val="150000"/>
                        </a:lnSpc>
                        <a:spcBef>
                          <a:spcPts val="0"/>
                        </a:spcBef>
                        <a:spcAft>
                          <a:spcPts val="0"/>
                        </a:spcAft>
                      </a:pPr>
                      <a:r>
                        <a:rPr lang="en-US" sz="1100" dirty="0">
                          <a:effectLst/>
                        </a:rPr>
                        <a:t>groups</a:t>
                      </a:r>
                      <a:endParaRPr lang="en-US" sz="1100" dirty="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US" sz="1100">
                          <a:effectLst/>
                        </a:rPr>
                        <a:t>Shows your group.</a:t>
                      </a:r>
                      <a:endParaRPr lang="en-US" sz="1100">
                        <a:effectLst/>
                        <a:latin typeface="Calibri"/>
                        <a:ea typeface="Calibri"/>
                        <a:cs typeface="Times New Roman"/>
                      </a:endParaRPr>
                    </a:p>
                  </a:txBody>
                  <a:tcPr marL="68580" marR="68580" marT="0" marB="0"/>
                </a:tc>
              </a:tr>
              <a:tr h="0">
                <a:tc>
                  <a:txBody>
                    <a:bodyPr/>
                    <a:lstStyle/>
                    <a:p>
                      <a:pPr marL="0" marR="0" algn="l">
                        <a:lnSpc>
                          <a:spcPct val="150000"/>
                        </a:lnSpc>
                        <a:spcBef>
                          <a:spcPts val="0"/>
                        </a:spcBef>
                        <a:spcAft>
                          <a:spcPts val="0"/>
                        </a:spcAft>
                      </a:pPr>
                      <a:r>
                        <a:rPr lang="en-US" sz="1100" dirty="0" err="1">
                          <a:effectLst/>
                        </a:rPr>
                        <a:t>rm</a:t>
                      </a:r>
                      <a:endParaRPr lang="en-US" sz="1100" dirty="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US" sz="1100">
                          <a:effectLst/>
                        </a:rPr>
                        <a:t>Removes a file.</a:t>
                      </a:r>
                      <a:endParaRPr lang="en-US" sz="1100">
                        <a:effectLst/>
                        <a:latin typeface="Calibri"/>
                        <a:ea typeface="Calibri"/>
                        <a:cs typeface="Times New Roman"/>
                      </a:endParaRPr>
                    </a:p>
                  </a:txBody>
                  <a:tcPr marL="68580" marR="68580" marT="0" marB="0"/>
                </a:tc>
              </a:tr>
              <a:tr h="0">
                <a:tc>
                  <a:txBody>
                    <a:bodyPr/>
                    <a:lstStyle/>
                    <a:p>
                      <a:pPr marL="0" marR="0" algn="l">
                        <a:lnSpc>
                          <a:spcPct val="150000"/>
                        </a:lnSpc>
                        <a:spcBef>
                          <a:spcPts val="0"/>
                        </a:spcBef>
                        <a:spcAft>
                          <a:spcPts val="0"/>
                        </a:spcAft>
                      </a:pPr>
                      <a:r>
                        <a:rPr lang="en-US" sz="1100" dirty="0">
                          <a:effectLst/>
                        </a:rPr>
                        <a:t>cd</a:t>
                      </a:r>
                      <a:endParaRPr lang="en-US" sz="1100" dirty="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US" sz="1100">
                          <a:effectLst/>
                        </a:rPr>
                        <a:t>Go to $home directory</a:t>
                      </a:r>
                      <a:endParaRPr lang="en-US" sz="1100">
                        <a:effectLst/>
                        <a:latin typeface="Calibri"/>
                        <a:ea typeface="Calibri"/>
                        <a:cs typeface="Times New Roman"/>
                      </a:endParaRPr>
                    </a:p>
                  </a:txBody>
                  <a:tcPr marL="68580" marR="68580" marT="0" marB="0"/>
                </a:tc>
              </a:tr>
              <a:tr h="0">
                <a:tc>
                  <a:txBody>
                    <a:bodyPr/>
                    <a:lstStyle/>
                    <a:p>
                      <a:pPr marL="0" marR="0" algn="l">
                        <a:lnSpc>
                          <a:spcPct val="150000"/>
                        </a:lnSpc>
                        <a:spcBef>
                          <a:spcPts val="0"/>
                        </a:spcBef>
                        <a:spcAft>
                          <a:spcPts val="0"/>
                        </a:spcAft>
                      </a:pPr>
                      <a:r>
                        <a:rPr lang="en-US" sz="1100" dirty="0" err="1">
                          <a:effectLst/>
                        </a:rPr>
                        <a:t>sudo</a:t>
                      </a:r>
                      <a:r>
                        <a:rPr lang="en-US" sz="1100" dirty="0">
                          <a:effectLst/>
                        </a:rPr>
                        <a:t> </a:t>
                      </a:r>
                      <a:r>
                        <a:rPr lang="en-US" sz="1100" dirty="0" err="1">
                          <a:effectLst/>
                        </a:rPr>
                        <a:t>addgroup</a:t>
                      </a:r>
                      <a:endParaRPr lang="en-US" sz="1100" dirty="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US" sz="1100">
                          <a:effectLst/>
                        </a:rPr>
                        <a:t>Adding group to a user.</a:t>
                      </a:r>
                      <a:endParaRPr lang="en-US" sz="1100">
                        <a:effectLst/>
                        <a:latin typeface="Calibri"/>
                        <a:ea typeface="Calibri"/>
                        <a:cs typeface="Times New Roman"/>
                      </a:endParaRPr>
                    </a:p>
                  </a:txBody>
                  <a:tcPr marL="68580" marR="68580" marT="0" marB="0"/>
                </a:tc>
              </a:tr>
              <a:tr h="0">
                <a:tc>
                  <a:txBody>
                    <a:bodyPr/>
                    <a:lstStyle/>
                    <a:p>
                      <a:pPr marL="0" marR="0" algn="l">
                        <a:lnSpc>
                          <a:spcPct val="150000"/>
                        </a:lnSpc>
                        <a:spcBef>
                          <a:spcPts val="0"/>
                        </a:spcBef>
                        <a:spcAft>
                          <a:spcPts val="0"/>
                        </a:spcAft>
                      </a:pPr>
                      <a:r>
                        <a:rPr lang="en-US" sz="1100" dirty="0" err="1">
                          <a:effectLst/>
                        </a:rPr>
                        <a:t>sudo</a:t>
                      </a:r>
                      <a:r>
                        <a:rPr lang="en-US" sz="1100" dirty="0">
                          <a:effectLst/>
                        </a:rPr>
                        <a:t> </a:t>
                      </a:r>
                      <a:r>
                        <a:rPr lang="en-US" sz="1100" dirty="0" err="1">
                          <a:effectLst/>
                        </a:rPr>
                        <a:t>adduser</a:t>
                      </a:r>
                      <a:endParaRPr lang="en-US" sz="1100" dirty="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US" sz="1100">
                          <a:effectLst/>
                        </a:rPr>
                        <a:t>Adding user.</a:t>
                      </a:r>
                      <a:endParaRPr lang="en-US" sz="1100">
                        <a:effectLst/>
                        <a:latin typeface="Calibri"/>
                        <a:ea typeface="Calibri"/>
                        <a:cs typeface="Times New Roman"/>
                      </a:endParaRPr>
                    </a:p>
                  </a:txBody>
                  <a:tcPr marL="68580" marR="68580" marT="0" marB="0"/>
                </a:tc>
              </a:tr>
              <a:tr h="0">
                <a:tc>
                  <a:txBody>
                    <a:bodyPr/>
                    <a:lstStyle/>
                    <a:p>
                      <a:pPr marL="0" marR="0" algn="l">
                        <a:lnSpc>
                          <a:spcPct val="150000"/>
                        </a:lnSpc>
                        <a:spcBef>
                          <a:spcPts val="0"/>
                        </a:spcBef>
                        <a:spcAft>
                          <a:spcPts val="0"/>
                        </a:spcAft>
                      </a:pPr>
                      <a:r>
                        <a:rPr lang="en-US" sz="1100" dirty="0" err="1">
                          <a:effectLst/>
                        </a:rPr>
                        <a:t>sudo</a:t>
                      </a:r>
                      <a:r>
                        <a:rPr lang="en-US" sz="1100" dirty="0">
                          <a:effectLst/>
                        </a:rPr>
                        <a:t> apt-get install</a:t>
                      </a:r>
                      <a:endParaRPr lang="en-US" sz="1100" dirty="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US" sz="1100">
                          <a:effectLst/>
                        </a:rPr>
                        <a:t>Install new programs.</a:t>
                      </a:r>
                      <a:endParaRPr lang="en-US" sz="1100">
                        <a:effectLst/>
                        <a:latin typeface="Calibri"/>
                        <a:ea typeface="Calibri"/>
                        <a:cs typeface="Times New Roman"/>
                      </a:endParaRPr>
                    </a:p>
                  </a:txBody>
                  <a:tcPr marL="68580" marR="68580" marT="0" marB="0"/>
                </a:tc>
              </a:tr>
              <a:tr h="0">
                <a:tc>
                  <a:txBody>
                    <a:bodyPr/>
                    <a:lstStyle/>
                    <a:p>
                      <a:pPr marL="0" marR="0" algn="l">
                        <a:lnSpc>
                          <a:spcPct val="150000"/>
                        </a:lnSpc>
                        <a:spcBef>
                          <a:spcPts val="0"/>
                        </a:spcBef>
                        <a:spcAft>
                          <a:spcPts val="0"/>
                        </a:spcAft>
                      </a:pPr>
                      <a:r>
                        <a:rPr lang="en-US" sz="1100" dirty="0" err="1">
                          <a:effectLst/>
                        </a:rPr>
                        <a:t>sudo</a:t>
                      </a:r>
                      <a:r>
                        <a:rPr lang="en-US" sz="1100" dirty="0">
                          <a:effectLst/>
                        </a:rPr>
                        <a:t> reboot</a:t>
                      </a:r>
                      <a:endParaRPr lang="en-US" sz="1100" dirty="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US" sz="1100">
                          <a:effectLst/>
                        </a:rPr>
                        <a:t>Restart OS.</a:t>
                      </a:r>
                      <a:endParaRPr lang="en-US" sz="1100">
                        <a:effectLst/>
                        <a:latin typeface="Calibri"/>
                        <a:ea typeface="Calibri"/>
                        <a:cs typeface="Times New Roman"/>
                      </a:endParaRPr>
                    </a:p>
                  </a:txBody>
                  <a:tcPr marL="68580" marR="68580" marT="0" marB="0"/>
                </a:tc>
              </a:tr>
              <a:tr h="0">
                <a:tc>
                  <a:txBody>
                    <a:bodyPr/>
                    <a:lstStyle/>
                    <a:p>
                      <a:pPr marL="0" marR="0" algn="l">
                        <a:lnSpc>
                          <a:spcPct val="150000"/>
                        </a:lnSpc>
                        <a:spcBef>
                          <a:spcPts val="0"/>
                        </a:spcBef>
                        <a:spcAft>
                          <a:spcPts val="0"/>
                        </a:spcAft>
                      </a:pPr>
                      <a:r>
                        <a:rPr lang="en-US" sz="1100" dirty="0" err="1">
                          <a:effectLst/>
                        </a:rPr>
                        <a:t>sudo</a:t>
                      </a:r>
                      <a:r>
                        <a:rPr lang="en-US" sz="1100" dirty="0">
                          <a:effectLst/>
                        </a:rPr>
                        <a:t> halt</a:t>
                      </a:r>
                      <a:endParaRPr lang="en-US" sz="1100" dirty="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US" sz="1100" dirty="0">
                          <a:effectLst/>
                        </a:rPr>
                        <a:t>Shutdown OS.</a:t>
                      </a:r>
                      <a:endParaRPr lang="en-US"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26234812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Editor</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37075198"/>
              </p:ext>
            </p:extLst>
          </p:nvPr>
        </p:nvGraphicFramePr>
        <p:xfrm>
          <a:off x="1143000" y="2057400"/>
          <a:ext cx="6080760" cy="1508760"/>
        </p:xfrm>
        <a:graphic>
          <a:graphicData uri="http://schemas.openxmlformats.org/drawingml/2006/table">
            <a:tbl>
              <a:tblPr firstRow="1" firstCol="1" bandRow="1">
                <a:tableStyleId>{793D81CF-94F2-401A-BA57-92F5A7B2D0C5}</a:tableStyleId>
              </a:tblPr>
              <a:tblGrid>
                <a:gridCol w="1668780"/>
                <a:gridCol w="4411980"/>
              </a:tblGrid>
              <a:tr h="0">
                <a:tc>
                  <a:txBody>
                    <a:bodyPr/>
                    <a:lstStyle/>
                    <a:p>
                      <a:pPr marL="0" marR="0" algn="ctr">
                        <a:lnSpc>
                          <a:spcPct val="150000"/>
                        </a:lnSpc>
                        <a:spcBef>
                          <a:spcPts val="0"/>
                        </a:spcBef>
                        <a:spcAft>
                          <a:spcPts val="0"/>
                        </a:spcAft>
                      </a:pPr>
                      <a:r>
                        <a:rPr lang="en-US" sz="1100" dirty="0">
                          <a:effectLst/>
                        </a:rPr>
                        <a:t>Command</a:t>
                      </a:r>
                      <a:endParaRPr lang="en-US" sz="1100" dirty="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100">
                          <a:effectLst/>
                        </a:rPr>
                        <a:t>Description</a:t>
                      </a:r>
                      <a:endParaRPr lang="en-US" sz="1100">
                        <a:effectLst/>
                        <a:latin typeface="Calibri"/>
                        <a:ea typeface="Calibri"/>
                        <a:cs typeface="Times New Roman"/>
                      </a:endParaRPr>
                    </a:p>
                  </a:txBody>
                  <a:tcPr marL="68580" marR="68580" marT="0" marB="0"/>
                </a:tc>
              </a:tr>
              <a:tr h="0">
                <a:tc>
                  <a:txBody>
                    <a:bodyPr/>
                    <a:lstStyle/>
                    <a:p>
                      <a:pPr marL="0" marR="0" algn="ctr">
                        <a:lnSpc>
                          <a:spcPct val="150000"/>
                        </a:lnSpc>
                        <a:spcBef>
                          <a:spcPts val="0"/>
                        </a:spcBef>
                        <a:spcAft>
                          <a:spcPts val="0"/>
                        </a:spcAft>
                      </a:pPr>
                      <a:r>
                        <a:rPr lang="en-US" sz="1100">
                          <a:effectLst/>
                        </a:rPr>
                        <a:t>vim/vi</a:t>
                      </a:r>
                      <a:endParaRPr lang="en-US" sz="110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US" sz="1100" dirty="0">
                          <a:effectLst/>
                        </a:rPr>
                        <a:t>Command line text editor.</a:t>
                      </a:r>
                      <a:endParaRPr lang="en-US" sz="1100" dirty="0">
                        <a:effectLst/>
                        <a:latin typeface="Calibri"/>
                        <a:ea typeface="Calibri"/>
                        <a:cs typeface="Times New Roman"/>
                      </a:endParaRPr>
                    </a:p>
                  </a:txBody>
                  <a:tcPr marL="68580" marR="68580" marT="0" marB="0"/>
                </a:tc>
              </a:tr>
              <a:tr h="0">
                <a:tc>
                  <a:txBody>
                    <a:bodyPr/>
                    <a:lstStyle/>
                    <a:p>
                      <a:pPr marL="0" marR="0" algn="ctr">
                        <a:lnSpc>
                          <a:spcPct val="150000"/>
                        </a:lnSpc>
                        <a:spcBef>
                          <a:spcPts val="0"/>
                        </a:spcBef>
                        <a:spcAft>
                          <a:spcPts val="0"/>
                        </a:spcAft>
                      </a:pPr>
                      <a:r>
                        <a:rPr lang="en-US" sz="1100">
                          <a:effectLst/>
                        </a:rPr>
                        <a:t>Esc: w q!</a:t>
                      </a:r>
                      <a:endParaRPr lang="en-US" sz="110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US" sz="1100">
                          <a:effectLst/>
                        </a:rPr>
                        <a:t>Save and quit.</a:t>
                      </a:r>
                      <a:endParaRPr lang="en-US" sz="1100">
                        <a:effectLst/>
                        <a:latin typeface="Calibri"/>
                        <a:ea typeface="Calibri"/>
                        <a:cs typeface="Times New Roman"/>
                      </a:endParaRPr>
                    </a:p>
                  </a:txBody>
                  <a:tcPr marL="68580" marR="68580" marT="0" marB="0"/>
                </a:tc>
              </a:tr>
              <a:tr h="0">
                <a:tc>
                  <a:txBody>
                    <a:bodyPr/>
                    <a:lstStyle/>
                    <a:p>
                      <a:pPr marL="0" marR="0" algn="ctr">
                        <a:lnSpc>
                          <a:spcPct val="150000"/>
                        </a:lnSpc>
                        <a:spcBef>
                          <a:spcPts val="0"/>
                        </a:spcBef>
                        <a:spcAft>
                          <a:spcPts val="0"/>
                        </a:spcAft>
                      </a:pPr>
                      <a:r>
                        <a:rPr lang="en-US" sz="1100">
                          <a:effectLst/>
                        </a:rPr>
                        <a:t>Esc:q!</a:t>
                      </a:r>
                      <a:endParaRPr lang="en-US" sz="110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US" sz="1100">
                          <a:effectLst/>
                        </a:rPr>
                        <a:t>Quit without saving.</a:t>
                      </a:r>
                      <a:endParaRPr lang="en-US" sz="1100">
                        <a:effectLst/>
                        <a:latin typeface="Calibri"/>
                        <a:ea typeface="Calibri"/>
                        <a:cs typeface="Times New Roman"/>
                      </a:endParaRPr>
                    </a:p>
                  </a:txBody>
                  <a:tcPr marL="68580" marR="68580" marT="0" marB="0"/>
                </a:tc>
              </a:tr>
              <a:tr h="0">
                <a:tc>
                  <a:txBody>
                    <a:bodyPr/>
                    <a:lstStyle/>
                    <a:p>
                      <a:pPr marL="0" marR="0" algn="ctr">
                        <a:lnSpc>
                          <a:spcPct val="150000"/>
                        </a:lnSpc>
                        <a:spcBef>
                          <a:spcPts val="0"/>
                        </a:spcBef>
                        <a:spcAft>
                          <a:spcPts val="0"/>
                        </a:spcAft>
                      </a:pPr>
                      <a:r>
                        <a:rPr lang="en-US" sz="1100">
                          <a:effectLst/>
                        </a:rPr>
                        <a:t>less</a:t>
                      </a:r>
                      <a:endParaRPr lang="en-US" sz="110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US" sz="1100">
                          <a:effectLst/>
                        </a:rPr>
                        <a:t>To view the file.</a:t>
                      </a:r>
                      <a:endParaRPr lang="en-US" sz="1100">
                        <a:effectLst/>
                        <a:latin typeface="Calibri"/>
                        <a:ea typeface="Calibri"/>
                        <a:cs typeface="Times New Roman"/>
                      </a:endParaRPr>
                    </a:p>
                  </a:txBody>
                  <a:tcPr marL="68580" marR="68580" marT="0" marB="0"/>
                </a:tc>
              </a:tr>
              <a:tr h="0">
                <a:tc>
                  <a:txBody>
                    <a:bodyPr/>
                    <a:lstStyle/>
                    <a:p>
                      <a:pPr marL="0" marR="0" algn="ctr">
                        <a:lnSpc>
                          <a:spcPct val="150000"/>
                        </a:lnSpc>
                        <a:spcBef>
                          <a:spcPts val="0"/>
                        </a:spcBef>
                        <a:spcAft>
                          <a:spcPts val="0"/>
                        </a:spcAft>
                      </a:pPr>
                      <a:r>
                        <a:rPr lang="en-US" sz="1100" dirty="0">
                          <a:effectLst/>
                          <a:latin typeface="+mn-lt"/>
                          <a:ea typeface="+mn-ea"/>
                          <a:cs typeface="+mn-cs"/>
                        </a:rPr>
                        <a:t>i</a:t>
                      </a:r>
                      <a:endParaRPr lang="en-US" sz="1100" dirty="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US" sz="1100" dirty="0">
                          <a:effectLst/>
                        </a:rPr>
                        <a:t>To insert text.</a:t>
                      </a:r>
                      <a:endParaRPr lang="en-US"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16358866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Browser</a:t>
            </a:r>
            <a:endParaRPr lang="en-US" dirty="0"/>
          </a:p>
        </p:txBody>
      </p:sp>
      <p:pic>
        <p:nvPicPr>
          <p:cNvPr id="4" name="Content Placeholder 3"/>
          <p:cNvPicPr preferRelativeResize="0">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66800" y="1828800"/>
            <a:ext cx="3886200" cy="2819400"/>
          </a:xfrm>
        </p:spPr>
      </p:pic>
      <p:sp>
        <p:nvSpPr>
          <p:cNvPr id="6" name="TextBox 5"/>
          <p:cNvSpPr txBox="1"/>
          <p:nvPr/>
        </p:nvSpPr>
        <p:spPr>
          <a:xfrm>
            <a:off x="1020170" y="1358541"/>
            <a:ext cx="5075830" cy="369332"/>
          </a:xfrm>
          <a:prstGeom prst="rect">
            <a:avLst/>
          </a:prstGeom>
          <a:noFill/>
        </p:spPr>
        <p:txBody>
          <a:bodyPr wrap="square" rtlCol="0">
            <a:spAutoFit/>
          </a:bodyPr>
          <a:lstStyle/>
          <a:p>
            <a:pPr marL="285750" indent="-285750">
              <a:buFont typeface="Arial" pitchFamily="34" charset="0"/>
              <a:buChar char="•"/>
            </a:pPr>
            <a:r>
              <a:rPr lang="en-US" dirty="0" smtClean="0"/>
              <a:t>Mozilla Firefox – Default Browser of Linux</a:t>
            </a:r>
            <a:endParaRPr lang="en-US" dirty="0"/>
          </a:p>
        </p:txBody>
      </p:sp>
      <p:sp>
        <p:nvSpPr>
          <p:cNvPr id="3" name="TextBox 2"/>
          <p:cNvSpPr txBox="1"/>
          <p:nvPr/>
        </p:nvSpPr>
        <p:spPr>
          <a:xfrm>
            <a:off x="5597857" y="1981200"/>
            <a:ext cx="2971800" cy="3970318"/>
          </a:xfrm>
          <a:prstGeom prst="rect">
            <a:avLst/>
          </a:prstGeom>
          <a:noFill/>
        </p:spPr>
        <p:txBody>
          <a:bodyPr wrap="square" rtlCol="0">
            <a:spAutoFit/>
          </a:bodyPr>
          <a:lstStyle/>
          <a:p>
            <a:r>
              <a:rPr lang="en-US" dirty="0" smtClean="0"/>
              <a:t>	A </a:t>
            </a:r>
            <a:r>
              <a:rPr lang="en-US" dirty="0"/>
              <a:t>very popular open source Web browser for Windows, Mac and Linux from the Mozilla project. Including a search box for Google and other major sites, the Firefox user interface was designed to be easily customizable by adding "extensions," such as a stock tracker, </a:t>
            </a:r>
            <a:r>
              <a:rPr lang="en-US" dirty="0" err="1"/>
              <a:t>autofill</a:t>
            </a:r>
            <a:r>
              <a:rPr lang="en-US" dirty="0"/>
              <a:t> and hundreds of others.</a:t>
            </a:r>
          </a:p>
        </p:txBody>
      </p:sp>
    </p:spTree>
    <p:extLst>
      <p:ext uri="{BB962C8B-B14F-4D97-AF65-F5344CB8AC3E}">
        <p14:creationId xmlns:p14="http://schemas.microsoft.com/office/powerpoint/2010/main" val="38855605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X-Windows Desktop, Desktop Environment and Desktop Applications/Tools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2819400"/>
            <a:ext cx="3591426" cy="1371600"/>
          </a:xfrm>
        </p:spPr>
      </p:pic>
      <p:sp>
        <p:nvSpPr>
          <p:cNvPr id="5" name="TextBox 4"/>
          <p:cNvSpPr txBox="1"/>
          <p:nvPr/>
        </p:nvSpPr>
        <p:spPr>
          <a:xfrm>
            <a:off x="4191000" y="2057400"/>
            <a:ext cx="4038600" cy="4308872"/>
          </a:xfrm>
          <a:prstGeom prst="rect">
            <a:avLst/>
          </a:prstGeom>
          <a:noFill/>
        </p:spPr>
        <p:txBody>
          <a:bodyPr wrap="square" rtlCol="0">
            <a:spAutoFit/>
          </a:bodyPr>
          <a:lstStyle/>
          <a:p>
            <a:endParaRPr lang="en-US" dirty="0" smtClean="0"/>
          </a:p>
          <a:p>
            <a:r>
              <a:rPr lang="en-US" sz="1600" dirty="0" smtClean="0"/>
              <a:t>       The </a:t>
            </a:r>
            <a:r>
              <a:rPr lang="en-US" sz="1600" dirty="0"/>
              <a:t>GNOME Project was started in 1997 by two then university students, Miguel de </a:t>
            </a:r>
            <a:r>
              <a:rPr lang="en-US" sz="1600" dirty="0" err="1"/>
              <a:t>Icaza</a:t>
            </a:r>
            <a:r>
              <a:rPr lang="en-US" sz="1600" dirty="0"/>
              <a:t> and Federico Mena. Their aim: to produce a free (as in freedom) desktop environment. Since then, GNOME has grown into a hugely successful enterprise. Used by millions of people across the world, it is the most popular desktop environment for GNU/Linux and UNIX-type operating systems. The desktop has been </a:t>
            </a:r>
            <a:r>
              <a:rPr lang="en-US" sz="1600" dirty="0" err="1"/>
              <a:t>utilised</a:t>
            </a:r>
            <a:r>
              <a:rPr lang="en-US" sz="1600" dirty="0"/>
              <a:t> in successful, large-scale enterprise and public deployments, and the project's developer technologies are </a:t>
            </a:r>
            <a:r>
              <a:rPr lang="en-US" sz="1600" dirty="0" err="1"/>
              <a:t>utilised</a:t>
            </a:r>
            <a:r>
              <a:rPr lang="en-US" sz="1600" dirty="0"/>
              <a:t> in a large number of popular mobile devices.</a:t>
            </a:r>
          </a:p>
        </p:txBody>
      </p:sp>
    </p:spTree>
    <p:extLst>
      <p:ext uri="{BB962C8B-B14F-4D97-AF65-F5344CB8AC3E}">
        <p14:creationId xmlns:p14="http://schemas.microsoft.com/office/powerpoint/2010/main" val="7470002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X-Windows Desktop, Desktop Environment and Desktop Applications/Tools</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2286000"/>
            <a:ext cx="3495675" cy="1676400"/>
          </a:xfrm>
        </p:spPr>
      </p:pic>
      <p:sp>
        <p:nvSpPr>
          <p:cNvPr id="7" name="TextBox 6"/>
          <p:cNvSpPr txBox="1"/>
          <p:nvPr/>
        </p:nvSpPr>
        <p:spPr>
          <a:xfrm>
            <a:off x="4419600" y="2057400"/>
            <a:ext cx="4114800" cy="4247317"/>
          </a:xfrm>
          <a:prstGeom prst="rect">
            <a:avLst/>
          </a:prstGeom>
          <a:noFill/>
        </p:spPr>
        <p:txBody>
          <a:bodyPr wrap="square" rtlCol="0">
            <a:spAutoFit/>
          </a:bodyPr>
          <a:lstStyle/>
          <a:p>
            <a:r>
              <a:rPr lang="en-US" dirty="0" smtClean="0"/>
              <a:t>	</a:t>
            </a:r>
            <a:r>
              <a:rPr lang="en-US" dirty="0" err="1" smtClean="0"/>
              <a:t>OpenOffice</a:t>
            </a:r>
            <a:r>
              <a:rPr lang="en-US" dirty="0" smtClean="0"/>
              <a:t> </a:t>
            </a:r>
            <a:r>
              <a:rPr lang="en-US" dirty="0"/>
              <a:t>is the leading open-source office </a:t>
            </a:r>
            <a:r>
              <a:rPr lang="en-US" dirty="0" smtClean="0"/>
              <a:t>software suite</a:t>
            </a:r>
            <a:r>
              <a:rPr lang="en-US" dirty="0"/>
              <a:t> for word processing, spreadsheets, </a:t>
            </a:r>
            <a:r>
              <a:rPr lang="en-US" dirty="0" err="1"/>
              <a:t>presentations,graphics</a:t>
            </a:r>
            <a:r>
              <a:rPr lang="en-US" dirty="0"/>
              <a:t>, databases and more. It is available in many languages and works on all common computers. It stores all your data in an international open standard format and can also read and write files from other common office software packages. It can be downloaded and used completely free of charge for any purpose.</a:t>
            </a:r>
          </a:p>
        </p:txBody>
      </p:sp>
    </p:spTree>
    <p:extLst>
      <p:ext uri="{BB962C8B-B14F-4D97-AF65-F5344CB8AC3E}">
        <p14:creationId xmlns:p14="http://schemas.microsoft.com/office/powerpoint/2010/main" val="883057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956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pPr>
              <a:buNone/>
            </a:pPr>
            <a:r>
              <a:rPr lang="en-US" sz="2800" dirty="0" smtClean="0"/>
              <a:t>	</a:t>
            </a:r>
            <a:r>
              <a:rPr lang="en-US" sz="1800" dirty="0" smtClean="0"/>
              <a:t>	</a:t>
            </a:r>
            <a:r>
              <a:rPr lang="en-US" sz="1800" dirty="0" err="1" smtClean="0"/>
              <a:t>Singapura</a:t>
            </a:r>
            <a:r>
              <a:rPr lang="en-US" sz="1800" dirty="0" smtClean="0"/>
              <a:t> Air is a global company providing the highest quality in terms of air transportation.  Founded in 2012, </a:t>
            </a:r>
            <a:r>
              <a:rPr lang="en-US" sz="1800" dirty="0" err="1" smtClean="0"/>
              <a:t>Singapura</a:t>
            </a:r>
            <a:r>
              <a:rPr lang="en-US" sz="1800" dirty="0" smtClean="0"/>
              <a:t> Air flies one of the youngest aircraft fleets in the world to destinations spanning a network spread over six continents. Today, we internationally recognized as the world's leading airline and operate a modern passenger fleet of more than 20 aircraft.</a:t>
            </a:r>
            <a:endParaRPr lang="en-US" sz="2800" dirty="0" smtClean="0"/>
          </a:p>
          <a:p>
            <a:pPr>
              <a:buNone/>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Achievements</a:t>
            </a:r>
            <a:endParaRPr lang="en-US" dirty="0"/>
          </a:p>
        </p:txBody>
      </p:sp>
      <p:sp>
        <p:nvSpPr>
          <p:cNvPr id="3" name="Content Placeholder 2"/>
          <p:cNvSpPr>
            <a:spLocks noGrp="1"/>
          </p:cNvSpPr>
          <p:nvPr>
            <p:ph idx="1"/>
          </p:nvPr>
        </p:nvSpPr>
        <p:spPr>
          <a:xfrm>
            <a:off x="457200" y="1882808"/>
            <a:ext cx="8229600" cy="2231992"/>
          </a:xfrm>
        </p:spPr>
        <p:txBody>
          <a:bodyPr/>
          <a:lstStyle/>
          <a:p>
            <a:r>
              <a:rPr lang="en-US" sz="1800" dirty="0" smtClean="0"/>
              <a:t>Best Airlines in South East Asia 2012</a:t>
            </a:r>
          </a:p>
          <a:p>
            <a:r>
              <a:rPr lang="en-US" sz="1800" dirty="0" smtClean="0"/>
              <a:t>Airline of the Year 2012 (2</a:t>
            </a:r>
            <a:r>
              <a:rPr lang="en-US" sz="1800" baseline="30000" dirty="0" smtClean="0"/>
              <a:t>nd</a:t>
            </a:r>
            <a:r>
              <a:rPr lang="en-US" sz="1800" dirty="0" smtClean="0"/>
              <a:t> Consecutive Years)</a:t>
            </a:r>
          </a:p>
          <a:p>
            <a:r>
              <a:rPr lang="en-US" sz="1800" dirty="0" smtClean="0"/>
              <a:t>Most Trusted Airline 2011</a:t>
            </a:r>
          </a:p>
          <a:p>
            <a:pPr>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Departments and Staffs</a:t>
            </a:r>
            <a:endParaRPr lang="en-US" dirty="0"/>
          </a:p>
        </p:txBody>
      </p:sp>
      <p:graphicFrame>
        <p:nvGraphicFramePr>
          <p:cNvPr id="6" name="Content Placeholder 5"/>
          <p:cNvGraphicFramePr>
            <a:graphicFrameLocks noGrp="1"/>
          </p:cNvGraphicFramePr>
          <p:nvPr>
            <p:ph idx="1"/>
          </p:nvPr>
        </p:nvGraphicFramePr>
        <p:xfrm>
          <a:off x="533400" y="1447800"/>
          <a:ext cx="8229600" cy="1635760"/>
        </p:xfrm>
        <a:graphic>
          <a:graphicData uri="http://schemas.openxmlformats.org/drawingml/2006/table">
            <a:tbl>
              <a:tblPr firstRow="1" bandRow="1">
                <a:tableStyleId>{073A0DAA-6AF3-43AB-8588-CEC1D06C72B9}</a:tableStyleId>
              </a:tblPr>
              <a:tblGrid>
                <a:gridCol w="4114800"/>
                <a:gridCol w="4114800"/>
              </a:tblGrid>
              <a:tr h="408940">
                <a:tc gridSpan="2">
                  <a:txBody>
                    <a:bodyPr/>
                    <a:lstStyle/>
                    <a:p>
                      <a:r>
                        <a:rPr lang="en-US" dirty="0" smtClean="0"/>
                        <a:t>IT Department</a:t>
                      </a:r>
                      <a:endParaRPr lang="en-US" dirty="0"/>
                    </a:p>
                  </a:txBody>
                  <a:tcPr/>
                </a:tc>
                <a:tc hMerge="1">
                  <a:txBody>
                    <a:bodyPr/>
                    <a:lstStyle/>
                    <a:p>
                      <a:endParaRPr lang="en-US" dirty="0"/>
                    </a:p>
                  </a:txBody>
                  <a:tcPr/>
                </a:tc>
              </a:tr>
              <a:tr h="408940">
                <a:tc>
                  <a:txBody>
                    <a:bodyPr/>
                    <a:lstStyle/>
                    <a:p>
                      <a:r>
                        <a:rPr lang="en-US" dirty="0" err="1" smtClean="0"/>
                        <a:t>Joeven</a:t>
                      </a:r>
                      <a:r>
                        <a:rPr lang="en-US" baseline="0" dirty="0" smtClean="0"/>
                        <a:t> Valenzuela</a:t>
                      </a:r>
                      <a:endParaRPr lang="en-US" dirty="0"/>
                    </a:p>
                  </a:txBody>
                  <a:tcPr/>
                </a:tc>
                <a:tc>
                  <a:txBody>
                    <a:bodyPr/>
                    <a:lstStyle/>
                    <a:p>
                      <a:r>
                        <a:rPr lang="en-US" dirty="0" smtClean="0"/>
                        <a:t>Manager</a:t>
                      </a:r>
                    </a:p>
                  </a:txBody>
                  <a:tcPr/>
                </a:tc>
              </a:tr>
              <a:tr h="408940">
                <a:tc>
                  <a:txBody>
                    <a:bodyPr/>
                    <a:lstStyle/>
                    <a:p>
                      <a:r>
                        <a:rPr lang="en-US" dirty="0" err="1" smtClean="0"/>
                        <a:t>Maimai</a:t>
                      </a:r>
                      <a:r>
                        <a:rPr lang="en-US" baseline="0" dirty="0" smtClean="0"/>
                        <a:t> </a:t>
                      </a:r>
                      <a:r>
                        <a:rPr lang="en-US" baseline="0" dirty="0" err="1" smtClean="0"/>
                        <a:t>Mansanades</a:t>
                      </a:r>
                      <a:endParaRPr lang="en-US" dirty="0"/>
                    </a:p>
                  </a:txBody>
                  <a:tcPr/>
                </a:tc>
                <a:tc>
                  <a:txBody>
                    <a:bodyPr/>
                    <a:lstStyle/>
                    <a:p>
                      <a:r>
                        <a:rPr lang="en-US" dirty="0" smtClean="0"/>
                        <a:t>Supervisor</a:t>
                      </a:r>
                      <a:endParaRPr lang="en-US" dirty="0"/>
                    </a:p>
                  </a:txBody>
                  <a:tcPr/>
                </a:tc>
              </a:tr>
              <a:tr h="408940">
                <a:tc>
                  <a:txBody>
                    <a:bodyPr/>
                    <a:lstStyle/>
                    <a:p>
                      <a:r>
                        <a:rPr lang="en-US" dirty="0" smtClean="0"/>
                        <a:t>Angel </a:t>
                      </a:r>
                      <a:r>
                        <a:rPr lang="en-US" dirty="0" err="1" smtClean="0"/>
                        <a:t>Locsin</a:t>
                      </a:r>
                      <a:r>
                        <a:rPr lang="en-US" dirty="0" smtClean="0"/>
                        <a:t>,</a:t>
                      </a:r>
                      <a:r>
                        <a:rPr lang="en-US" baseline="0" dirty="0" smtClean="0"/>
                        <a:t> Christine Reyes</a:t>
                      </a:r>
                      <a:endParaRPr lang="en-US" dirty="0"/>
                    </a:p>
                  </a:txBody>
                  <a:tcPr/>
                </a:tc>
                <a:tc>
                  <a:txBody>
                    <a:bodyPr/>
                    <a:lstStyle/>
                    <a:p>
                      <a:r>
                        <a:rPr lang="en-US" dirty="0" smtClean="0"/>
                        <a:t>Team Members</a:t>
                      </a:r>
                      <a:endParaRPr lang="en-US" dirty="0"/>
                    </a:p>
                  </a:txBody>
                  <a:tcPr/>
                </a:tc>
              </a:tr>
            </a:tbl>
          </a:graphicData>
        </a:graphic>
      </p:graphicFrame>
      <p:graphicFrame>
        <p:nvGraphicFramePr>
          <p:cNvPr id="7" name="Content Placeholder 5"/>
          <p:cNvGraphicFramePr>
            <a:graphicFrameLocks/>
          </p:cNvGraphicFramePr>
          <p:nvPr/>
        </p:nvGraphicFramePr>
        <p:xfrm>
          <a:off x="533400" y="3261360"/>
          <a:ext cx="8229600" cy="1463040"/>
        </p:xfrm>
        <a:graphic>
          <a:graphicData uri="http://schemas.openxmlformats.org/drawingml/2006/table">
            <a:tbl>
              <a:tblPr firstRow="1" bandRow="1">
                <a:tableStyleId>{073A0DAA-6AF3-43AB-8588-CEC1D06C72B9}</a:tableStyleId>
              </a:tblPr>
              <a:tblGrid>
                <a:gridCol w="4114800"/>
                <a:gridCol w="4114800"/>
              </a:tblGrid>
              <a:tr h="340360">
                <a:tc gridSpan="2">
                  <a:txBody>
                    <a:bodyPr/>
                    <a:lstStyle/>
                    <a:p>
                      <a:r>
                        <a:rPr lang="en-US" dirty="0" smtClean="0"/>
                        <a:t>Human</a:t>
                      </a:r>
                      <a:r>
                        <a:rPr lang="en-US" baseline="0" dirty="0" smtClean="0"/>
                        <a:t> Resource Department</a:t>
                      </a:r>
                      <a:endParaRPr lang="en-US" dirty="0"/>
                    </a:p>
                  </a:txBody>
                  <a:tcPr/>
                </a:tc>
                <a:tc hMerge="1">
                  <a:txBody>
                    <a:bodyPr/>
                    <a:lstStyle/>
                    <a:p>
                      <a:endParaRPr lang="en-US" dirty="0"/>
                    </a:p>
                  </a:txBody>
                  <a:tcPr/>
                </a:tc>
              </a:tr>
              <a:tr h="340360">
                <a:tc>
                  <a:txBody>
                    <a:bodyPr/>
                    <a:lstStyle/>
                    <a:p>
                      <a:r>
                        <a:rPr lang="en-US" dirty="0" smtClean="0"/>
                        <a:t>Jason </a:t>
                      </a:r>
                      <a:r>
                        <a:rPr lang="en-US" dirty="0" err="1" smtClean="0"/>
                        <a:t>Albores</a:t>
                      </a:r>
                      <a:endParaRPr lang="en-US" dirty="0"/>
                    </a:p>
                  </a:txBody>
                  <a:tcPr/>
                </a:tc>
                <a:tc>
                  <a:txBody>
                    <a:bodyPr/>
                    <a:lstStyle/>
                    <a:p>
                      <a:r>
                        <a:rPr lang="en-US" dirty="0" smtClean="0"/>
                        <a:t>Manager</a:t>
                      </a:r>
                    </a:p>
                  </a:txBody>
                  <a:tcPr/>
                </a:tc>
              </a:tr>
              <a:tr h="340360">
                <a:tc>
                  <a:txBody>
                    <a:bodyPr/>
                    <a:lstStyle/>
                    <a:p>
                      <a:r>
                        <a:rPr lang="en-US" dirty="0" smtClean="0"/>
                        <a:t>Isaiah San</a:t>
                      </a:r>
                      <a:r>
                        <a:rPr lang="en-US" baseline="0" dirty="0" smtClean="0"/>
                        <a:t> Jose</a:t>
                      </a:r>
                      <a:endParaRPr lang="en-US" dirty="0"/>
                    </a:p>
                  </a:txBody>
                  <a:tcPr/>
                </a:tc>
                <a:tc>
                  <a:txBody>
                    <a:bodyPr/>
                    <a:lstStyle/>
                    <a:p>
                      <a:r>
                        <a:rPr lang="en-US" dirty="0" smtClean="0"/>
                        <a:t>Supervisor</a:t>
                      </a:r>
                      <a:endParaRPr lang="en-US" dirty="0"/>
                    </a:p>
                  </a:txBody>
                  <a:tcPr/>
                </a:tc>
              </a:tr>
              <a:tr h="340360">
                <a:tc>
                  <a:txBody>
                    <a:bodyPr/>
                    <a:lstStyle/>
                    <a:p>
                      <a:r>
                        <a:rPr lang="en-US" dirty="0" err="1" smtClean="0"/>
                        <a:t>Danica</a:t>
                      </a:r>
                      <a:r>
                        <a:rPr lang="en-US" dirty="0" smtClean="0"/>
                        <a:t> Torres,</a:t>
                      </a:r>
                      <a:r>
                        <a:rPr lang="en-US" baseline="0" dirty="0" smtClean="0"/>
                        <a:t> Cyril </a:t>
                      </a:r>
                      <a:r>
                        <a:rPr lang="en-US" baseline="0" dirty="0" err="1" smtClean="0"/>
                        <a:t>Locsin</a:t>
                      </a:r>
                      <a:endParaRPr lang="en-US" dirty="0"/>
                    </a:p>
                  </a:txBody>
                  <a:tcPr/>
                </a:tc>
                <a:tc>
                  <a:txBody>
                    <a:bodyPr/>
                    <a:lstStyle/>
                    <a:p>
                      <a:r>
                        <a:rPr lang="en-US" dirty="0" smtClean="0"/>
                        <a:t>Team Members</a:t>
                      </a:r>
                      <a:endParaRPr lang="en-US" dirty="0"/>
                    </a:p>
                  </a:txBody>
                  <a:tcPr/>
                </a:tc>
              </a:tr>
            </a:tbl>
          </a:graphicData>
        </a:graphic>
      </p:graphicFrame>
      <p:graphicFrame>
        <p:nvGraphicFramePr>
          <p:cNvPr id="8" name="Content Placeholder 5"/>
          <p:cNvGraphicFramePr>
            <a:graphicFrameLocks/>
          </p:cNvGraphicFramePr>
          <p:nvPr>
            <p:extLst>
              <p:ext uri="{D42A27DB-BD31-4B8C-83A1-F6EECF244321}">
                <p14:modId xmlns:p14="http://schemas.microsoft.com/office/powerpoint/2010/main" val="3049237465"/>
              </p:ext>
            </p:extLst>
          </p:nvPr>
        </p:nvGraphicFramePr>
        <p:xfrm>
          <a:off x="533400" y="4953000"/>
          <a:ext cx="8229600" cy="1463040"/>
        </p:xfrm>
        <a:graphic>
          <a:graphicData uri="http://schemas.openxmlformats.org/drawingml/2006/table">
            <a:tbl>
              <a:tblPr firstRow="1" bandRow="1">
                <a:tableStyleId>{073A0DAA-6AF3-43AB-8588-CEC1D06C72B9}</a:tableStyleId>
              </a:tblPr>
              <a:tblGrid>
                <a:gridCol w="4114800"/>
                <a:gridCol w="4114800"/>
              </a:tblGrid>
              <a:tr h="0">
                <a:tc gridSpan="2">
                  <a:txBody>
                    <a:bodyPr/>
                    <a:lstStyle/>
                    <a:p>
                      <a:r>
                        <a:rPr lang="en-US" dirty="0" smtClean="0"/>
                        <a:t>Marketing</a:t>
                      </a:r>
                      <a:r>
                        <a:rPr lang="en-US" baseline="0" dirty="0" smtClean="0"/>
                        <a:t> </a:t>
                      </a:r>
                      <a:r>
                        <a:rPr lang="en-US" dirty="0" smtClean="0"/>
                        <a:t>Department</a:t>
                      </a:r>
                      <a:endParaRPr lang="en-US" dirty="0"/>
                    </a:p>
                  </a:txBody>
                  <a:tcPr/>
                </a:tc>
                <a:tc hMerge="1">
                  <a:txBody>
                    <a:bodyPr/>
                    <a:lstStyle/>
                    <a:p>
                      <a:endParaRPr lang="en-US" dirty="0"/>
                    </a:p>
                  </a:txBody>
                  <a:tcPr/>
                </a:tc>
              </a:tr>
              <a:tr h="0">
                <a:tc>
                  <a:txBody>
                    <a:bodyPr/>
                    <a:lstStyle/>
                    <a:p>
                      <a:r>
                        <a:rPr lang="en-US" dirty="0" smtClean="0"/>
                        <a:t>Ron</a:t>
                      </a:r>
                      <a:r>
                        <a:rPr lang="en-US" baseline="0" dirty="0" smtClean="0"/>
                        <a:t> Derek De Ramos</a:t>
                      </a:r>
                      <a:endParaRPr lang="en-US" dirty="0"/>
                    </a:p>
                  </a:txBody>
                  <a:tcPr/>
                </a:tc>
                <a:tc>
                  <a:txBody>
                    <a:bodyPr/>
                    <a:lstStyle/>
                    <a:p>
                      <a:r>
                        <a:rPr lang="en-US" dirty="0" smtClean="0"/>
                        <a:t>Manager</a:t>
                      </a:r>
                    </a:p>
                  </a:txBody>
                  <a:tcPr/>
                </a:tc>
              </a:tr>
              <a:tr h="0">
                <a:tc>
                  <a:txBody>
                    <a:bodyPr/>
                    <a:lstStyle/>
                    <a:p>
                      <a:r>
                        <a:rPr lang="en-US" dirty="0" err="1" smtClean="0"/>
                        <a:t>Perigrine</a:t>
                      </a:r>
                      <a:r>
                        <a:rPr lang="en-US" dirty="0" smtClean="0"/>
                        <a:t> Rivera</a:t>
                      </a:r>
                      <a:endParaRPr lang="en-US" dirty="0"/>
                    </a:p>
                  </a:txBody>
                  <a:tcPr/>
                </a:tc>
                <a:tc>
                  <a:txBody>
                    <a:bodyPr/>
                    <a:lstStyle/>
                    <a:p>
                      <a:r>
                        <a:rPr lang="en-US" dirty="0" smtClean="0"/>
                        <a:t>Supervisor</a:t>
                      </a:r>
                      <a:endParaRPr lang="en-US" dirty="0"/>
                    </a:p>
                  </a:txBody>
                  <a:tcPr/>
                </a:tc>
              </a:tr>
              <a:tr h="0">
                <a:tc>
                  <a:txBody>
                    <a:bodyPr/>
                    <a:lstStyle/>
                    <a:p>
                      <a:r>
                        <a:rPr lang="en-US" dirty="0" err="1" smtClean="0"/>
                        <a:t>Solenn</a:t>
                      </a:r>
                      <a:r>
                        <a:rPr lang="en-US" dirty="0" smtClean="0"/>
                        <a:t> </a:t>
                      </a:r>
                      <a:r>
                        <a:rPr lang="en-US" dirty="0" err="1" smtClean="0"/>
                        <a:t>Huesaff</a:t>
                      </a:r>
                      <a:r>
                        <a:rPr lang="en-US" dirty="0" smtClean="0"/>
                        <a:t>,</a:t>
                      </a:r>
                      <a:r>
                        <a:rPr lang="en-US" baseline="0" dirty="0" smtClean="0"/>
                        <a:t> Isabelle </a:t>
                      </a:r>
                      <a:r>
                        <a:rPr lang="en-US" baseline="0" dirty="0" err="1" smtClean="0"/>
                        <a:t>Daza</a:t>
                      </a:r>
                      <a:endParaRPr lang="en-US" baseline="0" dirty="0" smtClean="0"/>
                    </a:p>
                  </a:txBody>
                  <a:tcPr/>
                </a:tc>
                <a:tc>
                  <a:txBody>
                    <a:bodyPr/>
                    <a:lstStyle/>
                    <a:p>
                      <a:r>
                        <a:rPr lang="en-US" dirty="0" smtClean="0"/>
                        <a:t>Team Members</a:t>
                      </a:r>
                      <a:endParaRPr lang="en-US" dirty="0"/>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Departments and Staffs</a:t>
            </a:r>
            <a:endParaRPr lang="en-US" dirty="0"/>
          </a:p>
        </p:txBody>
      </p:sp>
      <p:graphicFrame>
        <p:nvGraphicFramePr>
          <p:cNvPr id="6" name="Content Placeholder 5"/>
          <p:cNvGraphicFramePr>
            <a:graphicFrameLocks noGrp="1"/>
          </p:cNvGraphicFramePr>
          <p:nvPr>
            <p:ph idx="1"/>
          </p:nvPr>
        </p:nvGraphicFramePr>
        <p:xfrm>
          <a:off x="533400" y="1447800"/>
          <a:ext cx="8229600" cy="1635760"/>
        </p:xfrm>
        <a:graphic>
          <a:graphicData uri="http://schemas.openxmlformats.org/drawingml/2006/table">
            <a:tbl>
              <a:tblPr firstRow="1" bandRow="1">
                <a:tableStyleId>{073A0DAA-6AF3-43AB-8588-CEC1D06C72B9}</a:tableStyleId>
              </a:tblPr>
              <a:tblGrid>
                <a:gridCol w="4114800"/>
                <a:gridCol w="4114800"/>
              </a:tblGrid>
              <a:tr h="408940">
                <a:tc gridSpan="2">
                  <a:txBody>
                    <a:bodyPr/>
                    <a:lstStyle/>
                    <a:p>
                      <a:r>
                        <a:rPr lang="en-US" dirty="0" smtClean="0"/>
                        <a:t>Accounting</a:t>
                      </a:r>
                      <a:r>
                        <a:rPr lang="en-US" baseline="0" dirty="0" smtClean="0"/>
                        <a:t> Department</a:t>
                      </a:r>
                      <a:endParaRPr lang="en-US" dirty="0"/>
                    </a:p>
                  </a:txBody>
                  <a:tcPr/>
                </a:tc>
                <a:tc hMerge="1">
                  <a:txBody>
                    <a:bodyPr/>
                    <a:lstStyle/>
                    <a:p>
                      <a:endParaRPr lang="en-US" dirty="0"/>
                    </a:p>
                  </a:txBody>
                  <a:tcPr/>
                </a:tc>
              </a:tr>
              <a:tr h="408940">
                <a:tc>
                  <a:txBody>
                    <a:bodyPr/>
                    <a:lstStyle/>
                    <a:p>
                      <a:r>
                        <a:rPr lang="en-US" dirty="0" smtClean="0"/>
                        <a:t>Kenneth</a:t>
                      </a:r>
                      <a:r>
                        <a:rPr lang="en-US" baseline="0" dirty="0" smtClean="0"/>
                        <a:t> </a:t>
                      </a:r>
                      <a:r>
                        <a:rPr lang="en-US" baseline="0" dirty="0" err="1" smtClean="0"/>
                        <a:t>Manansala</a:t>
                      </a:r>
                      <a:endParaRPr lang="en-US" dirty="0"/>
                    </a:p>
                  </a:txBody>
                  <a:tcPr/>
                </a:tc>
                <a:tc>
                  <a:txBody>
                    <a:bodyPr/>
                    <a:lstStyle/>
                    <a:p>
                      <a:r>
                        <a:rPr lang="en-US" dirty="0" smtClean="0"/>
                        <a:t>Manager</a:t>
                      </a:r>
                    </a:p>
                  </a:txBody>
                  <a:tcPr/>
                </a:tc>
              </a:tr>
              <a:tr h="408940">
                <a:tc>
                  <a:txBody>
                    <a:bodyPr/>
                    <a:lstStyle/>
                    <a:p>
                      <a:r>
                        <a:rPr lang="en-US" dirty="0" err="1" smtClean="0"/>
                        <a:t>Kalvin</a:t>
                      </a:r>
                      <a:r>
                        <a:rPr lang="en-US" dirty="0" smtClean="0"/>
                        <a:t> James </a:t>
                      </a:r>
                      <a:r>
                        <a:rPr lang="en-US" dirty="0" err="1" smtClean="0"/>
                        <a:t>Manansala</a:t>
                      </a:r>
                      <a:endParaRPr lang="en-US" dirty="0"/>
                    </a:p>
                  </a:txBody>
                  <a:tcPr/>
                </a:tc>
                <a:tc>
                  <a:txBody>
                    <a:bodyPr/>
                    <a:lstStyle/>
                    <a:p>
                      <a:r>
                        <a:rPr lang="en-US" dirty="0" smtClean="0"/>
                        <a:t>Supervisor</a:t>
                      </a:r>
                      <a:endParaRPr lang="en-US" dirty="0"/>
                    </a:p>
                  </a:txBody>
                  <a:tcPr/>
                </a:tc>
              </a:tr>
              <a:tr h="408940">
                <a:tc>
                  <a:txBody>
                    <a:bodyPr/>
                    <a:lstStyle/>
                    <a:p>
                      <a:r>
                        <a:rPr lang="en-US" dirty="0" err="1" smtClean="0"/>
                        <a:t>Gerryl</a:t>
                      </a:r>
                      <a:r>
                        <a:rPr lang="en-US" baseline="0" dirty="0" smtClean="0"/>
                        <a:t> Sierra, John Michael Mendez</a:t>
                      </a:r>
                      <a:endParaRPr lang="en-US" dirty="0"/>
                    </a:p>
                  </a:txBody>
                  <a:tcPr/>
                </a:tc>
                <a:tc>
                  <a:txBody>
                    <a:bodyPr/>
                    <a:lstStyle/>
                    <a:p>
                      <a:r>
                        <a:rPr lang="en-US" dirty="0" smtClean="0"/>
                        <a:t>Team Members</a:t>
                      </a:r>
                      <a:endParaRPr lang="en-US" dirty="0"/>
                    </a:p>
                  </a:txBody>
                  <a:tcPr/>
                </a:tc>
              </a:tr>
            </a:tbl>
          </a:graphicData>
        </a:graphic>
      </p:graphicFrame>
      <p:graphicFrame>
        <p:nvGraphicFramePr>
          <p:cNvPr id="7" name="Content Placeholder 5"/>
          <p:cNvGraphicFramePr>
            <a:graphicFrameLocks/>
          </p:cNvGraphicFramePr>
          <p:nvPr/>
        </p:nvGraphicFramePr>
        <p:xfrm>
          <a:off x="533400" y="3261360"/>
          <a:ext cx="8229600" cy="1463040"/>
        </p:xfrm>
        <a:graphic>
          <a:graphicData uri="http://schemas.openxmlformats.org/drawingml/2006/table">
            <a:tbl>
              <a:tblPr firstRow="1" bandRow="1">
                <a:tableStyleId>{073A0DAA-6AF3-43AB-8588-CEC1D06C72B9}</a:tableStyleId>
              </a:tblPr>
              <a:tblGrid>
                <a:gridCol w="4114800"/>
                <a:gridCol w="4114800"/>
              </a:tblGrid>
              <a:tr h="340360">
                <a:tc gridSpan="2">
                  <a:txBody>
                    <a:bodyPr/>
                    <a:lstStyle/>
                    <a:p>
                      <a:r>
                        <a:rPr lang="en-US" dirty="0" smtClean="0"/>
                        <a:t>Customer</a:t>
                      </a:r>
                      <a:r>
                        <a:rPr lang="en-US" baseline="0" dirty="0" smtClean="0"/>
                        <a:t> Service Department</a:t>
                      </a:r>
                      <a:endParaRPr lang="en-US" dirty="0"/>
                    </a:p>
                  </a:txBody>
                  <a:tcPr/>
                </a:tc>
                <a:tc hMerge="1">
                  <a:txBody>
                    <a:bodyPr/>
                    <a:lstStyle/>
                    <a:p>
                      <a:endParaRPr lang="en-US" dirty="0"/>
                    </a:p>
                  </a:txBody>
                  <a:tcPr/>
                </a:tc>
              </a:tr>
              <a:tr h="340360">
                <a:tc>
                  <a:txBody>
                    <a:bodyPr/>
                    <a:lstStyle/>
                    <a:p>
                      <a:r>
                        <a:rPr lang="en-US" dirty="0" smtClean="0"/>
                        <a:t>Joey Reyes</a:t>
                      </a:r>
                      <a:endParaRPr lang="en-US" dirty="0"/>
                    </a:p>
                  </a:txBody>
                  <a:tcPr/>
                </a:tc>
                <a:tc>
                  <a:txBody>
                    <a:bodyPr/>
                    <a:lstStyle/>
                    <a:p>
                      <a:r>
                        <a:rPr lang="en-US" dirty="0" smtClean="0"/>
                        <a:t>Manager</a:t>
                      </a:r>
                    </a:p>
                  </a:txBody>
                  <a:tcPr/>
                </a:tc>
              </a:tr>
              <a:tr h="340360">
                <a:tc>
                  <a:txBody>
                    <a:bodyPr/>
                    <a:lstStyle/>
                    <a:p>
                      <a:r>
                        <a:rPr lang="en-US" dirty="0" err="1" smtClean="0"/>
                        <a:t>Chelai</a:t>
                      </a:r>
                      <a:r>
                        <a:rPr lang="en-US" baseline="0" dirty="0" smtClean="0"/>
                        <a:t> </a:t>
                      </a:r>
                      <a:r>
                        <a:rPr lang="en-US" baseline="0" dirty="0" err="1" smtClean="0"/>
                        <a:t>Manansala</a:t>
                      </a:r>
                      <a:endParaRPr lang="en-US" dirty="0"/>
                    </a:p>
                  </a:txBody>
                  <a:tcPr/>
                </a:tc>
                <a:tc>
                  <a:txBody>
                    <a:bodyPr/>
                    <a:lstStyle/>
                    <a:p>
                      <a:r>
                        <a:rPr lang="en-US" dirty="0" smtClean="0"/>
                        <a:t>Supervisor</a:t>
                      </a:r>
                      <a:endParaRPr lang="en-US" dirty="0"/>
                    </a:p>
                  </a:txBody>
                  <a:tcPr/>
                </a:tc>
              </a:tr>
              <a:tr h="340360">
                <a:tc>
                  <a:txBody>
                    <a:bodyPr/>
                    <a:lstStyle/>
                    <a:p>
                      <a:r>
                        <a:rPr lang="en-US" dirty="0" smtClean="0"/>
                        <a:t>Camille Rivera, Sarah Valenzuela</a:t>
                      </a:r>
                      <a:endParaRPr lang="en-US" dirty="0"/>
                    </a:p>
                  </a:txBody>
                  <a:tcPr/>
                </a:tc>
                <a:tc>
                  <a:txBody>
                    <a:bodyPr/>
                    <a:lstStyle/>
                    <a:p>
                      <a:r>
                        <a:rPr lang="en-US" dirty="0" smtClean="0"/>
                        <a:t>Team Members</a:t>
                      </a:r>
                      <a:endParaRPr lang="en-US" dirty="0"/>
                    </a:p>
                  </a:txBody>
                  <a:tcPr/>
                </a:tc>
              </a:tr>
            </a:tbl>
          </a:graphicData>
        </a:graphic>
      </p:graphicFrame>
      <p:graphicFrame>
        <p:nvGraphicFramePr>
          <p:cNvPr id="8" name="Content Placeholder 5"/>
          <p:cNvGraphicFramePr>
            <a:graphicFrameLocks/>
          </p:cNvGraphicFramePr>
          <p:nvPr/>
        </p:nvGraphicFramePr>
        <p:xfrm>
          <a:off x="533400" y="4953000"/>
          <a:ext cx="8229600" cy="1737360"/>
        </p:xfrm>
        <a:graphic>
          <a:graphicData uri="http://schemas.openxmlformats.org/drawingml/2006/table">
            <a:tbl>
              <a:tblPr firstRow="1" bandRow="1">
                <a:tableStyleId>{073A0DAA-6AF3-43AB-8588-CEC1D06C72B9}</a:tableStyleId>
              </a:tblPr>
              <a:tblGrid>
                <a:gridCol w="4114800"/>
                <a:gridCol w="4114800"/>
              </a:tblGrid>
              <a:tr h="0">
                <a:tc gridSpan="2">
                  <a:txBody>
                    <a:bodyPr/>
                    <a:lstStyle/>
                    <a:p>
                      <a:r>
                        <a:rPr lang="en-US" dirty="0" smtClean="0"/>
                        <a:t>Pilots,</a:t>
                      </a:r>
                      <a:r>
                        <a:rPr lang="en-US" baseline="0" dirty="0" smtClean="0"/>
                        <a:t> Flight Attendants and Crews</a:t>
                      </a:r>
                      <a:endParaRPr lang="en-US" dirty="0"/>
                    </a:p>
                  </a:txBody>
                  <a:tcPr/>
                </a:tc>
                <a:tc hMerge="1">
                  <a:txBody>
                    <a:bodyPr/>
                    <a:lstStyle/>
                    <a:p>
                      <a:endParaRPr lang="en-US" dirty="0"/>
                    </a:p>
                  </a:txBody>
                  <a:tcPr/>
                </a:tc>
              </a:tr>
              <a:tr h="0">
                <a:tc>
                  <a:txBody>
                    <a:bodyPr/>
                    <a:lstStyle/>
                    <a:p>
                      <a:r>
                        <a:rPr lang="en-US" dirty="0" smtClean="0"/>
                        <a:t>Capt.</a:t>
                      </a:r>
                      <a:r>
                        <a:rPr lang="en-US" baseline="0" dirty="0" smtClean="0"/>
                        <a:t> Juan </a:t>
                      </a:r>
                      <a:r>
                        <a:rPr lang="en-US" baseline="0" dirty="0" err="1" smtClean="0"/>
                        <a:t>Dela</a:t>
                      </a:r>
                      <a:r>
                        <a:rPr lang="en-US" baseline="0" dirty="0" smtClean="0"/>
                        <a:t> Cruz</a:t>
                      </a:r>
                      <a:endParaRPr lang="en-US" dirty="0"/>
                    </a:p>
                  </a:txBody>
                  <a:tcPr/>
                </a:tc>
                <a:tc>
                  <a:txBody>
                    <a:bodyPr/>
                    <a:lstStyle/>
                    <a:p>
                      <a:r>
                        <a:rPr lang="en-US" dirty="0" smtClean="0"/>
                        <a:t>Capt.</a:t>
                      </a:r>
                      <a:r>
                        <a:rPr lang="en-US" baseline="0" dirty="0" smtClean="0"/>
                        <a:t> </a:t>
                      </a:r>
                      <a:r>
                        <a:rPr lang="en-US" baseline="0" dirty="0" err="1" smtClean="0"/>
                        <a:t>Jomar</a:t>
                      </a:r>
                      <a:r>
                        <a:rPr lang="en-US" baseline="0" dirty="0" smtClean="0"/>
                        <a:t> </a:t>
                      </a:r>
                      <a:r>
                        <a:rPr lang="en-US" baseline="0" dirty="0" err="1" smtClean="0"/>
                        <a:t>Titong</a:t>
                      </a:r>
                      <a:endParaRPr lang="en-US" dirty="0" smtClean="0"/>
                    </a:p>
                  </a:txBody>
                  <a:tcPr/>
                </a:tc>
              </a:tr>
              <a:tr h="0">
                <a:tc>
                  <a:txBody>
                    <a:bodyPr/>
                    <a:lstStyle/>
                    <a:p>
                      <a:r>
                        <a:rPr lang="en-US" dirty="0" smtClean="0"/>
                        <a:t>Capt.</a:t>
                      </a:r>
                      <a:r>
                        <a:rPr lang="en-US" baseline="0" dirty="0" smtClean="0"/>
                        <a:t> </a:t>
                      </a:r>
                      <a:r>
                        <a:rPr lang="en-US" baseline="0" dirty="0" err="1" smtClean="0"/>
                        <a:t>Zy</a:t>
                      </a:r>
                      <a:r>
                        <a:rPr lang="en-US" baseline="0" dirty="0" smtClean="0"/>
                        <a:t> </a:t>
                      </a:r>
                      <a:r>
                        <a:rPr lang="en-US" baseline="0" dirty="0" err="1" smtClean="0"/>
                        <a:t>Palomero</a:t>
                      </a:r>
                      <a:endParaRPr lang="en-US" dirty="0"/>
                    </a:p>
                  </a:txBody>
                  <a:tcPr/>
                </a:tc>
                <a:tc>
                  <a:txBody>
                    <a:bodyPr/>
                    <a:lstStyle/>
                    <a:p>
                      <a:r>
                        <a:rPr lang="en-US" dirty="0" err="1" smtClean="0"/>
                        <a:t>Paulene</a:t>
                      </a:r>
                      <a:r>
                        <a:rPr lang="en-US" baseline="0" dirty="0" smtClean="0"/>
                        <a:t> So</a:t>
                      </a:r>
                      <a:endParaRPr lang="en-US" dirty="0"/>
                    </a:p>
                  </a:txBody>
                  <a:tcPr/>
                </a:tc>
              </a:tr>
              <a:tr h="0">
                <a:tc>
                  <a:txBody>
                    <a:bodyPr/>
                    <a:lstStyle/>
                    <a:p>
                      <a:r>
                        <a:rPr lang="en-US" dirty="0" smtClean="0"/>
                        <a:t>Akira Hassan</a:t>
                      </a:r>
                      <a:endParaRPr lang="en-US" baseline="0" dirty="0" smtClean="0"/>
                    </a:p>
                  </a:txBody>
                  <a:tcPr/>
                </a:tc>
                <a:tc>
                  <a:txBody>
                    <a:bodyPr/>
                    <a:lstStyle/>
                    <a:p>
                      <a:r>
                        <a:rPr lang="en-US" dirty="0" err="1" smtClean="0"/>
                        <a:t>Paloma</a:t>
                      </a:r>
                      <a:r>
                        <a:rPr lang="en-US" baseline="0" dirty="0" smtClean="0"/>
                        <a:t> </a:t>
                      </a:r>
                      <a:r>
                        <a:rPr lang="en-US" baseline="0" dirty="0" err="1" smtClean="0"/>
                        <a:t>Esmeria</a:t>
                      </a:r>
                      <a:endParaRPr lang="en-US" baseline="0" dirty="0" smtClean="0"/>
                    </a:p>
                    <a:p>
                      <a:endParaRPr lang="en-US" dirty="0"/>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pPr lvl="0"/>
            <a:r>
              <a:rPr lang="en-US" sz="1800" dirty="0" smtClean="0"/>
              <a:t>To provide excellent services between our shareholders and customers.</a:t>
            </a:r>
          </a:p>
          <a:p>
            <a:pPr lvl="0"/>
            <a:r>
              <a:rPr lang="en-US" sz="1800" dirty="0" smtClean="0"/>
              <a:t>To be able to install Linux Operating System to </a:t>
            </a:r>
            <a:r>
              <a:rPr lang="en-US" sz="1800" dirty="0" err="1" smtClean="0"/>
              <a:t>Singapura</a:t>
            </a:r>
            <a:r>
              <a:rPr lang="en-US" sz="1800" dirty="0" smtClean="0"/>
              <a:t> Air company.</a:t>
            </a:r>
          </a:p>
          <a:p>
            <a:pPr lvl="0"/>
            <a:r>
              <a:rPr lang="en-US" sz="1800" dirty="0" smtClean="0"/>
              <a:t>To be able to create users and groups using Linux.</a:t>
            </a:r>
          </a:p>
          <a:p>
            <a:pPr>
              <a:buNone/>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Requirements</a:t>
            </a:r>
            <a:endParaRPr lang="en-US" dirty="0"/>
          </a:p>
        </p:txBody>
      </p:sp>
      <p:sp>
        <p:nvSpPr>
          <p:cNvPr id="3" name="Content Placeholder 2"/>
          <p:cNvSpPr>
            <a:spLocks noGrp="1"/>
          </p:cNvSpPr>
          <p:nvPr>
            <p:ph idx="1"/>
          </p:nvPr>
        </p:nvSpPr>
        <p:spPr/>
        <p:txBody>
          <a:bodyPr/>
          <a:lstStyle/>
          <a:p>
            <a:pPr>
              <a:buNone/>
            </a:pPr>
            <a:r>
              <a:rPr lang="en-US" dirty="0" smtClean="0"/>
              <a:t>RAM size: 1TB – 2 TB</a:t>
            </a:r>
          </a:p>
          <a:p>
            <a:pPr>
              <a:buNone/>
            </a:pPr>
            <a:r>
              <a:rPr lang="en-US" dirty="0" smtClean="0"/>
              <a:t>Hard Drive Size: 500GB</a:t>
            </a:r>
          </a:p>
          <a:p>
            <a:pPr>
              <a:buNone/>
            </a:pPr>
            <a:r>
              <a:rPr lang="en-US" dirty="0" smtClean="0"/>
              <a:t>Processor Speed:1.7GHz</a:t>
            </a:r>
          </a:p>
          <a:p>
            <a:pPr>
              <a:buNone/>
            </a:pPr>
            <a:r>
              <a:rPr lang="en-US" dirty="0" smtClean="0"/>
              <a:t>Display: 1200x800</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a:t>
            </a:r>
            <a:endParaRPr lang="en-US" dirty="0"/>
          </a:p>
        </p:txBody>
      </p:sp>
      <p:pic>
        <p:nvPicPr>
          <p:cNvPr id="4" name="Picture 3" descr="F:\Linux\Print Screen\2.png"/>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76400"/>
            <a:ext cx="3475547" cy="1948672"/>
          </a:xfrm>
          <a:prstGeom prst="rect">
            <a:avLst/>
          </a:prstGeom>
          <a:noFill/>
          <a:ln>
            <a:noFill/>
          </a:ln>
        </p:spPr>
      </p:pic>
      <p:pic>
        <p:nvPicPr>
          <p:cNvPr id="5" name="Picture 4" descr="F:\Linux\Print Screen\2.png"/>
          <p:cNvPicPr/>
          <p:nvPr/>
        </p:nvPicPr>
        <p:blipFill>
          <a:blip r:embed="rId2">
            <a:extLst>
              <a:ext uri="{28A0092B-C50C-407E-A947-70E740481C1C}">
                <a14:useLocalDpi xmlns:a14="http://schemas.microsoft.com/office/drawing/2010/main" val="0"/>
              </a:ext>
            </a:extLst>
          </a:blip>
          <a:srcRect/>
          <a:stretch>
            <a:fillRect/>
          </a:stretch>
        </p:blipFill>
        <p:spPr bwMode="auto">
          <a:xfrm>
            <a:off x="4267200" y="1676400"/>
            <a:ext cx="3475547" cy="1948672"/>
          </a:xfrm>
          <a:prstGeom prst="rect">
            <a:avLst/>
          </a:prstGeom>
          <a:noFill/>
          <a:ln>
            <a:noFill/>
          </a:ln>
        </p:spPr>
      </p:pic>
      <p:pic>
        <p:nvPicPr>
          <p:cNvPr id="6" name="Picture 5" descr="F:\Linux\Print Screen\3.png"/>
          <p:cNvPicPr/>
          <p:nvPr/>
        </p:nvPicPr>
        <p:blipFill>
          <a:blip r:embed="rId3">
            <a:extLst>
              <a:ext uri="{28A0092B-C50C-407E-A947-70E740481C1C}">
                <a14:useLocalDpi xmlns:a14="http://schemas.microsoft.com/office/drawing/2010/main" val="0"/>
              </a:ext>
            </a:extLst>
          </a:blip>
          <a:srcRect/>
          <a:stretch>
            <a:fillRect/>
          </a:stretch>
        </p:blipFill>
        <p:spPr bwMode="auto">
          <a:xfrm>
            <a:off x="457200" y="3962400"/>
            <a:ext cx="3476446" cy="1948671"/>
          </a:xfrm>
          <a:prstGeom prst="rect">
            <a:avLst/>
          </a:prstGeom>
          <a:noFill/>
          <a:ln>
            <a:noFill/>
          </a:ln>
        </p:spPr>
      </p:pic>
      <p:pic>
        <p:nvPicPr>
          <p:cNvPr id="7" name="Picture 6" descr="F:\Linux\Print Screen\4.png"/>
          <p:cNvPicPr/>
          <p:nvPr/>
        </p:nvPicPr>
        <p:blipFill>
          <a:blip r:embed="rId4">
            <a:extLst>
              <a:ext uri="{28A0092B-C50C-407E-A947-70E740481C1C}">
                <a14:useLocalDpi xmlns:a14="http://schemas.microsoft.com/office/drawing/2010/main" val="0"/>
              </a:ext>
            </a:extLst>
          </a:blip>
          <a:srcRect/>
          <a:stretch>
            <a:fillRect/>
          </a:stretch>
        </p:blipFill>
        <p:spPr bwMode="auto">
          <a:xfrm>
            <a:off x="4267200" y="3962400"/>
            <a:ext cx="3467819" cy="1948671"/>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a:t>
            </a:r>
            <a:endParaRPr lang="en-US" dirty="0"/>
          </a:p>
        </p:txBody>
      </p:sp>
      <p:pic>
        <p:nvPicPr>
          <p:cNvPr id="4" name="Picture 3" descr="F:\Linux\Print Screen\5.png"/>
          <p:cNvPicPr/>
          <p:nvPr/>
        </p:nvPicPr>
        <p:blipFill>
          <a:blip r:embed="rId2">
            <a:extLst>
              <a:ext uri="{28A0092B-C50C-407E-A947-70E740481C1C}">
                <a14:useLocalDpi xmlns:a14="http://schemas.microsoft.com/office/drawing/2010/main" val="0"/>
              </a:ext>
            </a:extLst>
          </a:blip>
          <a:srcRect/>
          <a:stretch>
            <a:fillRect/>
          </a:stretch>
        </p:blipFill>
        <p:spPr bwMode="auto">
          <a:xfrm>
            <a:off x="762000" y="1676400"/>
            <a:ext cx="3467819" cy="1948672"/>
          </a:xfrm>
          <a:prstGeom prst="rect">
            <a:avLst/>
          </a:prstGeom>
          <a:noFill/>
          <a:ln>
            <a:noFill/>
          </a:ln>
        </p:spPr>
      </p:pic>
      <p:pic>
        <p:nvPicPr>
          <p:cNvPr id="5" name="Picture 4" descr="F:\Linux\Print Screen\5.png"/>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676400"/>
            <a:ext cx="3467819" cy="1948672"/>
          </a:xfrm>
          <a:prstGeom prst="rect">
            <a:avLst/>
          </a:prstGeom>
          <a:noFill/>
          <a:ln>
            <a:noFill/>
          </a:ln>
        </p:spPr>
      </p:pic>
      <p:pic>
        <p:nvPicPr>
          <p:cNvPr id="6" name="Picture 5" descr="F:\Linux\Print Screen\7.png"/>
          <p:cNvPicPr/>
          <p:nvPr/>
        </p:nvPicPr>
        <p:blipFill>
          <a:blip r:embed="rId3">
            <a:extLst>
              <a:ext uri="{28A0092B-C50C-407E-A947-70E740481C1C}">
                <a14:useLocalDpi xmlns:a14="http://schemas.microsoft.com/office/drawing/2010/main" val="0"/>
              </a:ext>
            </a:extLst>
          </a:blip>
          <a:srcRect/>
          <a:stretch>
            <a:fillRect/>
          </a:stretch>
        </p:blipFill>
        <p:spPr bwMode="auto">
          <a:xfrm>
            <a:off x="838200" y="4267200"/>
            <a:ext cx="3467819" cy="2009056"/>
          </a:xfrm>
          <a:prstGeom prst="rect">
            <a:avLst/>
          </a:prstGeom>
          <a:noFill/>
          <a:ln>
            <a:noFill/>
          </a:ln>
        </p:spPr>
      </p:pic>
      <p:pic>
        <p:nvPicPr>
          <p:cNvPr id="7" name="Picture 6" descr="F:\Linux\Print Screen\8.png"/>
          <p:cNvPicPr/>
          <p:nvPr/>
        </p:nvPicPr>
        <p:blipFill>
          <a:blip r:embed="rId4">
            <a:extLst>
              <a:ext uri="{28A0092B-C50C-407E-A947-70E740481C1C}">
                <a14:useLocalDpi xmlns:a14="http://schemas.microsoft.com/office/drawing/2010/main" val="0"/>
              </a:ext>
            </a:extLst>
          </a:blip>
          <a:srcRect/>
          <a:stretch>
            <a:fillRect/>
          </a:stretch>
        </p:blipFill>
        <p:spPr bwMode="auto">
          <a:xfrm>
            <a:off x="4648200" y="4267200"/>
            <a:ext cx="3467819" cy="2009056"/>
          </a:xfrm>
          <a:prstGeom prst="rect">
            <a:avLst/>
          </a:prstGeom>
          <a:noFill/>
          <a:ln>
            <a:noFill/>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249</TotalTime>
  <Words>519</Words>
  <Application>Microsoft Office PowerPoint</Application>
  <PresentationFormat>On-screen Show (4:3)</PresentationFormat>
  <Paragraphs>149</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Verve</vt:lpstr>
      <vt:lpstr>Singapura Air</vt:lpstr>
      <vt:lpstr>Introduction</vt:lpstr>
      <vt:lpstr>Achievements</vt:lpstr>
      <vt:lpstr>Departments and Staffs</vt:lpstr>
      <vt:lpstr>Departments and Staffs</vt:lpstr>
      <vt:lpstr>Objectives</vt:lpstr>
      <vt:lpstr>System Requirements</vt:lpstr>
      <vt:lpstr>Installation</vt:lpstr>
      <vt:lpstr>Installation</vt:lpstr>
      <vt:lpstr>Installation</vt:lpstr>
      <vt:lpstr>Adding User</vt:lpstr>
      <vt:lpstr>Adding Group</vt:lpstr>
      <vt:lpstr>Policy Settings</vt:lpstr>
      <vt:lpstr>Common Linux Command</vt:lpstr>
      <vt:lpstr>Text Editor</vt:lpstr>
      <vt:lpstr>Web Browser</vt:lpstr>
      <vt:lpstr>X-Windows Desktop, Desktop Environment and Desktop Applications/Tools</vt:lpstr>
      <vt:lpstr>X-Windows Desktop, Desktop Environment and Desktop Applications/Tools</vt:lpstr>
      <vt:lpstr>PowerPoint Presentation</vt:lpstr>
    </vt:vector>
  </TitlesOfParts>
  <Company>Grizli777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My Source</dc:creator>
  <cp:lastModifiedBy>Mychll</cp:lastModifiedBy>
  <cp:revision>29</cp:revision>
  <dcterms:created xsi:type="dcterms:W3CDTF">2013-02-21T14:35:02Z</dcterms:created>
  <dcterms:modified xsi:type="dcterms:W3CDTF">2013-09-10T17:32:02Z</dcterms:modified>
</cp:coreProperties>
</file>