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1" r:id="rId2"/>
    <p:sldId id="324" r:id="rId3"/>
    <p:sldId id="326" r:id="rId4"/>
    <p:sldId id="327" r:id="rId5"/>
    <p:sldId id="328" r:id="rId6"/>
    <p:sldId id="329" r:id="rId7"/>
    <p:sldId id="330" r:id="rId8"/>
    <p:sldId id="331" r:id="rId9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3333FF"/>
    <a:srgbClr val="969696"/>
    <a:srgbClr val="000000"/>
    <a:srgbClr val="FF5050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 autoAdjust="0"/>
    <p:restoredTop sz="90941" autoAdjust="0"/>
  </p:normalViewPr>
  <p:slideViewPr>
    <p:cSldViewPr snapToGrid="0">
      <p:cViewPr>
        <p:scale>
          <a:sx n="80" d="100"/>
          <a:sy n="80" d="100"/>
        </p:scale>
        <p:origin x="-852" y="204"/>
      </p:cViewPr>
      <p:guideLst>
        <p:guide orient="horz" pos="2988"/>
        <p:guide pos="22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-780" y="-60"/>
      </p:cViewPr>
      <p:guideLst>
        <p:guide orient="horz" pos="287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9938" y="8704263"/>
            <a:ext cx="53101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en-US" sz="1000" b="1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 b="1">
                <a:solidFill>
                  <a:schemeClr val="tx1"/>
                </a:solidFill>
                <a:latin typeface="Times New Roman" charset="0"/>
              </a:rPr>
              <a:t>-</a:t>
            </a:r>
            <a:fld id="{FCA5085D-D6A7-46AF-A5F6-7E20C4D33C8F}" type="slidenum">
              <a:rPr lang="en-US" sz="1000" b="1">
                <a:solidFill>
                  <a:schemeClr val="tx1"/>
                </a:solidFill>
                <a:latin typeface="Arial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503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5300" y="153988"/>
            <a:ext cx="5867400" cy="440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2750" y="4759325"/>
            <a:ext cx="602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6" tIns="45658" rIns="91316" bIns="45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Heading (Level 1) Arial 11pt Bold</a:t>
            </a:r>
          </a:p>
          <a:p>
            <a:pPr lvl="1"/>
            <a:r>
              <a:rPr lang="en-US" noProof="0" smtClean="0"/>
              <a:t>Body Text (Level 2) Times New Roman 11pt</a:t>
            </a:r>
          </a:p>
          <a:p>
            <a:pPr lvl="2"/>
            <a:r>
              <a:rPr lang="en-US" noProof="0" smtClean="0"/>
              <a:t>Bullet 1 (Level 3) Times New Roman 11pt</a:t>
            </a:r>
          </a:p>
          <a:p>
            <a:pPr lvl="3"/>
            <a:r>
              <a:rPr lang="en-US" noProof="0" smtClean="0"/>
              <a:t>Bullet 2 (Level 4) Times New Roman 11pt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r>
              <a:rPr lang="en-US" noProof="0" smtClean="0"/>
              <a:t>Technical Note (Level 1) Arial 11pt Bold (CHANGE TO BLUE)</a:t>
            </a:r>
          </a:p>
          <a:p>
            <a:pPr lvl="0"/>
            <a:r>
              <a:rPr lang="en-US" noProof="0" smtClean="0"/>
              <a:t>Instructor Note (Level 1) Arial 11pt Bold (CHANGE TO BLUE)</a:t>
            </a:r>
          </a:p>
          <a:p>
            <a:pPr lvl="1"/>
            <a:r>
              <a:rPr lang="en-US" noProof="0" smtClean="0"/>
              <a:t>Body Text (Level 2) Times New Roman 11pt (CHANGE TO BLUE)</a:t>
            </a:r>
          </a:p>
          <a:p>
            <a:pPr lvl="2"/>
            <a:r>
              <a:rPr lang="en-US" noProof="0" smtClean="0"/>
              <a:t>Bullet 1 (Level 3) Times New Roman 11pt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5963" y="8582025"/>
            <a:ext cx="5302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en-US" sz="1100" b="1">
                <a:solidFill>
                  <a:schemeClr val="tx1"/>
                </a:solidFill>
                <a:latin typeface="Arial" charset="0"/>
              </a:rPr>
              <a:t>Introduction to Oracle9</a:t>
            </a:r>
            <a:r>
              <a:rPr lang="en-US" sz="1100" b="1" i="1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1100" b="1">
                <a:solidFill>
                  <a:schemeClr val="tx1"/>
                </a:solidFill>
                <a:latin typeface="Arial" charset="0"/>
              </a:rPr>
              <a:t>: SQL </a:t>
            </a:r>
            <a:r>
              <a:rPr lang="en-US" sz="1000" b="1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US" sz="1000" b="1">
                <a:solidFill>
                  <a:schemeClr val="tx1"/>
                </a:solidFill>
                <a:latin typeface="Times New Roman" charset="0"/>
              </a:rPr>
              <a:t>-</a:t>
            </a:r>
            <a:fld id="{2D35EE89-5D08-4D48-ACBB-FDE2E1D7A548}" type="slidenum">
              <a:rPr lang="en-US" sz="1000" b="1">
                <a:solidFill>
                  <a:schemeClr val="tx1"/>
                </a:solidFill>
                <a:latin typeface="Arial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813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b="1" kern="1200">
        <a:solidFill>
          <a:schemeClr val="tx1"/>
        </a:solidFill>
        <a:latin typeface="Arial" charset="0"/>
        <a:ea typeface="+mn-ea"/>
        <a:cs typeface="+mn-cs"/>
      </a:defRPr>
    </a:lvl1pPr>
    <a:lvl2pPr marL="119063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kern="1200">
        <a:solidFill>
          <a:schemeClr val="tx1"/>
        </a:solidFill>
        <a:latin typeface="Times New Roman" charset="0"/>
        <a:ea typeface="+mn-ea"/>
        <a:cs typeface="+mn-cs"/>
      </a:defRPr>
    </a:lvl2pPr>
    <a:lvl3pPr marL="465138" indent="-225425" algn="l" defTabSz="425450" rtl="0" eaLnBrk="0" fontAlgn="base" hangingPunct="0">
      <a:spcBef>
        <a:spcPct val="30000"/>
      </a:spcBef>
      <a:spcAft>
        <a:spcPct val="0"/>
      </a:spcAft>
      <a:buChar char="•"/>
      <a:tabLst>
        <a:tab pos="471488" algn="l"/>
      </a:tabLst>
      <a:defRPr sz="1100" kern="1200">
        <a:solidFill>
          <a:schemeClr val="tx1"/>
        </a:solidFill>
        <a:latin typeface="Times New Roman" charset="0"/>
        <a:ea typeface="+mn-ea"/>
        <a:cs typeface="+mn-cs"/>
      </a:defRPr>
    </a:lvl3pPr>
    <a:lvl4pPr marL="876300" indent="-222250" algn="l" defTabSz="425450" rtl="0" eaLnBrk="0" fontAlgn="base" hangingPunct="0">
      <a:spcBef>
        <a:spcPct val="30000"/>
      </a:spcBef>
      <a:spcAft>
        <a:spcPct val="0"/>
      </a:spcAft>
      <a:buChar char="–"/>
      <a:tabLst>
        <a:tab pos="471488" algn="l"/>
      </a:tabLst>
      <a:defRPr sz="11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558800" y="952500"/>
            <a:ext cx="80264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822325">
              <a:spcBef>
                <a:spcPct val="50000"/>
              </a:spcBef>
              <a:defRPr/>
            </a:pPr>
            <a:r>
              <a:rPr lang="en-US" sz="27700" b="1">
                <a:latin typeface="Times" pitchFamily="18" charset="0"/>
              </a:rPr>
              <a:t>1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0"/>
            <a:ext cx="92964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2538413" y="6565900"/>
            <a:ext cx="41005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822325">
              <a:defRPr/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Copyright © Oracle Corporation, 2001. All rights reserved.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27100" y="2667000"/>
            <a:ext cx="73025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886200"/>
            <a:ext cx="7327900" cy="409575"/>
          </a:xfrm>
        </p:spPr>
        <p:txBody>
          <a:bodyPr/>
          <a:lstStyle>
            <a:lvl1pPr marL="0" indent="0" algn="ctr">
              <a:buFont typeface="Arial" charset="0"/>
              <a:buNone/>
              <a:tabLst>
                <a:tab pos="576263" algn="l"/>
              </a:tabLst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1438" y="530225"/>
            <a:ext cx="1851025" cy="3214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600" y="530225"/>
            <a:ext cx="5405438" cy="3214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713" y="1814513"/>
            <a:ext cx="3616325" cy="193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814513"/>
            <a:ext cx="3616325" cy="193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P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86500"/>
            <a:ext cx="92964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63600" y="530225"/>
            <a:ext cx="7408863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4713" y="1814513"/>
            <a:ext cx="738505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black">
          <a:xfrm>
            <a:off x="460375" y="6577013"/>
            <a:ext cx="962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822325">
              <a:spcBef>
                <a:spcPct val="50000"/>
              </a:spcBef>
              <a:defRPr/>
            </a:pPr>
            <a:r>
              <a:rPr lang="en-US" sz="1200" b="1">
                <a:solidFill>
                  <a:schemeClr val="folHlink"/>
                </a:solidFill>
                <a:latin typeface="Arial" charset="0"/>
              </a:rPr>
              <a:t>1-</a:t>
            </a:r>
            <a:fld id="{5688EBB1-07D8-4A28-979E-0DFE779A3FCB}" type="slidenum">
              <a:rPr lang="en-US" sz="1200" b="1">
                <a:solidFill>
                  <a:schemeClr val="folHlink"/>
                </a:solidFill>
                <a:latin typeface="Arial" charset="0"/>
              </a:rPr>
              <a:pPr defTabSz="822325">
                <a:spcBef>
                  <a:spcPct val="50000"/>
                </a:spcBef>
                <a:defRPr/>
              </a:pPr>
              <a:t>‹#›</a:t>
            </a:fld>
            <a:endParaRPr lang="en-US" sz="1200" b="1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black">
          <a:xfrm>
            <a:off x="2538413" y="6565900"/>
            <a:ext cx="41005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822325">
              <a:defRPr/>
            </a:pPr>
            <a:r>
              <a:rPr lang="en-US" sz="1200">
                <a:solidFill>
                  <a:schemeClr val="tx1"/>
                </a:solidFill>
                <a:latin typeface="Arial" charset="0"/>
              </a:rPr>
              <a:t>Copyright © Oracle Corporation, 2001.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404813" indent="-404813" algn="l" defTabSz="346075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SzPct val="125000"/>
        <a:buFont typeface="Arial" charset="0"/>
        <a:buChar char="•"/>
        <a:tabLst>
          <a:tab pos="571500" algn="l"/>
        </a:tabLst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19163" indent="-400050" algn="l" defTabSz="346075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2pPr>
      <a:lvl3pPr marL="1319213" indent="-285750" algn="l" defTabSz="346075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3pPr>
      <a:lvl4pPr marL="1662113" indent="-228600" algn="l" defTabSz="346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4pPr>
      <a:lvl5pPr marL="2005013" indent="-228600" algn="l" defTabSz="346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5pPr>
      <a:lvl6pPr marL="2462213" indent="-228600" algn="l" defTabSz="346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6pPr>
      <a:lvl7pPr marL="2919413" indent="-228600" algn="l" defTabSz="346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7pPr>
      <a:lvl8pPr marL="3376613" indent="-228600" algn="l" defTabSz="346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8pPr>
      <a:lvl9pPr marL="3833813" indent="-228600" algn="l" defTabSz="3460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–"/>
        <a:tabLst>
          <a:tab pos="571500" algn="l"/>
        </a:tabLst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506413" y="2457450"/>
            <a:ext cx="6097587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charset="0"/>
              <a:buNone/>
              <a:tabLst>
                <a:tab pos="571500" algn="l"/>
              </a:tabLst>
              <a:defRPr/>
            </a:pPr>
            <a:r>
              <a:rPr lang="en-PH" sz="20000" b="1" kern="0" dirty="0">
                <a:solidFill>
                  <a:schemeClr val="accent5">
                    <a:lumMod val="25000"/>
                  </a:schemeClr>
                </a:solidFill>
                <a:latin typeface="+mn-lt"/>
              </a:rPr>
              <a:t>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PH" sz="3600" dirty="0" smtClean="0"/>
              <a:t>Controlling User access</a:t>
            </a:r>
          </a:p>
        </p:txBody>
      </p:sp>
      <p:sp>
        <p:nvSpPr>
          <p:cNvPr id="3076" name="Text Placeholder 4"/>
          <p:cNvSpPr>
            <a:spLocks noGrp="1"/>
          </p:cNvSpPr>
          <p:nvPr>
            <p:ph type="body" idx="1"/>
          </p:nvPr>
        </p:nvSpPr>
        <p:spPr>
          <a:xfrm>
            <a:off x="722313" y="4021138"/>
            <a:ext cx="7772400" cy="385762"/>
          </a:xfrm>
        </p:spPr>
        <p:txBody>
          <a:bodyPr/>
          <a:lstStyle/>
          <a:p>
            <a:r>
              <a:rPr lang="en-PH" smtClean="0"/>
              <a:t>STRUCTURED QUERY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874713" y="1814513"/>
            <a:ext cx="7385050" cy="2496710"/>
          </a:xfrm>
        </p:spPr>
        <p:txBody>
          <a:bodyPr/>
          <a:lstStyle/>
          <a:p>
            <a:r>
              <a:rPr lang="en-PH" dirty="0" smtClean="0"/>
              <a:t>Create users</a:t>
            </a:r>
          </a:p>
          <a:p>
            <a:r>
              <a:rPr lang="en-PH" dirty="0" smtClean="0"/>
              <a:t>Use GRANT and REVOKE statements for object privileges</a:t>
            </a:r>
          </a:p>
          <a:p>
            <a:pPr>
              <a:buNone/>
            </a:pPr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Creating Users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874713" y="1814513"/>
            <a:ext cx="7385050" cy="2496710"/>
          </a:xfrm>
        </p:spPr>
        <p:txBody>
          <a:bodyPr/>
          <a:lstStyle/>
          <a:p>
            <a:r>
              <a:rPr lang="en-PH" dirty="0" smtClean="0"/>
              <a:t>The Database Administrator creates users by using the CREATE USER statement</a:t>
            </a:r>
          </a:p>
          <a:p>
            <a:endParaRPr lang="en-PH" dirty="0" smtClean="0"/>
          </a:p>
          <a:p>
            <a:pPr>
              <a:buNone/>
            </a:pPr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969076" y="2660176"/>
            <a:ext cx="7491413" cy="78366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CREATE USER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user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IDENTIFIED BY password;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943346" y="4142612"/>
            <a:ext cx="7491413" cy="148629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</a:pPr>
            <a:r>
              <a:rPr lang="en-US" sz="1800" b="1" i="1" dirty="0" smtClean="0">
                <a:solidFill>
                  <a:srgbClr val="FF0000"/>
                </a:solidFill>
                <a:latin typeface="Courier New" pitchFamily="49" charset="0"/>
              </a:rPr>
              <a:t>Sample:</a:t>
            </a:r>
          </a:p>
          <a:p>
            <a:pPr>
              <a:tabLst>
                <a:tab pos="120015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CREATE USER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user1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IDENTIFIED BY 1234;</a:t>
            </a:r>
          </a:p>
          <a:p>
            <a:pPr>
              <a:tabLst>
                <a:tab pos="1200150" algn="l"/>
              </a:tabLst>
            </a:pPr>
            <a:r>
              <a:rPr lang="en-US" sz="1800" b="1" i="1" dirty="0" smtClean="0">
                <a:solidFill>
                  <a:srgbClr val="FF0000"/>
                </a:solidFill>
                <a:latin typeface="Courier New" pitchFamily="49" charset="0"/>
              </a:rPr>
              <a:t>User created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Database Administrator Account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3" y="1814513"/>
            <a:ext cx="7385050" cy="854722"/>
          </a:xfrm>
        </p:spPr>
        <p:txBody>
          <a:bodyPr/>
          <a:lstStyle/>
          <a:p>
            <a:r>
              <a:rPr lang="en-PH" dirty="0" smtClean="0"/>
              <a:t>Username: System</a:t>
            </a:r>
          </a:p>
          <a:p>
            <a:r>
              <a:rPr lang="en-PH" dirty="0" smtClean="0"/>
              <a:t>Password: ici1</a:t>
            </a:r>
            <a:endParaRPr lang="en-P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User System Privileges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3" y="1814513"/>
            <a:ext cx="7385050" cy="736228"/>
          </a:xfrm>
        </p:spPr>
        <p:txBody>
          <a:bodyPr/>
          <a:lstStyle/>
          <a:p>
            <a:r>
              <a:rPr lang="en-PH" dirty="0" smtClean="0"/>
              <a:t>Once a user is created, the DBA can grant specific system privileges to a user.</a:t>
            </a:r>
            <a:endParaRPr lang="en-PH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969076" y="2660176"/>
            <a:ext cx="7491413" cy="78366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GRANT privilege [, privilege…]</a:t>
            </a:r>
          </a:p>
          <a:p>
            <a:pPr>
              <a:tabLst>
                <a:tab pos="120015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TO user [, user];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Granting System Privileges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74713" y="1814513"/>
          <a:ext cx="738505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92525"/>
                <a:gridCol w="3692525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System Privilege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Operations Authorized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CREATE SESSION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Connect to the database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CREATE</a:t>
                      </a:r>
                      <a:r>
                        <a:rPr lang="en-PH" baseline="0" dirty="0" smtClean="0"/>
                        <a:t> TABLE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Create tables in the user’s schema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Granting System Privileges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3" y="1814513"/>
            <a:ext cx="7385050" cy="1176349"/>
          </a:xfrm>
        </p:spPr>
        <p:txBody>
          <a:bodyPr/>
          <a:lstStyle/>
          <a:p>
            <a:r>
              <a:rPr lang="en-PH" dirty="0" smtClean="0"/>
              <a:t>The Database Administrator grant a user specific system privileges.</a:t>
            </a:r>
          </a:p>
          <a:p>
            <a:endParaRPr lang="en-PH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980952" y="2873829"/>
            <a:ext cx="7491413" cy="1116279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GRANT create session, create table</a:t>
            </a:r>
          </a:p>
          <a:p>
            <a:pPr>
              <a:tabLst>
                <a:tab pos="120015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TO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user1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Grant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suceeded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Changing Your Password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3" y="1814513"/>
            <a:ext cx="7385050" cy="1938096"/>
          </a:xfrm>
        </p:spPr>
        <p:txBody>
          <a:bodyPr/>
          <a:lstStyle/>
          <a:p>
            <a:r>
              <a:rPr lang="en-PH" dirty="0" smtClean="0"/>
              <a:t>The Database Administrator creates your user account and initializes your password.</a:t>
            </a:r>
          </a:p>
          <a:p>
            <a:r>
              <a:rPr lang="en-PH" dirty="0" smtClean="0"/>
              <a:t>You can change your password by using the ALTER USER statement.</a:t>
            </a:r>
          </a:p>
          <a:p>
            <a:endParaRPr lang="en-PH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992827" y="3396344"/>
            <a:ext cx="7491413" cy="1116279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ALTER USER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user1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IDENTIFIED BY 1412;</a:t>
            </a:r>
          </a:p>
          <a:p>
            <a:pPr>
              <a:tabLst>
                <a:tab pos="120015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User altered.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latform_1.0">
  <a:themeElements>
    <a:clrScheme name="iplatform_1.0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DDDD"/>
      </a:accent1>
      <a:accent2>
        <a:srgbClr val="969696"/>
      </a:accent2>
      <a:accent3>
        <a:srgbClr val="AAAAAA"/>
      </a:accent3>
      <a:accent4>
        <a:srgbClr val="DADADA"/>
      </a:accent4>
      <a:accent5>
        <a:srgbClr val="EBEBEB"/>
      </a:accent5>
      <a:accent6>
        <a:srgbClr val="878787"/>
      </a:accent6>
      <a:hlink>
        <a:srgbClr val="FF3300"/>
      </a:hlink>
      <a:folHlink>
        <a:srgbClr val="969696"/>
      </a:folHlink>
    </a:clrScheme>
    <a:fontScheme name="iplatform_1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5388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5388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iplatform_1.0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DDDDD"/>
        </a:accent1>
        <a:accent2>
          <a:srgbClr val="969696"/>
        </a:accent2>
        <a:accent3>
          <a:srgbClr val="AAAAAA"/>
        </a:accent3>
        <a:accent4>
          <a:srgbClr val="DADADA"/>
        </a:accent4>
        <a:accent5>
          <a:srgbClr val="EBEBEB"/>
        </a:accent5>
        <a:accent6>
          <a:srgbClr val="878787"/>
        </a:accent6>
        <a:hlink>
          <a:srgbClr val="FF33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latform_1.0 2">
        <a:dk1>
          <a:srgbClr val="000000"/>
        </a:dk1>
        <a:lt1>
          <a:srgbClr val="FFFFFF"/>
        </a:lt1>
        <a:dk2>
          <a:srgbClr val="FF0033"/>
        </a:dk2>
        <a:lt2>
          <a:srgbClr val="000000"/>
        </a:lt2>
        <a:accent1>
          <a:srgbClr val="DDDDDD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55555"/>
        </a:accent6>
        <a:hlink>
          <a:srgbClr val="FFCC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latform_1.0 3">
        <a:dk1>
          <a:srgbClr val="000066"/>
        </a:dk1>
        <a:lt1>
          <a:srgbClr val="FFFFFF"/>
        </a:lt1>
        <a:dk2>
          <a:srgbClr val="3366FF"/>
        </a:dk2>
        <a:lt2>
          <a:srgbClr val="66FFFF"/>
        </a:lt2>
        <a:accent1>
          <a:srgbClr val="DDDDDD"/>
        </a:accent1>
        <a:accent2>
          <a:srgbClr val="FFCC66"/>
        </a:accent2>
        <a:accent3>
          <a:srgbClr val="ADB8FF"/>
        </a:accent3>
        <a:accent4>
          <a:srgbClr val="DADADA"/>
        </a:accent4>
        <a:accent5>
          <a:srgbClr val="EBEBEB"/>
        </a:accent5>
        <a:accent6>
          <a:srgbClr val="E7B95C"/>
        </a:accent6>
        <a:hlink>
          <a:srgbClr val="FF0033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latform_1.0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latform_1.0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latform_1.0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latform_1.0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latform_1.0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latform_1.0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latform_1.0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D:\wwc\STANDARDS\iplatform_1.0.ppt</Template>
  <TotalTime>8024</TotalTime>
  <Words>171</Words>
  <Application>Microsoft Office PowerPoint</Application>
  <PresentationFormat>On-screen Show 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iplatform_1.0</vt:lpstr>
      <vt:lpstr>Controlling User access</vt:lpstr>
      <vt:lpstr>Objectives</vt:lpstr>
      <vt:lpstr>Creating Users</vt:lpstr>
      <vt:lpstr>Database Administrator Account</vt:lpstr>
      <vt:lpstr>User System Privileges</vt:lpstr>
      <vt:lpstr>Granting System Privileges</vt:lpstr>
      <vt:lpstr>Granting System Privileges</vt:lpstr>
      <vt:lpstr>Changing Your Password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creator>Julie Rose</dc:creator>
  <cp:lastModifiedBy>eliza</cp:lastModifiedBy>
  <cp:revision>624</cp:revision>
  <cp:lastPrinted>2001-04-18T03:10:35Z</cp:lastPrinted>
  <dcterms:created xsi:type="dcterms:W3CDTF">1995-06-17T23:31:02Z</dcterms:created>
  <dcterms:modified xsi:type="dcterms:W3CDTF">2013-01-22T02:32:02Z</dcterms:modified>
</cp:coreProperties>
</file>