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57" r:id="rId3"/>
    <p:sldId id="310" r:id="rId4"/>
    <p:sldId id="297" r:id="rId5"/>
    <p:sldId id="260" r:id="rId6"/>
    <p:sldId id="389" r:id="rId7"/>
    <p:sldId id="390" r:id="rId8"/>
    <p:sldId id="275" r:id="rId9"/>
    <p:sldId id="276" r:id="rId10"/>
    <p:sldId id="312" r:id="rId11"/>
    <p:sldId id="283" r:id="rId12"/>
    <p:sldId id="313" r:id="rId13"/>
    <p:sldId id="298" r:id="rId14"/>
    <p:sldId id="299" r:id="rId15"/>
    <p:sldId id="304" r:id="rId16"/>
    <p:sldId id="300" r:id="rId17"/>
    <p:sldId id="294" r:id="rId18"/>
    <p:sldId id="279" r:id="rId19"/>
    <p:sldId id="301" r:id="rId20"/>
    <p:sldId id="261" r:id="rId21"/>
    <p:sldId id="391" r:id="rId22"/>
    <p:sldId id="287" r:id="rId23"/>
    <p:sldId id="392" r:id="rId24"/>
    <p:sldId id="289" r:id="rId25"/>
    <p:sldId id="303" r:id="rId26"/>
    <p:sldId id="264" r:id="rId27"/>
    <p:sldId id="295" r:id="rId28"/>
    <p:sldId id="286" r:id="rId29"/>
    <p:sldId id="308" r:id="rId30"/>
    <p:sldId id="384" r:id="rId3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accent2"/>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accent2"/>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accent2"/>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accent2"/>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accent2"/>
        </a:solidFill>
        <a:latin typeface="Times New Roman" pitchFamily="18" charset="0"/>
        <a:ea typeface="+mn-ea"/>
        <a:cs typeface="+mn-cs"/>
      </a:defRPr>
    </a:lvl5pPr>
    <a:lvl6pPr marL="2286000" algn="l" defTabSz="914400" rtl="0" eaLnBrk="1" latinLnBrk="0" hangingPunct="1">
      <a:defRPr sz="2400" kern="1200">
        <a:solidFill>
          <a:schemeClr val="accent2"/>
        </a:solidFill>
        <a:latin typeface="Times New Roman" pitchFamily="18" charset="0"/>
        <a:ea typeface="+mn-ea"/>
        <a:cs typeface="+mn-cs"/>
      </a:defRPr>
    </a:lvl6pPr>
    <a:lvl7pPr marL="2743200" algn="l" defTabSz="914400" rtl="0" eaLnBrk="1" latinLnBrk="0" hangingPunct="1">
      <a:defRPr sz="2400" kern="1200">
        <a:solidFill>
          <a:schemeClr val="accent2"/>
        </a:solidFill>
        <a:latin typeface="Times New Roman" pitchFamily="18" charset="0"/>
        <a:ea typeface="+mn-ea"/>
        <a:cs typeface="+mn-cs"/>
      </a:defRPr>
    </a:lvl7pPr>
    <a:lvl8pPr marL="3200400" algn="l" defTabSz="914400" rtl="0" eaLnBrk="1" latinLnBrk="0" hangingPunct="1">
      <a:defRPr sz="2400" kern="1200">
        <a:solidFill>
          <a:schemeClr val="accent2"/>
        </a:solidFill>
        <a:latin typeface="Times New Roman" pitchFamily="18" charset="0"/>
        <a:ea typeface="+mn-ea"/>
        <a:cs typeface="+mn-cs"/>
      </a:defRPr>
    </a:lvl8pPr>
    <a:lvl9pPr marL="3657600" algn="l" defTabSz="914400" rtl="0" eaLnBrk="1" latinLnBrk="0" hangingPunct="1">
      <a:defRPr sz="2400" kern="1200">
        <a:solidFill>
          <a:schemeClr val="accent2"/>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D3"/>
    <a:srgbClr val="FF0033"/>
    <a:srgbClr val="FF9933"/>
    <a:srgbClr val="000000"/>
    <a:srgbClr val="FF9966"/>
    <a:srgbClr val="FF3300"/>
    <a:srgbClr val="0000FF"/>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2787"/>
    <p:restoredTop sz="88455" autoAdjust="0"/>
  </p:normalViewPr>
  <p:slideViewPr>
    <p:cSldViewPr snapToGrid="0">
      <p:cViewPr>
        <p:scale>
          <a:sx n="80" d="100"/>
          <a:sy n="80" d="100"/>
        </p:scale>
        <p:origin x="-852" y="180"/>
      </p:cViewPr>
      <p:guideLst>
        <p:guide orient="horz" pos="2988"/>
        <p:guide pos="22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notesViewPr>
    <p:cSldViewPr snapToGrid="0">
      <p:cViewPr>
        <p:scale>
          <a:sx n="100" d="100"/>
          <a:sy n="100" d="100"/>
        </p:scale>
        <p:origin x="-780" y="2328"/>
      </p:cViewPr>
      <p:guideLst>
        <p:guide orient="horz" pos="287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5.xml"/><Relationship Id="rId18" Type="http://schemas.openxmlformats.org/officeDocument/2006/relationships/slide" Target="slides/slide22.xml"/><Relationship Id="rId3" Type="http://schemas.openxmlformats.org/officeDocument/2006/relationships/slide" Target="slides/slide3.xml"/><Relationship Id="rId21" Type="http://schemas.openxmlformats.org/officeDocument/2006/relationships/slide" Target="slides/slide26.xml"/><Relationship Id="rId7" Type="http://schemas.openxmlformats.org/officeDocument/2006/relationships/slide" Target="slides/slide9.xml"/><Relationship Id="rId12" Type="http://schemas.openxmlformats.org/officeDocument/2006/relationships/slide" Target="slides/slide14.xml"/><Relationship Id="rId17" Type="http://schemas.openxmlformats.org/officeDocument/2006/relationships/slide" Target="slides/slide20.xml"/><Relationship Id="rId25" Type="http://schemas.openxmlformats.org/officeDocument/2006/relationships/slide" Target="slides/slide30.xml"/><Relationship Id="rId2" Type="http://schemas.openxmlformats.org/officeDocument/2006/relationships/slide" Target="slides/slide2.xml"/><Relationship Id="rId16" Type="http://schemas.openxmlformats.org/officeDocument/2006/relationships/slide" Target="slides/slide19.xml"/><Relationship Id="rId20" Type="http://schemas.openxmlformats.org/officeDocument/2006/relationships/slide" Target="slides/slide25.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3.xml"/><Relationship Id="rId24" Type="http://schemas.openxmlformats.org/officeDocument/2006/relationships/slide" Target="slides/slide29.xml"/><Relationship Id="rId5" Type="http://schemas.openxmlformats.org/officeDocument/2006/relationships/slide" Target="slides/slide5.xml"/><Relationship Id="rId15" Type="http://schemas.openxmlformats.org/officeDocument/2006/relationships/slide" Target="slides/slide17.xml"/><Relationship Id="rId23" Type="http://schemas.openxmlformats.org/officeDocument/2006/relationships/slide" Target="slides/slide28.xml"/><Relationship Id="rId10" Type="http://schemas.openxmlformats.org/officeDocument/2006/relationships/slide" Target="slides/slide12.xml"/><Relationship Id="rId19" Type="http://schemas.openxmlformats.org/officeDocument/2006/relationships/slide" Target="slides/slide24.xml"/><Relationship Id="rId4" Type="http://schemas.openxmlformats.org/officeDocument/2006/relationships/slide" Target="slides/slide4.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71525" y="8728075"/>
            <a:ext cx="5307013" cy="146050"/>
          </a:xfrm>
          <a:prstGeom prst="rect">
            <a:avLst/>
          </a:prstGeom>
          <a:noFill/>
          <a:ln w="9525">
            <a:noFill/>
            <a:miter lim="800000"/>
            <a:headEnd/>
            <a:tailEnd/>
          </a:ln>
          <a:effectLst/>
        </p:spPr>
        <p:txBody>
          <a:bodyPr lIns="0" tIns="0" rIns="0" bIns="0">
            <a:spAutoFit/>
          </a:bodyPr>
          <a:lstStyle/>
          <a:p>
            <a:pPr algn="ctr" defTabSz="1006475">
              <a:spcBef>
                <a:spcPct val="50000"/>
              </a:spcBef>
            </a:pPr>
            <a:r>
              <a:rPr lang="en-US" sz="1000" b="1">
                <a:solidFill>
                  <a:schemeClr val="tx1"/>
                </a:solidFill>
                <a:latin typeface="Arial" charset="0"/>
              </a:rPr>
              <a:t>&lt;Course name&gt; &lt;Lesson number&gt;</a:t>
            </a:r>
            <a:r>
              <a:rPr lang="en-US" sz="1000" b="1">
                <a:solidFill>
                  <a:schemeClr val="tx1"/>
                </a:solidFill>
              </a:rPr>
              <a:t>-</a:t>
            </a:r>
            <a:fld id="{3405E43E-4446-4759-AFF1-665DD7519D70}" type="slidenum">
              <a:rPr lang="en-US" sz="1000" b="1">
                <a:solidFill>
                  <a:schemeClr val="tx1"/>
                </a:solidFill>
                <a:latin typeface="Arial" charset="0"/>
              </a:rPr>
              <a:pPr algn="ctr" defTabSz="1006475">
                <a:spcBef>
                  <a:spcPct val="50000"/>
                </a:spcBef>
              </a:pPr>
              <a:t>‹#›</a:t>
            </a:fld>
            <a:endParaRPr lang="en-US" sz="1000" b="1">
              <a:solidFill>
                <a:schemeClr val="tx1"/>
              </a:solidFill>
              <a:latin typeface="Arial" charset="0"/>
            </a:endParaRPr>
          </a:p>
        </p:txBody>
      </p:sp>
    </p:spTree>
    <p:extLst>
      <p:ext uri="{BB962C8B-B14F-4D97-AF65-F5344CB8AC3E}">
        <p14:creationId xmlns:p14="http://schemas.microsoft.com/office/powerpoint/2010/main" val="1048080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490538" y="160338"/>
            <a:ext cx="5873750" cy="4405312"/>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412750" y="4773613"/>
            <a:ext cx="6029325" cy="3756025"/>
          </a:xfrm>
          <a:prstGeom prst="rect">
            <a:avLst/>
          </a:prstGeom>
          <a:noFill/>
          <a:ln w="9525">
            <a:noFill/>
            <a:miter lim="800000"/>
            <a:headEnd/>
            <a:tailEnd/>
          </a:ln>
          <a:effectLst/>
        </p:spPr>
        <p:txBody>
          <a:bodyPr vert="horz" wrap="square" lIns="91164" tIns="45582" rIns="91164" bIns="45582"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Instructor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2052" name="Rectangle 4"/>
          <p:cNvSpPr>
            <a:spLocks noChangeArrowheads="1"/>
          </p:cNvSpPr>
          <p:nvPr/>
        </p:nvSpPr>
        <p:spPr bwMode="auto">
          <a:xfrm>
            <a:off x="715963" y="8751888"/>
            <a:ext cx="5302250" cy="169862"/>
          </a:xfrm>
          <a:prstGeom prst="rect">
            <a:avLst/>
          </a:prstGeom>
          <a:noFill/>
          <a:ln w="9525">
            <a:noFill/>
            <a:miter lim="800000"/>
            <a:headEnd/>
            <a:tailEnd/>
          </a:ln>
          <a:effectLst/>
        </p:spPr>
        <p:txBody>
          <a:bodyPr lIns="0" tIns="0" rIns="0" bIns="0">
            <a:spAutoFit/>
          </a:bodyPr>
          <a:lstStyle/>
          <a:p>
            <a:pPr algn="ctr" defTabSz="1006475">
              <a:spcBef>
                <a:spcPct val="50000"/>
              </a:spcBef>
            </a:pPr>
            <a:r>
              <a:rPr lang="en-US" sz="1100" b="1">
                <a:solidFill>
                  <a:schemeClr val="tx1"/>
                </a:solidFill>
                <a:latin typeface="Arial" charset="0"/>
              </a:rPr>
              <a:t>Introduction to Oracle9</a:t>
            </a:r>
            <a:r>
              <a:rPr lang="en-US" sz="1100" b="1" i="1">
                <a:solidFill>
                  <a:schemeClr val="tx1"/>
                </a:solidFill>
              </a:rPr>
              <a:t>i</a:t>
            </a:r>
            <a:r>
              <a:rPr lang="en-US" sz="1100" b="1">
                <a:solidFill>
                  <a:schemeClr val="tx1"/>
                </a:solidFill>
                <a:latin typeface="Arial" charset="0"/>
              </a:rPr>
              <a:t>: SQL 9</a:t>
            </a:r>
            <a:r>
              <a:rPr lang="en-US" sz="1100" b="1">
                <a:solidFill>
                  <a:schemeClr val="tx1"/>
                </a:solidFill>
              </a:rPr>
              <a:t>-</a:t>
            </a:r>
            <a:fld id="{1E23F367-E012-41F9-B505-54908B482EEA}" type="slidenum">
              <a:rPr lang="en-US" sz="1100" b="1">
                <a:solidFill>
                  <a:schemeClr val="tx1"/>
                </a:solidFill>
                <a:latin typeface="Arial" charset="0"/>
              </a:rPr>
              <a:pPr algn="ctr" defTabSz="1006475">
                <a:spcBef>
                  <a:spcPct val="50000"/>
                </a:spcBef>
              </a:pPr>
              <a:t>‹#›</a:t>
            </a:fld>
            <a:endParaRPr lang="en-US" sz="1100" b="1">
              <a:solidFill>
                <a:schemeClr val="tx1"/>
              </a:solidFill>
              <a:latin typeface="Arial" charset="0"/>
            </a:endParaRPr>
          </a:p>
        </p:txBody>
      </p:sp>
    </p:spTree>
    <p:extLst>
      <p:ext uri="{BB962C8B-B14F-4D97-AF65-F5344CB8AC3E}">
        <p14:creationId xmlns:p14="http://schemas.microsoft.com/office/powerpoint/2010/main" val="99106627"/>
      </p:ext>
    </p:extLst>
  </p:cSld>
  <p:clrMap bg1="lt1" tx1="dk1" bg2="lt2" tx2="dk2" accent1="accent1" accent2="accent2" accent3="accent3" accent4="accent4" accent5="accent5" accent6="accent6" hlink="hlink" folHlink="folHlink"/>
  <p:notesStyle>
    <a:lvl1pPr algn="l" defTabSz="425450" rtl="0" eaLnBrk="0" fontAlgn="base" hangingPunct="0">
      <a:spcBef>
        <a:spcPct val="30000"/>
      </a:spcBef>
      <a:spcAft>
        <a:spcPct val="0"/>
      </a:spcAft>
      <a:tabLst>
        <a:tab pos="471488" algn="l"/>
      </a:tabLst>
      <a:defRPr sz="1100" b="1" kern="1200">
        <a:solidFill>
          <a:schemeClr val="tx1"/>
        </a:solidFill>
        <a:latin typeface="Arial" charset="0"/>
        <a:ea typeface="+mn-ea"/>
        <a:cs typeface="+mn-cs"/>
      </a:defRPr>
    </a:lvl1pPr>
    <a:lvl2pPr marL="119063" algn="l" defTabSz="425450" rtl="0" eaLnBrk="0" fontAlgn="base" hangingPunct="0">
      <a:spcBef>
        <a:spcPct val="30000"/>
      </a:spcBef>
      <a:spcAft>
        <a:spcPct val="0"/>
      </a:spcAft>
      <a:tabLst>
        <a:tab pos="471488" algn="l"/>
      </a:tabLst>
      <a:defRPr sz="1100" kern="1200">
        <a:solidFill>
          <a:schemeClr val="tx1"/>
        </a:solidFill>
        <a:latin typeface="Times New Roman" pitchFamily="18" charset="0"/>
        <a:ea typeface="+mn-ea"/>
        <a:cs typeface="+mn-cs"/>
      </a:defRPr>
    </a:lvl2pPr>
    <a:lvl3pPr marL="465138" indent="-225425" algn="l" defTabSz="425450" rtl="0" eaLnBrk="0" fontAlgn="base" hangingPunct="0">
      <a:spcBef>
        <a:spcPct val="30000"/>
      </a:spcBef>
      <a:spcAft>
        <a:spcPct val="0"/>
      </a:spcAft>
      <a:buChar char="•"/>
      <a:tabLst>
        <a:tab pos="471488" algn="l"/>
      </a:tabLst>
      <a:defRPr sz="1100" kern="1200">
        <a:solidFill>
          <a:schemeClr val="tx1"/>
        </a:solidFill>
        <a:latin typeface="Times New Roman" pitchFamily="18" charset="0"/>
        <a:ea typeface="+mn-ea"/>
        <a:cs typeface="+mn-cs"/>
      </a:defRPr>
    </a:lvl3pPr>
    <a:lvl4pPr marL="877888" indent="-223838" algn="l" defTabSz="425450" rtl="0" eaLnBrk="0" fontAlgn="base" hangingPunct="0">
      <a:spcBef>
        <a:spcPct val="30000"/>
      </a:spcBef>
      <a:spcAft>
        <a:spcPct val="0"/>
      </a:spcAft>
      <a:buChar char="–"/>
      <a:tabLst>
        <a:tab pos="471488" algn="l"/>
      </a:tabLst>
      <a:defRPr sz="1100" kern="1200">
        <a:solidFill>
          <a:schemeClr val="tx1"/>
        </a:solidFill>
        <a:latin typeface="Times New Roman" pitchFamily="18" charset="0"/>
        <a:ea typeface="+mn-ea"/>
        <a:cs typeface="+mn-cs"/>
      </a:defRPr>
    </a:lvl4pPr>
    <a:lvl5pPr marL="5995988" algn="l" defTabSz="425450" rtl="0" eaLnBrk="0" fontAlgn="base" hangingPunct="0">
      <a:spcBef>
        <a:spcPct val="30000"/>
      </a:spcBef>
      <a:spcAft>
        <a:spcPct val="0"/>
      </a:spcAft>
      <a:tabLst>
        <a:tab pos="471488"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Microsoft_Word_97_-_2003_Document2.doc"/></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Microsoft_Word_97_-_2003_Document1.doc"/></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155700" algn="l"/>
                <a:tab pos="2316163" algn="l"/>
              </a:tabLst>
            </a:pPr>
            <a:endParaRPr lang="en-US"/>
          </a:p>
          <a:p>
            <a:pPr>
              <a:tabLst>
                <a:tab pos="1155700" algn="l"/>
                <a:tab pos="2316163" algn="l"/>
              </a:tabLst>
            </a:pPr>
            <a:endParaRPr lang="en-US"/>
          </a:p>
          <a:p>
            <a:pPr>
              <a:tabLst>
                <a:tab pos="1155700" algn="l"/>
                <a:tab pos="2316163" algn="l"/>
              </a:tabLst>
            </a:pPr>
            <a:endParaRPr lang="en-US"/>
          </a:p>
          <a:p>
            <a:pPr>
              <a:tabLst>
                <a:tab pos="1155700" algn="l"/>
                <a:tab pos="2316163" algn="l"/>
              </a:tabLst>
            </a:pPr>
            <a:endParaRPr lang="en-US"/>
          </a:p>
          <a:p>
            <a:pPr>
              <a:tabLst>
                <a:tab pos="1155700" algn="l"/>
                <a:tab pos="2316163" algn="l"/>
              </a:tabLst>
            </a:pPr>
            <a:endParaRPr lang="en-US"/>
          </a:p>
          <a:p>
            <a:pPr>
              <a:tabLst>
                <a:tab pos="1155700" algn="l"/>
                <a:tab pos="2316163" algn="l"/>
              </a:tabLst>
            </a:pPr>
            <a:endParaRPr lang="en-US"/>
          </a:p>
          <a:p>
            <a:pPr>
              <a:tabLst>
                <a:tab pos="1155700" algn="l"/>
                <a:tab pos="2316163" algn="l"/>
              </a:tabLst>
            </a:pPr>
            <a:endParaRPr lang="en-US"/>
          </a:p>
          <a:p>
            <a:pPr>
              <a:tabLst>
                <a:tab pos="1155700" algn="l"/>
                <a:tab pos="2316163" algn="l"/>
              </a:tabLst>
            </a:pPr>
            <a:endParaRPr lang="en-US"/>
          </a:p>
          <a:p>
            <a:pPr>
              <a:tabLst>
                <a:tab pos="1155700" algn="l"/>
                <a:tab pos="2316163" algn="l"/>
              </a:tabLst>
            </a:pPr>
            <a:endParaRPr lang="en-US"/>
          </a:p>
          <a:p>
            <a:pPr>
              <a:tabLst>
                <a:tab pos="1155700" algn="l"/>
                <a:tab pos="2316163" algn="l"/>
              </a:tabLst>
            </a:pPr>
            <a:endParaRPr lang="en-US"/>
          </a:p>
          <a:p>
            <a:pPr>
              <a:tabLst>
                <a:tab pos="1155700" algn="l"/>
                <a:tab pos="2316163" algn="l"/>
              </a:tabLst>
            </a:pPr>
            <a:endParaRPr lang="en-US"/>
          </a:p>
          <a:p>
            <a:pPr>
              <a:tabLst>
                <a:tab pos="1155700" algn="l"/>
                <a:tab pos="2316163" algn="l"/>
              </a:tabLst>
            </a:pPr>
            <a:endParaRPr lang="en-US"/>
          </a:p>
          <a:p>
            <a:pPr>
              <a:tabLst>
                <a:tab pos="1155700" algn="l"/>
                <a:tab pos="2316163" algn="l"/>
              </a:tabLst>
            </a:pPr>
            <a:endParaRPr lang="en-US"/>
          </a:p>
          <a:p>
            <a:pPr>
              <a:tabLst>
                <a:tab pos="1155700" algn="l"/>
                <a:tab pos="2316163" algn="l"/>
              </a:tabLst>
            </a:pPr>
            <a:r>
              <a:rPr lang="en-US">
                <a:solidFill>
                  <a:srgbClr val="0000FF"/>
                </a:solidFill>
              </a:rPr>
              <a:t>Schedule:	Timing	Topic</a:t>
            </a:r>
          </a:p>
          <a:p>
            <a:pPr lvl="1">
              <a:tabLst>
                <a:tab pos="1155700" algn="l"/>
                <a:tab pos="2316163" algn="l"/>
              </a:tabLst>
            </a:pPr>
            <a:r>
              <a:rPr lang="en-US">
                <a:solidFill>
                  <a:srgbClr val="0000FF"/>
                </a:solidFill>
              </a:rPr>
              <a:t>	30 minutes	Lecture</a:t>
            </a:r>
          </a:p>
          <a:p>
            <a:pPr lvl="1">
              <a:tabLst>
                <a:tab pos="1155700" algn="l"/>
                <a:tab pos="2316163" algn="l"/>
              </a:tabLst>
            </a:pPr>
            <a:r>
              <a:rPr lang="en-US">
                <a:solidFill>
                  <a:srgbClr val="0000FF"/>
                </a:solidFill>
              </a:rPr>
              <a:t>	20 minutes	Practice</a:t>
            </a:r>
          </a:p>
          <a:p>
            <a:pPr lvl="1">
              <a:tabLst>
                <a:tab pos="1155700" algn="l"/>
                <a:tab pos="2316163" algn="l"/>
              </a:tabLst>
            </a:pPr>
            <a:r>
              <a:rPr lang="en-US">
                <a:solidFill>
                  <a:srgbClr val="0000FF"/>
                </a:solidFill>
              </a:rPr>
              <a:t>	50 minutes	Total</a:t>
            </a:r>
          </a:p>
        </p:txBody>
      </p:sp>
      <p:sp>
        <p:nvSpPr>
          <p:cNvPr id="6147"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cap="flat"/>
        </p:spPr>
      </p:sp>
      <p:sp>
        <p:nvSpPr>
          <p:cNvPr id="24579" name="Rectangle 3"/>
          <p:cNvSpPr>
            <a:spLocks noGrp="1" noChangeArrowheads="1"/>
          </p:cNvSpPr>
          <p:nvPr>
            <p:ph type="body" idx="1"/>
          </p:nvPr>
        </p:nvSpPr>
        <p:spPr>
          <a:noFill/>
          <a:ln/>
        </p:spPr>
        <p:txBody>
          <a:bodyPr/>
          <a:lstStyle/>
          <a:p>
            <a:pPr>
              <a:tabLst>
                <a:tab pos="471488" algn="l"/>
                <a:tab pos="1243013" algn="l"/>
              </a:tabLst>
            </a:pPr>
            <a:r>
              <a:rPr lang="en-US" dirty="0"/>
              <a:t>Querying the Data Dictionary</a:t>
            </a:r>
          </a:p>
          <a:p>
            <a:pPr lvl="1">
              <a:tabLst>
                <a:tab pos="471488" algn="l"/>
                <a:tab pos="1243013" algn="l"/>
              </a:tabLst>
            </a:pPr>
            <a:r>
              <a:rPr lang="en-US" dirty="0"/>
              <a:t>You can query the data dictionary tables to view various database objects owned by you. The data dictionary tables frequently used are these:</a:t>
            </a:r>
          </a:p>
          <a:p>
            <a:pPr lvl="2">
              <a:tabLst>
                <a:tab pos="471488" algn="l"/>
                <a:tab pos="1243013" algn="l"/>
              </a:tabLst>
            </a:pPr>
            <a:r>
              <a:rPr lang="en-US" dirty="0">
                <a:solidFill>
                  <a:srgbClr val="FC0128"/>
                </a:solidFill>
                <a:latin typeface="Courier New" pitchFamily="49" charset="0"/>
              </a:rPr>
              <a:t>USER_TABLES</a:t>
            </a:r>
            <a:endParaRPr lang="en-US" dirty="0">
              <a:latin typeface="Courier New" pitchFamily="49" charset="0"/>
            </a:endParaRPr>
          </a:p>
          <a:p>
            <a:pPr lvl="2">
              <a:tabLst>
                <a:tab pos="471488" algn="l"/>
                <a:tab pos="1243013" algn="l"/>
              </a:tabLst>
            </a:pPr>
            <a:r>
              <a:rPr lang="en-US" dirty="0">
                <a:solidFill>
                  <a:srgbClr val="FC0128"/>
                </a:solidFill>
                <a:latin typeface="Courier New" pitchFamily="49" charset="0"/>
              </a:rPr>
              <a:t>USER_OBJECTS</a:t>
            </a:r>
            <a:endParaRPr lang="en-US" dirty="0">
              <a:latin typeface="Courier New" pitchFamily="49" charset="0"/>
            </a:endParaRPr>
          </a:p>
          <a:p>
            <a:pPr lvl="2">
              <a:tabLst>
                <a:tab pos="471488" algn="l"/>
                <a:tab pos="1243013" algn="l"/>
              </a:tabLst>
            </a:pPr>
            <a:r>
              <a:rPr lang="en-US" dirty="0">
                <a:solidFill>
                  <a:srgbClr val="FC0128"/>
                </a:solidFill>
                <a:latin typeface="Courier New" pitchFamily="49" charset="0"/>
              </a:rPr>
              <a:t>USER_CATALOG</a:t>
            </a:r>
            <a:endParaRPr lang="en-US" dirty="0"/>
          </a:p>
          <a:p>
            <a:pPr lvl="1">
              <a:tabLst>
                <a:tab pos="471488" algn="l"/>
                <a:tab pos="1243013" algn="l"/>
              </a:tabLst>
            </a:pPr>
            <a:r>
              <a:rPr lang="en-US" b="1" dirty="0"/>
              <a:t>Note:</a:t>
            </a:r>
            <a:r>
              <a:rPr lang="en-US" dirty="0"/>
              <a:t> </a:t>
            </a:r>
            <a:r>
              <a:rPr lang="en-US" dirty="0">
                <a:latin typeface="Courier New" pitchFamily="49" charset="0"/>
              </a:rPr>
              <a:t>USER_CATALOG</a:t>
            </a:r>
            <a:r>
              <a:rPr lang="en-US" dirty="0"/>
              <a:t> has a synonym called </a:t>
            </a:r>
            <a:r>
              <a:rPr lang="en-US" dirty="0">
                <a:latin typeface="Courier New" pitchFamily="49" charset="0"/>
              </a:rPr>
              <a:t>CAT</a:t>
            </a:r>
            <a:r>
              <a:rPr lang="en-US" dirty="0"/>
              <a:t>. You can use this synonym instead of </a:t>
            </a:r>
            <a:r>
              <a:rPr lang="en-US" dirty="0">
                <a:latin typeface="Courier New" pitchFamily="49" charset="0"/>
              </a:rPr>
              <a:t>USER_CATALOG</a:t>
            </a:r>
            <a:r>
              <a:rPr lang="en-US" dirty="0"/>
              <a:t> in SQL statements.</a:t>
            </a:r>
          </a:p>
          <a:p>
            <a:pPr lvl="1">
              <a:tabLst>
                <a:tab pos="471488" algn="l"/>
                <a:tab pos="1243013" algn="l"/>
              </a:tabLst>
            </a:pPr>
            <a:endParaRPr lang="en-US" sz="500" dirty="0"/>
          </a:p>
          <a:p>
            <a:pPr lvl="2">
              <a:spcBef>
                <a:spcPct val="0"/>
              </a:spcBef>
              <a:buFontTx/>
              <a:buNone/>
              <a:tabLst>
                <a:tab pos="471488" algn="l"/>
                <a:tab pos="1243013" algn="l"/>
              </a:tabLst>
            </a:pPr>
            <a:r>
              <a:rPr lang="en-US" dirty="0">
                <a:latin typeface="Courier New" pitchFamily="49" charset="0"/>
              </a:rPr>
              <a:t> SELECT  * </a:t>
            </a:r>
          </a:p>
          <a:p>
            <a:pPr lvl="2">
              <a:spcBef>
                <a:spcPct val="0"/>
              </a:spcBef>
              <a:buFontTx/>
              <a:buNone/>
              <a:tabLst>
                <a:tab pos="471488" algn="l"/>
                <a:tab pos="1243013" algn="l"/>
              </a:tabLst>
            </a:pPr>
            <a:r>
              <a:rPr lang="en-US" dirty="0">
                <a:latin typeface="Courier New" pitchFamily="49" charset="0"/>
              </a:rPr>
              <a:t> FROM    CAT;</a:t>
            </a:r>
          </a:p>
          <a:p>
            <a:pPr>
              <a:spcBef>
                <a:spcPct val="0"/>
              </a:spcBef>
              <a:tabLst>
                <a:tab pos="471488" algn="l"/>
                <a:tab pos="1243013" algn="l"/>
              </a:tabLst>
            </a:pPr>
            <a:endParaRPr lang="en-US" b="0" dirty="0">
              <a:latin typeface="Courier New" pitchFamily="49"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92125" y="161925"/>
            <a:ext cx="5872163" cy="4403725"/>
          </a:xfrm>
          <a:ln cap="flat"/>
        </p:spPr>
      </p:sp>
      <p:sp>
        <p:nvSpPr>
          <p:cNvPr id="26627" name="Rectangle 3"/>
          <p:cNvSpPr>
            <a:spLocks noGrp="1" noChangeArrowheads="1"/>
          </p:cNvSpPr>
          <p:nvPr>
            <p:ph type="body" idx="1"/>
          </p:nvPr>
        </p:nvSpPr>
        <p:spPr>
          <a:xfrm>
            <a:off x="412750" y="4686300"/>
            <a:ext cx="6029325" cy="3757613"/>
          </a:xfrm>
          <a:noFill/>
          <a:ln/>
        </p:spPr>
        <p:txBody>
          <a:bodyPr/>
          <a:lstStyle/>
          <a:p>
            <a:pPr>
              <a:tabLst/>
            </a:pPr>
            <a:r>
              <a:rPr lang="en-US"/>
              <a:t>Data Types</a:t>
            </a:r>
          </a:p>
          <a:p>
            <a:pPr>
              <a:tabLst/>
            </a:pPr>
            <a:endParaRPr lang="en-US"/>
          </a:p>
          <a:p>
            <a:pPr>
              <a:tabLst/>
            </a:pPr>
            <a:endParaRPr lang="en-US"/>
          </a:p>
          <a:p>
            <a:pPr>
              <a:tabLst/>
            </a:pPr>
            <a:endParaRPr lang="en-US"/>
          </a:p>
          <a:p>
            <a:pPr>
              <a:tabLst/>
            </a:pPr>
            <a:r>
              <a:rPr lang="en-US"/>
              <a:t> </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tabLst/>
            </a:pPr>
            <a:endParaRPr lang="en-US" b="0">
              <a:latin typeface="Times New Roman" pitchFamily="18" charset="0"/>
            </a:endParaRPr>
          </a:p>
        </p:txBody>
      </p:sp>
      <p:graphicFrame>
        <p:nvGraphicFramePr>
          <p:cNvPr id="26628" name="Object 4"/>
          <p:cNvGraphicFramePr>
            <a:graphicFrameLocks/>
          </p:cNvGraphicFramePr>
          <p:nvPr/>
        </p:nvGraphicFramePr>
        <p:xfrm>
          <a:off x="646113" y="4992688"/>
          <a:ext cx="5834062" cy="3340100"/>
        </p:xfrm>
        <a:graphic>
          <a:graphicData uri="http://schemas.openxmlformats.org/presentationml/2006/ole">
            <mc:AlternateContent xmlns:mc="http://schemas.openxmlformats.org/markup-compatibility/2006">
              <mc:Choice xmlns:v="urn:schemas-microsoft-com:vml" Requires="v">
                <p:oleObj spid="_x0000_s26631" name="Document" r:id="rId4" imgW="6053040" imgH="3465360" progId="Word.Document.8">
                  <p:embed/>
                </p:oleObj>
              </mc:Choice>
              <mc:Fallback>
                <p:oleObj name="Document" r:id="rId4" imgW="6053040" imgH="3465360" progId="Word.Document.8">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3" y="4992688"/>
                        <a:ext cx="5834062" cy="334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cap="flat"/>
        </p:spPr>
      </p:sp>
      <p:sp>
        <p:nvSpPr>
          <p:cNvPr id="40963" name="Rectangle 3"/>
          <p:cNvSpPr>
            <a:spLocks noGrp="1" noChangeArrowheads="1"/>
          </p:cNvSpPr>
          <p:nvPr>
            <p:ph type="body" idx="1"/>
          </p:nvPr>
        </p:nvSpPr>
        <p:spPr>
          <a:noFill/>
          <a:ln/>
        </p:spPr>
        <p:txBody>
          <a:bodyPr/>
          <a:lstStyle/>
          <a:p>
            <a:r>
              <a:rPr lang="en-US"/>
              <a:t>Creating a Table from Rows in Another Table</a:t>
            </a:r>
          </a:p>
          <a:p>
            <a:pPr lvl="1"/>
            <a:r>
              <a:rPr lang="en-US"/>
              <a:t>A second method for creating a table is to apply the </a:t>
            </a:r>
            <a:r>
              <a:rPr lang="en-US">
                <a:solidFill>
                  <a:srgbClr val="FC0128"/>
                </a:solidFill>
                <a:latin typeface="Courier New" pitchFamily="49" charset="0"/>
              </a:rPr>
              <a:t>AS </a:t>
            </a:r>
            <a:r>
              <a:rPr lang="en-US" i="1">
                <a:solidFill>
                  <a:srgbClr val="FC0128"/>
                </a:solidFill>
                <a:latin typeface="Courier New" pitchFamily="49" charset="0"/>
              </a:rPr>
              <a:t>subquery</a:t>
            </a:r>
            <a:r>
              <a:rPr lang="en-US"/>
              <a:t> clause, which both creates the table and inserts rows returned from the subquery.</a:t>
            </a:r>
          </a:p>
          <a:p>
            <a:pPr lvl="1"/>
            <a:r>
              <a:rPr lang="en-US"/>
              <a:t>In the syntax:</a:t>
            </a:r>
          </a:p>
          <a:p>
            <a:pPr lvl="1"/>
            <a:r>
              <a:rPr lang="en-US" i="1"/>
              <a:t>	</a:t>
            </a:r>
            <a:r>
              <a:rPr lang="en-US" i="1">
                <a:latin typeface="Courier New" pitchFamily="49" charset="0"/>
              </a:rPr>
              <a:t>table</a:t>
            </a:r>
            <a:r>
              <a:rPr lang="en-US"/>
              <a:t>		is the name of the table</a:t>
            </a:r>
          </a:p>
          <a:p>
            <a:pPr lvl="1"/>
            <a:r>
              <a:rPr lang="en-US"/>
              <a:t>	</a:t>
            </a:r>
            <a:r>
              <a:rPr lang="en-US" i="1">
                <a:latin typeface="Courier New" pitchFamily="49" charset="0"/>
              </a:rPr>
              <a:t>column</a:t>
            </a:r>
            <a:r>
              <a:rPr lang="en-US"/>
              <a:t>		is the name of the column, default value, and integrity constraint</a:t>
            </a:r>
          </a:p>
          <a:p>
            <a:pPr lvl="1"/>
            <a:r>
              <a:rPr lang="en-US" i="1"/>
              <a:t>	</a:t>
            </a:r>
            <a:r>
              <a:rPr lang="en-US" i="1">
                <a:latin typeface="Courier New" pitchFamily="49" charset="0"/>
              </a:rPr>
              <a:t>subquery</a:t>
            </a:r>
            <a:r>
              <a:rPr lang="en-US"/>
              <a:t>		is the </a:t>
            </a:r>
            <a:r>
              <a:rPr lang="en-US">
                <a:latin typeface="Courier New" pitchFamily="49" charset="0"/>
              </a:rPr>
              <a:t>SELECT</a:t>
            </a:r>
            <a:r>
              <a:rPr lang="en-US"/>
              <a:t> statement that defines the set of rows to be inserted into 				the new table</a:t>
            </a:r>
          </a:p>
          <a:p>
            <a:r>
              <a:rPr lang="en-US"/>
              <a:t>Guidelines</a:t>
            </a:r>
          </a:p>
          <a:p>
            <a:pPr lvl="2"/>
            <a:r>
              <a:rPr lang="en-US"/>
              <a:t>The table is created with the specified column names, and the rows retrieved by the </a:t>
            </a:r>
            <a:r>
              <a:rPr lang="en-US">
                <a:latin typeface="Courier New" pitchFamily="49" charset="0"/>
              </a:rPr>
              <a:t>SELECT</a:t>
            </a:r>
            <a:r>
              <a:rPr lang="en-US"/>
              <a:t> statement are inserted into the table.</a:t>
            </a:r>
          </a:p>
          <a:p>
            <a:pPr lvl="2"/>
            <a:r>
              <a:rPr lang="en-US"/>
              <a:t>The column definition can contain only the column name and default value.</a:t>
            </a:r>
          </a:p>
          <a:p>
            <a:pPr lvl="2"/>
            <a:r>
              <a:rPr lang="en-US"/>
              <a:t>If column specifications are given, the number of columns must equal the number of columns in the subquery </a:t>
            </a:r>
            <a:r>
              <a:rPr lang="en-US">
                <a:latin typeface="Courier New" pitchFamily="49" charset="0"/>
              </a:rPr>
              <a:t>SELECT</a:t>
            </a:r>
            <a:r>
              <a:rPr lang="en-US"/>
              <a:t> list.</a:t>
            </a:r>
          </a:p>
          <a:p>
            <a:pPr lvl="2"/>
            <a:r>
              <a:rPr lang="en-US"/>
              <a:t>If no column specifications are given, the column names of the table are the same as the column names in the subquery.</a:t>
            </a:r>
          </a:p>
          <a:p>
            <a:pPr lvl="2"/>
            <a:r>
              <a:rPr lang="en-US"/>
              <a:t>The integrity rules are not passed onto the new table, only the column data type definitions.</a:t>
            </a:r>
          </a:p>
          <a:p>
            <a:endParaRPr lang="en-US" b="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cap="flat"/>
        </p:spPr>
      </p:sp>
      <p:sp>
        <p:nvSpPr>
          <p:cNvPr id="43011" name="Rectangle 3"/>
          <p:cNvSpPr>
            <a:spLocks noGrp="1" noChangeArrowheads="1"/>
          </p:cNvSpPr>
          <p:nvPr>
            <p:ph type="body" idx="1"/>
          </p:nvPr>
        </p:nvSpPr>
        <p:spPr>
          <a:noFill/>
          <a:ln/>
        </p:spPr>
        <p:txBody>
          <a:bodyPr/>
          <a:lstStyle/>
          <a:p>
            <a:r>
              <a:rPr lang="en-US"/>
              <a:t>Creating a Table from Rows in Another Table (continued)</a:t>
            </a:r>
          </a:p>
          <a:p>
            <a:pPr lvl="1"/>
            <a:r>
              <a:rPr lang="en-US"/>
              <a:t>The slide example creates a table named </a:t>
            </a:r>
            <a:r>
              <a:rPr lang="en-US">
                <a:latin typeface="Courier New" pitchFamily="49" charset="0"/>
              </a:rPr>
              <a:t>DEPT80</a:t>
            </a:r>
            <a:r>
              <a:rPr lang="en-US"/>
              <a:t>, which contains details of all the employees working in department 80. Notice that the data for the </a:t>
            </a:r>
            <a:r>
              <a:rPr lang="en-US">
                <a:latin typeface="Courier New" pitchFamily="49" charset="0"/>
              </a:rPr>
              <a:t>DEPT80</a:t>
            </a:r>
            <a:r>
              <a:rPr lang="en-US"/>
              <a:t> table comes from the </a:t>
            </a:r>
            <a:r>
              <a:rPr lang="en-US">
                <a:latin typeface="Courier New" pitchFamily="49" charset="0"/>
              </a:rPr>
              <a:t>EMPLOYEES</a:t>
            </a:r>
            <a:r>
              <a:rPr lang="en-US"/>
              <a:t> table.</a:t>
            </a:r>
          </a:p>
          <a:p>
            <a:pPr lvl="1"/>
            <a:r>
              <a:rPr lang="en-US"/>
              <a:t>You can verify the existence of a database table and check column definitions by using the </a:t>
            </a:r>
            <a:r>
              <a:rPr lang="en-US" i="1"/>
              <a:t>i</a:t>
            </a:r>
            <a:r>
              <a:rPr lang="en-US"/>
              <a:t>SQL*Plus </a:t>
            </a:r>
            <a:r>
              <a:rPr lang="en-US">
                <a:latin typeface="Courier New" pitchFamily="49" charset="0"/>
              </a:rPr>
              <a:t>DESCRIBE</a:t>
            </a:r>
            <a:r>
              <a:rPr lang="en-US"/>
              <a:t> command.</a:t>
            </a:r>
          </a:p>
          <a:p>
            <a:pPr lvl="1"/>
            <a:r>
              <a:rPr lang="en-US"/>
              <a:t>Be sure to give a column alias when selecting an expression. The expression </a:t>
            </a:r>
            <a:r>
              <a:rPr lang="en-US">
                <a:latin typeface="Courier New" pitchFamily="49" charset="0"/>
              </a:rPr>
              <a:t>SALARY*12</a:t>
            </a:r>
            <a:r>
              <a:rPr lang="en-US"/>
              <a:t> is given the alias </a:t>
            </a:r>
            <a:r>
              <a:rPr lang="en-US">
                <a:latin typeface="Courier New" pitchFamily="49" charset="0"/>
              </a:rPr>
              <a:t>ANNSAL</a:t>
            </a:r>
            <a:r>
              <a:rPr lang="en-US"/>
              <a:t>. Without the alias, this error is generated:</a:t>
            </a:r>
          </a:p>
          <a:p>
            <a:pPr lvl="1">
              <a:spcBef>
                <a:spcPct val="0"/>
              </a:spcBef>
            </a:pPr>
            <a:r>
              <a:rPr lang="en-US">
                <a:latin typeface="Courier New" pitchFamily="49" charset="0"/>
              </a:rPr>
              <a:t>   ERROR at line 3:</a:t>
            </a:r>
          </a:p>
          <a:p>
            <a:pPr lvl="1">
              <a:spcBef>
                <a:spcPct val="0"/>
              </a:spcBef>
            </a:pPr>
            <a:r>
              <a:rPr lang="en-US">
                <a:latin typeface="Courier New" pitchFamily="49" charset="0"/>
              </a:rPr>
              <a:t>   ORA-00998: must name this expression with a column alias</a:t>
            </a:r>
          </a:p>
          <a:p>
            <a:pPr lvl="1"/>
            <a:endParaRPr lang="en-US"/>
          </a:p>
          <a:p>
            <a:pPr lvl="1"/>
            <a:endParaRPr lang="en-US">
              <a:solidFill>
                <a:schemeClr val="accent2"/>
              </a:solidFill>
            </a:endParaRPr>
          </a:p>
          <a:p>
            <a:r>
              <a:rPr lang="en-US">
                <a:solidFill>
                  <a:srgbClr val="0000FF"/>
                </a:solidFill>
              </a:rPr>
              <a:t>Instructor Note</a:t>
            </a:r>
          </a:p>
          <a:p>
            <a:pPr lvl="1"/>
            <a:r>
              <a:rPr lang="en-US">
                <a:solidFill>
                  <a:srgbClr val="0000FF"/>
                </a:solidFill>
              </a:rPr>
              <a:t>To create a table with the same structure as an existing table, but without the data from the existing table, use a subquery with a </a:t>
            </a:r>
            <a:r>
              <a:rPr lang="en-US">
                <a:solidFill>
                  <a:srgbClr val="0000FF"/>
                </a:solidFill>
                <a:latin typeface="Courier New" pitchFamily="49" charset="0"/>
              </a:rPr>
              <a:t>WHERE</a:t>
            </a:r>
            <a:r>
              <a:rPr lang="en-US">
                <a:solidFill>
                  <a:srgbClr val="0000FF"/>
                </a:solidFill>
              </a:rPr>
              <a:t> clause that always evaluates as false. For example:</a:t>
            </a:r>
          </a:p>
          <a:p>
            <a:pPr lvl="1"/>
            <a:endParaRPr lang="en-US">
              <a:solidFill>
                <a:srgbClr val="0000FF"/>
              </a:solidFill>
            </a:endParaRPr>
          </a:p>
          <a:p>
            <a:pPr lvl="2">
              <a:spcBef>
                <a:spcPct val="0"/>
              </a:spcBef>
              <a:buFontTx/>
              <a:buNone/>
            </a:pPr>
            <a:r>
              <a:rPr lang="en-US">
                <a:solidFill>
                  <a:srgbClr val="0000FF"/>
                </a:solidFill>
                <a:latin typeface="Courier New" pitchFamily="49" charset="0"/>
              </a:rPr>
              <a:t>CREATE TABLE COPY_TABLE AS</a:t>
            </a:r>
          </a:p>
          <a:p>
            <a:pPr>
              <a:spcBef>
                <a:spcPct val="0"/>
              </a:spcBef>
            </a:pPr>
            <a:r>
              <a:rPr lang="en-US" b="0">
                <a:solidFill>
                  <a:srgbClr val="0000FF"/>
                </a:solidFill>
                <a:latin typeface="Courier New" pitchFamily="49" charset="0"/>
              </a:rPr>
              <a:t>  (SELECT * </a:t>
            </a:r>
          </a:p>
          <a:p>
            <a:pPr>
              <a:spcBef>
                <a:spcPct val="0"/>
              </a:spcBef>
            </a:pPr>
            <a:r>
              <a:rPr lang="en-US" b="0">
                <a:solidFill>
                  <a:srgbClr val="0000FF"/>
                </a:solidFill>
                <a:latin typeface="Courier New" pitchFamily="49" charset="0"/>
              </a:rPr>
              <a:t>   FROM   employees </a:t>
            </a:r>
          </a:p>
          <a:p>
            <a:pPr>
              <a:spcBef>
                <a:spcPct val="0"/>
              </a:spcBef>
            </a:pPr>
            <a:r>
              <a:rPr lang="en-US" b="0">
                <a:solidFill>
                  <a:srgbClr val="0000FF"/>
                </a:solidFill>
                <a:latin typeface="Courier New" pitchFamily="49" charset="0"/>
              </a:rPr>
              <a:t>   WHERE  1 = 2);</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83025" y="0"/>
            <a:ext cx="2976563" cy="460375"/>
          </a:xfrm>
          <a:prstGeom prst="rect">
            <a:avLst/>
          </a:prstGeom>
          <a:noFill/>
          <a:ln w="9525">
            <a:noFill/>
            <a:miter lim="800000"/>
            <a:headEnd/>
            <a:tailEnd/>
          </a:ln>
          <a:effectLst/>
        </p:spPr>
        <p:txBody>
          <a:bodyPr wrap="none" anchor="ctr"/>
          <a:lstStyle/>
          <a:p>
            <a:endParaRPr lang="en-PH"/>
          </a:p>
        </p:txBody>
      </p:sp>
      <p:sp>
        <p:nvSpPr>
          <p:cNvPr id="45059" name="Rectangle 3"/>
          <p:cNvSpPr>
            <a:spLocks noChangeArrowheads="1"/>
          </p:cNvSpPr>
          <p:nvPr/>
        </p:nvSpPr>
        <p:spPr bwMode="auto">
          <a:xfrm>
            <a:off x="-3175" y="0"/>
            <a:ext cx="2973388" cy="460375"/>
          </a:xfrm>
          <a:prstGeom prst="rect">
            <a:avLst/>
          </a:prstGeom>
          <a:noFill/>
          <a:ln w="9525">
            <a:noFill/>
            <a:miter lim="800000"/>
            <a:headEnd/>
            <a:tailEnd/>
          </a:ln>
          <a:effectLst/>
        </p:spPr>
        <p:txBody>
          <a:bodyPr wrap="none" anchor="ctr"/>
          <a:lstStyle/>
          <a:p>
            <a:endParaRPr lang="en-PH"/>
          </a:p>
        </p:txBody>
      </p:sp>
      <p:sp>
        <p:nvSpPr>
          <p:cNvPr id="45060" name="Rectangle 4"/>
          <p:cNvSpPr>
            <a:spLocks noGrp="1" noChangeArrowheads="1"/>
          </p:cNvSpPr>
          <p:nvPr>
            <p:ph type="body" idx="1"/>
          </p:nvPr>
        </p:nvSpPr>
        <p:spPr>
          <a:noFill/>
          <a:ln/>
        </p:spPr>
        <p:txBody>
          <a:bodyPr/>
          <a:lstStyle/>
          <a:p>
            <a:r>
              <a:rPr lang="en-US"/>
              <a:t>The </a:t>
            </a:r>
            <a:r>
              <a:rPr lang="en-US">
                <a:latin typeface="Courier New" pitchFamily="49" charset="0"/>
              </a:rPr>
              <a:t>ALTER TABLE</a:t>
            </a:r>
            <a:r>
              <a:rPr lang="en-US"/>
              <a:t> Statement</a:t>
            </a:r>
          </a:p>
          <a:p>
            <a:pPr lvl="1"/>
            <a:r>
              <a:rPr lang="en-US"/>
              <a:t>After you create a table, you may need to change the table structure because: you omitted a column, your column definition needs to be changed, or you need to remove columns. You can do this by using the </a:t>
            </a:r>
            <a:r>
              <a:rPr lang="en-US">
                <a:solidFill>
                  <a:srgbClr val="FC0128"/>
                </a:solidFill>
                <a:latin typeface="Courier New" pitchFamily="49" charset="0"/>
              </a:rPr>
              <a:t>ALTER TABLE</a:t>
            </a:r>
            <a:r>
              <a:rPr lang="en-US">
                <a:solidFill>
                  <a:srgbClr val="FC0128"/>
                </a:solidFill>
              </a:rPr>
              <a:t> statement.</a:t>
            </a:r>
            <a:r>
              <a:rPr lang="en-US"/>
              <a:t> </a:t>
            </a:r>
          </a:p>
        </p:txBody>
      </p:sp>
      <p:sp>
        <p:nvSpPr>
          <p:cNvPr id="45061" name="Rectangle 5"/>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cap="flat"/>
        </p:spPr>
      </p:sp>
      <p:sp>
        <p:nvSpPr>
          <p:cNvPr id="47107" name="Rectangle 3"/>
          <p:cNvSpPr>
            <a:spLocks noGrp="1" noChangeArrowheads="1"/>
          </p:cNvSpPr>
          <p:nvPr>
            <p:ph type="body" idx="1"/>
          </p:nvPr>
        </p:nvSpPr>
        <p:spPr>
          <a:noFill/>
          <a:ln/>
        </p:spPr>
        <p:txBody>
          <a:bodyPr/>
          <a:lstStyle/>
          <a:p>
            <a:r>
              <a:rPr lang="en-US" dirty="0"/>
              <a:t>The </a:t>
            </a:r>
            <a:r>
              <a:rPr lang="en-US" dirty="0">
                <a:latin typeface="Courier New" pitchFamily="49" charset="0"/>
              </a:rPr>
              <a:t>ALTER TABLE</a:t>
            </a:r>
            <a:r>
              <a:rPr lang="en-US" dirty="0"/>
              <a:t> Statement (continued)</a:t>
            </a:r>
          </a:p>
          <a:p>
            <a:pPr lvl="1"/>
            <a:r>
              <a:rPr lang="en-US" dirty="0"/>
              <a:t>You can add, modify, and drop columns to a table by using the </a:t>
            </a:r>
            <a:r>
              <a:rPr lang="en-US" dirty="0">
                <a:solidFill>
                  <a:srgbClr val="FC0128"/>
                </a:solidFill>
                <a:latin typeface="Courier New" pitchFamily="49" charset="0"/>
              </a:rPr>
              <a:t>ALTER TABLE</a:t>
            </a:r>
            <a:r>
              <a:rPr lang="en-US" dirty="0">
                <a:solidFill>
                  <a:srgbClr val="FC0128"/>
                </a:solidFill>
              </a:rPr>
              <a:t> statement</a:t>
            </a:r>
            <a:r>
              <a:rPr lang="en-US" dirty="0"/>
              <a:t>. </a:t>
            </a:r>
          </a:p>
          <a:p>
            <a:pPr lvl="1"/>
            <a:r>
              <a:rPr lang="en-US" dirty="0"/>
              <a:t>In the syntax:</a:t>
            </a:r>
          </a:p>
          <a:p>
            <a:pPr lvl="1"/>
            <a:r>
              <a:rPr lang="en-US" dirty="0"/>
              <a:t>	</a:t>
            </a:r>
            <a:r>
              <a:rPr lang="en-US" i="1" dirty="0">
                <a:latin typeface="Courier New" pitchFamily="49" charset="0"/>
              </a:rPr>
              <a:t>table</a:t>
            </a:r>
            <a:r>
              <a:rPr lang="en-US" dirty="0"/>
              <a:t>			is the name of the table</a:t>
            </a:r>
          </a:p>
          <a:p>
            <a:pPr lvl="1"/>
            <a:r>
              <a:rPr lang="en-US" dirty="0">
                <a:latin typeface="Courier New" pitchFamily="49" charset="0"/>
              </a:rPr>
              <a:t>	ADD|MODIFY|DROP</a:t>
            </a:r>
            <a:r>
              <a:rPr lang="en-US" dirty="0"/>
              <a:t>	is the type of modification</a:t>
            </a:r>
          </a:p>
          <a:p>
            <a:pPr lvl="1"/>
            <a:r>
              <a:rPr lang="en-US" dirty="0"/>
              <a:t>	</a:t>
            </a:r>
            <a:r>
              <a:rPr lang="en-US" i="1" dirty="0">
                <a:latin typeface="Courier New" pitchFamily="49" charset="0"/>
              </a:rPr>
              <a:t>column</a:t>
            </a:r>
            <a:r>
              <a:rPr lang="en-US" dirty="0"/>
              <a:t>			is the name of the new column</a:t>
            </a:r>
          </a:p>
          <a:p>
            <a:pPr lvl="1"/>
            <a:r>
              <a:rPr lang="en-US" dirty="0"/>
              <a:t>	</a:t>
            </a:r>
            <a:r>
              <a:rPr lang="en-US" i="1" dirty="0" err="1">
                <a:latin typeface="Courier New" pitchFamily="49" charset="0"/>
              </a:rPr>
              <a:t>datatype</a:t>
            </a:r>
            <a:r>
              <a:rPr lang="en-US" dirty="0"/>
              <a:t>			is the data type and length of the new column</a:t>
            </a:r>
          </a:p>
          <a:p>
            <a:pPr lvl="1"/>
            <a:r>
              <a:rPr lang="en-US" dirty="0"/>
              <a:t>	</a:t>
            </a:r>
            <a:r>
              <a:rPr lang="en-US" dirty="0">
                <a:latin typeface="Courier New" pitchFamily="49" charset="0"/>
              </a:rPr>
              <a:t>DEFAULT </a:t>
            </a:r>
            <a:r>
              <a:rPr lang="en-US" i="1" dirty="0" err="1">
                <a:latin typeface="Courier New" pitchFamily="49" charset="0"/>
              </a:rPr>
              <a:t>expr</a:t>
            </a:r>
            <a:r>
              <a:rPr lang="en-US" i="1" dirty="0"/>
              <a:t>		</a:t>
            </a:r>
            <a:r>
              <a:rPr lang="en-US" dirty="0"/>
              <a:t>specifies the default value for a new column</a:t>
            </a:r>
          </a:p>
          <a:p>
            <a:pPr lvl="1"/>
            <a:r>
              <a:rPr lang="en-US" b="1" dirty="0"/>
              <a:t>Note:</a:t>
            </a:r>
            <a:r>
              <a:rPr lang="en-US" dirty="0"/>
              <a:t> The slide gives the abridged syntax for </a:t>
            </a:r>
            <a:r>
              <a:rPr lang="en-US" dirty="0">
                <a:latin typeface="Courier New" pitchFamily="49" charset="0"/>
              </a:rPr>
              <a:t>ALTER TABLE</a:t>
            </a:r>
            <a:r>
              <a:rPr lang="en-US" dirty="0"/>
              <a:t>. More about </a:t>
            </a:r>
            <a:r>
              <a:rPr lang="en-US" dirty="0">
                <a:latin typeface="Courier New" pitchFamily="49" charset="0"/>
              </a:rPr>
              <a:t>ALTER TABLE</a:t>
            </a:r>
            <a:r>
              <a:rPr lang="en-US" dirty="0"/>
              <a:t> is covered in a subsequent lesson.</a:t>
            </a:r>
          </a:p>
          <a:p>
            <a:pPr lvl="1"/>
            <a:endParaRPr lang="en-US" dirty="0"/>
          </a:p>
          <a:p>
            <a:pPr lvl="1"/>
            <a:endParaRPr lang="en-US" dirty="0"/>
          </a:p>
          <a:p>
            <a:pPr lvl="1"/>
            <a:endParaRPr lang="en-US" dirty="0"/>
          </a:p>
          <a:p>
            <a:pPr lvl="1"/>
            <a:endParaRPr lang="en-US" dirty="0"/>
          </a:p>
          <a:p>
            <a:pPr lvl="1"/>
            <a:endParaRPr lang="en-US" dirty="0"/>
          </a:p>
          <a:p>
            <a:r>
              <a:rPr lang="en-US" dirty="0">
                <a:solidFill>
                  <a:srgbClr val="0000FF"/>
                </a:solidFill>
              </a:rPr>
              <a:t>Instructor Note</a:t>
            </a:r>
          </a:p>
          <a:p>
            <a:pPr lvl="1"/>
            <a:r>
              <a:rPr lang="en-US" dirty="0">
                <a:solidFill>
                  <a:srgbClr val="0000FF"/>
                </a:solidFill>
              </a:rPr>
              <a:t>In Oracle8</a:t>
            </a:r>
            <a:r>
              <a:rPr lang="en-US" i="1" dirty="0">
                <a:solidFill>
                  <a:srgbClr val="0000FF"/>
                </a:solidFill>
              </a:rPr>
              <a:t>i</a:t>
            </a:r>
            <a:r>
              <a:rPr lang="en-US" dirty="0">
                <a:solidFill>
                  <a:srgbClr val="0000FF"/>
                </a:solidFill>
              </a:rPr>
              <a:t> and later, there are new options for the </a:t>
            </a:r>
            <a:r>
              <a:rPr lang="en-US" dirty="0">
                <a:solidFill>
                  <a:srgbClr val="0000FF"/>
                </a:solidFill>
                <a:latin typeface="Courier New" pitchFamily="49" charset="0"/>
              </a:rPr>
              <a:t>ALTER TABLE</a:t>
            </a:r>
            <a:r>
              <a:rPr lang="en-US" dirty="0">
                <a:solidFill>
                  <a:srgbClr val="0000FF"/>
                </a:solidFill>
              </a:rPr>
              <a:t> command, including the ability to drop a column from a table, which are covered later in this lesson.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cap="flat"/>
        </p:spPr>
      </p:sp>
      <p:sp>
        <p:nvSpPr>
          <p:cNvPr id="49155" name="Rectangle 3"/>
          <p:cNvSpPr>
            <a:spLocks noGrp="1" noChangeArrowheads="1"/>
          </p:cNvSpPr>
          <p:nvPr>
            <p:ph type="body" idx="1"/>
          </p:nvPr>
        </p:nvSpPr>
        <p:spPr>
          <a:noFill/>
          <a:ln/>
        </p:spPr>
        <p:txBody>
          <a:bodyPr/>
          <a:lstStyle/>
          <a:p>
            <a:r>
              <a:rPr lang="en-US"/>
              <a:t>Adding a Column</a:t>
            </a:r>
          </a:p>
          <a:p>
            <a:pPr lvl="1"/>
            <a:r>
              <a:rPr lang="en-US"/>
              <a:t>The graphic adds the </a:t>
            </a:r>
            <a:r>
              <a:rPr lang="en-US">
                <a:latin typeface="Courier New" pitchFamily="49" charset="0"/>
              </a:rPr>
              <a:t>JOB_ID</a:t>
            </a:r>
            <a:r>
              <a:rPr lang="en-US"/>
              <a:t> column to the </a:t>
            </a:r>
            <a:r>
              <a:rPr lang="en-US">
                <a:latin typeface="Courier New" pitchFamily="49" charset="0"/>
              </a:rPr>
              <a:t>DEPT80</a:t>
            </a:r>
            <a:r>
              <a:rPr lang="en-US"/>
              <a:t> table. Notice that the new column becomes the last column in the table.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p:spPr>
        <p:txBody>
          <a:bodyPr/>
          <a:lstStyle/>
          <a:p>
            <a:r>
              <a:rPr lang="en-US"/>
              <a:t>Guidelines for Adding a Column</a:t>
            </a:r>
          </a:p>
          <a:p>
            <a:pPr lvl="2"/>
            <a:r>
              <a:rPr lang="en-US"/>
              <a:t>You can add or </a:t>
            </a:r>
            <a:r>
              <a:rPr lang="en-US">
                <a:solidFill>
                  <a:srgbClr val="FC0128"/>
                </a:solidFill>
              </a:rPr>
              <a:t>modify columns</a:t>
            </a:r>
            <a:r>
              <a:rPr lang="en-US"/>
              <a:t>.</a:t>
            </a:r>
          </a:p>
          <a:p>
            <a:pPr lvl="2"/>
            <a:r>
              <a:rPr lang="en-US"/>
              <a:t>You cannot specify where the column is to appear. The new column becomes the last column.</a:t>
            </a:r>
          </a:p>
          <a:p>
            <a:pPr lvl="1"/>
            <a:r>
              <a:rPr lang="en-US"/>
              <a:t>The example on the slide adds a column named </a:t>
            </a:r>
            <a:r>
              <a:rPr lang="en-US">
                <a:latin typeface="Courier New" pitchFamily="49" charset="0"/>
              </a:rPr>
              <a:t>JOB_ID</a:t>
            </a:r>
            <a:r>
              <a:rPr lang="en-US"/>
              <a:t> to the </a:t>
            </a:r>
            <a:r>
              <a:rPr lang="en-US">
                <a:latin typeface="Courier New" pitchFamily="49" charset="0"/>
              </a:rPr>
              <a:t>DEPT80</a:t>
            </a:r>
            <a:r>
              <a:rPr lang="en-US"/>
              <a:t> table. The </a:t>
            </a:r>
            <a:r>
              <a:rPr lang="en-US">
                <a:latin typeface="Courier New" pitchFamily="49" charset="0"/>
              </a:rPr>
              <a:t>JOB_ID</a:t>
            </a:r>
            <a:r>
              <a:rPr lang="en-US"/>
              <a:t> column becomes the last column in the table. </a:t>
            </a:r>
            <a:endParaRPr lang="en-US" b="1"/>
          </a:p>
          <a:p>
            <a:pPr lvl="1"/>
            <a:r>
              <a:rPr lang="en-US" b="1"/>
              <a:t>Note:</a:t>
            </a:r>
            <a:r>
              <a:rPr lang="en-US"/>
              <a:t> </a:t>
            </a:r>
            <a:r>
              <a:rPr lang="en-US">
                <a:latin typeface="Times" pitchFamily="18" charset="0"/>
              </a:rPr>
              <a:t>If a table already contains rows when a column is added, then the new column is initially null for all the rows.</a:t>
            </a:r>
          </a:p>
          <a:p>
            <a:pPr lvl="1"/>
            <a:endParaRPr lang="en-US">
              <a:latin typeface="Times" pitchFamily="18" charset="0"/>
            </a:endParaRPr>
          </a:p>
          <a:p>
            <a:pPr lvl="1"/>
            <a:endParaRPr lang="en-US">
              <a:latin typeface="Times" pitchFamily="18" charset="0"/>
            </a:endParaRPr>
          </a:p>
          <a:p>
            <a:pPr lvl="1"/>
            <a:endParaRPr lang="en-US">
              <a:latin typeface="Times" pitchFamily="18" charset="0"/>
            </a:endParaRPr>
          </a:p>
          <a:p>
            <a:pPr lvl="1"/>
            <a:endParaRPr lang="en-US">
              <a:latin typeface="Times" pitchFamily="18" charset="0"/>
            </a:endParaRPr>
          </a:p>
          <a:p>
            <a:pPr lvl="1"/>
            <a:endParaRPr lang="en-US">
              <a:latin typeface="Times" pitchFamily="18" charset="0"/>
            </a:endParaRPr>
          </a:p>
          <a:p>
            <a:pPr lvl="1"/>
            <a:endParaRPr lang="en-US">
              <a:latin typeface="Times" pitchFamily="18" charset="0"/>
            </a:endParaRPr>
          </a:p>
          <a:p>
            <a:pPr lvl="1"/>
            <a:endParaRPr lang="en-US">
              <a:latin typeface="Times" pitchFamily="18" charset="0"/>
            </a:endParaRPr>
          </a:p>
          <a:p>
            <a:endParaRPr lang="en-US" b="0">
              <a:latin typeface="Times" pitchFamily="18" charset="0"/>
            </a:endParaRPr>
          </a:p>
        </p:txBody>
      </p:sp>
      <p:sp>
        <p:nvSpPr>
          <p:cNvPr id="51203" name="Rectangle 3"/>
          <p:cNvSpPr>
            <a:spLocks noGrp="1" noRot="1" noChangeAspect="1" noChangeArrowheads="1" noTextEdit="1"/>
          </p:cNvSpPr>
          <p:nvPr>
            <p:ph type="sldImg"/>
          </p:nvPr>
        </p:nvSpPr>
        <p:spPr>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883025" y="0"/>
            <a:ext cx="2976563" cy="460375"/>
          </a:xfrm>
          <a:prstGeom prst="rect">
            <a:avLst/>
          </a:prstGeom>
          <a:noFill/>
          <a:ln w="9525">
            <a:noFill/>
            <a:miter lim="800000"/>
            <a:headEnd/>
            <a:tailEnd/>
          </a:ln>
          <a:effectLst/>
        </p:spPr>
        <p:txBody>
          <a:bodyPr wrap="none" anchor="ctr"/>
          <a:lstStyle/>
          <a:p>
            <a:endParaRPr lang="en-PH"/>
          </a:p>
        </p:txBody>
      </p:sp>
      <p:sp>
        <p:nvSpPr>
          <p:cNvPr id="53251" name="Rectangle 3"/>
          <p:cNvSpPr>
            <a:spLocks noChangeArrowheads="1"/>
          </p:cNvSpPr>
          <p:nvPr/>
        </p:nvSpPr>
        <p:spPr bwMode="auto">
          <a:xfrm>
            <a:off x="-3175" y="0"/>
            <a:ext cx="2973388" cy="460375"/>
          </a:xfrm>
          <a:prstGeom prst="rect">
            <a:avLst/>
          </a:prstGeom>
          <a:noFill/>
          <a:ln w="9525">
            <a:noFill/>
            <a:miter lim="800000"/>
            <a:headEnd/>
            <a:tailEnd/>
          </a:ln>
          <a:effectLst/>
        </p:spPr>
        <p:txBody>
          <a:bodyPr wrap="none" anchor="ctr"/>
          <a:lstStyle/>
          <a:p>
            <a:endParaRPr lang="en-PH"/>
          </a:p>
        </p:txBody>
      </p:sp>
      <p:sp>
        <p:nvSpPr>
          <p:cNvPr id="53252" name="Rectangle 4"/>
          <p:cNvSpPr>
            <a:spLocks noGrp="1" noChangeArrowheads="1"/>
          </p:cNvSpPr>
          <p:nvPr>
            <p:ph type="body" idx="1"/>
          </p:nvPr>
        </p:nvSpPr>
        <p:spPr>
          <a:noFill/>
          <a:ln/>
        </p:spPr>
        <p:txBody>
          <a:bodyPr/>
          <a:lstStyle/>
          <a:p>
            <a:r>
              <a:rPr lang="en-US" dirty="0"/>
              <a:t>Modifying a Column</a:t>
            </a:r>
          </a:p>
          <a:p>
            <a:pPr lvl="1"/>
            <a:r>
              <a:rPr lang="en-US" dirty="0"/>
              <a:t>You can modify a column definition by using the </a:t>
            </a:r>
            <a:r>
              <a:rPr lang="en-US" dirty="0">
                <a:latin typeface="Courier New" pitchFamily="49" charset="0"/>
              </a:rPr>
              <a:t>ALTER TABLE</a:t>
            </a:r>
            <a:r>
              <a:rPr lang="en-US" dirty="0"/>
              <a:t> statement with the </a:t>
            </a:r>
            <a:r>
              <a:rPr lang="en-US" dirty="0">
                <a:solidFill>
                  <a:srgbClr val="FC0128"/>
                </a:solidFill>
                <a:latin typeface="Courier New" pitchFamily="49" charset="0"/>
              </a:rPr>
              <a:t>MODIFY</a:t>
            </a:r>
            <a:r>
              <a:rPr lang="en-US" dirty="0">
                <a:solidFill>
                  <a:srgbClr val="FC0128"/>
                </a:solidFill>
              </a:rPr>
              <a:t> clause</a:t>
            </a:r>
            <a:r>
              <a:rPr lang="en-US" dirty="0"/>
              <a:t>. Column modification can include changes to a column’s data type, size, and default value.</a:t>
            </a:r>
          </a:p>
          <a:p>
            <a:r>
              <a:rPr lang="en-US" dirty="0"/>
              <a:t>Guidelines</a:t>
            </a:r>
          </a:p>
          <a:p>
            <a:pPr lvl="2"/>
            <a:r>
              <a:rPr lang="en-US" dirty="0"/>
              <a:t>You can increase the width or precision of a numeric column.</a:t>
            </a:r>
          </a:p>
          <a:p>
            <a:pPr lvl="2"/>
            <a:r>
              <a:rPr lang="en-US" dirty="0"/>
              <a:t>You can increase the width of numeric or character columns.</a:t>
            </a:r>
          </a:p>
          <a:p>
            <a:pPr lvl="2"/>
            <a:r>
              <a:rPr lang="en-US" dirty="0"/>
              <a:t>You can decrease the width of a column only if the column contains only null values or if the table has no rows.</a:t>
            </a:r>
          </a:p>
          <a:p>
            <a:pPr lvl="2"/>
            <a:r>
              <a:rPr lang="en-US" dirty="0"/>
              <a:t>You can change the data type only if the column contains null values.</a:t>
            </a:r>
          </a:p>
          <a:p>
            <a:pPr lvl="2"/>
            <a:r>
              <a:rPr lang="en-US" dirty="0"/>
              <a:t>You can convert a </a:t>
            </a:r>
            <a:r>
              <a:rPr lang="en-US" dirty="0">
                <a:latin typeface="Courier New" pitchFamily="49" charset="0"/>
              </a:rPr>
              <a:t>CHAR</a:t>
            </a:r>
            <a:r>
              <a:rPr lang="en-US" dirty="0"/>
              <a:t> column to the </a:t>
            </a:r>
            <a:r>
              <a:rPr lang="en-US" dirty="0">
                <a:latin typeface="Courier New" pitchFamily="49" charset="0"/>
              </a:rPr>
              <a:t>VARCHAR2</a:t>
            </a:r>
            <a:r>
              <a:rPr lang="en-US" dirty="0"/>
              <a:t> data type or convert a </a:t>
            </a:r>
            <a:r>
              <a:rPr lang="en-US" dirty="0">
                <a:latin typeface="Courier New" pitchFamily="49" charset="0"/>
              </a:rPr>
              <a:t>VARCHAR2</a:t>
            </a:r>
            <a:r>
              <a:rPr lang="en-US" dirty="0"/>
              <a:t> column to the </a:t>
            </a:r>
            <a:r>
              <a:rPr lang="en-US" dirty="0">
                <a:latin typeface="Courier New" pitchFamily="49" charset="0"/>
              </a:rPr>
              <a:t>CHAR</a:t>
            </a:r>
            <a:r>
              <a:rPr lang="en-US" dirty="0"/>
              <a:t> data type only if the column contains null values or if you do not change the size.</a:t>
            </a:r>
          </a:p>
          <a:p>
            <a:pPr lvl="2"/>
            <a:r>
              <a:rPr lang="en-US" dirty="0"/>
              <a:t>A change to the default value of a column affects only subsequent insertions to the table.</a:t>
            </a:r>
          </a:p>
        </p:txBody>
      </p:sp>
      <p:sp>
        <p:nvSpPr>
          <p:cNvPr id="53253" name="Rectangle 5"/>
          <p:cNvSpPr>
            <a:spLocks noGrp="1" noRot="1" noChangeAspect="1" noChangeArrowheads="1" noTextEdit="1"/>
          </p:cNvSpPr>
          <p:nvPr>
            <p:ph type="sldImg"/>
          </p:nvPr>
        </p:nvSpPr>
        <p:spPr>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883025" y="0"/>
            <a:ext cx="2976563" cy="460375"/>
          </a:xfrm>
          <a:prstGeom prst="rect">
            <a:avLst/>
          </a:prstGeom>
          <a:noFill/>
          <a:ln w="9525">
            <a:noFill/>
            <a:miter lim="800000"/>
            <a:headEnd/>
            <a:tailEnd/>
          </a:ln>
          <a:effectLst/>
        </p:spPr>
        <p:txBody>
          <a:bodyPr wrap="none" anchor="ctr"/>
          <a:lstStyle/>
          <a:p>
            <a:endParaRPr lang="en-PH"/>
          </a:p>
        </p:txBody>
      </p:sp>
      <p:sp>
        <p:nvSpPr>
          <p:cNvPr id="55299" name="Rectangle 3"/>
          <p:cNvSpPr>
            <a:spLocks noChangeArrowheads="1"/>
          </p:cNvSpPr>
          <p:nvPr/>
        </p:nvSpPr>
        <p:spPr bwMode="auto">
          <a:xfrm>
            <a:off x="-3175" y="0"/>
            <a:ext cx="2973388" cy="460375"/>
          </a:xfrm>
          <a:prstGeom prst="rect">
            <a:avLst/>
          </a:prstGeom>
          <a:noFill/>
          <a:ln w="9525">
            <a:noFill/>
            <a:miter lim="800000"/>
            <a:headEnd/>
            <a:tailEnd/>
          </a:ln>
          <a:effectLst/>
        </p:spPr>
        <p:txBody>
          <a:bodyPr wrap="none" anchor="ctr"/>
          <a:lstStyle/>
          <a:p>
            <a:endParaRPr lang="en-PH"/>
          </a:p>
        </p:txBody>
      </p:sp>
      <p:sp>
        <p:nvSpPr>
          <p:cNvPr id="55300" name="Rectangle 4"/>
          <p:cNvSpPr>
            <a:spLocks noGrp="1" noChangeArrowheads="1"/>
          </p:cNvSpPr>
          <p:nvPr>
            <p:ph type="body" idx="1"/>
          </p:nvPr>
        </p:nvSpPr>
        <p:spPr>
          <a:noFill/>
          <a:ln/>
        </p:spPr>
        <p:txBody>
          <a:bodyPr/>
          <a:lstStyle/>
          <a:p>
            <a:r>
              <a:rPr lang="en-US" dirty="0"/>
              <a:t>Dropping a Column</a:t>
            </a:r>
          </a:p>
          <a:p>
            <a:pPr lvl="1"/>
            <a:r>
              <a:rPr lang="en-US" dirty="0"/>
              <a:t>You can drop a column from a table by using the </a:t>
            </a:r>
            <a:r>
              <a:rPr lang="en-US" dirty="0">
                <a:latin typeface="Courier New" pitchFamily="49" charset="0"/>
              </a:rPr>
              <a:t>ALTER TABLE</a:t>
            </a:r>
            <a:r>
              <a:rPr lang="en-US" dirty="0"/>
              <a:t> statement with the </a:t>
            </a:r>
            <a:r>
              <a:rPr lang="en-US" dirty="0">
                <a:solidFill>
                  <a:srgbClr val="FC0128"/>
                </a:solidFill>
                <a:latin typeface="Courier New" pitchFamily="49" charset="0"/>
              </a:rPr>
              <a:t>DROP COLUMN</a:t>
            </a:r>
            <a:r>
              <a:rPr lang="en-US" dirty="0">
                <a:solidFill>
                  <a:srgbClr val="FC0128"/>
                </a:solidFill>
              </a:rPr>
              <a:t> clause</a:t>
            </a:r>
            <a:r>
              <a:rPr lang="en-US" dirty="0"/>
              <a:t>. This is a feature available in Oracle8</a:t>
            </a:r>
            <a:r>
              <a:rPr lang="en-US" i="1" dirty="0"/>
              <a:t>i</a:t>
            </a:r>
            <a:r>
              <a:rPr lang="en-US" dirty="0"/>
              <a:t> and later.</a:t>
            </a:r>
          </a:p>
          <a:p>
            <a:r>
              <a:rPr lang="en-US" dirty="0"/>
              <a:t>Guidelines</a:t>
            </a:r>
          </a:p>
          <a:p>
            <a:pPr lvl="2"/>
            <a:r>
              <a:rPr lang="en-US" dirty="0"/>
              <a:t>The column may or may not contain data.</a:t>
            </a:r>
          </a:p>
          <a:p>
            <a:pPr lvl="2"/>
            <a:r>
              <a:rPr lang="en-US" dirty="0"/>
              <a:t>Using the </a:t>
            </a:r>
            <a:r>
              <a:rPr lang="en-US" dirty="0">
                <a:latin typeface="Courier New" pitchFamily="49" charset="0"/>
              </a:rPr>
              <a:t>ALTER TABLE</a:t>
            </a:r>
            <a:r>
              <a:rPr lang="en-US" dirty="0"/>
              <a:t> statement, only one column can be dropped at a time.</a:t>
            </a:r>
          </a:p>
          <a:p>
            <a:pPr lvl="2"/>
            <a:r>
              <a:rPr lang="en-US" dirty="0"/>
              <a:t>The table must have at least one column remaining in it after it is altered.</a:t>
            </a:r>
          </a:p>
          <a:p>
            <a:pPr lvl="2"/>
            <a:r>
              <a:rPr lang="en-US" dirty="0"/>
              <a:t>Once a column is dropped, it cannot be recovered.</a:t>
            </a:r>
          </a:p>
          <a:p>
            <a:pPr lvl="2">
              <a:buFontTx/>
              <a:buNone/>
            </a:pPr>
            <a:endParaRPr lang="en-US" dirty="0"/>
          </a:p>
          <a:p>
            <a:pPr lvl="2">
              <a:buFontTx/>
              <a:buNone/>
            </a:pPr>
            <a:endParaRPr lang="en-US" dirty="0"/>
          </a:p>
          <a:p>
            <a:pPr lvl="2">
              <a:buFontTx/>
              <a:buNone/>
            </a:pPr>
            <a:endParaRPr lang="en-US" dirty="0"/>
          </a:p>
          <a:p>
            <a:pPr lvl="2">
              <a:buFontTx/>
              <a:buNone/>
            </a:pPr>
            <a:endParaRPr lang="en-US" dirty="0"/>
          </a:p>
          <a:p>
            <a:pPr lvl="2">
              <a:buFontTx/>
              <a:buNone/>
            </a:pPr>
            <a:endParaRPr lang="en-US" dirty="0"/>
          </a:p>
          <a:p>
            <a:pPr lvl="2">
              <a:buFontTx/>
              <a:buNone/>
            </a:pPr>
            <a:endParaRPr lang="en-US" dirty="0"/>
          </a:p>
          <a:p>
            <a:r>
              <a:rPr lang="en-US" dirty="0">
                <a:solidFill>
                  <a:srgbClr val="0000FF"/>
                </a:solidFill>
              </a:rPr>
              <a:t>Instructor Note</a:t>
            </a:r>
          </a:p>
          <a:p>
            <a:pPr lvl="1"/>
            <a:r>
              <a:rPr lang="en-US" dirty="0">
                <a:solidFill>
                  <a:srgbClr val="0000FF"/>
                </a:solidFill>
              </a:rPr>
              <a:t>When a column is dropped from a table, any other columns in that table that are marked with the </a:t>
            </a:r>
            <a:r>
              <a:rPr lang="en-US" dirty="0">
                <a:solidFill>
                  <a:srgbClr val="0000FF"/>
                </a:solidFill>
                <a:latin typeface="Courier New" pitchFamily="49" charset="0"/>
              </a:rPr>
              <a:t>SET UNUSED</a:t>
            </a:r>
            <a:r>
              <a:rPr lang="en-US" dirty="0">
                <a:solidFill>
                  <a:srgbClr val="0000FF"/>
                </a:solidFill>
              </a:rPr>
              <a:t> option are dropped too.</a:t>
            </a:r>
          </a:p>
        </p:txBody>
      </p:sp>
      <p:sp>
        <p:nvSpPr>
          <p:cNvPr id="55301" name="Rectangle 5"/>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3025" y="0"/>
            <a:ext cx="2976563" cy="460375"/>
          </a:xfrm>
          <a:prstGeom prst="rect">
            <a:avLst/>
          </a:prstGeom>
          <a:noFill/>
          <a:ln w="9525">
            <a:noFill/>
            <a:miter lim="800000"/>
            <a:headEnd/>
            <a:tailEnd/>
          </a:ln>
          <a:effectLst/>
        </p:spPr>
        <p:txBody>
          <a:bodyPr wrap="none" anchor="ctr"/>
          <a:lstStyle/>
          <a:p>
            <a:endParaRPr lang="en-PH"/>
          </a:p>
        </p:txBody>
      </p:sp>
      <p:sp>
        <p:nvSpPr>
          <p:cNvPr id="8195" name="Rectangle 3"/>
          <p:cNvSpPr>
            <a:spLocks noChangeArrowheads="1"/>
          </p:cNvSpPr>
          <p:nvPr/>
        </p:nvSpPr>
        <p:spPr bwMode="auto">
          <a:xfrm>
            <a:off x="-3175" y="0"/>
            <a:ext cx="2973388" cy="460375"/>
          </a:xfrm>
          <a:prstGeom prst="rect">
            <a:avLst/>
          </a:prstGeom>
          <a:noFill/>
          <a:ln w="9525">
            <a:noFill/>
            <a:miter lim="800000"/>
            <a:headEnd/>
            <a:tailEnd/>
          </a:ln>
          <a:effectLst/>
        </p:spPr>
        <p:txBody>
          <a:bodyPr wrap="none" anchor="ctr"/>
          <a:lstStyle/>
          <a:p>
            <a:endParaRPr lang="en-PH"/>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t>In this lesson, you learn about tables, the main database objects, and their relationships to each other. You also learn how to </a:t>
            </a:r>
            <a:r>
              <a:rPr lang="en-US">
                <a:solidFill>
                  <a:srgbClr val="FC0128"/>
                </a:solidFill>
              </a:rPr>
              <a:t>create</a:t>
            </a:r>
            <a:r>
              <a:rPr lang="en-US"/>
              <a:t>, alter, and drop tables.</a:t>
            </a:r>
          </a:p>
        </p:txBody>
      </p:sp>
      <p:sp>
        <p:nvSpPr>
          <p:cNvPr id="8197" name="Rectangle 5"/>
          <p:cNvSpPr>
            <a:spLocks noGrp="1" noRot="1" noChangeAspect="1" noChangeArrowheads="1" noTextEdit="1"/>
          </p:cNvSpPr>
          <p:nvPr>
            <p:ph type="sldImg"/>
          </p:nvPr>
        </p:nvSpPr>
        <p:spPr>
          <a:xfrm>
            <a:off x="492125" y="161925"/>
            <a:ext cx="5872163" cy="4403725"/>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883025" y="0"/>
            <a:ext cx="2976563" cy="460375"/>
          </a:xfrm>
          <a:prstGeom prst="rect">
            <a:avLst/>
          </a:prstGeom>
          <a:noFill/>
          <a:ln w="9525">
            <a:noFill/>
            <a:miter lim="800000"/>
            <a:headEnd/>
            <a:tailEnd/>
          </a:ln>
          <a:effectLst/>
        </p:spPr>
        <p:txBody>
          <a:bodyPr wrap="none" anchor="ctr"/>
          <a:lstStyle/>
          <a:p>
            <a:endParaRPr lang="en-PH"/>
          </a:p>
        </p:txBody>
      </p:sp>
      <p:sp>
        <p:nvSpPr>
          <p:cNvPr id="57347" name="Rectangle 3"/>
          <p:cNvSpPr>
            <a:spLocks noChangeArrowheads="1"/>
          </p:cNvSpPr>
          <p:nvPr/>
        </p:nvSpPr>
        <p:spPr bwMode="auto">
          <a:xfrm>
            <a:off x="-3175" y="0"/>
            <a:ext cx="2973388" cy="460375"/>
          </a:xfrm>
          <a:prstGeom prst="rect">
            <a:avLst/>
          </a:prstGeom>
          <a:noFill/>
          <a:ln w="9525">
            <a:noFill/>
            <a:miter lim="800000"/>
            <a:headEnd/>
            <a:tailEnd/>
          </a:ln>
          <a:effectLst/>
        </p:spPr>
        <p:txBody>
          <a:bodyPr wrap="none" anchor="ctr"/>
          <a:lstStyle/>
          <a:p>
            <a:endParaRPr lang="en-PH"/>
          </a:p>
        </p:txBody>
      </p:sp>
      <p:sp>
        <p:nvSpPr>
          <p:cNvPr id="57348" name="Rectangle 4"/>
          <p:cNvSpPr>
            <a:spLocks noGrp="1" noChangeArrowheads="1"/>
          </p:cNvSpPr>
          <p:nvPr>
            <p:ph type="body" idx="1"/>
          </p:nvPr>
        </p:nvSpPr>
        <p:spPr>
          <a:xfrm>
            <a:off x="412750" y="4706938"/>
            <a:ext cx="6029325" cy="3940175"/>
          </a:xfrm>
          <a:noFill/>
          <a:ln/>
        </p:spPr>
        <p:txBody>
          <a:bodyPr/>
          <a:lstStyle/>
          <a:p>
            <a:r>
              <a:rPr lang="en-US"/>
              <a:t>The </a:t>
            </a:r>
            <a:r>
              <a:rPr lang="en-US">
                <a:latin typeface="Courier New" pitchFamily="49" charset="0"/>
              </a:rPr>
              <a:t>SET UNUSED</a:t>
            </a:r>
            <a:r>
              <a:rPr lang="en-US"/>
              <a:t> Option</a:t>
            </a:r>
          </a:p>
          <a:p>
            <a:pPr lvl="1"/>
            <a:r>
              <a:rPr lang="en-US"/>
              <a:t>The </a:t>
            </a:r>
            <a:r>
              <a:rPr lang="en-US">
                <a:solidFill>
                  <a:srgbClr val="FC0128"/>
                </a:solidFill>
                <a:latin typeface="Courier New" pitchFamily="49" charset="0"/>
              </a:rPr>
              <a:t>SET UNUSED</a:t>
            </a:r>
            <a:r>
              <a:rPr lang="en-US">
                <a:solidFill>
                  <a:srgbClr val="FC0128"/>
                </a:solidFill>
              </a:rPr>
              <a:t> option</a:t>
            </a:r>
            <a:r>
              <a:rPr lang="en-US"/>
              <a:t> marks one or more columns as unused so that they can be dropped when the demand on system resources is lower. This is a feature available in Oracle8</a:t>
            </a:r>
            <a:r>
              <a:rPr lang="en-US" i="1"/>
              <a:t>i</a:t>
            </a:r>
            <a:r>
              <a:rPr lang="en-US"/>
              <a:t> and later. Specifying this clause does not actually remove the target columns from each row in the table (that is, it does not restore the disk space used by these columns). Therefore, the response time is faster than if you executed the </a:t>
            </a:r>
            <a:r>
              <a:rPr lang="en-US">
                <a:latin typeface="Courier New" pitchFamily="49" charset="0"/>
              </a:rPr>
              <a:t>DROP</a:t>
            </a:r>
            <a:r>
              <a:rPr lang="en-US"/>
              <a:t> clause. Unused columns are treated as if they were dropped, even though their column data remains in the table’s rows. After a column has been marked as unused, you have no access to that column. A </a:t>
            </a:r>
            <a:r>
              <a:rPr lang="en-US">
                <a:latin typeface="Courier New" pitchFamily="49" charset="0"/>
              </a:rPr>
              <a:t>SELECT</a:t>
            </a:r>
            <a:r>
              <a:rPr lang="en-US"/>
              <a:t> </a:t>
            </a:r>
            <a:r>
              <a:rPr lang="en-US">
                <a:latin typeface="Courier New" pitchFamily="49" charset="0"/>
              </a:rPr>
              <a:t>*</a:t>
            </a:r>
            <a:r>
              <a:rPr lang="en-US"/>
              <a:t> query will not retrieve data from unused columns. In addition, the names and types of columns marked unused will not be displayed during a </a:t>
            </a:r>
            <a:r>
              <a:rPr lang="en-US">
                <a:latin typeface="Courier New" pitchFamily="49" charset="0"/>
              </a:rPr>
              <a:t>DESCRIBE</a:t>
            </a:r>
            <a:r>
              <a:rPr lang="en-US"/>
              <a:t>, and you can add to the table a new column with the same name as an unused column. </a:t>
            </a:r>
            <a:r>
              <a:rPr lang="en-US">
                <a:latin typeface="Courier New" pitchFamily="49" charset="0"/>
              </a:rPr>
              <a:t>SET UNUSED</a:t>
            </a:r>
            <a:r>
              <a:rPr lang="en-US"/>
              <a:t> information is stored in the </a:t>
            </a:r>
            <a:r>
              <a:rPr lang="en-US">
                <a:solidFill>
                  <a:srgbClr val="FC0128"/>
                </a:solidFill>
                <a:latin typeface="Courier New" pitchFamily="49" charset="0"/>
              </a:rPr>
              <a:t>USER_UNUSED_COL_TABS</a:t>
            </a:r>
            <a:r>
              <a:rPr lang="en-US"/>
              <a:t> dictionary view.</a:t>
            </a:r>
          </a:p>
          <a:p>
            <a:r>
              <a:rPr lang="en-US"/>
              <a:t>The </a:t>
            </a:r>
            <a:r>
              <a:rPr lang="en-US">
                <a:latin typeface="Courier New" pitchFamily="49" charset="0"/>
              </a:rPr>
              <a:t>DROP UNUSED COLUMNS</a:t>
            </a:r>
            <a:r>
              <a:rPr lang="en-US"/>
              <a:t> Option</a:t>
            </a:r>
          </a:p>
          <a:p>
            <a:pPr lvl="1"/>
            <a:r>
              <a:rPr lang="en-US">
                <a:solidFill>
                  <a:srgbClr val="FC0128"/>
                </a:solidFill>
                <a:latin typeface="Courier New" pitchFamily="49" charset="0"/>
              </a:rPr>
              <a:t>DROP UNUSED COLUMNS</a:t>
            </a:r>
            <a:r>
              <a:rPr lang="en-US"/>
              <a:t> removes from the table all columns currently marked as unused. You can use this statement when you want to reclaim the extra disk space from unused columns in the table. If the table contains no unused columns, the statement returns with no errors. </a:t>
            </a:r>
          </a:p>
          <a:p>
            <a:pPr lvl="1"/>
            <a:endParaRPr lang="en-US" sz="500"/>
          </a:p>
          <a:p>
            <a:pPr>
              <a:spcBef>
                <a:spcPct val="0"/>
              </a:spcBef>
            </a:pPr>
            <a:r>
              <a:rPr lang="en-US" b="0">
                <a:latin typeface="Courier New" pitchFamily="49" charset="0"/>
              </a:rPr>
              <a:t>    ALTER TABLE  dept80 </a:t>
            </a:r>
          </a:p>
          <a:p>
            <a:pPr>
              <a:spcBef>
                <a:spcPct val="0"/>
              </a:spcBef>
            </a:pPr>
            <a:r>
              <a:rPr lang="en-US" b="0">
                <a:latin typeface="Courier New" pitchFamily="49" charset="0"/>
              </a:rPr>
              <a:t>    SET   UNUSED (last_name);</a:t>
            </a:r>
          </a:p>
          <a:p>
            <a:pPr>
              <a:spcBef>
                <a:spcPct val="0"/>
              </a:spcBef>
            </a:pPr>
            <a:r>
              <a:rPr lang="en-US" b="0">
                <a:latin typeface="Courier New" pitchFamily="49" charset="0"/>
              </a:rPr>
              <a:t>    Table altered.</a:t>
            </a:r>
          </a:p>
          <a:p>
            <a:pPr>
              <a:spcBef>
                <a:spcPct val="0"/>
              </a:spcBef>
            </a:pPr>
            <a:endParaRPr lang="en-US" b="0">
              <a:latin typeface="Courier New" pitchFamily="49" charset="0"/>
            </a:endParaRPr>
          </a:p>
          <a:p>
            <a:pPr lvl="1">
              <a:spcBef>
                <a:spcPct val="0"/>
              </a:spcBef>
            </a:pPr>
            <a:r>
              <a:rPr lang="en-US">
                <a:latin typeface="Courier New" pitchFamily="49" charset="0"/>
              </a:rPr>
              <a:t>   ALTER TABLE  dept80</a:t>
            </a:r>
          </a:p>
          <a:p>
            <a:pPr lvl="1">
              <a:spcBef>
                <a:spcPct val="0"/>
              </a:spcBef>
            </a:pPr>
            <a:r>
              <a:rPr lang="en-US">
                <a:latin typeface="Courier New" pitchFamily="49" charset="0"/>
              </a:rPr>
              <a:t>   DROP  UNUSED COLUMNS;</a:t>
            </a:r>
          </a:p>
          <a:p>
            <a:pPr lvl="1">
              <a:spcBef>
                <a:spcPct val="0"/>
              </a:spcBef>
            </a:pPr>
            <a:r>
              <a:rPr lang="en-US">
                <a:latin typeface="Courier New" pitchFamily="49" charset="0"/>
              </a:rPr>
              <a:t>   Table altered.</a:t>
            </a:r>
          </a:p>
        </p:txBody>
      </p:sp>
      <p:sp>
        <p:nvSpPr>
          <p:cNvPr id="57349" name="Rectangle 5"/>
          <p:cNvSpPr>
            <a:spLocks noGrp="1" noRot="1" noChangeAspect="1" noChangeArrowheads="1" noTextEdit="1"/>
          </p:cNvSpPr>
          <p:nvPr>
            <p:ph type="sldImg"/>
          </p:nvPr>
        </p:nvSpPr>
        <p:spPr>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492125" y="161925"/>
            <a:ext cx="5872163" cy="4403725"/>
          </a:xfrm>
          <a:ln cap="flat"/>
        </p:spPr>
      </p:sp>
      <p:sp>
        <p:nvSpPr>
          <p:cNvPr id="59395" name="Rectangle 3"/>
          <p:cNvSpPr>
            <a:spLocks noGrp="1" noChangeArrowheads="1"/>
          </p:cNvSpPr>
          <p:nvPr>
            <p:ph type="body" idx="1"/>
          </p:nvPr>
        </p:nvSpPr>
        <p:spPr>
          <a:noFill/>
          <a:ln/>
        </p:spPr>
        <p:txBody>
          <a:bodyPr/>
          <a:lstStyle/>
          <a:p>
            <a:pPr>
              <a:tabLst/>
            </a:pPr>
            <a:r>
              <a:rPr lang="en-US"/>
              <a:t>Dropping a Table</a:t>
            </a:r>
          </a:p>
          <a:p>
            <a:pPr lvl="1">
              <a:tabLst/>
            </a:pPr>
            <a:r>
              <a:rPr lang="en-US"/>
              <a:t>The </a:t>
            </a:r>
            <a:r>
              <a:rPr lang="en-US">
                <a:solidFill>
                  <a:srgbClr val="FC0128"/>
                </a:solidFill>
                <a:latin typeface="Courier New" pitchFamily="49" charset="0"/>
              </a:rPr>
              <a:t>DROP</a:t>
            </a:r>
            <a:r>
              <a:rPr lang="en-US">
                <a:solidFill>
                  <a:srgbClr val="FC0128"/>
                </a:solidFill>
              </a:rPr>
              <a:t> </a:t>
            </a:r>
            <a:r>
              <a:rPr lang="en-US">
                <a:solidFill>
                  <a:srgbClr val="FC0128"/>
                </a:solidFill>
                <a:latin typeface="Courier New" pitchFamily="49" charset="0"/>
              </a:rPr>
              <a:t>TABLE</a:t>
            </a:r>
            <a:r>
              <a:rPr lang="en-US">
                <a:solidFill>
                  <a:srgbClr val="FC0128"/>
                </a:solidFill>
              </a:rPr>
              <a:t> </a:t>
            </a:r>
            <a:r>
              <a:rPr lang="en-US"/>
              <a:t>statement removes the definition of an Oracle table. When you drop a table, the database loses all the data in the table and all the indexes associated with it. </a:t>
            </a:r>
          </a:p>
          <a:p>
            <a:pPr lvl="1">
              <a:tabLst/>
            </a:pPr>
            <a:r>
              <a:rPr lang="en-US" b="1"/>
              <a:t>Syntax</a:t>
            </a:r>
          </a:p>
          <a:p>
            <a:pPr>
              <a:tabLst/>
            </a:pPr>
            <a:r>
              <a:rPr lang="en-US" b="0">
                <a:latin typeface="Courier New" pitchFamily="49" charset="0"/>
              </a:rPr>
              <a:t>     DROP TABLE </a:t>
            </a:r>
            <a:r>
              <a:rPr lang="en-US" b="0" i="1">
                <a:latin typeface="Courier New" pitchFamily="49" charset="0"/>
              </a:rPr>
              <a:t>table</a:t>
            </a:r>
            <a:endParaRPr lang="en-US"/>
          </a:p>
          <a:p>
            <a:pPr lvl="1">
              <a:tabLst/>
            </a:pPr>
            <a:r>
              <a:rPr lang="en-US"/>
              <a:t>In the syntax:</a:t>
            </a:r>
            <a:endParaRPr lang="en-US" b="1"/>
          </a:p>
          <a:p>
            <a:pPr lvl="1">
              <a:tabLst/>
            </a:pPr>
            <a:r>
              <a:rPr lang="en-US" i="1"/>
              <a:t>	</a:t>
            </a:r>
            <a:r>
              <a:rPr lang="en-US" i="1">
                <a:latin typeface="Courier New" pitchFamily="49" charset="0"/>
              </a:rPr>
              <a:t>table</a:t>
            </a:r>
            <a:r>
              <a:rPr lang="en-US"/>
              <a:t>		is the name of the table</a:t>
            </a:r>
          </a:p>
          <a:p>
            <a:pPr lvl="1">
              <a:tabLst/>
            </a:pPr>
            <a:r>
              <a:rPr lang="en-US" b="1"/>
              <a:t>Guidelines</a:t>
            </a:r>
            <a:endParaRPr lang="en-US"/>
          </a:p>
          <a:p>
            <a:pPr lvl="2">
              <a:tabLst/>
            </a:pPr>
            <a:r>
              <a:rPr lang="en-US"/>
              <a:t>All data is deleted from the table.</a:t>
            </a:r>
          </a:p>
          <a:p>
            <a:pPr lvl="2">
              <a:tabLst/>
            </a:pPr>
            <a:r>
              <a:rPr lang="en-US"/>
              <a:t>Any views and synonyms remain but are invalid.</a:t>
            </a:r>
          </a:p>
          <a:p>
            <a:pPr lvl="2">
              <a:tabLst/>
            </a:pPr>
            <a:r>
              <a:rPr lang="en-US"/>
              <a:t>Any pending transactions are committed.</a:t>
            </a:r>
          </a:p>
          <a:p>
            <a:pPr lvl="2">
              <a:tabLst/>
            </a:pPr>
            <a:r>
              <a:rPr lang="en-US"/>
              <a:t>Only the creator of the table or a user with the </a:t>
            </a:r>
            <a:r>
              <a:rPr lang="en-US">
                <a:latin typeface="Courier New" pitchFamily="49" charset="0"/>
              </a:rPr>
              <a:t>DROP</a:t>
            </a:r>
            <a:r>
              <a:rPr lang="en-US"/>
              <a:t> </a:t>
            </a:r>
            <a:r>
              <a:rPr lang="en-US">
                <a:latin typeface="Courier New" pitchFamily="49" charset="0"/>
              </a:rPr>
              <a:t>ANY</a:t>
            </a:r>
            <a:r>
              <a:rPr lang="en-US"/>
              <a:t> </a:t>
            </a:r>
            <a:r>
              <a:rPr lang="en-US">
                <a:latin typeface="Courier New" pitchFamily="49" charset="0"/>
              </a:rPr>
              <a:t>TABLE</a:t>
            </a:r>
            <a:r>
              <a:rPr lang="en-US"/>
              <a:t> privilege can remove a table.</a:t>
            </a:r>
          </a:p>
          <a:p>
            <a:pPr lvl="1">
              <a:tabLst/>
            </a:pPr>
            <a:r>
              <a:rPr lang="en-US" b="1"/>
              <a:t>Note:</a:t>
            </a:r>
            <a:r>
              <a:rPr lang="en-US"/>
              <a:t> The </a:t>
            </a:r>
            <a:r>
              <a:rPr lang="en-US">
                <a:latin typeface="Courier New" pitchFamily="49" charset="0"/>
              </a:rPr>
              <a:t>DROP</a:t>
            </a:r>
            <a:r>
              <a:rPr lang="en-US"/>
              <a:t> </a:t>
            </a:r>
            <a:r>
              <a:rPr lang="en-US">
                <a:latin typeface="Courier New" pitchFamily="49" charset="0"/>
              </a:rPr>
              <a:t>TABLE</a:t>
            </a:r>
            <a:r>
              <a:rPr lang="en-US"/>
              <a:t> statement, once executed, is irreversible. The Oracle server does not question the action when you issue the </a:t>
            </a:r>
            <a:r>
              <a:rPr lang="en-US">
                <a:latin typeface="Courier New" pitchFamily="49" charset="0"/>
              </a:rPr>
              <a:t>DROP TABLE</a:t>
            </a:r>
            <a:r>
              <a:rPr lang="en-US"/>
              <a:t> statement. If you own that table or have a high-level privilege, then the table is immediately removed. As with all DDL statements, </a:t>
            </a:r>
            <a:r>
              <a:rPr lang="en-US">
                <a:latin typeface="Courier New" pitchFamily="49" charset="0"/>
              </a:rPr>
              <a:t>DROP</a:t>
            </a:r>
            <a:r>
              <a:rPr lang="en-US"/>
              <a:t> </a:t>
            </a:r>
            <a:r>
              <a:rPr lang="en-US">
                <a:latin typeface="Courier New" pitchFamily="49" charset="0"/>
              </a:rPr>
              <a:t>TABLE</a:t>
            </a:r>
            <a:r>
              <a:rPr lang="en-US"/>
              <a:t> is committed automatically.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492125" y="161925"/>
            <a:ext cx="5872163" cy="4403725"/>
          </a:xfrm>
          <a:ln cap="flat"/>
        </p:spPr>
      </p:sp>
      <p:sp>
        <p:nvSpPr>
          <p:cNvPr id="61443" name="Rectangle 3"/>
          <p:cNvSpPr>
            <a:spLocks noGrp="1" noChangeArrowheads="1"/>
          </p:cNvSpPr>
          <p:nvPr>
            <p:ph type="body" idx="1"/>
          </p:nvPr>
        </p:nvSpPr>
        <p:spPr>
          <a:noFill/>
          <a:ln/>
        </p:spPr>
        <p:txBody>
          <a:bodyPr/>
          <a:lstStyle/>
          <a:p>
            <a:pPr>
              <a:tabLst/>
            </a:pPr>
            <a:r>
              <a:rPr lang="en-US"/>
              <a:t>Renaming a Table</a:t>
            </a:r>
          </a:p>
          <a:p>
            <a:pPr lvl="1">
              <a:tabLst/>
            </a:pPr>
            <a:r>
              <a:rPr lang="en-US"/>
              <a:t>Additional DDL statements include the </a:t>
            </a:r>
            <a:r>
              <a:rPr lang="en-US">
                <a:solidFill>
                  <a:srgbClr val="FC0128"/>
                </a:solidFill>
                <a:latin typeface="Courier New" pitchFamily="49" charset="0"/>
              </a:rPr>
              <a:t>RENAME</a:t>
            </a:r>
            <a:r>
              <a:rPr lang="en-US">
                <a:solidFill>
                  <a:srgbClr val="FC0128"/>
                </a:solidFill>
              </a:rPr>
              <a:t> statement</a:t>
            </a:r>
            <a:r>
              <a:rPr lang="en-US"/>
              <a:t>, which is used to rename a table, view, sequence, or a synonym. </a:t>
            </a:r>
          </a:p>
          <a:p>
            <a:pPr lvl="1">
              <a:tabLst/>
            </a:pPr>
            <a:r>
              <a:rPr lang="en-US" b="1"/>
              <a:t>Syntax</a:t>
            </a:r>
          </a:p>
          <a:p>
            <a:pPr lvl="1">
              <a:tabLst/>
            </a:pPr>
            <a:r>
              <a:rPr lang="en-US">
                <a:latin typeface="Courier New" pitchFamily="49" charset="0"/>
              </a:rPr>
              <a:t> RENAME    </a:t>
            </a:r>
            <a:r>
              <a:rPr lang="en-US" i="1">
                <a:latin typeface="Courier New" pitchFamily="49" charset="0"/>
              </a:rPr>
              <a:t>old_name</a:t>
            </a:r>
            <a:r>
              <a:rPr lang="en-US">
                <a:latin typeface="Courier New" pitchFamily="49" charset="0"/>
              </a:rPr>
              <a:t>  TO  </a:t>
            </a:r>
            <a:r>
              <a:rPr lang="en-US" i="1">
                <a:latin typeface="Courier New" pitchFamily="49" charset="0"/>
              </a:rPr>
              <a:t>new_name;</a:t>
            </a:r>
            <a:endParaRPr lang="en-US"/>
          </a:p>
          <a:p>
            <a:pPr lvl="1">
              <a:tabLst/>
            </a:pPr>
            <a:r>
              <a:rPr lang="en-US"/>
              <a:t>In the syntax:</a:t>
            </a:r>
            <a:endParaRPr lang="en-US" b="1"/>
          </a:p>
          <a:p>
            <a:pPr lvl="1">
              <a:tabLst/>
            </a:pPr>
            <a:r>
              <a:rPr lang="en-US" b="1"/>
              <a:t>	</a:t>
            </a:r>
            <a:r>
              <a:rPr lang="en-US" i="1">
                <a:latin typeface="Courier New" pitchFamily="49" charset="0"/>
              </a:rPr>
              <a:t>old_name</a:t>
            </a:r>
            <a:r>
              <a:rPr lang="en-US" i="1"/>
              <a:t>	</a:t>
            </a:r>
            <a:r>
              <a:rPr lang="en-US"/>
              <a:t>		is the old name of the table, view, sequence, or synonym.</a:t>
            </a:r>
          </a:p>
          <a:p>
            <a:pPr lvl="1">
              <a:tabLst/>
            </a:pPr>
            <a:r>
              <a:rPr lang="en-US"/>
              <a:t>	</a:t>
            </a:r>
            <a:r>
              <a:rPr lang="en-US" i="1">
                <a:latin typeface="Courier New" pitchFamily="49" charset="0"/>
              </a:rPr>
              <a:t>new_name</a:t>
            </a:r>
            <a:r>
              <a:rPr lang="en-US" i="1"/>
              <a:t>	</a:t>
            </a:r>
            <a:r>
              <a:rPr lang="en-US"/>
              <a:t>		is the new name of the table, view, sequence, or synonym.</a:t>
            </a:r>
          </a:p>
          <a:p>
            <a:pPr lvl="1">
              <a:tabLst/>
            </a:pPr>
            <a:r>
              <a:rPr lang="en-US"/>
              <a:t>You must be the owner of the object that you rename.</a:t>
            </a:r>
          </a:p>
          <a:p>
            <a:pPr>
              <a:tabLst/>
            </a:pPr>
            <a:endParaRPr lang="en-US" b="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492125" y="161925"/>
            <a:ext cx="5872163" cy="4403725"/>
          </a:xfrm>
          <a:ln cap="flat"/>
        </p:spPr>
      </p:sp>
      <p:sp>
        <p:nvSpPr>
          <p:cNvPr id="63491" name="Rectangle 3"/>
          <p:cNvSpPr>
            <a:spLocks noGrp="1" noChangeArrowheads="1"/>
          </p:cNvSpPr>
          <p:nvPr>
            <p:ph type="body" idx="1"/>
          </p:nvPr>
        </p:nvSpPr>
        <p:spPr>
          <a:noFill/>
          <a:ln/>
        </p:spPr>
        <p:txBody>
          <a:bodyPr/>
          <a:lstStyle/>
          <a:p>
            <a:pPr>
              <a:tabLst/>
            </a:pPr>
            <a:r>
              <a:rPr lang="en-US"/>
              <a:t>Truncating a Table</a:t>
            </a:r>
          </a:p>
          <a:p>
            <a:pPr lvl="1">
              <a:tabLst/>
            </a:pPr>
            <a:r>
              <a:rPr lang="en-US"/>
              <a:t>Another DDL statement is the </a:t>
            </a:r>
            <a:r>
              <a:rPr lang="en-US">
                <a:solidFill>
                  <a:srgbClr val="FC0128"/>
                </a:solidFill>
                <a:latin typeface="Courier New" pitchFamily="49" charset="0"/>
              </a:rPr>
              <a:t>TRUNCATE</a:t>
            </a:r>
            <a:r>
              <a:rPr lang="en-US">
                <a:solidFill>
                  <a:srgbClr val="FC0128"/>
                </a:solidFill>
              </a:rPr>
              <a:t> </a:t>
            </a:r>
            <a:r>
              <a:rPr lang="en-US">
                <a:solidFill>
                  <a:srgbClr val="FC0128"/>
                </a:solidFill>
                <a:latin typeface="Courier New" pitchFamily="49" charset="0"/>
              </a:rPr>
              <a:t>TABLE</a:t>
            </a:r>
            <a:r>
              <a:rPr lang="en-US">
                <a:solidFill>
                  <a:srgbClr val="FC0128"/>
                </a:solidFill>
              </a:rPr>
              <a:t> statement</a:t>
            </a:r>
            <a:r>
              <a:rPr lang="en-US"/>
              <a:t>, which is used to remove all rows from a table and to release the storage space used by that table. When using the </a:t>
            </a:r>
            <a:r>
              <a:rPr lang="en-US">
                <a:latin typeface="Courier New" pitchFamily="49" charset="0"/>
              </a:rPr>
              <a:t>TRUNCATE TABLE</a:t>
            </a:r>
            <a:r>
              <a:rPr lang="en-US"/>
              <a:t> statement, you cannot roll back row removal.</a:t>
            </a:r>
          </a:p>
          <a:p>
            <a:pPr lvl="1">
              <a:tabLst/>
            </a:pPr>
            <a:r>
              <a:rPr lang="en-US" b="1"/>
              <a:t>Syntax</a:t>
            </a:r>
            <a:endParaRPr lang="en-US"/>
          </a:p>
          <a:p>
            <a:pPr lvl="1">
              <a:tabLst/>
            </a:pPr>
            <a:r>
              <a:rPr lang="en-US">
                <a:latin typeface="Courier New" pitchFamily="49" charset="0"/>
              </a:rPr>
              <a:t>   TRUNCATE  TABLE   </a:t>
            </a:r>
            <a:r>
              <a:rPr lang="en-US" i="1">
                <a:latin typeface="Courier New" pitchFamily="49" charset="0"/>
              </a:rPr>
              <a:t>table;</a:t>
            </a:r>
            <a:endParaRPr lang="en-US"/>
          </a:p>
          <a:p>
            <a:pPr lvl="1">
              <a:tabLst/>
            </a:pPr>
            <a:r>
              <a:rPr lang="en-US"/>
              <a:t>In the syntax:</a:t>
            </a:r>
            <a:endParaRPr lang="en-US" b="1"/>
          </a:p>
          <a:p>
            <a:pPr lvl="1">
              <a:tabLst/>
            </a:pPr>
            <a:r>
              <a:rPr lang="en-US" b="1"/>
              <a:t>	</a:t>
            </a:r>
            <a:r>
              <a:rPr lang="en-US" i="1">
                <a:latin typeface="Courier New" pitchFamily="49" charset="0"/>
              </a:rPr>
              <a:t>table</a:t>
            </a:r>
            <a:r>
              <a:rPr lang="en-US" i="1"/>
              <a:t>			</a:t>
            </a:r>
            <a:r>
              <a:rPr lang="en-US"/>
              <a:t>is the name of the table</a:t>
            </a:r>
          </a:p>
          <a:p>
            <a:pPr lvl="1">
              <a:tabLst/>
            </a:pPr>
            <a:r>
              <a:rPr lang="en-US"/>
              <a:t>You must be the owner of the table or have </a:t>
            </a:r>
            <a:r>
              <a:rPr lang="en-US">
                <a:solidFill>
                  <a:srgbClr val="FC0128"/>
                </a:solidFill>
                <a:latin typeface="Courier New" pitchFamily="49" charset="0"/>
              </a:rPr>
              <a:t>DELETE</a:t>
            </a:r>
            <a:r>
              <a:rPr lang="en-US">
                <a:solidFill>
                  <a:srgbClr val="FC0128"/>
                </a:solidFill>
              </a:rPr>
              <a:t> </a:t>
            </a:r>
            <a:r>
              <a:rPr lang="en-US">
                <a:solidFill>
                  <a:srgbClr val="FC0128"/>
                </a:solidFill>
                <a:latin typeface="Courier New" pitchFamily="49" charset="0"/>
              </a:rPr>
              <a:t>TABLE</a:t>
            </a:r>
            <a:r>
              <a:rPr lang="en-US">
                <a:solidFill>
                  <a:srgbClr val="FC0128"/>
                </a:solidFill>
              </a:rPr>
              <a:t> system privileges</a:t>
            </a:r>
            <a:r>
              <a:rPr lang="en-US"/>
              <a:t> to truncate a table.</a:t>
            </a:r>
          </a:p>
          <a:p>
            <a:pPr lvl="1">
              <a:tabLst/>
            </a:pPr>
            <a:r>
              <a:rPr lang="en-US"/>
              <a:t>The </a:t>
            </a:r>
            <a:r>
              <a:rPr lang="en-US">
                <a:latin typeface="Courier New" pitchFamily="49" charset="0"/>
              </a:rPr>
              <a:t>DELETE</a:t>
            </a:r>
            <a:r>
              <a:rPr lang="en-US"/>
              <a:t> statement can also remove all rows from a table, but it does not release storage space. The </a:t>
            </a:r>
            <a:r>
              <a:rPr lang="en-US">
                <a:latin typeface="Courier New" pitchFamily="49" charset="0"/>
              </a:rPr>
              <a:t>TRUNCATE</a:t>
            </a:r>
            <a:r>
              <a:rPr lang="en-US"/>
              <a:t> command is faster. Removing rows with the </a:t>
            </a:r>
            <a:r>
              <a:rPr lang="en-US">
                <a:latin typeface="Courier New" pitchFamily="49" charset="0"/>
              </a:rPr>
              <a:t>TRUNCATE</a:t>
            </a:r>
            <a:r>
              <a:rPr lang="en-US"/>
              <a:t> statement is faster than removing them with the </a:t>
            </a:r>
            <a:r>
              <a:rPr lang="en-US">
                <a:latin typeface="Courier New" pitchFamily="49" charset="0"/>
              </a:rPr>
              <a:t>DELETE</a:t>
            </a:r>
            <a:r>
              <a:rPr lang="en-US"/>
              <a:t> statement for the following reasons:</a:t>
            </a:r>
          </a:p>
          <a:p>
            <a:pPr lvl="2">
              <a:tabLst/>
            </a:pPr>
            <a:r>
              <a:rPr lang="en-US"/>
              <a:t>The </a:t>
            </a:r>
            <a:r>
              <a:rPr lang="en-US">
                <a:latin typeface="Courier New" pitchFamily="49" charset="0"/>
              </a:rPr>
              <a:t>TRUNCATE</a:t>
            </a:r>
            <a:r>
              <a:rPr lang="en-US"/>
              <a:t> statement is a data definition language (DDL) statement and generates no rollback information. </a:t>
            </a:r>
          </a:p>
          <a:p>
            <a:pPr lvl="2">
              <a:tabLst/>
            </a:pPr>
            <a:r>
              <a:rPr lang="en-US"/>
              <a:t>Truncating a table does not fire the delete triggers of the table. </a:t>
            </a:r>
          </a:p>
          <a:p>
            <a:pPr lvl="2">
              <a:tabLst/>
            </a:pPr>
            <a:r>
              <a:rPr lang="en-US"/>
              <a:t>If the table is the parent of a referential integrity constraint, you cannot truncate the table. Disable the constraint before issuing the </a:t>
            </a:r>
            <a:r>
              <a:rPr lang="en-US">
                <a:latin typeface="Courier New" pitchFamily="49" charset="0"/>
              </a:rPr>
              <a:t>TRUNCATE</a:t>
            </a:r>
            <a:r>
              <a:rPr lang="en-US"/>
              <a:t> statement.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492125" y="161925"/>
            <a:ext cx="5872163" cy="4403725"/>
          </a:xfrm>
          <a:ln cap="flat"/>
        </p:spPr>
      </p:sp>
      <p:sp>
        <p:nvSpPr>
          <p:cNvPr id="65539" name="Rectangle 3"/>
          <p:cNvSpPr>
            <a:spLocks noGrp="1" noChangeArrowheads="1"/>
          </p:cNvSpPr>
          <p:nvPr>
            <p:ph type="body" idx="1"/>
          </p:nvPr>
        </p:nvSpPr>
        <p:spPr>
          <a:noFill/>
          <a:ln/>
        </p:spPr>
        <p:txBody>
          <a:bodyPr/>
          <a:lstStyle/>
          <a:p>
            <a:pPr>
              <a:tabLst/>
            </a:pPr>
            <a:r>
              <a:rPr lang="en-US"/>
              <a:t>Adding a Comment to a Table</a:t>
            </a:r>
          </a:p>
          <a:p>
            <a:pPr lvl="1">
              <a:tabLst/>
            </a:pPr>
            <a:r>
              <a:rPr lang="en-US"/>
              <a:t>You can add a comment of up to 2,000 bytes about a column, table, view, or snapshot by using the </a:t>
            </a:r>
            <a:r>
              <a:rPr lang="en-US">
                <a:solidFill>
                  <a:srgbClr val="FC0128"/>
                </a:solidFill>
                <a:latin typeface="Courier New" pitchFamily="49" charset="0"/>
              </a:rPr>
              <a:t>COMMENT</a:t>
            </a:r>
            <a:r>
              <a:rPr lang="en-US">
                <a:solidFill>
                  <a:srgbClr val="FC0128"/>
                </a:solidFill>
              </a:rPr>
              <a:t> statement</a:t>
            </a:r>
            <a:r>
              <a:rPr lang="en-US"/>
              <a:t>. The comment is stored in the data dictionary and can be viewed in one of the following data dictionary views in the </a:t>
            </a:r>
            <a:r>
              <a:rPr lang="en-US">
                <a:latin typeface="Courier New" pitchFamily="49" charset="0"/>
              </a:rPr>
              <a:t>COMMENTS</a:t>
            </a:r>
            <a:r>
              <a:rPr lang="en-US"/>
              <a:t> column: </a:t>
            </a:r>
          </a:p>
          <a:p>
            <a:pPr lvl="2">
              <a:tabLst/>
            </a:pPr>
            <a:r>
              <a:rPr lang="en-US">
                <a:solidFill>
                  <a:srgbClr val="FC0128"/>
                </a:solidFill>
                <a:latin typeface="Courier New" pitchFamily="49" charset="0"/>
              </a:rPr>
              <a:t>ALL_COL_COMMENTS</a:t>
            </a:r>
            <a:endParaRPr lang="en-US"/>
          </a:p>
          <a:p>
            <a:pPr lvl="2">
              <a:tabLst/>
            </a:pPr>
            <a:r>
              <a:rPr lang="en-US">
                <a:solidFill>
                  <a:srgbClr val="FC0128"/>
                </a:solidFill>
                <a:latin typeface="Courier New" pitchFamily="49" charset="0"/>
              </a:rPr>
              <a:t>USER_COL_COMMENTS</a:t>
            </a:r>
            <a:endParaRPr lang="en-US"/>
          </a:p>
          <a:p>
            <a:pPr lvl="2">
              <a:tabLst/>
            </a:pPr>
            <a:r>
              <a:rPr lang="en-US">
                <a:solidFill>
                  <a:srgbClr val="FC0128"/>
                </a:solidFill>
                <a:latin typeface="Courier New" pitchFamily="49" charset="0"/>
              </a:rPr>
              <a:t>ALL_TAB_COMMENTS</a:t>
            </a:r>
            <a:endParaRPr lang="en-US"/>
          </a:p>
          <a:p>
            <a:pPr lvl="2">
              <a:tabLst/>
            </a:pPr>
            <a:r>
              <a:rPr lang="en-US">
                <a:solidFill>
                  <a:srgbClr val="FC0128"/>
                </a:solidFill>
                <a:latin typeface="Courier New" pitchFamily="49" charset="0"/>
              </a:rPr>
              <a:t>USER_TAB_COMMENTS</a:t>
            </a:r>
            <a:endParaRPr lang="en-US"/>
          </a:p>
          <a:p>
            <a:pPr lvl="1">
              <a:tabLst/>
            </a:pPr>
            <a:r>
              <a:rPr lang="en-US" b="1"/>
              <a:t>Syntax</a:t>
            </a:r>
          </a:p>
          <a:p>
            <a:pPr lvl="1">
              <a:tabLst/>
            </a:pPr>
            <a:endParaRPr lang="en-US" sz="500" b="1"/>
          </a:p>
          <a:p>
            <a:pPr>
              <a:spcBef>
                <a:spcPct val="0"/>
              </a:spcBef>
              <a:tabLst/>
            </a:pPr>
            <a:r>
              <a:rPr lang="en-US" b="0">
                <a:latin typeface="Courier New" pitchFamily="49" charset="0"/>
              </a:rPr>
              <a:t>    COMMENT ON TABLE </a:t>
            </a:r>
            <a:r>
              <a:rPr lang="en-US" b="0" i="1">
                <a:latin typeface="Courier New" pitchFamily="49" charset="0"/>
              </a:rPr>
              <a:t>table</a:t>
            </a:r>
            <a:r>
              <a:rPr lang="en-US" b="0">
                <a:latin typeface="Courier New" pitchFamily="49" charset="0"/>
              </a:rPr>
              <a:t> | COLUMN </a:t>
            </a:r>
            <a:r>
              <a:rPr lang="en-US" b="0" i="1">
                <a:latin typeface="Courier New" pitchFamily="49" charset="0"/>
              </a:rPr>
              <a:t>table.column</a:t>
            </a:r>
            <a:endParaRPr lang="en-US" b="0">
              <a:latin typeface="Courier New" pitchFamily="49" charset="0"/>
            </a:endParaRPr>
          </a:p>
          <a:p>
            <a:pPr>
              <a:spcBef>
                <a:spcPct val="0"/>
              </a:spcBef>
              <a:tabLst/>
            </a:pPr>
            <a:r>
              <a:rPr lang="en-US" b="0">
                <a:latin typeface="Courier New" pitchFamily="49" charset="0"/>
              </a:rPr>
              <a:t>      IS </a:t>
            </a:r>
            <a:r>
              <a:rPr lang="en-US" b="0">
                <a:solidFill>
                  <a:srgbClr val="000000"/>
                </a:solidFill>
                <a:latin typeface="Courier New" pitchFamily="49" charset="0"/>
              </a:rPr>
              <a:t>'</a:t>
            </a:r>
            <a:r>
              <a:rPr lang="en-US" b="0">
                <a:latin typeface="Courier New" pitchFamily="49" charset="0"/>
              </a:rPr>
              <a:t>text</a:t>
            </a:r>
            <a:r>
              <a:rPr lang="en-US" b="0">
                <a:solidFill>
                  <a:srgbClr val="000000"/>
                </a:solidFill>
                <a:latin typeface="Courier New" pitchFamily="49" charset="0"/>
              </a:rPr>
              <a:t>';</a:t>
            </a:r>
            <a:endParaRPr lang="en-US" b="0"/>
          </a:p>
          <a:p>
            <a:pPr>
              <a:lnSpc>
                <a:spcPct val="50000"/>
              </a:lnSpc>
              <a:spcBef>
                <a:spcPct val="0"/>
              </a:spcBef>
              <a:tabLst/>
            </a:pPr>
            <a:endParaRPr lang="en-US"/>
          </a:p>
          <a:p>
            <a:pPr lvl="1">
              <a:tabLst/>
            </a:pPr>
            <a:r>
              <a:rPr lang="en-US"/>
              <a:t>In the syntax:</a:t>
            </a:r>
            <a:endParaRPr lang="en-US" b="1"/>
          </a:p>
          <a:p>
            <a:pPr lvl="1">
              <a:tabLst/>
            </a:pPr>
            <a:r>
              <a:rPr lang="en-US"/>
              <a:t>	</a:t>
            </a:r>
            <a:r>
              <a:rPr lang="en-US" i="1"/>
              <a:t>table</a:t>
            </a:r>
            <a:r>
              <a:rPr lang="en-US" b="1"/>
              <a:t>			</a:t>
            </a:r>
            <a:r>
              <a:rPr lang="en-US"/>
              <a:t>is the name of the table</a:t>
            </a:r>
            <a:br>
              <a:rPr lang="en-US"/>
            </a:br>
            <a:r>
              <a:rPr lang="en-US"/>
              <a:t>	</a:t>
            </a:r>
            <a:r>
              <a:rPr lang="en-US" i="1"/>
              <a:t>column			</a:t>
            </a:r>
            <a:r>
              <a:rPr lang="en-US"/>
              <a:t>is the name of the column in a table</a:t>
            </a:r>
            <a:br>
              <a:rPr lang="en-US"/>
            </a:br>
            <a:r>
              <a:rPr lang="en-US"/>
              <a:t>	</a:t>
            </a:r>
            <a:r>
              <a:rPr lang="en-US" i="1"/>
              <a:t>text</a:t>
            </a:r>
            <a:r>
              <a:rPr lang="en-US"/>
              <a:t>			is the text of the comment</a:t>
            </a:r>
          </a:p>
          <a:p>
            <a:pPr lvl="1">
              <a:tabLst/>
            </a:pPr>
            <a:r>
              <a:rPr lang="en-US"/>
              <a:t>You can drop a comment from the database by setting it to empty string (</a:t>
            </a:r>
            <a:r>
              <a:rPr lang="en-US">
                <a:solidFill>
                  <a:srgbClr val="000000"/>
                </a:solidFill>
                <a:latin typeface="Courier New" pitchFamily="49" charset="0"/>
              </a:rPr>
              <a:t>''</a:t>
            </a:r>
            <a:r>
              <a:rPr lang="en-US"/>
              <a:t>):</a:t>
            </a:r>
          </a:p>
          <a:p>
            <a:pPr lvl="1">
              <a:tabLst/>
            </a:pPr>
            <a:r>
              <a:rPr lang="en-US">
                <a:latin typeface="Courier New" pitchFamily="49" charset="0"/>
              </a:rPr>
              <a:t>    COMMENT ON TABLE  employees IS </a:t>
            </a:r>
            <a:r>
              <a:rPr lang="en-US">
                <a:solidFill>
                  <a:srgbClr val="000000"/>
                </a:solidFill>
                <a:latin typeface="Courier New" pitchFamily="49" charset="0"/>
              </a:rPr>
              <a:t>'</a:t>
            </a:r>
            <a:r>
              <a:rPr lang="en-US">
                <a:latin typeface="Courier New" pitchFamily="49" charset="0"/>
              </a:rPr>
              <a:t> </a:t>
            </a:r>
            <a:r>
              <a:rPr lang="en-US">
                <a:solidFill>
                  <a:srgbClr val="000000"/>
                </a:solidFill>
                <a:latin typeface="Courier New" pitchFamily="49" charset="0"/>
              </a:rPr>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412750" y="4697413"/>
            <a:ext cx="6029325" cy="3756025"/>
          </a:xfrm>
          <a:noFill/>
          <a:ln/>
        </p:spPr>
        <p:txBody>
          <a:bodyPr/>
          <a:lstStyle/>
          <a:p>
            <a:pPr>
              <a:tabLst/>
            </a:pPr>
            <a:r>
              <a:rPr lang="en-US"/>
              <a:t>Summary</a:t>
            </a:r>
          </a:p>
          <a:p>
            <a:pPr lvl="1">
              <a:tabLst/>
            </a:pPr>
            <a:r>
              <a:rPr lang="en-US"/>
              <a:t>In this lesson, you should have learned how to use DDL commands to create, alter, drop, and rename tables. You also learned how to truncate a table and add comments to a table.</a:t>
            </a:r>
          </a:p>
          <a:p>
            <a:pPr lvl="1">
              <a:lnSpc>
                <a:spcPct val="95000"/>
              </a:lnSpc>
              <a:spcBef>
                <a:spcPct val="25000"/>
              </a:spcBef>
              <a:tabLst/>
            </a:pPr>
            <a:r>
              <a:rPr lang="en-US" b="1">
                <a:latin typeface="Courier New" pitchFamily="49" charset="0"/>
              </a:rPr>
              <a:t>CREATE</a:t>
            </a:r>
            <a:r>
              <a:rPr lang="en-US" b="1"/>
              <a:t> </a:t>
            </a:r>
            <a:r>
              <a:rPr lang="en-US" b="1">
                <a:latin typeface="Courier New" pitchFamily="49" charset="0"/>
              </a:rPr>
              <a:t>TABLE</a:t>
            </a:r>
            <a:endParaRPr lang="en-US">
              <a:latin typeface="Courier New" pitchFamily="49" charset="0"/>
            </a:endParaRPr>
          </a:p>
          <a:p>
            <a:pPr lvl="2">
              <a:lnSpc>
                <a:spcPct val="95000"/>
              </a:lnSpc>
              <a:spcBef>
                <a:spcPct val="25000"/>
              </a:spcBef>
              <a:tabLst/>
            </a:pPr>
            <a:r>
              <a:rPr lang="en-US"/>
              <a:t>Create a table. </a:t>
            </a:r>
          </a:p>
          <a:p>
            <a:pPr lvl="2">
              <a:lnSpc>
                <a:spcPct val="95000"/>
              </a:lnSpc>
              <a:spcBef>
                <a:spcPct val="25000"/>
              </a:spcBef>
              <a:tabLst/>
            </a:pPr>
            <a:r>
              <a:rPr lang="en-US"/>
              <a:t>Create a table based on another table by using a subquery.</a:t>
            </a:r>
          </a:p>
          <a:p>
            <a:pPr lvl="1">
              <a:lnSpc>
                <a:spcPct val="95000"/>
              </a:lnSpc>
              <a:spcBef>
                <a:spcPct val="25000"/>
              </a:spcBef>
              <a:tabLst/>
            </a:pPr>
            <a:r>
              <a:rPr lang="en-US" b="1">
                <a:latin typeface="Courier New" pitchFamily="49" charset="0"/>
              </a:rPr>
              <a:t>ALTER</a:t>
            </a:r>
            <a:r>
              <a:rPr lang="en-US" b="1"/>
              <a:t> </a:t>
            </a:r>
            <a:r>
              <a:rPr lang="en-US" b="1">
                <a:latin typeface="Courier New" pitchFamily="49" charset="0"/>
              </a:rPr>
              <a:t>TABLE</a:t>
            </a:r>
            <a:endParaRPr lang="en-US"/>
          </a:p>
          <a:p>
            <a:pPr lvl="2">
              <a:lnSpc>
                <a:spcPct val="95000"/>
              </a:lnSpc>
              <a:spcBef>
                <a:spcPct val="25000"/>
              </a:spcBef>
              <a:tabLst/>
            </a:pPr>
            <a:r>
              <a:rPr lang="en-US"/>
              <a:t>Modify table structures. </a:t>
            </a:r>
          </a:p>
          <a:p>
            <a:pPr lvl="2">
              <a:lnSpc>
                <a:spcPct val="95000"/>
              </a:lnSpc>
              <a:spcBef>
                <a:spcPct val="25000"/>
              </a:spcBef>
              <a:tabLst/>
            </a:pPr>
            <a:r>
              <a:rPr lang="en-US"/>
              <a:t>Change column widths, change column data types, and add columns.</a:t>
            </a:r>
          </a:p>
          <a:p>
            <a:pPr lvl="1">
              <a:lnSpc>
                <a:spcPct val="95000"/>
              </a:lnSpc>
              <a:spcBef>
                <a:spcPct val="25000"/>
              </a:spcBef>
              <a:tabLst/>
            </a:pPr>
            <a:r>
              <a:rPr lang="en-US" b="1">
                <a:latin typeface="Courier New" pitchFamily="49" charset="0"/>
              </a:rPr>
              <a:t>DROP</a:t>
            </a:r>
            <a:r>
              <a:rPr lang="en-US" b="1"/>
              <a:t> </a:t>
            </a:r>
            <a:r>
              <a:rPr lang="en-US" b="1">
                <a:latin typeface="Courier New" pitchFamily="49" charset="0"/>
              </a:rPr>
              <a:t>TABLE</a:t>
            </a:r>
            <a:endParaRPr lang="en-US"/>
          </a:p>
          <a:p>
            <a:pPr lvl="2">
              <a:lnSpc>
                <a:spcPct val="95000"/>
              </a:lnSpc>
              <a:spcBef>
                <a:spcPct val="25000"/>
              </a:spcBef>
              <a:tabLst/>
            </a:pPr>
            <a:r>
              <a:rPr lang="en-US"/>
              <a:t>Remove rows and a table structure. </a:t>
            </a:r>
          </a:p>
          <a:p>
            <a:pPr lvl="2">
              <a:lnSpc>
                <a:spcPct val="95000"/>
              </a:lnSpc>
              <a:spcBef>
                <a:spcPct val="25000"/>
              </a:spcBef>
              <a:tabLst/>
            </a:pPr>
            <a:r>
              <a:rPr lang="en-US"/>
              <a:t>Once executed, this statement cannot be rolled back.</a:t>
            </a:r>
          </a:p>
          <a:p>
            <a:pPr lvl="1">
              <a:lnSpc>
                <a:spcPct val="95000"/>
              </a:lnSpc>
              <a:spcBef>
                <a:spcPct val="25000"/>
              </a:spcBef>
              <a:tabLst/>
            </a:pPr>
            <a:r>
              <a:rPr lang="en-US" b="1">
                <a:latin typeface="Courier New" pitchFamily="49" charset="0"/>
              </a:rPr>
              <a:t>RENAME</a:t>
            </a:r>
            <a:endParaRPr lang="en-US"/>
          </a:p>
          <a:p>
            <a:pPr lvl="2">
              <a:lnSpc>
                <a:spcPct val="95000"/>
              </a:lnSpc>
              <a:spcBef>
                <a:spcPct val="25000"/>
              </a:spcBef>
              <a:tabLst/>
            </a:pPr>
            <a:r>
              <a:rPr lang="en-US"/>
              <a:t>Rename a table, view, sequence, or synonym.</a:t>
            </a:r>
          </a:p>
          <a:p>
            <a:pPr lvl="1">
              <a:lnSpc>
                <a:spcPct val="95000"/>
              </a:lnSpc>
              <a:spcBef>
                <a:spcPct val="25000"/>
              </a:spcBef>
              <a:tabLst/>
            </a:pPr>
            <a:r>
              <a:rPr lang="en-US" b="1">
                <a:latin typeface="Courier New" pitchFamily="49" charset="0"/>
              </a:rPr>
              <a:t>TRUNCATE</a:t>
            </a:r>
            <a:endParaRPr lang="en-US"/>
          </a:p>
          <a:p>
            <a:pPr lvl="2">
              <a:lnSpc>
                <a:spcPct val="95000"/>
              </a:lnSpc>
              <a:spcBef>
                <a:spcPct val="25000"/>
              </a:spcBef>
              <a:tabLst/>
            </a:pPr>
            <a:r>
              <a:rPr lang="en-US"/>
              <a:t>Remove all rows from a table and release the storage space used by the table.</a:t>
            </a:r>
          </a:p>
          <a:p>
            <a:pPr lvl="2">
              <a:lnSpc>
                <a:spcPct val="95000"/>
              </a:lnSpc>
              <a:spcBef>
                <a:spcPct val="25000"/>
              </a:spcBef>
              <a:tabLst/>
            </a:pPr>
            <a:r>
              <a:rPr lang="en-US"/>
              <a:t>The </a:t>
            </a:r>
            <a:r>
              <a:rPr lang="en-US">
                <a:latin typeface="Courier New" pitchFamily="49" charset="0"/>
              </a:rPr>
              <a:t>DELETE</a:t>
            </a:r>
            <a:r>
              <a:rPr lang="en-US"/>
              <a:t> statement removes only rows.</a:t>
            </a:r>
          </a:p>
          <a:p>
            <a:pPr lvl="1">
              <a:lnSpc>
                <a:spcPct val="95000"/>
              </a:lnSpc>
              <a:spcBef>
                <a:spcPct val="25000"/>
              </a:spcBef>
              <a:tabLst/>
            </a:pPr>
            <a:r>
              <a:rPr lang="en-US" b="1">
                <a:latin typeface="Courier New" pitchFamily="49" charset="0"/>
              </a:rPr>
              <a:t>COMMENT</a:t>
            </a:r>
            <a:endParaRPr lang="en-US"/>
          </a:p>
          <a:p>
            <a:pPr lvl="2">
              <a:lnSpc>
                <a:spcPct val="95000"/>
              </a:lnSpc>
              <a:spcBef>
                <a:spcPct val="25000"/>
              </a:spcBef>
              <a:tabLst/>
            </a:pPr>
            <a:r>
              <a:rPr lang="en-US"/>
              <a:t>Add a comment to a table or a column.</a:t>
            </a:r>
          </a:p>
          <a:p>
            <a:pPr lvl="2">
              <a:lnSpc>
                <a:spcPct val="95000"/>
              </a:lnSpc>
              <a:spcBef>
                <a:spcPct val="25000"/>
              </a:spcBef>
              <a:tabLst/>
            </a:pPr>
            <a:r>
              <a:rPr lang="en-US"/>
              <a:t>Query the data dictionary to view the comment.</a:t>
            </a:r>
          </a:p>
        </p:txBody>
      </p:sp>
      <p:sp>
        <p:nvSpPr>
          <p:cNvPr id="67587" name="Rectangle 3"/>
          <p:cNvSpPr>
            <a:spLocks noGrp="1" noRot="1" noChangeAspect="1" noChangeArrowheads="1" noTextEdit="1"/>
          </p:cNvSpPr>
          <p:nvPr>
            <p:ph type="sldImg"/>
          </p:nvPr>
        </p:nvSpPr>
        <p:spPr>
          <a:xfrm>
            <a:off x="492125" y="161925"/>
            <a:ext cx="5872163" cy="4403725"/>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495300" y="204788"/>
            <a:ext cx="5903913" cy="4427537"/>
          </a:xfrm>
          <a:ln cap="flat"/>
        </p:spPr>
      </p:sp>
      <p:sp>
        <p:nvSpPr>
          <p:cNvPr id="69635" name="Rectangle 3"/>
          <p:cNvSpPr>
            <a:spLocks noGrp="1" noChangeArrowheads="1"/>
          </p:cNvSpPr>
          <p:nvPr>
            <p:ph type="body" idx="1"/>
          </p:nvPr>
        </p:nvSpPr>
        <p:spPr>
          <a:xfrm>
            <a:off x="422275" y="4764088"/>
            <a:ext cx="5967413" cy="3757612"/>
          </a:xfrm>
          <a:noFill/>
          <a:ln/>
        </p:spPr>
        <p:txBody>
          <a:bodyPr/>
          <a:lstStyle/>
          <a:p>
            <a:pPr defTabSz="430213">
              <a:tabLst>
                <a:tab pos="474663" algn="l"/>
              </a:tabLst>
            </a:pPr>
            <a:r>
              <a:rPr lang="en-US"/>
              <a:t>Practice 9 Overview</a:t>
            </a:r>
          </a:p>
          <a:p>
            <a:pPr lvl="1" defTabSz="430213">
              <a:tabLst>
                <a:tab pos="474663" algn="l"/>
              </a:tabLst>
            </a:pPr>
            <a:r>
              <a:rPr lang="en-US"/>
              <a:t>Create new tables by using the </a:t>
            </a:r>
            <a:r>
              <a:rPr lang="en-US">
                <a:latin typeface="Courier New" pitchFamily="49" charset="0"/>
              </a:rPr>
              <a:t>CREATE</a:t>
            </a:r>
            <a:r>
              <a:rPr lang="en-US"/>
              <a:t> </a:t>
            </a:r>
            <a:r>
              <a:rPr lang="en-US">
                <a:latin typeface="Courier New" pitchFamily="49" charset="0"/>
              </a:rPr>
              <a:t>TABLE</a:t>
            </a:r>
            <a:r>
              <a:rPr lang="en-US"/>
              <a:t> statement. Confirm that the new table was added to the database. Create the syntax in the command file, and then execute the command file to create the table.</a:t>
            </a:r>
          </a:p>
          <a:p>
            <a:pPr lvl="1" defTabSz="430213">
              <a:tabLst>
                <a:tab pos="474663" algn="l"/>
              </a:tabLst>
            </a:pPr>
            <a:endParaRPr lang="en-US"/>
          </a:p>
          <a:p>
            <a:pPr lvl="1" defTabSz="430213">
              <a:tabLst>
                <a:tab pos="474663" algn="l"/>
              </a:tabLst>
            </a:pPr>
            <a:endParaRPr lang="en-US"/>
          </a:p>
          <a:p>
            <a:pPr lvl="1" defTabSz="430213">
              <a:tabLst>
                <a:tab pos="474663" algn="l"/>
              </a:tabLst>
            </a:pPr>
            <a:endParaRPr lang="en-US"/>
          </a:p>
          <a:p>
            <a:pPr defTabSz="430213">
              <a:tabLst>
                <a:tab pos="474663" algn="l"/>
              </a:tabLst>
            </a:pPr>
            <a:endParaRPr lang="en-US">
              <a:solidFill>
                <a:schemeClr val="accent2"/>
              </a:solidFill>
            </a:endParaRPr>
          </a:p>
          <a:p>
            <a:pPr defTabSz="430213">
              <a:tabLst>
                <a:tab pos="474663" algn="l"/>
              </a:tabLst>
            </a:pPr>
            <a:endParaRPr lang="en-US">
              <a:solidFill>
                <a:schemeClr val="accent2"/>
              </a:solidFill>
            </a:endParaRPr>
          </a:p>
          <a:p>
            <a:pPr defTabSz="430213">
              <a:tabLst>
                <a:tab pos="474663" algn="l"/>
              </a:tabLst>
            </a:pPr>
            <a:endParaRPr lang="en-US">
              <a:solidFill>
                <a:schemeClr val="accent2"/>
              </a:solidFill>
            </a:endParaRPr>
          </a:p>
          <a:p>
            <a:pPr defTabSz="430213">
              <a:tabLst>
                <a:tab pos="474663" algn="l"/>
              </a:tabLst>
            </a:pPr>
            <a:endParaRPr lang="en-US">
              <a:solidFill>
                <a:schemeClr val="accent2"/>
              </a:solidFill>
            </a:endParaRPr>
          </a:p>
          <a:p>
            <a:pPr defTabSz="430213">
              <a:tabLst>
                <a:tab pos="474663" algn="l"/>
              </a:tabLst>
            </a:pPr>
            <a:endParaRPr lang="en-US">
              <a:solidFill>
                <a:srgbClr val="0000FF"/>
              </a:solidFill>
            </a:endParaRPr>
          </a:p>
          <a:p>
            <a:pPr defTabSz="430213">
              <a:tabLst>
                <a:tab pos="474663" algn="l"/>
              </a:tabLst>
            </a:pPr>
            <a:r>
              <a:rPr lang="en-US">
                <a:solidFill>
                  <a:srgbClr val="0000FF"/>
                </a:solidFill>
              </a:rPr>
              <a:t>Instructor Note</a:t>
            </a:r>
          </a:p>
          <a:p>
            <a:pPr lvl="1" defTabSz="430213">
              <a:tabLst>
                <a:tab pos="474663" algn="l"/>
              </a:tabLst>
            </a:pPr>
            <a:r>
              <a:rPr lang="en-US">
                <a:solidFill>
                  <a:srgbClr val="0000FF"/>
                </a:solidFill>
              </a:rPr>
              <a:t>Explain what a table instance chart is. Tell students how to interpret a table instance chart. Explain that they need to look out for the entries in the Column Name, Data Type, and Length fields. The other entries are optional, and if these entries exist, they are constraints that need to be incorporated as a part of the table definition. </a:t>
            </a:r>
          </a:p>
          <a:p>
            <a:pPr lvl="1" defTabSz="430213">
              <a:tabLst>
                <a:tab pos="474663" algn="l"/>
              </a:tabLst>
            </a:pPr>
            <a:r>
              <a:rPr lang="en-US">
                <a:solidFill>
                  <a:srgbClr val="0000FF"/>
                </a:solidFill>
              </a:rPr>
              <a:t>Point out to students that the practices are based on the tables that they are creating exclusively for this lesson. They need to be careful not to alter the other tables in the schema.</a:t>
            </a:r>
            <a:r>
              <a:rPr lang="en-US">
                <a:solidFill>
                  <a:schemeClr val="accent2"/>
                </a:solidFill>
              </a:rP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12750" y="4773613"/>
            <a:ext cx="6249988" cy="3756025"/>
          </a:xfrm>
          <a:noFill/>
          <a:ln/>
        </p:spPr>
        <p:txBody>
          <a:bodyPr/>
          <a:lstStyle/>
          <a:p>
            <a:pPr>
              <a:tabLst/>
            </a:pPr>
            <a:r>
              <a:rPr lang="en-US"/>
              <a:t>Database Objects</a:t>
            </a:r>
          </a:p>
          <a:p>
            <a:pPr lvl="1">
              <a:tabLst/>
            </a:pPr>
            <a:r>
              <a:rPr lang="en-US"/>
              <a:t>An Oracle database can contain multiple </a:t>
            </a:r>
            <a:r>
              <a:rPr lang="en-US">
                <a:solidFill>
                  <a:srgbClr val="FC0128"/>
                </a:solidFill>
              </a:rPr>
              <a:t>data structures</a:t>
            </a:r>
            <a:r>
              <a:rPr lang="en-US"/>
              <a:t>. Each structure should be outlined in the database design so that it can be created during the build stage of database development.</a:t>
            </a:r>
          </a:p>
          <a:p>
            <a:pPr lvl="2">
              <a:tabLst/>
            </a:pPr>
            <a:r>
              <a:rPr lang="en-US">
                <a:solidFill>
                  <a:srgbClr val="FC0128"/>
                </a:solidFill>
              </a:rPr>
              <a:t>Table</a:t>
            </a:r>
            <a:r>
              <a:rPr lang="en-US"/>
              <a:t>: Stores data</a:t>
            </a:r>
          </a:p>
          <a:p>
            <a:pPr lvl="2">
              <a:tabLst/>
            </a:pPr>
            <a:r>
              <a:rPr lang="en-US">
                <a:solidFill>
                  <a:srgbClr val="FC0128"/>
                </a:solidFill>
              </a:rPr>
              <a:t>View:</a:t>
            </a:r>
            <a:r>
              <a:rPr lang="en-US"/>
              <a:t> Subset of data from one or more tables</a:t>
            </a:r>
          </a:p>
          <a:p>
            <a:pPr lvl="2">
              <a:tabLst/>
            </a:pPr>
            <a:r>
              <a:rPr lang="en-US">
                <a:solidFill>
                  <a:srgbClr val="FC0128"/>
                </a:solidFill>
              </a:rPr>
              <a:t>Sequence:</a:t>
            </a:r>
            <a:r>
              <a:rPr lang="en-US"/>
              <a:t> Numeric value generator</a:t>
            </a:r>
          </a:p>
          <a:p>
            <a:pPr lvl="2">
              <a:tabLst/>
            </a:pPr>
            <a:r>
              <a:rPr lang="en-US">
                <a:solidFill>
                  <a:srgbClr val="FC0128"/>
                </a:solidFill>
              </a:rPr>
              <a:t>Index:</a:t>
            </a:r>
            <a:r>
              <a:rPr lang="en-US"/>
              <a:t> Improves the performance of some queries</a:t>
            </a:r>
          </a:p>
          <a:p>
            <a:pPr lvl="2">
              <a:tabLst/>
            </a:pPr>
            <a:r>
              <a:rPr lang="en-US">
                <a:solidFill>
                  <a:srgbClr val="FC0128"/>
                </a:solidFill>
              </a:rPr>
              <a:t>Synonym:</a:t>
            </a:r>
            <a:r>
              <a:rPr lang="en-US"/>
              <a:t> Gives alternative names to objects</a:t>
            </a:r>
          </a:p>
          <a:p>
            <a:pPr>
              <a:tabLst/>
            </a:pPr>
            <a:r>
              <a:rPr lang="en-US"/>
              <a:t>Oracle9</a:t>
            </a:r>
            <a:r>
              <a:rPr lang="en-US" i="1">
                <a:latin typeface="Times New Roman" pitchFamily="18" charset="0"/>
              </a:rPr>
              <a:t>i</a:t>
            </a:r>
            <a:r>
              <a:rPr lang="en-US"/>
              <a:t> Table Structures</a:t>
            </a:r>
          </a:p>
          <a:p>
            <a:pPr lvl="2">
              <a:tabLst/>
            </a:pPr>
            <a:r>
              <a:rPr lang="en-US"/>
              <a:t>Tables can be created at any time, even while users are using the database.</a:t>
            </a:r>
          </a:p>
          <a:p>
            <a:pPr lvl="2">
              <a:tabLst/>
            </a:pPr>
            <a:r>
              <a:rPr lang="en-US"/>
              <a:t>You do not need to specify the size of any table. The size is ultimately defined by the amount of space allocated to the database as a whole. It is important, however, to estimate how much space a table will use over time.</a:t>
            </a:r>
          </a:p>
          <a:p>
            <a:pPr lvl="2">
              <a:tabLst/>
            </a:pPr>
            <a:r>
              <a:rPr lang="en-US"/>
              <a:t>Table structure can be modified online.</a:t>
            </a:r>
          </a:p>
          <a:p>
            <a:pPr lvl="1">
              <a:tabLst/>
            </a:pPr>
            <a:r>
              <a:rPr lang="en-US" b="1"/>
              <a:t>Note: </a:t>
            </a:r>
            <a:r>
              <a:rPr lang="en-US"/>
              <a:t>More database objects are available but are not covered in this course.</a:t>
            </a:r>
          </a:p>
          <a:p>
            <a:pPr>
              <a:tabLst/>
            </a:pPr>
            <a:r>
              <a:rPr lang="en-US">
                <a:solidFill>
                  <a:srgbClr val="0000FF"/>
                </a:solidFill>
              </a:rPr>
              <a:t>Instructor Note</a:t>
            </a:r>
          </a:p>
          <a:p>
            <a:pPr lvl="1">
              <a:tabLst/>
            </a:pPr>
            <a:r>
              <a:rPr lang="en-US">
                <a:solidFill>
                  <a:srgbClr val="0000FF"/>
                </a:solidFill>
              </a:rPr>
              <a:t>Tables can have up to 1,000 columns and must conform to standard database object-naming conventions. </a:t>
            </a:r>
            <a:br>
              <a:rPr lang="en-US">
                <a:solidFill>
                  <a:srgbClr val="0000FF"/>
                </a:solidFill>
              </a:rPr>
            </a:br>
            <a:r>
              <a:rPr lang="en-US">
                <a:solidFill>
                  <a:srgbClr val="0000FF"/>
                </a:solidFill>
              </a:rPr>
              <a:t>Column definitions can be omitted when using the </a:t>
            </a:r>
            <a:r>
              <a:rPr lang="en-US">
                <a:solidFill>
                  <a:srgbClr val="0000FF"/>
                </a:solidFill>
                <a:latin typeface="Courier New" pitchFamily="49" charset="0"/>
              </a:rPr>
              <a:t>AS</a:t>
            </a:r>
            <a:r>
              <a:rPr lang="en-US">
                <a:solidFill>
                  <a:srgbClr val="0000FF"/>
                </a:solidFill>
              </a:rPr>
              <a:t> subquery clause. Tables are created without data unless a query is specified. Rows are usually added by using </a:t>
            </a:r>
            <a:r>
              <a:rPr lang="en-US">
                <a:solidFill>
                  <a:srgbClr val="0000FF"/>
                </a:solidFill>
                <a:latin typeface="Courier New" pitchFamily="49" charset="0"/>
              </a:rPr>
              <a:t>INSERT</a:t>
            </a:r>
            <a:r>
              <a:rPr lang="en-US">
                <a:solidFill>
                  <a:srgbClr val="0000FF"/>
                </a:solidFill>
              </a:rPr>
              <a:t> statements.</a:t>
            </a:r>
            <a:r>
              <a:rPr lang="en-US"/>
              <a:t> </a:t>
            </a:r>
          </a:p>
        </p:txBody>
      </p:sp>
      <p:sp>
        <p:nvSpPr>
          <p:cNvPr id="10243" name="Rectangle 3"/>
          <p:cNvSpPr>
            <a:spLocks noGrp="1" noRot="1" noChangeAspect="1" noChangeArrowheads="1" noTextEdit="1"/>
          </p:cNvSpPr>
          <p:nvPr>
            <p:ph type="sldImg"/>
          </p:nvPr>
        </p:nvSpPr>
        <p:spPr>
          <a:xfrm>
            <a:off x="492125" y="161925"/>
            <a:ext cx="5872163" cy="4403725"/>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83025" y="0"/>
            <a:ext cx="2976563" cy="460375"/>
          </a:xfrm>
          <a:prstGeom prst="rect">
            <a:avLst/>
          </a:prstGeom>
          <a:noFill/>
          <a:ln w="9525">
            <a:noFill/>
            <a:miter lim="800000"/>
            <a:headEnd/>
            <a:tailEnd/>
          </a:ln>
          <a:effectLst/>
        </p:spPr>
        <p:txBody>
          <a:bodyPr wrap="none" anchor="ctr"/>
          <a:lstStyle/>
          <a:p>
            <a:endParaRPr lang="en-PH"/>
          </a:p>
        </p:txBody>
      </p:sp>
      <p:sp>
        <p:nvSpPr>
          <p:cNvPr id="12291" name="Rectangle 3"/>
          <p:cNvSpPr>
            <a:spLocks noChangeArrowheads="1"/>
          </p:cNvSpPr>
          <p:nvPr/>
        </p:nvSpPr>
        <p:spPr bwMode="auto">
          <a:xfrm>
            <a:off x="-3175" y="0"/>
            <a:ext cx="2973388" cy="460375"/>
          </a:xfrm>
          <a:prstGeom prst="rect">
            <a:avLst/>
          </a:prstGeom>
          <a:noFill/>
          <a:ln w="9525">
            <a:noFill/>
            <a:miter lim="800000"/>
            <a:headEnd/>
            <a:tailEnd/>
          </a:ln>
          <a:effectLst/>
        </p:spPr>
        <p:txBody>
          <a:bodyPr wrap="none" anchor="ctr"/>
          <a:lstStyle/>
          <a:p>
            <a:endParaRPr lang="en-PH"/>
          </a:p>
        </p:txBody>
      </p:sp>
      <p:sp>
        <p:nvSpPr>
          <p:cNvPr id="12292" name="Rectangle 4"/>
          <p:cNvSpPr>
            <a:spLocks noGrp="1" noChangeArrowheads="1"/>
          </p:cNvSpPr>
          <p:nvPr>
            <p:ph type="body" idx="1"/>
          </p:nvPr>
        </p:nvSpPr>
        <p:spPr>
          <a:noFill/>
          <a:ln/>
        </p:spPr>
        <p:txBody>
          <a:bodyPr/>
          <a:lstStyle/>
          <a:p>
            <a:pPr>
              <a:tabLst/>
            </a:pPr>
            <a:r>
              <a:rPr lang="en-US"/>
              <a:t>Naming Rules</a:t>
            </a:r>
          </a:p>
          <a:p>
            <a:pPr lvl="1">
              <a:tabLst/>
            </a:pPr>
            <a:r>
              <a:rPr lang="en-US"/>
              <a:t>Name database tables and columns according to the standard rules for </a:t>
            </a:r>
            <a:r>
              <a:rPr lang="en-US">
                <a:solidFill>
                  <a:srgbClr val="FC0128"/>
                </a:solidFill>
              </a:rPr>
              <a:t>naming</a:t>
            </a:r>
            <a:r>
              <a:rPr lang="en-US"/>
              <a:t> any Oracle database object:</a:t>
            </a:r>
          </a:p>
          <a:p>
            <a:pPr lvl="2">
              <a:tabLst/>
            </a:pPr>
            <a:r>
              <a:rPr lang="en-US"/>
              <a:t>Table names and column names must begin with a letter and be 1–30 characters long.</a:t>
            </a:r>
          </a:p>
          <a:p>
            <a:pPr lvl="2">
              <a:tabLst/>
            </a:pPr>
            <a:r>
              <a:rPr lang="en-US"/>
              <a:t>Names must contain only the characters A–Z, a–z, 0–9, _ (underscore), $, and # (legal characters, but their use is discouraged).</a:t>
            </a:r>
          </a:p>
          <a:p>
            <a:pPr lvl="2">
              <a:tabLst/>
            </a:pPr>
            <a:r>
              <a:rPr lang="en-US"/>
              <a:t>Names must not duplicate the name of another object owned by the same Oracle server user.</a:t>
            </a:r>
          </a:p>
          <a:p>
            <a:pPr lvl="2">
              <a:tabLst/>
            </a:pPr>
            <a:r>
              <a:rPr lang="en-US"/>
              <a:t>Names must not be an Oracle server reserved word.</a:t>
            </a:r>
          </a:p>
          <a:p>
            <a:pPr lvl="1">
              <a:tabLst/>
            </a:pPr>
            <a:r>
              <a:rPr lang="en-US" b="1"/>
              <a:t>Naming Guidelines</a:t>
            </a:r>
            <a:endParaRPr lang="en-US"/>
          </a:p>
          <a:p>
            <a:pPr lvl="1">
              <a:tabLst/>
            </a:pPr>
            <a:r>
              <a:rPr lang="en-US"/>
              <a:t>Use descriptive names for tables and other database objects.</a:t>
            </a:r>
          </a:p>
          <a:p>
            <a:pPr lvl="1">
              <a:tabLst/>
            </a:pPr>
            <a:r>
              <a:rPr lang="en-US" b="1"/>
              <a:t>Note:</a:t>
            </a:r>
            <a:r>
              <a:rPr lang="en-US"/>
              <a:t> Names are case insensitive. For example, </a:t>
            </a:r>
            <a:r>
              <a:rPr lang="en-US">
                <a:latin typeface="Courier New" pitchFamily="49" charset="0"/>
              </a:rPr>
              <a:t>EMPLOYEES</a:t>
            </a:r>
            <a:r>
              <a:rPr lang="en-US"/>
              <a:t> is treated as the same name as </a:t>
            </a:r>
            <a:r>
              <a:rPr lang="en-US">
                <a:latin typeface="Courier New" pitchFamily="49" charset="0"/>
              </a:rPr>
              <a:t>eMPloyees</a:t>
            </a:r>
            <a:r>
              <a:rPr lang="en-US"/>
              <a:t> or </a:t>
            </a:r>
            <a:r>
              <a:rPr lang="en-US">
                <a:latin typeface="Courier New" pitchFamily="49" charset="0"/>
              </a:rPr>
              <a:t>eMpLOYEES</a:t>
            </a:r>
            <a:r>
              <a:rPr lang="en-US"/>
              <a:t>.</a:t>
            </a:r>
          </a:p>
          <a:p>
            <a:pPr lvl="1">
              <a:tabLst/>
            </a:pPr>
            <a:r>
              <a:rPr lang="en-US"/>
              <a:t>For more information, see </a:t>
            </a:r>
            <a:r>
              <a:rPr lang="en-US" i="1"/>
              <a:t>Oracle9i SQL Reference,</a:t>
            </a:r>
            <a:r>
              <a:rPr lang="en-US"/>
              <a:t>“Object Names and Qualifiers.”</a:t>
            </a:r>
          </a:p>
          <a:p>
            <a:pPr>
              <a:tabLst/>
            </a:pPr>
            <a:endParaRPr lang="en-US" b="0">
              <a:latin typeface="Times New Roman" pitchFamily="18" charset="0"/>
            </a:endParaRPr>
          </a:p>
        </p:txBody>
      </p:sp>
      <p:sp>
        <p:nvSpPr>
          <p:cNvPr id="12293" name="Rectangle 5"/>
          <p:cNvSpPr>
            <a:spLocks noGrp="1" noRot="1" noChangeAspect="1" noChangeArrowheads="1" noTextEdit="1"/>
          </p:cNvSpPr>
          <p:nvPr>
            <p:ph type="sldImg"/>
          </p:nvPr>
        </p:nvSpPr>
        <p:spPr>
          <a:xfrm>
            <a:off x="492125" y="161925"/>
            <a:ext cx="5872163" cy="4403725"/>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a:ln/>
        </p:spPr>
        <p:txBody>
          <a:bodyPr/>
          <a:lstStyle/>
          <a:p>
            <a:r>
              <a:rPr lang="en-US" dirty="0"/>
              <a:t>The </a:t>
            </a:r>
            <a:r>
              <a:rPr lang="en-US" dirty="0">
                <a:latin typeface="Courier New" pitchFamily="49" charset="0"/>
              </a:rPr>
              <a:t>CREATE TABLE</a:t>
            </a:r>
            <a:r>
              <a:rPr lang="en-US" dirty="0"/>
              <a:t> Statement</a:t>
            </a:r>
          </a:p>
          <a:p>
            <a:pPr lvl="1"/>
            <a:r>
              <a:rPr lang="en-US" dirty="0"/>
              <a:t>Create tables to store data by executing the SQL </a:t>
            </a:r>
            <a:r>
              <a:rPr lang="en-US" dirty="0">
                <a:solidFill>
                  <a:srgbClr val="FC0128"/>
                </a:solidFill>
                <a:latin typeface="Courier New" pitchFamily="49" charset="0"/>
              </a:rPr>
              <a:t>CREATE TABLE</a:t>
            </a:r>
            <a:r>
              <a:rPr lang="en-US" dirty="0">
                <a:solidFill>
                  <a:srgbClr val="FC0128"/>
                </a:solidFill>
              </a:rPr>
              <a:t> statement</a:t>
            </a:r>
            <a:r>
              <a:rPr lang="en-US" dirty="0"/>
              <a:t>. This statement is one of the </a:t>
            </a:r>
            <a:r>
              <a:rPr lang="en-US" dirty="0">
                <a:solidFill>
                  <a:srgbClr val="FC0128"/>
                </a:solidFill>
              </a:rPr>
              <a:t>data definition language (DDL) statements</a:t>
            </a:r>
            <a:r>
              <a:rPr lang="en-US" dirty="0"/>
              <a:t>, that are covered in subsequent lessons. DDL statements are a subset of SQL statements used to create, modify, or remove Oracle9</a:t>
            </a:r>
            <a:r>
              <a:rPr lang="en-US" i="1" dirty="0"/>
              <a:t>i</a:t>
            </a:r>
            <a:r>
              <a:rPr lang="en-US" dirty="0"/>
              <a:t> </a:t>
            </a:r>
            <a:r>
              <a:rPr lang="en-US" dirty="0">
                <a:solidFill>
                  <a:srgbClr val="FC0128"/>
                </a:solidFill>
              </a:rPr>
              <a:t>database structures</a:t>
            </a:r>
            <a:r>
              <a:rPr lang="en-US" dirty="0"/>
              <a:t>. These statements have an immediate effect on the database, and they also record information in the data dictionary. </a:t>
            </a:r>
          </a:p>
          <a:p>
            <a:pPr lvl="1"/>
            <a:r>
              <a:rPr lang="en-US" dirty="0"/>
              <a:t>To create a table, a user must have the </a:t>
            </a:r>
            <a:r>
              <a:rPr lang="en-US" dirty="0">
                <a:latin typeface="Courier New" pitchFamily="49" charset="0"/>
              </a:rPr>
              <a:t>CREATE TABLE</a:t>
            </a:r>
            <a:r>
              <a:rPr lang="en-US" dirty="0"/>
              <a:t> privilege and a storage area in which to create objects. The database administrator uses </a:t>
            </a:r>
            <a:r>
              <a:rPr lang="en-US" dirty="0">
                <a:solidFill>
                  <a:srgbClr val="FC0128"/>
                </a:solidFill>
              </a:rPr>
              <a:t>data control language (DCL) statements</a:t>
            </a:r>
            <a:r>
              <a:rPr lang="en-US" dirty="0"/>
              <a:t>, which are covered in a later lesson, to grant privileges to users.</a:t>
            </a:r>
          </a:p>
          <a:p>
            <a:pPr lvl="1"/>
            <a:r>
              <a:rPr lang="en-US" dirty="0"/>
              <a:t>In the syntax:</a:t>
            </a:r>
          </a:p>
          <a:p>
            <a:pPr lvl="1">
              <a:lnSpc>
                <a:spcPct val="90000"/>
              </a:lnSpc>
            </a:pPr>
            <a:r>
              <a:rPr lang="en-US" dirty="0"/>
              <a:t>	</a:t>
            </a:r>
            <a:r>
              <a:rPr lang="en-US" i="1" dirty="0">
                <a:latin typeface="Courier New" pitchFamily="49" charset="0"/>
              </a:rPr>
              <a:t>schema</a:t>
            </a:r>
            <a:r>
              <a:rPr lang="en-US" dirty="0"/>
              <a:t>			is the same as the owner’s name</a:t>
            </a:r>
          </a:p>
          <a:p>
            <a:pPr lvl="1"/>
            <a:r>
              <a:rPr lang="en-US" i="1" dirty="0"/>
              <a:t>	</a:t>
            </a:r>
            <a:r>
              <a:rPr lang="en-US" i="1" dirty="0">
                <a:latin typeface="Courier New" pitchFamily="49" charset="0"/>
              </a:rPr>
              <a:t>table</a:t>
            </a:r>
            <a:r>
              <a:rPr lang="en-US" dirty="0"/>
              <a:t>			is the name of the table</a:t>
            </a:r>
          </a:p>
          <a:p>
            <a:pPr lvl="1"/>
            <a:r>
              <a:rPr lang="en-US" dirty="0"/>
              <a:t>	</a:t>
            </a:r>
            <a:r>
              <a:rPr lang="en-US" dirty="0">
                <a:latin typeface="Courier New" pitchFamily="49" charset="0"/>
              </a:rPr>
              <a:t>DEFAULT </a:t>
            </a:r>
            <a:r>
              <a:rPr lang="en-US" i="1" dirty="0" err="1">
                <a:latin typeface="Courier New" pitchFamily="49" charset="0"/>
              </a:rPr>
              <a:t>expr</a:t>
            </a:r>
            <a:r>
              <a:rPr lang="en-US" i="1" dirty="0"/>
              <a:t>		</a:t>
            </a:r>
            <a:r>
              <a:rPr lang="en-US" dirty="0"/>
              <a:t>specifies a default value if a value is omitted in the </a:t>
            </a:r>
            <a:r>
              <a:rPr lang="en-US" dirty="0">
                <a:latin typeface="Courier New" pitchFamily="49" charset="0"/>
              </a:rPr>
              <a:t>INSERT</a:t>
            </a:r>
            <a:r>
              <a:rPr lang="en-US" dirty="0"/>
              <a:t> 						statement</a:t>
            </a:r>
          </a:p>
          <a:p>
            <a:pPr lvl="1"/>
            <a:r>
              <a:rPr lang="en-US" i="1" dirty="0"/>
              <a:t>	</a:t>
            </a:r>
            <a:r>
              <a:rPr lang="en-US" i="1" dirty="0">
                <a:latin typeface="Courier New" pitchFamily="49" charset="0"/>
              </a:rPr>
              <a:t>column</a:t>
            </a:r>
            <a:r>
              <a:rPr lang="en-US" dirty="0"/>
              <a:t>			is the name of the column</a:t>
            </a:r>
          </a:p>
          <a:p>
            <a:pPr lvl="1"/>
            <a:r>
              <a:rPr lang="en-US" dirty="0"/>
              <a:t>	</a:t>
            </a:r>
            <a:r>
              <a:rPr lang="en-US" i="1" dirty="0" err="1">
                <a:latin typeface="Courier New" pitchFamily="49" charset="0"/>
              </a:rPr>
              <a:t>datatype</a:t>
            </a:r>
            <a:r>
              <a:rPr lang="en-US" dirty="0"/>
              <a:t>			is the column’s data type and length</a:t>
            </a:r>
          </a:p>
          <a:p>
            <a:endParaRPr lang="en-US" dirty="0">
              <a:solidFill>
                <a:schemeClr val="accent2"/>
              </a:solidFill>
            </a:endParaRPr>
          </a:p>
          <a:p>
            <a:r>
              <a:rPr lang="en-US" dirty="0">
                <a:solidFill>
                  <a:srgbClr val="0000FF"/>
                </a:solidFill>
              </a:rPr>
              <a:t>Instructor Note </a:t>
            </a:r>
          </a:p>
          <a:p>
            <a:pPr lvl="1"/>
            <a:r>
              <a:rPr lang="en-US" dirty="0">
                <a:solidFill>
                  <a:srgbClr val="0000FF"/>
                </a:solidFill>
              </a:rPr>
              <a:t>Please read the Instructor note on page 9-37</a:t>
            </a:r>
          </a:p>
        </p:txBody>
      </p:sp>
      <p:sp>
        <p:nvSpPr>
          <p:cNvPr id="14339"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cap="flat"/>
        </p:spPr>
      </p:sp>
      <p:sp>
        <p:nvSpPr>
          <p:cNvPr id="16387" name="Rectangle 3"/>
          <p:cNvSpPr>
            <a:spLocks noGrp="1" noChangeArrowheads="1"/>
          </p:cNvSpPr>
          <p:nvPr>
            <p:ph type="body" idx="1"/>
          </p:nvPr>
        </p:nvSpPr>
        <p:spPr>
          <a:xfrm>
            <a:off x="352425" y="4668838"/>
            <a:ext cx="6218238" cy="3925887"/>
          </a:xfrm>
          <a:noFill/>
          <a:ln/>
        </p:spPr>
        <p:txBody>
          <a:bodyPr/>
          <a:lstStyle/>
          <a:p>
            <a:r>
              <a:rPr lang="en-US"/>
              <a:t>Referencing Another User’s Tables</a:t>
            </a:r>
          </a:p>
          <a:p>
            <a:pPr lvl="1"/>
            <a:r>
              <a:rPr lang="en-US"/>
              <a:t>A </a:t>
            </a:r>
            <a:r>
              <a:rPr lang="en-US" i="1">
                <a:solidFill>
                  <a:srgbClr val="FC0128"/>
                </a:solidFill>
              </a:rPr>
              <a:t>schema</a:t>
            </a:r>
            <a:r>
              <a:rPr lang="en-US">
                <a:solidFill>
                  <a:srgbClr val="FC0128"/>
                </a:solidFill>
              </a:rPr>
              <a:t> </a:t>
            </a:r>
            <a:r>
              <a:rPr lang="en-US"/>
              <a:t>is a collection of objects. Schema objects are the logical structures that directly refer to the data in a database. Schema objects include tables, views, synonyms, sequences, stored procedures, indexes, clusters, and database links.</a:t>
            </a:r>
          </a:p>
          <a:p>
            <a:pPr lvl="1"/>
            <a:r>
              <a:rPr lang="en-US"/>
              <a:t>If a table does not belong to the user, the owner’s name must be prefixed to the table. For example, if there is a schema named </a:t>
            </a:r>
            <a:r>
              <a:rPr lang="en-US">
                <a:latin typeface="Courier New" pitchFamily="49" charset="0"/>
              </a:rPr>
              <a:t>USER_B</a:t>
            </a:r>
            <a:r>
              <a:rPr lang="en-US"/>
              <a:t>, and </a:t>
            </a:r>
            <a:r>
              <a:rPr lang="en-US">
                <a:latin typeface="Courier New" pitchFamily="49" charset="0"/>
              </a:rPr>
              <a:t>USER_B</a:t>
            </a:r>
            <a:r>
              <a:rPr lang="en-US"/>
              <a:t> has an </a:t>
            </a:r>
            <a:r>
              <a:rPr lang="en-US">
                <a:latin typeface="Courier New" pitchFamily="49" charset="0"/>
              </a:rPr>
              <a:t>EMPLOYEES</a:t>
            </a:r>
            <a:r>
              <a:rPr lang="en-US"/>
              <a:t> table, then specify the following to retrieve data from that table:</a:t>
            </a:r>
          </a:p>
          <a:p>
            <a:pPr lvl="1"/>
            <a:endParaRPr lang="en-US"/>
          </a:p>
          <a:p>
            <a:pPr lvl="1">
              <a:spcBef>
                <a:spcPct val="0"/>
              </a:spcBef>
            </a:pPr>
            <a:r>
              <a:rPr lang="en-US">
                <a:latin typeface="Courier New" pitchFamily="49" charset="0"/>
              </a:rPr>
              <a:t>  SELECT *</a:t>
            </a:r>
          </a:p>
          <a:p>
            <a:pPr lvl="1">
              <a:spcBef>
                <a:spcPct val="0"/>
              </a:spcBef>
            </a:pPr>
            <a:r>
              <a:rPr lang="en-US">
                <a:latin typeface="Courier New" pitchFamily="49" charset="0"/>
              </a:rPr>
              <a:t>  FROM   user_b.employees;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cap="flat"/>
        </p:spPr>
      </p:sp>
      <p:sp>
        <p:nvSpPr>
          <p:cNvPr id="18435" name="Rectangle 3"/>
          <p:cNvSpPr>
            <a:spLocks noGrp="1" noChangeArrowheads="1"/>
          </p:cNvSpPr>
          <p:nvPr>
            <p:ph type="body" idx="1"/>
          </p:nvPr>
        </p:nvSpPr>
        <p:spPr>
          <a:noFill/>
          <a:ln/>
        </p:spPr>
        <p:txBody>
          <a:bodyPr/>
          <a:lstStyle/>
          <a:p>
            <a:r>
              <a:rPr lang="en-US"/>
              <a:t>The </a:t>
            </a:r>
            <a:r>
              <a:rPr lang="en-US">
                <a:latin typeface="Courier New" pitchFamily="49" charset="0"/>
              </a:rPr>
              <a:t>DEFAULT</a:t>
            </a:r>
            <a:r>
              <a:rPr lang="en-US"/>
              <a:t> Option</a:t>
            </a:r>
          </a:p>
          <a:p>
            <a:pPr lvl="1"/>
            <a:r>
              <a:rPr lang="en-US"/>
              <a:t>A column can be given a default value by using the </a:t>
            </a:r>
            <a:r>
              <a:rPr lang="en-US">
                <a:solidFill>
                  <a:srgbClr val="FC0128"/>
                </a:solidFill>
                <a:latin typeface="Courier New" pitchFamily="49" charset="0"/>
              </a:rPr>
              <a:t>DEFAULT</a:t>
            </a:r>
            <a:r>
              <a:rPr lang="en-US">
                <a:solidFill>
                  <a:srgbClr val="FC0128"/>
                </a:solidFill>
              </a:rPr>
              <a:t> option</a:t>
            </a:r>
            <a:r>
              <a:rPr lang="en-US"/>
              <a:t>. This option prevents null values from entering the columns if a row is inserted without a value for the column. The default value can be a literal, an expression, or a SQL function, such as </a:t>
            </a:r>
            <a:r>
              <a:rPr lang="en-US">
                <a:solidFill>
                  <a:srgbClr val="FC0128"/>
                </a:solidFill>
                <a:latin typeface="Courier New" pitchFamily="49" charset="0"/>
              </a:rPr>
              <a:t>SYSDATE</a:t>
            </a:r>
            <a:r>
              <a:rPr lang="en-US"/>
              <a:t> and </a:t>
            </a:r>
            <a:r>
              <a:rPr lang="en-US">
                <a:solidFill>
                  <a:srgbClr val="FC0128"/>
                </a:solidFill>
                <a:latin typeface="Courier New" pitchFamily="49" charset="0"/>
              </a:rPr>
              <a:t>USER</a:t>
            </a:r>
            <a:r>
              <a:rPr lang="en-US"/>
              <a:t>, but the value cannot be the name of another column or a pseudocolumn, such as </a:t>
            </a:r>
            <a:r>
              <a:rPr lang="en-US">
                <a:solidFill>
                  <a:srgbClr val="FC0128"/>
                </a:solidFill>
                <a:latin typeface="Courier New" pitchFamily="49" charset="0"/>
              </a:rPr>
              <a:t>NEXTVAL</a:t>
            </a:r>
            <a:r>
              <a:rPr lang="en-US">
                <a:solidFill>
                  <a:srgbClr val="FC0128"/>
                </a:solidFill>
              </a:rPr>
              <a:t> </a:t>
            </a:r>
            <a:r>
              <a:rPr lang="en-US"/>
              <a:t>or </a:t>
            </a:r>
            <a:r>
              <a:rPr lang="en-US">
                <a:solidFill>
                  <a:srgbClr val="FC0128"/>
                </a:solidFill>
                <a:latin typeface="Courier New" pitchFamily="49" charset="0"/>
              </a:rPr>
              <a:t>CURRVAL</a:t>
            </a:r>
            <a:r>
              <a:rPr lang="en-US"/>
              <a:t>. The default expression must match the data type of the column.</a:t>
            </a:r>
          </a:p>
          <a:p>
            <a:pPr lvl="1"/>
            <a:r>
              <a:rPr lang="en-US" b="1"/>
              <a:t>Note:</a:t>
            </a:r>
            <a:r>
              <a:rPr lang="en-US"/>
              <a:t> </a:t>
            </a:r>
            <a:r>
              <a:rPr lang="en-US">
                <a:latin typeface="Courier New" pitchFamily="49" charset="0"/>
              </a:rPr>
              <a:t>CURRVAL</a:t>
            </a:r>
            <a:r>
              <a:rPr lang="en-US"/>
              <a:t> and </a:t>
            </a:r>
            <a:r>
              <a:rPr lang="en-US">
                <a:latin typeface="Courier New" pitchFamily="49" charset="0"/>
              </a:rPr>
              <a:t>NEXTVAL</a:t>
            </a:r>
            <a:r>
              <a:rPr lang="en-US"/>
              <a:t> are explained later.</a:t>
            </a:r>
          </a:p>
          <a:p>
            <a:pPr lvl="1"/>
            <a:endParaRPr lang="en-US"/>
          </a:p>
          <a:p>
            <a:pPr lvl="1"/>
            <a:endParaRPr lang="en-US"/>
          </a:p>
          <a:p>
            <a:pPr lvl="1"/>
            <a:endParaRPr lang="en-US"/>
          </a:p>
          <a:p>
            <a:pPr lvl="1"/>
            <a:endParaRPr lang="en-US"/>
          </a:p>
          <a:p>
            <a:pPr lvl="1"/>
            <a:endParaRPr lang="en-US"/>
          </a:p>
          <a:p>
            <a:pPr lvl="1"/>
            <a:endParaRPr lang="en-US"/>
          </a:p>
          <a:p>
            <a:r>
              <a:rPr lang="en-US">
                <a:solidFill>
                  <a:srgbClr val="0000FF"/>
                </a:solidFill>
              </a:rPr>
              <a:t>Instructor Note </a:t>
            </a:r>
          </a:p>
          <a:p>
            <a:pPr lvl="1"/>
            <a:r>
              <a:rPr lang="en-US">
                <a:solidFill>
                  <a:srgbClr val="0000FF"/>
                </a:solidFill>
              </a:rPr>
              <a:t>Here is an example for a pseudocolumn. For each row returned by a query, the </a:t>
            </a:r>
            <a:r>
              <a:rPr lang="en-US">
                <a:solidFill>
                  <a:srgbClr val="0000FF"/>
                </a:solidFill>
                <a:latin typeface="Courier New" pitchFamily="49" charset="0"/>
              </a:rPr>
              <a:t>ROWNUM</a:t>
            </a:r>
            <a:r>
              <a:rPr lang="en-US">
                <a:solidFill>
                  <a:srgbClr val="0000FF"/>
                </a:solidFill>
              </a:rPr>
              <a:t> pseudocolumn returns a number indicating the order in which Oracle server selects the row from a table or set of joined rows. The first row selected has a </a:t>
            </a:r>
            <a:r>
              <a:rPr lang="en-US">
                <a:solidFill>
                  <a:srgbClr val="0000FF"/>
                </a:solidFill>
                <a:latin typeface="Courier New" pitchFamily="49" charset="0"/>
              </a:rPr>
              <a:t>ROWNUM</a:t>
            </a:r>
            <a:r>
              <a:rPr lang="en-US">
                <a:solidFill>
                  <a:srgbClr val="0000FF"/>
                </a:solidFill>
              </a:rPr>
              <a:t> of 1, the second has 2, and so on.</a:t>
            </a:r>
          </a:p>
          <a:p>
            <a:pPr lvl="1"/>
            <a:r>
              <a:rPr lang="en-US">
                <a:solidFill>
                  <a:srgbClr val="0000FF"/>
                </a:solidFill>
              </a:rPr>
              <a:t>The default value works with the </a:t>
            </a:r>
            <a:r>
              <a:rPr lang="en-US">
                <a:solidFill>
                  <a:srgbClr val="0000FF"/>
                </a:solidFill>
                <a:latin typeface="Courier New" pitchFamily="49" charset="0"/>
              </a:rPr>
              <a:t>DEFAULT</a:t>
            </a:r>
            <a:r>
              <a:rPr lang="en-US">
                <a:solidFill>
                  <a:srgbClr val="0000FF"/>
                </a:solidFill>
              </a:rPr>
              <a:t> keyword for </a:t>
            </a:r>
            <a:r>
              <a:rPr lang="en-US">
                <a:solidFill>
                  <a:srgbClr val="0000FF"/>
                </a:solidFill>
                <a:latin typeface="Courier New" pitchFamily="49" charset="0"/>
              </a:rPr>
              <a:t>INSERT</a:t>
            </a:r>
            <a:r>
              <a:rPr lang="en-US">
                <a:solidFill>
                  <a:srgbClr val="0000FF"/>
                </a:solidFill>
              </a:rPr>
              <a:t> and </a:t>
            </a:r>
            <a:r>
              <a:rPr lang="en-US">
                <a:solidFill>
                  <a:srgbClr val="0000FF"/>
                </a:solidFill>
                <a:latin typeface="Courier New" pitchFamily="49" charset="0"/>
              </a:rPr>
              <a:t>UPDATE</a:t>
            </a:r>
            <a:r>
              <a:rPr lang="en-US">
                <a:solidFill>
                  <a:srgbClr val="0000FF"/>
                </a:solidFill>
              </a:rPr>
              <a:t> statements discussed in the “Manipulating Data” lesson.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cap="flat"/>
        </p:spPr>
      </p:sp>
      <p:sp>
        <p:nvSpPr>
          <p:cNvPr id="20483" name="Rectangle 3"/>
          <p:cNvSpPr>
            <a:spLocks noGrp="1" noChangeArrowheads="1"/>
          </p:cNvSpPr>
          <p:nvPr>
            <p:ph type="body" idx="1"/>
          </p:nvPr>
        </p:nvSpPr>
        <p:spPr>
          <a:noFill/>
          <a:ln/>
        </p:spPr>
        <p:txBody>
          <a:bodyPr/>
          <a:lstStyle/>
          <a:p>
            <a:r>
              <a:rPr lang="en-US"/>
              <a:t>Creating Tables</a:t>
            </a:r>
          </a:p>
          <a:p>
            <a:pPr lvl="1"/>
            <a:r>
              <a:rPr lang="en-US"/>
              <a:t>The example on the slide creates the </a:t>
            </a:r>
            <a:r>
              <a:rPr lang="en-US">
                <a:latin typeface="Courier New" pitchFamily="49" charset="0"/>
              </a:rPr>
              <a:t>DEPT</a:t>
            </a:r>
            <a:r>
              <a:rPr lang="en-US"/>
              <a:t> table, with three columns: </a:t>
            </a:r>
            <a:r>
              <a:rPr lang="en-US">
                <a:latin typeface="Courier New" pitchFamily="49" charset="0"/>
              </a:rPr>
              <a:t>DEPTNO</a:t>
            </a:r>
            <a:r>
              <a:rPr lang="en-US"/>
              <a:t>, </a:t>
            </a:r>
            <a:r>
              <a:rPr lang="en-US">
                <a:latin typeface="Courier New" pitchFamily="49" charset="0"/>
              </a:rPr>
              <a:t>DNAME</a:t>
            </a:r>
            <a:r>
              <a:rPr lang="en-US"/>
              <a:t>, and </a:t>
            </a:r>
            <a:r>
              <a:rPr lang="en-US">
                <a:latin typeface="Courier New" pitchFamily="49" charset="0"/>
              </a:rPr>
              <a:t>LOC</a:t>
            </a:r>
            <a:r>
              <a:rPr lang="en-US"/>
              <a:t>. It further confirms the creation of the table by issuing the </a:t>
            </a:r>
            <a:r>
              <a:rPr lang="en-US">
                <a:latin typeface="Courier New" pitchFamily="49" charset="0"/>
              </a:rPr>
              <a:t>DESCRIBE</a:t>
            </a:r>
            <a:r>
              <a:rPr lang="en-US"/>
              <a:t> command. </a:t>
            </a:r>
          </a:p>
          <a:p>
            <a:pPr lvl="1"/>
            <a:r>
              <a:rPr lang="en-US"/>
              <a:t>Since creating a table is a </a:t>
            </a:r>
            <a:r>
              <a:rPr lang="en-US">
                <a:solidFill>
                  <a:srgbClr val="FC0128"/>
                </a:solidFill>
              </a:rPr>
              <a:t>DDL statement</a:t>
            </a:r>
            <a:r>
              <a:rPr lang="en-US"/>
              <a:t>, an automatic </a:t>
            </a:r>
            <a:r>
              <a:rPr lang="en-US">
                <a:solidFill>
                  <a:srgbClr val="FC0128"/>
                </a:solidFill>
              </a:rPr>
              <a:t>commit </a:t>
            </a:r>
            <a:r>
              <a:rPr lang="en-US"/>
              <a:t>takes place when this statement is executed. </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endParaRPr lang="en-US">
              <a:solidFill>
                <a:schemeClr val="accent2"/>
              </a:solidFill>
            </a:endParaRPr>
          </a:p>
          <a:p>
            <a:r>
              <a:rPr lang="en-US">
                <a:solidFill>
                  <a:srgbClr val="0000FF"/>
                </a:solidFill>
              </a:rPr>
              <a:t>Instructor Note </a:t>
            </a:r>
          </a:p>
          <a:p>
            <a:pPr lvl="1"/>
            <a:r>
              <a:rPr lang="en-US">
                <a:solidFill>
                  <a:srgbClr val="0000FF"/>
                </a:solidFill>
              </a:rPr>
              <a:t>Explain that additional syntax for </a:t>
            </a:r>
            <a:r>
              <a:rPr lang="en-US">
                <a:solidFill>
                  <a:srgbClr val="0000FF"/>
                </a:solidFill>
                <a:latin typeface="Courier New" pitchFamily="49" charset="0"/>
              </a:rPr>
              <a:t>CREATE TABLE</a:t>
            </a:r>
            <a:r>
              <a:rPr lang="en-US">
                <a:solidFill>
                  <a:srgbClr val="0000FF"/>
                </a:solidFill>
              </a:rPr>
              <a:t> could include constraints and so on. For more information on the </a:t>
            </a:r>
            <a:r>
              <a:rPr lang="en-US">
                <a:solidFill>
                  <a:srgbClr val="0000FF"/>
                </a:solidFill>
                <a:latin typeface="Courier New" pitchFamily="49" charset="0"/>
              </a:rPr>
              <a:t>CREATE TABLE</a:t>
            </a:r>
            <a:r>
              <a:rPr lang="en-US">
                <a:solidFill>
                  <a:srgbClr val="0000FF"/>
                </a:solidFill>
              </a:rPr>
              <a:t> syntax, refer to: </a:t>
            </a:r>
            <a:r>
              <a:rPr lang="en-US" i="1">
                <a:solidFill>
                  <a:srgbClr val="0000FF"/>
                </a:solidFill>
              </a:rPr>
              <a:t>Oracle9i SQL Reference, </a:t>
            </a:r>
            <a:r>
              <a:rPr lang="en-US">
                <a:solidFill>
                  <a:srgbClr val="0000FF"/>
                </a:solidFill>
              </a:rPr>
              <a:t>“</a:t>
            </a:r>
            <a:r>
              <a:rPr lang="en-US">
                <a:solidFill>
                  <a:srgbClr val="0000FF"/>
                </a:solidFill>
                <a:latin typeface="Courier New" pitchFamily="49" charset="0"/>
              </a:rPr>
              <a:t>CREATE TABLE</a:t>
            </a:r>
            <a:r>
              <a:rPr lang="en-US">
                <a:solidFill>
                  <a:srgbClr val="0000FF"/>
                </a:solidFill>
              </a:rPr>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cap="flat"/>
        </p:spPr>
      </p:sp>
      <p:sp>
        <p:nvSpPr>
          <p:cNvPr id="22531" name="Rectangle 3"/>
          <p:cNvSpPr>
            <a:spLocks noGrp="1" noChangeArrowheads="1"/>
          </p:cNvSpPr>
          <p:nvPr>
            <p:ph type="body" idx="1"/>
          </p:nvPr>
        </p:nvSpPr>
        <p:spPr>
          <a:xfrm>
            <a:off x="412750" y="4773613"/>
            <a:ext cx="6029325" cy="3957637"/>
          </a:xfrm>
          <a:noFill/>
          <a:ln/>
        </p:spPr>
        <p:txBody>
          <a:bodyPr/>
          <a:lstStyle/>
          <a:p>
            <a:r>
              <a:rPr lang="en-US"/>
              <a:t>Tables in the Oracle Database</a:t>
            </a:r>
          </a:p>
          <a:p>
            <a:pPr lvl="1"/>
            <a:r>
              <a:rPr lang="en-US"/>
              <a:t>User tables are tables created by the user, such as </a:t>
            </a:r>
            <a:r>
              <a:rPr lang="en-US">
                <a:latin typeface="Courier New" pitchFamily="49" charset="0"/>
              </a:rPr>
              <a:t>EMPLOYEES</a:t>
            </a:r>
            <a:r>
              <a:rPr lang="en-US"/>
              <a:t>. There is another collection of tables and views in the Oracle database known as the </a:t>
            </a:r>
            <a:r>
              <a:rPr lang="en-US" i="1">
                <a:solidFill>
                  <a:srgbClr val="FC0128"/>
                </a:solidFill>
              </a:rPr>
              <a:t>data dictionary</a:t>
            </a:r>
            <a:r>
              <a:rPr lang="en-US"/>
              <a:t>. This collection is created and maintained by the Oracle server and contains information about the database.</a:t>
            </a:r>
          </a:p>
          <a:p>
            <a:pPr lvl="1"/>
            <a:r>
              <a:rPr lang="en-US"/>
              <a:t>All data dictionary tables are owned by the </a:t>
            </a:r>
            <a:r>
              <a:rPr lang="en-US">
                <a:solidFill>
                  <a:srgbClr val="FC0128"/>
                </a:solidFill>
                <a:latin typeface="Courier New" pitchFamily="49" charset="0"/>
              </a:rPr>
              <a:t>SYS</a:t>
            </a:r>
            <a:r>
              <a:rPr lang="en-US">
                <a:solidFill>
                  <a:srgbClr val="FC0128"/>
                </a:solidFill>
              </a:rPr>
              <a:t> user</a:t>
            </a:r>
            <a:r>
              <a:rPr lang="en-US"/>
              <a:t>. The base tables are rarely accessed by the user because the information in them is not easy to understand. Therefore, users typically access data dictionary views because the information is presented in a format that is easier to understand. Information stored in the data dictionary includes names of the Oracle server users, privileges granted to users, database object names, table constraints, and auditing information.</a:t>
            </a:r>
          </a:p>
          <a:p>
            <a:pPr lvl="1"/>
            <a:r>
              <a:rPr lang="en-US"/>
              <a:t>There are four categories of data dictionary views; each category has a distinct prefix that reflects its intended use.</a:t>
            </a:r>
          </a:p>
          <a:p>
            <a:pPr lvl="1"/>
            <a:endParaRPr lang="en-US"/>
          </a:p>
          <a:p>
            <a:endParaRPr lang="en-US" b="0">
              <a:latin typeface="Times New Roman" pitchFamily="18" charset="0"/>
            </a:endParaRPr>
          </a:p>
        </p:txBody>
      </p:sp>
      <p:graphicFrame>
        <p:nvGraphicFramePr>
          <p:cNvPr id="22532" name="Object 4"/>
          <p:cNvGraphicFramePr>
            <a:graphicFrameLocks/>
          </p:cNvGraphicFramePr>
          <p:nvPr/>
        </p:nvGraphicFramePr>
        <p:xfrm>
          <a:off x="598488" y="6861175"/>
          <a:ext cx="5830887" cy="2155825"/>
        </p:xfrm>
        <a:graphic>
          <a:graphicData uri="http://schemas.openxmlformats.org/presentationml/2006/ole">
            <mc:AlternateContent xmlns:mc="http://schemas.openxmlformats.org/markup-compatibility/2006">
              <mc:Choice xmlns:v="urn:schemas-microsoft-com:vml" Requires="v">
                <p:oleObj spid="_x0000_s22535" name="Document" r:id="rId4" imgW="6049800" imgH="2236680" progId="Word.Document.8">
                  <p:embed/>
                </p:oleObj>
              </mc:Choice>
              <mc:Fallback>
                <p:oleObj name="Document" r:id="rId4" imgW="6049800" imgH="2236680" progId="Word.Document.8">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488" y="6861175"/>
                        <a:ext cx="5830887"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558800" y="952500"/>
            <a:ext cx="8026400" cy="4313238"/>
          </a:xfrm>
          <a:prstGeom prst="rect">
            <a:avLst/>
          </a:prstGeom>
          <a:noFill/>
          <a:ln w="9525">
            <a:noFill/>
            <a:miter lim="800000"/>
            <a:headEnd/>
            <a:tailEnd/>
          </a:ln>
          <a:effectLst/>
        </p:spPr>
        <p:txBody>
          <a:bodyPr lIns="92075" tIns="46038" rIns="92075" bIns="46038">
            <a:spAutoFit/>
          </a:bodyPr>
          <a:lstStyle/>
          <a:p>
            <a:pPr algn="ctr" defTabSz="822325">
              <a:spcBef>
                <a:spcPct val="50000"/>
              </a:spcBef>
            </a:pPr>
            <a:r>
              <a:rPr lang="en-US" sz="27700" b="1">
                <a:latin typeface="Times" pitchFamily="18" charset="0"/>
              </a:rPr>
              <a:t>9</a:t>
            </a:r>
          </a:p>
        </p:txBody>
      </p:sp>
      <p:pic>
        <p:nvPicPr>
          <p:cNvPr id="3075" name="Picture 3"/>
          <p:cNvPicPr>
            <a:picLocks noChangeArrowheads="1"/>
          </p:cNvPicPr>
          <p:nvPr/>
        </p:nvPicPr>
        <p:blipFill>
          <a:blip r:embed="rId2" cstate="print"/>
          <a:srcRect/>
          <a:stretch>
            <a:fillRect/>
          </a:stretch>
        </p:blipFill>
        <p:spPr bwMode="auto">
          <a:xfrm>
            <a:off x="0" y="6286500"/>
            <a:ext cx="9271000" cy="398463"/>
          </a:xfrm>
          <a:prstGeom prst="rect">
            <a:avLst/>
          </a:prstGeom>
          <a:noFill/>
          <a:ln w="9525">
            <a:noFill/>
            <a:miter lim="800000"/>
            <a:headEnd/>
            <a:tailEnd/>
          </a:ln>
          <a:effectLst/>
        </p:spPr>
      </p:pic>
      <p:sp>
        <p:nvSpPr>
          <p:cNvPr id="3076" name="Rectangle 4"/>
          <p:cNvSpPr>
            <a:spLocks noGrp="1" noChangeArrowheads="1"/>
          </p:cNvSpPr>
          <p:nvPr>
            <p:ph type="ctrTitle" sz="quarter"/>
          </p:nvPr>
        </p:nvSpPr>
        <p:spPr>
          <a:xfrm>
            <a:off x="927100" y="2667000"/>
            <a:ext cx="7302500" cy="1181100"/>
          </a:xfrm>
        </p:spPr>
        <p:txBody>
          <a:bodyPr/>
          <a:lstStyle>
            <a:lvl1pPr>
              <a:defRPr/>
            </a:lvl1pPr>
          </a:lstStyle>
          <a:p>
            <a:r>
              <a:rPr lang="en-US"/>
              <a:t>Click to edit Master title style</a:t>
            </a:r>
          </a:p>
        </p:txBody>
      </p:sp>
      <p:sp>
        <p:nvSpPr>
          <p:cNvPr id="3077" name="Rectangle 5"/>
          <p:cNvSpPr>
            <a:spLocks noGrp="1" noChangeArrowheads="1"/>
          </p:cNvSpPr>
          <p:nvPr>
            <p:ph type="subTitle" sz="quarter" idx="1"/>
          </p:nvPr>
        </p:nvSpPr>
        <p:spPr>
          <a:xfrm>
            <a:off x="914400" y="3886200"/>
            <a:ext cx="7327900" cy="409575"/>
          </a:xfrm>
        </p:spPr>
        <p:txBody>
          <a:bodyPr/>
          <a:lstStyle>
            <a:lvl1pPr marL="0" indent="0" algn="ctr">
              <a:buFont typeface="Arial" charset="0"/>
              <a:buNone/>
              <a:tabLst>
                <a:tab pos="576263" algn="l"/>
              </a:tabLst>
              <a:defRPr/>
            </a:lvl1pPr>
          </a:lstStyle>
          <a:p>
            <a:r>
              <a:rPr lang="en-US"/>
              <a:t>Click to edit Master subtitle style</a:t>
            </a:r>
          </a:p>
        </p:txBody>
      </p:sp>
      <p:sp>
        <p:nvSpPr>
          <p:cNvPr id="3078" name="Rectangle 6"/>
          <p:cNvSpPr>
            <a:spLocks noChangeArrowheads="1"/>
          </p:cNvSpPr>
          <p:nvPr/>
        </p:nvSpPr>
        <p:spPr bwMode="black">
          <a:xfrm>
            <a:off x="2538413" y="6565900"/>
            <a:ext cx="4100512" cy="274638"/>
          </a:xfrm>
          <a:prstGeom prst="rect">
            <a:avLst/>
          </a:prstGeom>
          <a:noFill/>
          <a:ln w="9525">
            <a:noFill/>
            <a:miter lim="800000"/>
            <a:headEnd/>
            <a:tailEnd/>
          </a:ln>
          <a:effectLst/>
        </p:spPr>
        <p:txBody>
          <a:bodyPr lIns="92075" tIns="46038" rIns="92075" bIns="46038">
            <a:spAutoFit/>
          </a:bodyPr>
          <a:lstStyle/>
          <a:p>
            <a:pPr defTabSz="822325"/>
            <a:r>
              <a:rPr lang="en-US" sz="1200">
                <a:solidFill>
                  <a:schemeClr val="tx1"/>
                </a:solidFill>
                <a:latin typeface="Arial" charset="0"/>
              </a:rPr>
              <a:t>Copyright © Oracle Corporation, 2001.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21438" y="530225"/>
            <a:ext cx="1851025" cy="321468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63600" y="530225"/>
            <a:ext cx="5405438" cy="32146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74713" y="1814513"/>
            <a:ext cx="3616325" cy="193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3438" y="1814513"/>
            <a:ext cx="3616325" cy="193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rrowheads="1"/>
          </p:cNvPicPr>
          <p:nvPr/>
        </p:nvPicPr>
        <p:blipFill>
          <a:blip r:embed="rId13" cstate="print"/>
          <a:srcRect/>
          <a:stretch>
            <a:fillRect/>
          </a:stretch>
        </p:blipFill>
        <p:spPr bwMode="auto">
          <a:xfrm>
            <a:off x="0" y="6286500"/>
            <a:ext cx="9271000" cy="398463"/>
          </a:xfrm>
          <a:prstGeom prst="rect">
            <a:avLst/>
          </a:prstGeom>
          <a:noFill/>
          <a:ln w="9525">
            <a:noFill/>
            <a:miter lim="800000"/>
            <a:headEnd/>
            <a:tailEnd/>
          </a:ln>
          <a:effectLst/>
        </p:spPr>
      </p:pic>
      <p:sp>
        <p:nvSpPr>
          <p:cNvPr id="1027" name="Rectangle 3"/>
          <p:cNvSpPr>
            <a:spLocks noGrp="1" noChangeArrowheads="1"/>
          </p:cNvSpPr>
          <p:nvPr>
            <p:ph type="title"/>
          </p:nvPr>
        </p:nvSpPr>
        <p:spPr bwMode="auto">
          <a:xfrm>
            <a:off x="863600" y="530225"/>
            <a:ext cx="7408863" cy="88106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874713" y="1814513"/>
            <a:ext cx="7385050" cy="19304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spAutoFit/>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ChangeArrowheads="1"/>
          </p:cNvSpPr>
          <p:nvPr/>
        </p:nvSpPr>
        <p:spPr bwMode="black">
          <a:xfrm>
            <a:off x="460375" y="6577013"/>
            <a:ext cx="962025" cy="274637"/>
          </a:xfrm>
          <a:prstGeom prst="rect">
            <a:avLst/>
          </a:prstGeom>
          <a:noFill/>
          <a:ln w="9525">
            <a:noFill/>
            <a:miter lim="800000"/>
            <a:headEnd/>
            <a:tailEnd/>
          </a:ln>
          <a:effectLst/>
        </p:spPr>
        <p:txBody>
          <a:bodyPr lIns="92075" tIns="46038" rIns="92075" bIns="46038">
            <a:spAutoFit/>
          </a:bodyPr>
          <a:lstStyle/>
          <a:p>
            <a:pPr defTabSz="822325">
              <a:spcBef>
                <a:spcPct val="50000"/>
              </a:spcBef>
            </a:pPr>
            <a:r>
              <a:rPr lang="en-US" sz="1200" b="1">
                <a:solidFill>
                  <a:schemeClr val="folHlink"/>
                </a:solidFill>
                <a:latin typeface="Arial" charset="0"/>
              </a:rPr>
              <a:t>9-</a:t>
            </a:r>
            <a:fld id="{7344BFC6-4C19-44A2-BE99-35069BF6BBBF}" type="slidenum">
              <a:rPr lang="en-US" sz="1200" b="1">
                <a:solidFill>
                  <a:schemeClr val="folHlink"/>
                </a:solidFill>
                <a:latin typeface="Arial" charset="0"/>
              </a:rPr>
              <a:pPr defTabSz="822325">
                <a:spcBef>
                  <a:spcPct val="50000"/>
                </a:spcBef>
              </a:pPr>
              <a:t>‹#›</a:t>
            </a:fld>
            <a:endParaRPr lang="en-US" sz="1200" b="1">
              <a:solidFill>
                <a:schemeClr val="folHlink"/>
              </a:solidFill>
              <a:latin typeface="Arial" charset="0"/>
            </a:endParaRPr>
          </a:p>
        </p:txBody>
      </p:sp>
      <p:sp>
        <p:nvSpPr>
          <p:cNvPr id="1030" name="Rectangle 6"/>
          <p:cNvSpPr>
            <a:spLocks noChangeArrowheads="1"/>
          </p:cNvSpPr>
          <p:nvPr/>
        </p:nvSpPr>
        <p:spPr bwMode="black">
          <a:xfrm>
            <a:off x="2538413" y="6565900"/>
            <a:ext cx="4100512" cy="274638"/>
          </a:xfrm>
          <a:prstGeom prst="rect">
            <a:avLst/>
          </a:prstGeom>
          <a:noFill/>
          <a:ln w="9525">
            <a:noFill/>
            <a:miter lim="800000"/>
            <a:headEnd/>
            <a:tailEnd/>
          </a:ln>
          <a:effectLst/>
        </p:spPr>
        <p:txBody>
          <a:bodyPr lIns="92075" tIns="46038" rIns="92075" bIns="46038">
            <a:spAutoFit/>
          </a:bodyPr>
          <a:lstStyle/>
          <a:p>
            <a:pPr defTabSz="822325"/>
            <a:r>
              <a:rPr lang="en-US" sz="1200">
                <a:solidFill>
                  <a:schemeClr val="tx1"/>
                </a:solidFill>
                <a:latin typeface="Arial" charset="0"/>
              </a:rPr>
              <a:t>Copyright © Oracle Corporation, 2001. All rights reserved.</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chemeClr val="tx1"/>
          </a:solidFill>
          <a:latin typeface="+mj-lt"/>
          <a:ea typeface="+mj-ea"/>
          <a:cs typeface="+mj-cs"/>
        </a:defRPr>
      </a:lvl1pPr>
      <a:lvl2pPr algn="ctr" rtl="0" eaLnBrk="0" fontAlgn="base" hangingPunct="0">
        <a:spcBef>
          <a:spcPct val="0"/>
        </a:spcBef>
        <a:spcAft>
          <a:spcPct val="0"/>
        </a:spcAft>
        <a:defRPr sz="2800" b="1">
          <a:solidFill>
            <a:schemeClr val="tx1"/>
          </a:solidFill>
          <a:latin typeface="Arial" charset="0"/>
        </a:defRPr>
      </a:lvl2pPr>
      <a:lvl3pPr algn="ctr" rtl="0" eaLnBrk="0" fontAlgn="base" hangingPunct="0">
        <a:spcBef>
          <a:spcPct val="0"/>
        </a:spcBef>
        <a:spcAft>
          <a:spcPct val="0"/>
        </a:spcAft>
        <a:defRPr sz="2800" b="1">
          <a:solidFill>
            <a:schemeClr val="tx1"/>
          </a:solidFill>
          <a:latin typeface="Arial" charset="0"/>
        </a:defRPr>
      </a:lvl3pPr>
      <a:lvl4pPr algn="ctr" rtl="0" eaLnBrk="0" fontAlgn="base" hangingPunct="0">
        <a:spcBef>
          <a:spcPct val="0"/>
        </a:spcBef>
        <a:spcAft>
          <a:spcPct val="0"/>
        </a:spcAft>
        <a:defRPr sz="2800" b="1">
          <a:solidFill>
            <a:schemeClr val="tx1"/>
          </a:solidFill>
          <a:latin typeface="Arial" charset="0"/>
        </a:defRPr>
      </a:lvl4pPr>
      <a:lvl5pPr algn="ctr" rtl="0" eaLnBrk="0" fontAlgn="base" hangingPunct="0">
        <a:spcBef>
          <a:spcPct val="0"/>
        </a:spcBef>
        <a:spcAft>
          <a:spcPct val="0"/>
        </a:spcAft>
        <a:defRPr sz="2800" b="1">
          <a:solidFill>
            <a:schemeClr val="tx1"/>
          </a:solidFill>
          <a:latin typeface="Arial" charset="0"/>
        </a:defRPr>
      </a:lvl5pPr>
      <a:lvl6pPr marL="457200" algn="ctr" rtl="0" eaLnBrk="0" fontAlgn="base" hangingPunct="0">
        <a:spcBef>
          <a:spcPct val="0"/>
        </a:spcBef>
        <a:spcAft>
          <a:spcPct val="0"/>
        </a:spcAft>
        <a:defRPr sz="2800" b="1">
          <a:solidFill>
            <a:schemeClr val="tx1"/>
          </a:solidFill>
          <a:latin typeface="Arial" charset="0"/>
        </a:defRPr>
      </a:lvl6pPr>
      <a:lvl7pPr marL="914400" algn="ctr" rtl="0" eaLnBrk="0" fontAlgn="base" hangingPunct="0">
        <a:spcBef>
          <a:spcPct val="0"/>
        </a:spcBef>
        <a:spcAft>
          <a:spcPct val="0"/>
        </a:spcAft>
        <a:defRPr sz="2800" b="1">
          <a:solidFill>
            <a:schemeClr val="tx1"/>
          </a:solidFill>
          <a:latin typeface="Arial" charset="0"/>
        </a:defRPr>
      </a:lvl7pPr>
      <a:lvl8pPr marL="1371600" algn="ctr" rtl="0" eaLnBrk="0" fontAlgn="base" hangingPunct="0">
        <a:spcBef>
          <a:spcPct val="0"/>
        </a:spcBef>
        <a:spcAft>
          <a:spcPct val="0"/>
        </a:spcAft>
        <a:defRPr sz="2800" b="1">
          <a:solidFill>
            <a:schemeClr val="tx1"/>
          </a:solidFill>
          <a:latin typeface="Arial" charset="0"/>
        </a:defRPr>
      </a:lvl8pPr>
      <a:lvl9pPr marL="1828800" algn="ctr" rtl="0" eaLnBrk="0" fontAlgn="base" hangingPunct="0">
        <a:spcBef>
          <a:spcPct val="0"/>
        </a:spcBef>
        <a:spcAft>
          <a:spcPct val="0"/>
        </a:spcAft>
        <a:defRPr sz="2800" b="1">
          <a:solidFill>
            <a:schemeClr val="tx1"/>
          </a:solidFill>
          <a:latin typeface="Arial" charset="0"/>
        </a:defRPr>
      </a:lvl9pPr>
    </p:titleStyle>
    <p:bodyStyle>
      <a:lvl1pPr marL="404813" indent="-404813" algn="l" defTabSz="346075" rtl="0" eaLnBrk="0" fontAlgn="base" hangingPunct="0">
        <a:lnSpc>
          <a:spcPct val="95000"/>
        </a:lnSpc>
        <a:spcBef>
          <a:spcPct val="35000"/>
        </a:spcBef>
        <a:spcAft>
          <a:spcPct val="0"/>
        </a:spcAft>
        <a:buClr>
          <a:schemeClr val="hlink"/>
        </a:buClr>
        <a:buSzPct val="125000"/>
        <a:buFont typeface="Arial" charset="0"/>
        <a:buChar char="•"/>
        <a:tabLst>
          <a:tab pos="571500" algn="l"/>
        </a:tabLst>
        <a:defRPr sz="2200" b="1">
          <a:solidFill>
            <a:schemeClr val="tx1"/>
          </a:solidFill>
          <a:latin typeface="+mn-lt"/>
          <a:ea typeface="+mn-ea"/>
          <a:cs typeface="+mn-cs"/>
        </a:defRPr>
      </a:lvl1pPr>
      <a:lvl2pPr marL="919163" indent="-400050" algn="l" defTabSz="346075" rtl="0" eaLnBrk="0" fontAlgn="base" hangingPunct="0">
        <a:lnSpc>
          <a:spcPct val="95000"/>
        </a:lnSpc>
        <a:spcBef>
          <a:spcPct val="35000"/>
        </a:spcBef>
        <a:spcAft>
          <a:spcPct val="0"/>
        </a:spcAft>
        <a:buClr>
          <a:schemeClr val="hlink"/>
        </a:buClr>
        <a:buChar char="–"/>
        <a:tabLst>
          <a:tab pos="571500" algn="l"/>
        </a:tabLst>
        <a:defRPr sz="2000" b="1">
          <a:solidFill>
            <a:schemeClr val="tx1"/>
          </a:solidFill>
          <a:latin typeface="+mn-lt"/>
        </a:defRPr>
      </a:lvl2pPr>
      <a:lvl3pPr marL="1319213" indent="-285750" algn="l" defTabSz="346075" rtl="0" eaLnBrk="0" fontAlgn="base" hangingPunct="0">
        <a:lnSpc>
          <a:spcPct val="95000"/>
        </a:lnSpc>
        <a:spcBef>
          <a:spcPct val="35000"/>
        </a:spcBef>
        <a:spcAft>
          <a:spcPct val="0"/>
        </a:spcAft>
        <a:buClr>
          <a:schemeClr val="hlink"/>
        </a:buClr>
        <a:buSzPct val="90000"/>
        <a:buChar char="–"/>
        <a:tabLst>
          <a:tab pos="571500" algn="l"/>
        </a:tabLst>
        <a:defRPr sz="2000" b="1">
          <a:solidFill>
            <a:schemeClr val="tx1"/>
          </a:solidFill>
          <a:latin typeface="+mn-lt"/>
        </a:defRPr>
      </a:lvl3pPr>
      <a:lvl4pPr marL="16621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4pPr>
      <a:lvl5pPr marL="20050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5pPr>
      <a:lvl6pPr marL="24622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6pPr>
      <a:lvl7pPr marL="29194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7pPr>
      <a:lvl8pPr marL="33766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8pPr>
      <a:lvl9pPr marL="38338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noFill/>
          <a:ln/>
        </p:spPr>
        <p:txBody>
          <a:bodyPr/>
          <a:lstStyle/>
          <a:p>
            <a:r>
              <a:rPr lang="en-US"/>
              <a:t>Creating and Managing Tables</a:t>
            </a:r>
          </a:p>
        </p:txBody>
      </p:sp>
    </p:spTree>
  </p:cSld>
  <p:clrMapOvr>
    <a:overrideClrMapping bg1="dk2" tx1="lt1" bg2="dk1"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912813" y="1752600"/>
            <a:ext cx="7385050" cy="2149475"/>
          </a:xfrm>
          <a:noFill/>
          <a:ln/>
        </p:spPr>
        <p:txBody>
          <a:bodyPr/>
          <a:lstStyle/>
          <a:p>
            <a:r>
              <a:rPr lang="en-US"/>
              <a:t>Create the table.</a:t>
            </a:r>
          </a:p>
          <a:p>
            <a:pPr>
              <a:buFont typeface="Arial" charset="0"/>
              <a:buNone/>
            </a:pPr>
            <a:endParaRPr lang="en-US"/>
          </a:p>
          <a:p>
            <a:pPr>
              <a:buFont typeface="Arial" charset="0"/>
              <a:buNone/>
            </a:pPr>
            <a:endParaRPr lang="en-US"/>
          </a:p>
          <a:p>
            <a:pPr>
              <a:buFont typeface="Arial" charset="0"/>
              <a:buNone/>
            </a:pPr>
            <a:endParaRPr lang="en-US"/>
          </a:p>
          <a:p>
            <a:r>
              <a:rPr lang="en-US"/>
              <a:t>Confirm table creation.</a:t>
            </a:r>
          </a:p>
        </p:txBody>
      </p:sp>
      <p:sp>
        <p:nvSpPr>
          <p:cNvPr id="19459" name="Rectangle 3"/>
          <p:cNvSpPr>
            <a:spLocks noGrp="1" noChangeArrowheads="1"/>
          </p:cNvSpPr>
          <p:nvPr>
            <p:ph type="title"/>
          </p:nvPr>
        </p:nvSpPr>
        <p:spPr>
          <a:noFill/>
          <a:ln/>
        </p:spPr>
        <p:txBody>
          <a:bodyPr/>
          <a:lstStyle/>
          <a:p>
            <a:r>
              <a:rPr lang="en-US"/>
              <a:t>Creating Tables</a:t>
            </a:r>
          </a:p>
        </p:txBody>
      </p:sp>
      <p:sp>
        <p:nvSpPr>
          <p:cNvPr id="19460" name="Rectangle 4"/>
          <p:cNvSpPr>
            <a:spLocks noChangeArrowheads="1"/>
          </p:cNvSpPr>
          <p:nvPr/>
        </p:nvSpPr>
        <p:spPr bwMode="auto">
          <a:xfrm>
            <a:off x="966788" y="1219200"/>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endParaRPr lang="en-PH"/>
          </a:p>
        </p:txBody>
      </p:sp>
      <p:sp>
        <p:nvSpPr>
          <p:cNvPr id="19461" name="Rectangle 5"/>
          <p:cNvSpPr>
            <a:spLocks noChangeArrowheads="1"/>
          </p:cNvSpPr>
          <p:nvPr/>
        </p:nvSpPr>
        <p:spPr bwMode="auto">
          <a:xfrm>
            <a:off x="1001713" y="3511550"/>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endParaRPr lang="en-PH"/>
          </a:p>
        </p:txBody>
      </p:sp>
      <p:grpSp>
        <p:nvGrpSpPr>
          <p:cNvPr id="19464" name="Group 8"/>
          <p:cNvGrpSpPr>
            <a:grpSpLocks/>
          </p:cNvGrpSpPr>
          <p:nvPr/>
        </p:nvGrpSpPr>
        <p:grpSpPr bwMode="auto">
          <a:xfrm>
            <a:off x="914400" y="2133600"/>
            <a:ext cx="7162800" cy="1343025"/>
            <a:chOff x="604" y="1344"/>
            <a:chExt cx="4735" cy="846"/>
          </a:xfrm>
        </p:grpSpPr>
        <p:sp>
          <p:nvSpPr>
            <p:cNvPr id="19462" name="Rectangle 6"/>
            <p:cNvSpPr>
              <a:spLocks noChangeArrowheads="1"/>
            </p:cNvSpPr>
            <p:nvPr/>
          </p:nvSpPr>
          <p:spPr bwMode="blackWhite">
            <a:xfrm>
              <a:off x="604" y="1344"/>
              <a:ext cx="4735" cy="840"/>
            </a:xfrm>
            <a:prstGeom prst="rect">
              <a:avLst/>
            </a:prstGeom>
            <a:solidFill>
              <a:srgbClr val="FFFFCC"/>
            </a:solidFill>
            <a:ln w="9525">
              <a:no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 </a:t>
              </a:r>
            </a:p>
          </p:txBody>
        </p:sp>
        <p:sp>
          <p:nvSpPr>
            <p:cNvPr id="19463" name="Rectangle 7"/>
            <p:cNvSpPr>
              <a:spLocks noChangeArrowheads="1"/>
            </p:cNvSpPr>
            <p:nvPr/>
          </p:nvSpPr>
          <p:spPr bwMode="blackWhite">
            <a:xfrm>
              <a:off x="659" y="1353"/>
              <a:ext cx="4608" cy="837"/>
            </a:xfrm>
            <a:prstGeom prst="rect">
              <a:avLst/>
            </a:prstGeom>
            <a:noFill/>
            <a:ln w="9525">
              <a:noFill/>
              <a:miter lim="800000"/>
              <a:headEnd/>
              <a:tailEnd/>
            </a:ln>
            <a:effectLst/>
          </p:spPr>
          <p:txBody>
            <a:bodyPr wrap="none" lIns="92075" tIns="46038" rIns="92075" bIns="46038" anchor="ctr"/>
            <a:lstStyle/>
            <a:p>
              <a:pPr>
                <a:tabLst>
                  <a:tab pos="1601788" algn="l"/>
                  <a:tab pos="1717675" algn="l"/>
                </a:tabLst>
              </a:pPr>
              <a:r>
                <a:rPr lang="en-US" sz="1800" b="1" dirty="0">
                  <a:solidFill>
                    <a:srgbClr val="000000"/>
                  </a:solidFill>
                  <a:latin typeface="Courier New" pitchFamily="49" charset="0"/>
                </a:rPr>
                <a:t>CREATE TABLE dept</a:t>
              </a:r>
              <a:br>
                <a:rPr lang="en-US" sz="1800" b="1" dirty="0">
                  <a:solidFill>
                    <a:srgbClr val="000000"/>
                  </a:solidFill>
                  <a:latin typeface="Courier New" pitchFamily="49" charset="0"/>
                </a:rPr>
              </a:br>
              <a:r>
                <a:rPr lang="en-US" sz="1800" b="1" dirty="0">
                  <a:solidFill>
                    <a:srgbClr val="000000"/>
                  </a:solidFill>
                  <a:latin typeface="Courier New" pitchFamily="49" charset="0"/>
                </a:rPr>
                <a:t>	(</a:t>
              </a:r>
              <a:r>
                <a:rPr lang="en-US" sz="1800" b="1" dirty="0" err="1">
                  <a:solidFill>
                    <a:srgbClr val="000000"/>
                  </a:solidFill>
                  <a:latin typeface="Courier New" pitchFamily="49" charset="0"/>
                </a:rPr>
                <a:t>deptno</a:t>
              </a:r>
              <a:r>
                <a:rPr lang="en-US" sz="1800" b="1" dirty="0">
                  <a:solidFill>
                    <a:srgbClr val="000000"/>
                  </a:solidFill>
                  <a:latin typeface="Courier New" pitchFamily="49" charset="0"/>
                </a:rPr>
                <a:t> 	NUMBER(2),</a:t>
              </a:r>
            </a:p>
            <a:p>
              <a:pPr>
                <a:tabLst>
                  <a:tab pos="1601788" algn="l"/>
                  <a:tab pos="1717675" algn="l"/>
                </a:tabLst>
              </a:pPr>
              <a:r>
                <a:rPr lang="en-US" sz="1800" b="1" dirty="0">
                  <a:solidFill>
                    <a:srgbClr val="000000"/>
                  </a:solidFill>
                  <a:latin typeface="Courier New" pitchFamily="49" charset="0"/>
                </a:rPr>
                <a:t>		</a:t>
              </a:r>
              <a:r>
                <a:rPr lang="en-US" sz="1800" b="1" dirty="0" err="1">
                  <a:solidFill>
                    <a:srgbClr val="000000"/>
                  </a:solidFill>
                  <a:latin typeface="Courier New" pitchFamily="49" charset="0"/>
                </a:rPr>
                <a:t>dname</a:t>
              </a:r>
              <a:r>
                <a:rPr lang="en-US" sz="1800" b="1" dirty="0">
                  <a:solidFill>
                    <a:srgbClr val="000000"/>
                  </a:solidFill>
                  <a:latin typeface="Courier New" pitchFamily="49" charset="0"/>
                </a:rPr>
                <a:t> 	VARCHAR2(14),</a:t>
              </a:r>
            </a:p>
            <a:p>
              <a:pPr>
                <a:tabLst>
                  <a:tab pos="1601788" algn="l"/>
                  <a:tab pos="1717675" algn="l"/>
                </a:tabLst>
              </a:pPr>
              <a:r>
                <a:rPr lang="en-US" sz="1800" b="1" dirty="0">
                  <a:solidFill>
                    <a:srgbClr val="000000"/>
                  </a:solidFill>
                  <a:latin typeface="Courier New" pitchFamily="49" charset="0"/>
                </a:rPr>
                <a:t>		loc 	VARCHAR2(13));</a:t>
              </a:r>
            </a:p>
            <a:p>
              <a:pPr>
                <a:tabLst>
                  <a:tab pos="1601788" algn="l"/>
                  <a:tab pos="1717675" algn="l"/>
                </a:tabLst>
              </a:pPr>
              <a:r>
                <a:rPr lang="en-US" sz="1800" b="1" dirty="0">
                  <a:solidFill>
                    <a:srgbClr val="FF3300"/>
                  </a:solidFill>
                  <a:effectLst>
                    <a:outerShdw blurRad="38100" dist="38100" dir="2700000" algn="tl">
                      <a:srgbClr val="FFFFFF"/>
                    </a:outerShdw>
                  </a:effectLst>
                  <a:latin typeface="Courier New" pitchFamily="49" charset="0"/>
                </a:rPr>
                <a:t>Table created.</a:t>
              </a:r>
            </a:p>
          </p:txBody>
        </p:sp>
      </p:grpSp>
      <p:sp>
        <p:nvSpPr>
          <p:cNvPr id="19465" name="Rectangle 9"/>
          <p:cNvSpPr>
            <a:spLocks noChangeArrowheads="1"/>
          </p:cNvSpPr>
          <p:nvPr/>
        </p:nvSpPr>
        <p:spPr bwMode="blackWhite">
          <a:xfrm>
            <a:off x="914400" y="4000500"/>
            <a:ext cx="7162800" cy="425450"/>
          </a:xfrm>
          <a:prstGeom prst="rect">
            <a:avLst/>
          </a:prstGeom>
          <a:solidFill>
            <a:srgbClr val="FFFFCC"/>
          </a:solidFill>
          <a:ln w="9525">
            <a:no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 </a:t>
            </a:r>
          </a:p>
        </p:txBody>
      </p:sp>
      <p:sp>
        <p:nvSpPr>
          <p:cNvPr id="19466" name="Rectangle 10"/>
          <p:cNvSpPr>
            <a:spLocks noChangeArrowheads="1"/>
          </p:cNvSpPr>
          <p:nvPr/>
        </p:nvSpPr>
        <p:spPr bwMode="blackWhite">
          <a:xfrm>
            <a:off x="1092200" y="4003675"/>
            <a:ext cx="7315200" cy="431800"/>
          </a:xfrm>
          <a:prstGeom prst="rect">
            <a:avLst/>
          </a:prstGeom>
          <a:noFill/>
          <a:ln w="9525">
            <a:noFill/>
            <a:miter lim="800000"/>
            <a:headEnd/>
            <a:tailEnd/>
          </a:ln>
          <a:effectLst/>
        </p:spPr>
        <p:txBody>
          <a:bodyPr wrap="none" lIns="92075" tIns="46038" rIns="92075" bIns="46038" anchor="ctr"/>
          <a:lstStyle/>
          <a:p>
            <a:pPr>
              <a:tabLst>
                <a:tab pos="1601788" algn="l"/>
                <a:tab pos="1717675" algn="l"/>
              </a:tabLst>
            </a:pPr>
            <a:r>
              <a:rPr lang="en-US" sz="1800" b="1" dirty="0" smtClean="0">
                <a:solidFill>
                  <a:srgbClr val="000000"/>
                </a:solidFill>
                <a:latin typeface="Courier New" pitchFamily="49" charset="0"/>
              </a:rPr>
              <a:t>DESC </a:t>
            </a:r>
            <a:r>
              <a:rPr lang="en-US" sz="1800" b="1" dirty="0">
                <a:solidFill>
                  <a:srgbClr val="000000"/>
                </a:solidFill>
                <a:latin typeface="Courier New" pitchFamily="49" charset="0"/>
              </a:rPr>
              <a:t>dept</a:t>
            </a:r>
          </a:p>
        </p:txBody>
      </p:sp>
      <p:pic>
        <p:nvPicPr>
          <p:cNvPr id="19477" name="Picture 21"/>
          <p:cNvPicPr>
            <a:picLocks noChangeAspect="1" noChangeArrowheads="1"/>
          </p:cNvPicPr>
          <p:nvPr/>
        </p:nvPicPr>
        <p:blipFill>
          <a:blip r:embed="rId3" cstate="print"/>
          <a:srcRect/>
          <a:stretch>
            <a:fillRect/>
          </a:stretch>
        </p:blipFill>
        <p:spPr bwMode="auto">
          <a:xfrm>
            <a:off x="914400" y="4572000"/>
            <a:ext cx="7143750" cy="942975"/>
          </a:xfrm>
          <a:prstGeom prst="rect">
            <a:avLst/>
          </a:prstGeom>
          <a:noFill/>
          <a:ln w="25400">
            <a:noFill/>
            <a:miter lim="800000"/>
            <a:headEnd type="none" w="sm" len="sm"/>
            <a:tailEnd type="none" w="sm" len="sm"/>
          </a:ln>
          <a:effectLst/>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US"/>
              <a:t>Tables in the Oracle Database</a:t>
            </a:r>
          </a:p>
        </p:txBody>
      </p:sp>
      <p:sp>
        <p:nvSpPr>
          <p:cNvPr id="21507" name="Rectangle 3"/>
          <p:cNvSpPr>
            <a:spLocks noGrp="1" noChangeArrowheads="1"/>
          </p:cNvSpPr>
          <p:nvPr>
            <p:ph type="body" idx="1"/>
          </p:nvPr>
        </p:nvSpPr>
        <p:spPr>
          <a:xfrm>
            <a:off x="858838" y="1828800"/>
            <a:ext cx="7385050" cy="3003550"/>
          </a:xfrm>
          <a:noFill/>
          <a:ln/>
        </p:spPr>
        <p:txBody>
          <a:bodyPr/>
          <a:lstStyle/>
          <a:p>
            <a:r>
              <a:rPr lang="en-US"/>
              <a:t>User Tables:</a:t>
            </a:r>
          </a:p>
          <a:p>
            <a:pPr lvl="1"/>
            <a:r>
              <a:rPr lang="en-US"/>
              <a:t>Are a collection of tables created and maintained by the user</a:t>
            </a:r>
          </a:p>
          <a:p>
            <a:pPr lvl="1"/>
            <a:r>
              <a:rPr lang="en-US"/>
              <a:t>Contain user information</a:t>
            </a:r>
          </a:p>
          <a:p>
            <a:r>
              <a:rPr lang="en-US"/>
              <a:t>Data Dictionary:</a:t>
            </a:r>
          </a:p>
          <a:p>
            <a:pPr lvl="1"/>
            <a:r>
              <a:rPr lang="en-US"/>
              <a:t>Is a collection of tables created and maintained by the Oracle Server</a:t>
            </a:r>
          </a:p>
          <a:p>
            <a:pPr lvl="1"/>
            <a:r>
              <a:rPr lang="en-US"/>
              <a:t>Contain database information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9" name="Rectangle 7"/>
          <p:cNvSpPr>
            <a:spLocks noChangeArrowheads="1"/>
          </p:cNvSpPr>
          <p:nvPr/>
        </p:nvSpPr>
        <p:spPr bwMode="blackWhite">
          <a:xfrm>
            <a:off x="1089025" y="2243138"/>
            <a:ext cx="7494588" cy="661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r>
              <a:rPr lang="en-US" sz="1800" b="1">
                <a:solidFill>
                  <a:srgbClr val="000000"/>
                </a:solidFill>
                <a:latin typeface="Courier New" pitchFamily="49" charset="0"/>
              </a:rPr>
              <a:t>  </a:t>
            </a:r>
          </a:p>
        </p:txBody>
      </p:sp>
      <p:sp>
        <p:nvSpPr>
          <p:cNvPr id="23566" name="Rectangle 14"/>
          <p:cNvSpPr>
            <a:spLocks noChangeArrowheads="1"/>
          </p:cNvSpPr>
          <p:nvPr/>
        </p:nvSpPr>
        <p:spPr bwMode="blackWhite">
          <a:xfrm>
            <a:off x="1192213" y="2263775"/>
            <a:ext cx="7131050" cy="615950"/>
          </a:xfrm>
          <a:prstGeom prst="rect">
            <a:avLst/>
          </a:prstGeom>
          <a:noFill/>
          <a:ln w="9525">
            <a:noFill/>
            <a:miter lim="800000"/>
            <a:headEnd/>
            <a:tailEnd/>
          </a:ln>
          <a:effectLst/>
        </p:spPr>
        <p:txBody>
          <a:bodyPr wrap="none" lIns="92075" tIns="46038" rIns="92075" bIns="46038" anchor="ctr"/>
          <a:lstStyle/>
          <a:p>
            <a:pPr>
              <a:tabLst>
                <a:tab pos="692150" algn="l"/>
                <a:tab pos="1200150" algn="l"/>
              </a:tabLst>
            </a:pPr>
            <a:r>
              <a:rPr lang="en-US" sz="1800" b="1">
                <a:solidFill>
                  <a:srgbClr val="000000"/>
                </a:solidFill>
                <a:latin typeface="Courier New" pitchFamily="49" charset="0"/>
              </a:rPr>
              <a:t>SELECT table_name </a:t>
            </a:r>
          </a:p>
          <a:p>
            <a:pPr>
              <a:tabLst>
                <a:tab pos="692150" algn="l"/>
                <a:tab pos="1200150" algn="l"/>
              </a:tabLst>
            </a:pPr>
            <a:r>
              <a:rPr lang="en-US" sz="1800" b="1">
                <a:solidFill>
                  <a:srgbClr val="000000"/>
                </a:solidFill>
                <a:latin typeface="Courier New" pitchFamily="49" charset="0"/>
              </a:rPr>
              <a:t>FROM	  user_tables ;</a:t>
            </a:r>
          </a:p>
        </p:txBody>
      </p:sp>
      <p:sp>
        <p:nvSpPr>
          <p:cNvPr id="23556" name="Rectangle 4"/>
          <p:cNvSpPr>
            <a:spLocks noChangeArrowheads="1"/>
          </p:cNvSpPr>
          <p:nvPr/>
        </p:nvSpPr>
        <p:spPr bwMode="blackWhite">
          <a:xfrm>
            <a:off x="1089025" y="4889500"/>
            <a:ext cx="7494588" cy="584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Lst>
            </a:pPr>
            <a:endParaRPr lang="en-US" sz="1800" b="1">
              <a:solidFill>
                <a:srgbClr val="000000"/>
              </a:solidFill>
              <a:latin typeface="Courier New" pitchFamily="49" charset="0"/>
            </a:endParaRPr>
          </a:p>
          <a:p>
            <a:pPr>
              <a:tabLst>
                <a:tab pos="692150" algn="l"/>
              </a:tabLst>
            </a:pPr>
            <a:endParaRPr lang="en-US" sz="1800" b="1">
              <a:solidFill>
                <a:srgbClr val="000000"/>
              </a:solidFill>
              <a:latin typeface="Courier New" pitchFamily="49" charset="0"/>
            </a:endParaRPr>
          </a:p>
          <a:p>
            <a:pPr>
              <a:tabLst>
                <a:tab pos="692150" algn="l"/>
              </a:tabLst>
            </a:pPr>
            <a:endParaRPr lang="en-US" sz="1800" b="1">
              <a:solidFill>
                <a:srgbClr val="000000"/>
              </a:solidFill>
              <a:latin typeface="Courier New" pitchFamily="49" charset="0"/>
            </a:endParaRPr>
          </a:p>
        </p:txBody>
      </p:sp>
      <p:sp>
        <p:nvSpPr>
          <p:cNvPr id="23568" name="Rectangle 16"/>
          <p:cNvSpPr>
            <a:spLocks noChangeArrowheads="1"/>
          </p:cNvSpPr>
          <p:nvPr/>
        </p:nvSpPr>
        <p:spPr bwMode="blackWhite">
          <a:xfrm>
            <a:off x="1206500" y="4876800"/>
            <a:ext cx="7473950" cy="609600"/>
          </a:xfrm>
          <a:prstGeom prst="rect">
            <a:avLst/>
          </a:prstGeom>
          <a:noFill/>
          <a:ln w="9525">
            <a:noFill/>
            <a:miter lim="800000"/>
            <a:headEnd/>
            <a:tailEnd/>
          </a:ln>
          <a:effectLst/>
        </p:spPr>
        <p:txBody>
          <a:bodyPr wrap="none" lIns="92075" tIns="46038" rIns="92075" bIns="46038" anchor="ctr"/>
          <a:lstStyle/>
          <a:p>
            <a:pPr>
              <a:tabLst>
                <a:tab pos="692150" algn="l"/>
              </a:tabLst>
            </a:pPr>
            <a:r>
              <a:rPr lang="en-US" sz="1800" b="1" dirty="0">
                <a:solidFill>
                  <a:srgbClr val="000000"/>
                </a:solidFill>
                <a:latin typeface="Courier New" pitchFamily="49" charset="0"/>
              </a:rPr>
              <a:t>SELECT	* </a:t>
            </a:r>
          </a:p>
          <a:p>
            <a:pPr>
              <a:tabLst>
                <a:tab pos="692150" algn="l"/>
              </a:tabLst>
            </a:pPr>
            <a:r>
              <a:rPr lang="en-US" sz="1800" b="1" dirty="0">
                <a:solidFill>
                  <a:srgbClr val="000000"/>
                </a:solidFill>
                <a:latin typeface="Courier New" pitchFamily="49" charset="0"/>
              </a:rPr>
              <a:t>FROM	  </a:t>
            </a:r>
            <a:r>
              <a:rPr lang="en-US" sz="1800" b="1" dirty="0" err="1">
                <a:solidFill>
                  <a:srgbClr val="000000"/>
                </a:solidFill>
                <a:latin typeface="Courier New" pitchFamily="49" charset="0"/>
              </a:rPr>
              <a:t>user_catalog</a:t>
            </a:r>
            <a:r>
              <a:rPr lang="en-US" sz="1800" b="1" dirty="0">
                <a:solidFill>
                  <a:srgbClr val="000000"/>
                </a:solidFill>
                <a:latin typeface="Courier New" pitchFamily="49" charset="0"/>
              </a:rPr>
              <a:t> ;</a:t>
            </a:r>
          </a:p>
        </p:txBody>
      </p:sp>
      <p:sp>
        <p:nvSpPr>
          <p:cNvPr id="23554" name="Rectangle 2"/>
          <p:cNvSpPr>
            <a:spLocks noGrp="1" noChangeArrowheads="1"/>
          </p:cNvSpPr>
          <p:nvPr>
            <p:ph type="title"/>
          </p:nvPr>
        </p:nvSpPr>
        <p:spPr>
          <a:noFill/>
          <a:ln/>
        </p:spPr>
        <p:txBody>
          <a:bodyPr/>
          <a:lstStyle/>
          <a:p>
            <a:r>
              <a:rPr lang="en-US"/>
              <a:t>Querying the Data Dictionary</a:t>
            </a:r>
          </a:p>
        </p:txBody>
      </p:sp>
      <p:sp>
        <p:nvSpPr>
          <p:cNvPr id="23555" name="Rectangle 3"/>
          <p:cNvSpPr>
            <a:spLocks noChangeArrowheads="1"/>
          </p:cNvSpPr>
          <p:nvPr/>
        </p:nvSpPr>
        <p:spPr bwMode="blackWhite">
          <a:xfrm>
            <a:off x="1089025" y="3360738"/>
            <a:ext cx="7494588" cy="6540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Lst>
            </a:pPr>
            <a:endParaRPr lang="en-US" sz="1800" b="1">
              <a:solidFill>
                <a:srgbClr val="000000"/>
              </a:solidFill>
              <a:latin typeface="Courier New" pitchFamily="49" charset="0"/>
            </a:endParaRPr>
          </a:p>
          <a:p>
            <a:pPr>
              <a:tabLst>
                <a:tab pos="692150" algn="l"/>
              </a:tabLst>
            </a:pPr>
            <a:endParaRPr lang="en-US" sz="1800" b="1">
              <a:solidFill>
                <a:srgbClr val="000000"/>
              </a:solidFill>
              <a:latin typeface="Courier New" pitchFamily="49" charset="0"/>
            </a:endParaRPr>
          </a:p>
          <a:p>
            <a:pPr>
              <a:tabLst>
                <a:tab pos="692150" algn="l"/>
              </a:tabLst>
            </a:pPr>
            <a:endParaRPr lang="en-US" sz="1800" b="1">
              <a:solidFill>
                <a:srgbClr val="000000"/>
              </a:solidFill>
              <a:latin typeface="Courier New" pitchFamily="49" charset="0"/>
            </a:endParaRPr>
          </a:p>
        </p:txBody>
      </p:sp>
      <p:sp>
        <p:nvSpPr>
          <p:cNvPr id="23557" name="Rectangle 5"/>
          <p:cNvSpPr>
            <a:spLocks noChangeArrowheads="1"/>
          </p:cNvSpPr>
          <p:nvPr/>
        </p:nvSpPr>
        <p:spPr bwMode="auto">
          <a:xfrm>
            <a:off x="892175" y="2589213"/>
            <a:ext cx="7747000" cy="1066800"/>
          </a:xfrm>
          <a:prstGeom prst="rect">
            <a:avLst/>
          </a:prstGeom>
          <a:noFill/>
          <a:ln w="9525">
            <a:noFill/>
            <a:miter lim="800000"/>
            <a:headEnd/>
            <a:tailEnd/>
          </a:ln>
          <a:effectLst>
            <a:outerShdw dist="53882" dir="2700000" algn="ctr" rotWithShape="0">
              <a:schemeClr val="bg2"/>
            </a:outerShdw>
          </a:effectLst>
        </p:spPr>
        <p:txBody>
          <a:bodyPr wrap="none" anchor="ctr"/>
          <a:lstStyle/>
          <a:p>
            <a:endParaRPr lang="en-PH"/>
          </a:p>
        </p:txBody>
      </p:sp>
      <p:sp>
        <p:nvSpPr>
          <p:cNvPr id="23558" name="Rectangle 6"/>
          <p:cNvSpPr>
            <a:spLocks noChangeArrowheads="1"/>
          </p:cNvSpPr>
          <p:nvPr/>
        </p:nvSpPr>
        <p:spPr bwMode="auto">
          <a:xfrm>
            <a:off x="1069975" y="4318000"/>
            <a:ext cx="7747000" cy="1066800"/>
          </a:xfrm>
          <a:prstGeom prst="rect">
            <a:avLst/>
          </a:prstGeom>
          <a:noFill/>
          <a:ln w="9525">
            <a:noFill/>
            <a:miter lim="800000"/>
            <a:headEnd/>
            <a:tailEnd/>
          </a:ln>
          <a:effectLst>
            <a:outerShdw dist="53882" dir="2700000" algn="ctr" rotWithShape="0">
              <a:schemeClr val="bg2"/>
            </a:outerShdw>
          </a:effectLst>
        </p:spPr>
        <p:txBody>
          <a:bodyPr wrap="none" anchor="ctr"/>
          <a:lstStyle/>
          <a:p>
            <a:endParaRPr lang="en-PH"/>
          </a:p>
        </p:txBody>
      </p:sp>
      <p:sp>
        <p:nvSpPr>
          <p:cNvPr id="23560" name="Rectangle 8"/>
          <p:cNvSpPr>
            <a:spLocks noChangeArrowheads="1"/>
          </p:cNvSpPr>
          <p:nvPr/>
        </p:nvSpPr>
        <p:spPr bwMode="blackWhite">
          <a:xfrm>
            <a:off x="857250" y="2946400"/>
            <a:ext cx="7748588" cy="4095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chemeClr val="hlink"/>
              </a:buClr>
              <a:buFontTx/>
              <a:buChar char="•"/>
              <a:tabLst>
                <a:tab pos="571500" algn="l"/>
              </a:tabLst>
            </a:pPr>
            <a:r>
              <a:rPr lang="en-US" sz="2200" b="1">
                <a:solidFill>
                  <a:schemeClr val="tx1"/>
                </a:solidFill>
                <a:latin typeface="Arial" charset="0"/>
              </a:rPr>
              <a:t>View distinct object types owned by the user.</a:t>
            </a:r>
          </a:p>
        </p:txBody>
      </p:sp>
      <p:sp>
        <p:nvSpPr>
          <p:cNvPr id="23561" name="Rectangle 9"/>
          <p:cNvSpPr>
            <a:spLocks noChangeArrowheads="1"/>
          </p:cNvSpPr>
          <p:nvPr/>
        </p:nvSpPr>
        <p:spPr bwMode="blackWhite">
          <a:xfrm>
            <a:off x="855663" y="4205288"/>
            <a:ext cx="8059737" cy="7270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chemeClr val="hlink"/>
              </a:buClr>
              <a:buFontTx/>
              <a:buChar char="•"/>
              <a:tabLst>
                <a:tab pos="571500" algn="l"/>
              </a:tabLst>
            </a:pPr>
            <a:r>
              <a:rPr lang="en-US" sz="2200" b="1">
                <a:solidFill>
                  <a:schemeClr val="tx1"/>
                </a:solidFill>
                <a:latin typeface="Arial" charset="0"/>
              </a:rPr>
              <a:t>View tables, views, synonyms, and sequences owned by the user.</a:t>
            </a:r>
          </a:p>
        </p:txBody>
      </p:sp>
      <p:sp>
        <p:nvSpPr>
          <p:cNvPr id="23562" name="Rectangle 10"/>
          <p:cNvSpPr>
            <a:spLocks noChangeArrowheads="1"/>
          </p:cNvSpPr>
          <p:nvPr/>
        </p:nvSpPr>
        <p:spPr bwMode="ltGray">
          <a:xfrm>
            <a:off x="1208088" y="2563813"/>
            <a:ext cx="2640012" cy="323850"/>
          </a:xfrm>
          <a:prstGeom prst="rect">
            <a:avLst/>
          </a:prstGeom>
          <a:noFill/>
          <a:ln w="19050">
            <a:solidFill>
              <a:schemeClr val="hlink"/>
            </a:solidFill>
            <a:miter lim="800000"/>
            <a:headEnd/>
            <a:tailEnd/>
          </a:ln>
          <a:effectLst/>
        </p:spPr>
        <p:txBody>
          <a:bodyPr wrap="none" anchor="ctr"/>
          <a:lstStyle/>
          <a:p>
            <a:endParaRPr lang="en-PH"/>
          </a:p>
        </p:txBody>
      </p:sp>
      <p:sp>
        <p:nvSpPr>
          <p:cNvPr id="23563" name="Rectangle 11"/>
          <p:cNvSpPr>
            <a:spLocks noChangeArrowheads="1"/>
          </p:cNvSpPr>
          <p:nvPr/>
        </p:nvSpPr>
        <p:spPr bwMode="ltGray">
          <a:xfrm>
            <a:off x="1208088" y="3673475"/>
            <a:ext cx="2782887" cy="323850"/>
          </a:xfrm>
          <a:prstGeom prst="rect">
            <a:avLst/>
          </a:prstGeom>
          <a:noFill/>
          <a:ln w="19050">
            <a:solidFill>
              <a:schemeClr val="hlink"/>
            </a:solidFill>
            <a:miter lim="800000"/>
            <a:headEnd/>
            <a:tailEnd/>
          </a:ln>
          <a:effectLst/>
        </p:spPr>
        <p:txBody>
          <a:bodyPr wrap="none" anchor="ctr"/>
          <a:lstStyle/>
          <a:p>
            <a:endParaRPr lang="en-PH"/>
          </a:p>
        </p:txBody>
      </p:sp>
      <p:sp>
        <p:nvSpPr>
          <p:cNvPr id="23564" name="Rectangle 12"/>
          <p:cNvSpPr>
            <a:spLocks noChangeArrowheads="1"/>
          </p:cNvSpPr>
          <p:nvPr/>
        </p:nvSpPr>
        <p:spPr bwMode="ltGray">
          <a:xfrm>
            <a:off x="1208088" y="5138738"/>
            <a:ext cx="2736850" cy="323850"/>
          </a:xfrm>
          <a:prstGeom prst="rect">
            <a:avLst/>
          </a:prstGeom>
          <a:noFill/>
          <a:ln w="19050">
            <a:solidFill>
              <a:schemeClr val="hlink"/>
            </a:solidFill>
            <a:miter lim="800000"/>
            <a:headEnd/>
            <a:tailEnd/>
          </a:ln>
          <a:effectLst/>
        </p:spPr>
        <p:txBody>
          <a:bodyPr wrap="none" anchor="ctr"/>
          <a:lstStyle/>
          <a:p>
            <a:endParaRPr lang="en-PH"/>
          </a:p>
        </p:txBody>
      </p:sp>
      <p:sp>
        <p:nvSpPr>
          <p:cNvPr id="23567" name="Rectangle 15"/>
          <p:cNvSpPr>
            <a:spLocks noChangeArrowheads="1"/>
          </p:cNvSpPr>
          <p:nvPr/>
        </p:nvSpPr>
        <p:spPr bwMode="blackWhite">
          <a:xfrm>
            <a:off x="1206500" y="3363913"/>
            <a:ext cx="7427913" cy="679450"/>
          </a:xfrm>
          <a:prstGeom prst="rect">
            <a:avLst/>
          </a:prstGeom>
          <a:noFill/>
          <a:ln w="9525">
            <a:noFill/>
            <a:miter lim="800000"/>
            <a:headEnd/>
            <a:tailEnd/>
          </a:ln>
          <a:effectLst/>
        </p:spPr>
        <p:txBody>
          <a:bodyPr wrap="none" lIns="92075" tIns="46038" rIns="92075" bIns="46038" anchor="ctr"/>
          <a:lstStyle/>
          <a:p>
            <a:pPr>
              <a:tabLst>
                <a:tab pos="692150" algn="l"/>
              </a:tabLst>
            </a:pPr>
            <a:r>
              <a:rPr lang="en-US" sz="1800" b="1" dirty="0">
                <a:solidFill>
                  <a:srgbClr val="000000"/>
                </a:solidFill>
                <a:latin typeface="Courier New" pitchFamily="49" charset="0"/>
              </a:rPr>
              <a:t>SELECT DISTINCT </a:t>
            </a:r>
            <a:r>
              <a:rPr lang="en-US" sz="1800" b="1" dirty="0" err="1">
                <a:solidFill>
                  <a:srgbClr val="000000"/>
                </a:solidFill>
                <a:latin typeface="Courier New" pitchFamily="49" charset="0"/>
              </a:rPr>
              <a:t>object_type</a:t>
            </a:r>
            <a:r>
              <a:rPr lang="en-US" sz="1800" b="1" dirty="0">
                <a:solidFill>
                  <a:srgbClr val="000000"/>
                </a:solidFill>
                <a:latin typeface="Courier New" pitchFamily="49" charset="0"/>
              </a:rPr>
              <a:t> </a:t>
            </a:r>
          </a:p>
          <a:p>
            <a:pPr>
              <a:tabLst>
                <a:tab pos="692150" algn="l"/>
              </a:tabLst>
            </a:pPr>
            <a:r>
              <a:rPr lang="en-US" sz="1800" b="1" dirty="0">
                <a:solidFill>
                  <a:srgbClr val="000000"/>
                </a:solidFill>
                <a:latin typeface="Courier New" pitchFamily="49" charset="0"/>
              </a:rPr>
              <a:t>FROM 	  </a:t>
            </a:r>
            <a:r>
              <a:rPr lang="en-US" sz="1800" b="1" dirty="0" err="1">
                <a:solidFill>
                  <a:srgbClr val="000000"/>
                </a:solidFill>
                <a:latin typeface="Courier New" pitchFamily="49" charset="0"/>
              </a:rPr>
              <a:t>user_objects</a:t>
            </a:r>
            <a:r>
              <a:rPr lang="en-US" sz="1800" b="1" dirty="0">
                <a:solidFill>
                  <a:srgbClr val="000000"/>
                </a:solidFill>
                <a:latin typeface="Courier New" pitchFamily="49" charset="0"/>
              </a:rPr>
              <a:t> ;</a:t>
            </a:r>
          </a:p>
        </p:txBody>
      </p:sp>
      <p:sp>
        <p:nvSpPr>
          <p:cNvPr id="23569" name="Rectangle 17"/>
          <p:cNvSpPr>
            <a:spLocks noChangeArrowheads="1"/>
          </p:cNvSpPr>
          <p:nvPr/>
        </p:nvSpPr>
        <p:spPr bwMode="blackWhite">
          <a:xfrm>
            <a:off x="808038" y="1839913"/>
            <a:ext cx="7935912" cy="4095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chemeClr val="hlink"/>
              </a:buClr>
              <a:buFontTx/>
              <a:buChar char="•"/>
              <a:tabLst>
                <a:tab pos="571500" algn="l"/>
              </a:tabLst>
            </a:pPr>
            <a:r>
              <a:rPr lang="en-US" sz="2200" b="1">
                <a:solidFill>
                  <a:schemeClr val="tx1"/>
                </a:solidFill>
                <a:latin typeface="Arial" charset="0"/>
              </a:rPr>
              <a:t>See the names of tables owned by the user.</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ChangeArrowheads="1"/>
          </p:cNvSpPr>
          <p:nvPr/>
        </p:nvSpPr>
        <p:spPr bwMode="blackWhite">
          <a:xfrm>
            <a:off x="925513" y="846138"/>
            <a:ext cx="7294562" cy="4856162"/>
          </a:xfrm>
          <a:prstGeom prst="rect">
            <a:avLst/>
          </a:prstGeom>
          <a:solidFill>
            <a:srgbClr val="FFCC99"/>
          </a:solidFill>
          <a:ln w="25400">
            <a:solidFill>
              <a:srgbClr val="000000"/>
            </a:solidFill>
            <a:miter lim="800000"/>
            <a:headEnd/>
            <a:tailEnd/>
          </a:ln>
          <a:effectLst/>
        </p:spPr>
        <p:txBody>
          <a:bodyPr wrap="none" anchor="ctr"/>
          <a:lstStyle/>
          <a:p>
            <a:endParaRPr lang="en-PH"/>
          </a:p>
        </p:txBody>
      </p:sp>
      <p:sp>
        <p:nvSpPr>
          <p:cNvPr id="25602" name="Rectangle 2"/>
          <p:cNvSpPr>
            <a:spLocks noGrp="1" noChangeArrowheads="1"/>
          </p:cNvSpPr>
          <p:nvPr>
            <p:ph type="title"/>
          </p:nvPr>
        </p:nvSpPr>
        <p:spPr>
          <a:xfrm>
            <a:off x="922338" y="338138"/>
            <a:ext cx="7299325" cy="881062"/>
          </a:xfrm>
          <a:noFill/>
          <a:ln/>
        </p:spPr>
        <p:txBody>
          <a:bodyPr/>
          <a:lstStyle/>
          <a:p>
            <a:r>
              <a:rPr lang="en-US"/>
              <a:t>Data Types</a:t>
            </a:r>
          </a:p>
        </p:txBody>
      </p:sp>
      <p:sp>
        <p:nvSpPr>
          <p:cNvPr id="25604" name="Rectangle 4"/>
          <p:cNvSpPr>
            <a:spLocks noChangeArrowheads="1"/>
          </p:cNvSpPr>
          <p:nvPr/>
        </p:nvSpPr>
        <p:spPr bwMode="blackWhite">
          <a:xfrm>
            <a:off x="1054100" y="911225"/>
            <a:ext cx="6872288" cy="4714875"/>
          </a:xfrm>
          <a:prstGeom prst="rect">
            <a:avLst/>
          </a:prstGeom>
          <a:noFill/>
          <a:ln w="9525">
            <a:noFill/>
            <a:miter lim="800000"/>
            <a:headEnd/>
            <a:tailEnd/>
          </a:ln>
          <a:effectLst/>
        </p:spPr>
        <p:txBody>
          <a:bodyPr lIns="92075" tIns="46038" rIns="92075" bIns="46038">
            <a:spAutoFit/>
          </a:bodyPr>
          <a:lstStyle/>
          <a:p>
            <a:pPr>
              <a:lnSpc>
                <a:spcPct val="90000"/>
              </a:lnSpc>
              <a:spcBef>
                <a:spcPct val="60000"/>
              </a:spcBef>
              <a:tabLst>
                <a:tab pos="2684463" algn="l"/>
              </a:tabLst>
            </a:pPr>
            <a:r>
              <a:rPr lang="en-US" sz="1600" b="1">
                <a:solidFill>
                  <a:schemeClr val="bg1"/>
                </a:solidFill>
                <a:latin typeface="Arial" charset="0"/>
              </a:rPr>
              <a:t>Data Type	Description</a:t>
            </a:r>
          </a:p>
          <a:p>
            <a:pPr>
              <a:lnSpc>
                <a:spcPct val="90000"/>
              </a:lnSpc>
              <a:spcBef>
                <a:spcPct val="60000"/>
              </a:spcBef>
              <a:tabLst>
                <a:tab pos="2684463" algn="l"/>
              </a:tabLst>
            </a:pPr>
            <a:r>
              <a:rPr lang="en-US" sz="1600" b="1">
                <a:solidFill>
                  <a:schemeClr val="bg1"/>
                </a:solidFill>
                <a:latin typeface="Courier New" pitchFamily="49" charset="0"/>
              </a:rPr>
              <a:t>VARCHAR2(</a:t>
            </a:r>
            <a:r>
              <a:rPr lang="en-US" sz="1600" b="1" i="1">
                <a:solidFill>
                  <a:schemeClr val="bg1"/>
                </a:solidFill>
                <a:latin typeface="Courier New" pitchFamily="49" charset="0"/>
              </a:rPr>
              <a:t>size</a:t>
            </a:r>
            <a:r>
              <a:rPr lang="en-US" sz="1600" b="1">
                <a:solidFill>
                  <a:schemeClr val="bg1"/>
                </a:solidFill>
                <a:latin typeface="Courier New" pitchFamily="49" charset="0"/>
              </a:rPr>
              <a:t>)</a:t>
            </a:r>
            <a:r>
              <a:rPr lang="en-US" sz="1600" b="1">
                <a:solidFill>
                  <a:schemeClr val="bg1"/>
                </a:solidFill>
                <a:latin typeface="Arial" charset="0"/>
              </a:rPr>
              <a:t>	Variable-length character data</a:t>
            </a:r>
          </a:p>
          <a:p>
            <a:pPr>
              <a:lnSpc>
                <a:spcPct val="90000"/>
              </a:lnSpc>
              <a:spcBef>
                <a:spcPct val="60000"/>
              </a:spcBef>
              <a:tabLst>
                <a:tab pos="2684463" algn="l"/>
              </a:tabLst>
            </a:pPr>
            <a:r>
              <a:rPr lang="en-US" sz="1600" b="1">
                <a:solidFill>
                  <a:schemeClr val="bg1"/>
                </a:solidFill>
                <a:latin typeface="Courier New" pitchFamily="49" charset="0"/>
              </a:rPr>
              <a:t>CHAR(</a:t>
            </a:r>
            <a:r>
              <a:rPr lang="en-US" sz="1600" b="1" i="1">
                <a:solidFill>
                  <a:schemeClr val="bg1"/>
                </a:solidFill>
                <a:latin typeface="Courier New" pitchFamily="49" charset="0"/>
              </a:rPr>
              <a:t>size</a:t>
            </a:r>
            <a:r>
              <a:rPr lang="en-US" sz="1600" b="1">
                <a:solidFill>
                  <a:schemeClr val="bg1"/>
                </a:solidFill>
                <a:latin typeface="Courier New" pitchFamily="49" charset="0"/>
              </a:rPr>
              <a:t>)  	</a:t>
            </a:r>
            <a:r>
              <a:rPr lang="en-US" sz="1600" b="1">
                <a:solidFill>
                  <a:schemeClr val="bg1"/>
                </a:solidFill>
                <a:latin typeface="Arial" charset="0"/>
              </a:rPr>
              <a:t>Fixed-length character data</a:t>
            </a:r>
          </a:p>
          <a:p>
            <a:pPr>
              <a:lnSpc>
                <a:spcPct val="90000"/>
              </a:lnSpc>
              <a:spcBef>
                <a:spcPct val="60000"/>
              </a:spcBef>
              <a:tabLst>
                <a:tab pos="2684463" algn="l"/>
              </a:tabLst>
            </a:pPr>
            <a:r>
              <a:rPr lang="en-US" sz="1600" b="1">
                <a:solidFill>
                  <a:schemeClr val="bg1"/>
                </a:solidFill>
                <a:latin typeface="Courier New" pitchFamily="49" charset="0"/>
              </a:rPr>
              <a:t>NUMBER(</a:t>
            </a:r>
            <a:r>
              <a:rPr lang="en-US" sz="1600" b="1" i="1">
                <a:solidFill>
                  <a:schemeClr val="bg1"/>
                </a:solidFill>
                <a:latin typeface="Courier New" pitchFamily="49" charset="0"/>
              </a:rPr>
              <a:t>p</a:t>
            </a:r>
            <a:r>
              <a:rPr lang="en-US" sz="1600" b="1">
                <a:solidFill>
                  <a:schemeClr val="bg1"/>
                </a:solidFill>
                <a:latin typeface="Courier New" pitchFamily="49" charset="0"/>
              </a:rPr>
              <a:t>,</a:t>
            </a:r>
            <a:r>
              <a:rPr lang="en-US" sz="1600" b="1" i="1">
                <a:solidFill>
                  <a:schemeClr val="bg1"/>
                </a:solidFill>
                <a:latin typeface="Courier New" pitchFamily="49" charset="0"/>
              </a:rPr>
              <a:t>s)</a:t>
            </a:r>
            <a:r>
              <a:rPr lang="en-US" sz="1600" b="1">
                <a:solidFill>
                  <a:schemeClr val="bg1"/>
                </a:solidFill>
                <a:latin typeface="Arial" charset="0"/>
              </a:rPr>
              <a:t>  	Variable-length numeric data</a:t>
            </a:r>
          </a:p>
          <a:p>
            <a:pPr>
              <a:lnSpc>
                <a:spcPct val="90000"/>
              </a:lnSpc>
              <a:spcBef>
                <a:spcPct val="60000"/>
              </a:spcBef>
              <a:tabLst>
                <a:tab pos="2684463" algn="l"/>
              </a:tabLst>
            </a:pPr>
            <a:r>
              <a:rPr lang="en-US" sz="1600" b="1">
                <a:solidFill>
                  <a:schemeClr val="bg1"/>
                </a:solidFill>
                <a:latin typeface="Courier New" pitchFamily="49" charset="0"/>
              </a:rPr>
              <a:t>DATE </a:t>
            </a:r>
            <a:r>
              <a:rPr lang="en-US" sz="1600" b="1">
                <a:solidFill>
                  <a:schemeClr val="bg1"/>
                </a:solidFill>
                <a:latin typeface="Arial" charset="0"/>
              </a:rPr>
              <a:t>	Date and time values</a:t>
            </a:r>
          </a:p>
          <a:p>
            <a:pPr>
              <a:lnSpc>
                <a:spcPct val="90000"/>
              </a:lnSpc>
              <a:spcBef>
                <a:spcPct val="60000"/>
              </a:spcBef>
              <a:tabLst>
                <a:tab pos="2684463" algn="l"/>
              </a:tabLst>
            </a:pPr>
            <a:r>
              <a:rPr lang="en-US" sz="1600" b="1">
                <a:solidFill>
                  <a:schemeClr val="bg1"/>
                </a:solidFill>
                <a:latin typeface="Courier New" pitchFamily="49" charset="0"/>
              </a:rPr>
              <a:t>LONG </a:t>
            </a:r>
            <a:r>
              <a:rPr lang="en-US" sz="1600" b="1">
                <a:solidFill>
                  <a:schemeClr val="bg1"/>
                </a:solidFill>
                <a:latin typeface="Arial" charset="0"/>
              </a:rPr>
              <a:t>	Variable-length character data </a:t>
            </a:r>
            <a:br>
              <a:rPr lang="en-US" sz="1600" b="1">
                <a:solidFill>
                  <a:schemeClr val="bg1"/>
                </a:solidFill>
                <a:latin typeface="Arial" charset="0"/>
              </a:rPr>
            </a:br>
            <a:r>
              <a:rPr lang="en-US" sz="1600" b="1">
                <a:solidFill>
                  <a:schemeClr val="bg1"/>
                </a:solidFill>
                <a:latin typeface="Arial" charset="0"/>
              </a:rPr>
              <a:t>	up to 2 gigabytes</a:t>
            </a:r>
          </a:p>
          <a:p>
            <a:pPr>
              <a:lnSpc>
                <a:spcPct val="50000"/>
              </a:lnSpc>
              <a:spcBef>
                <a:spcPct val="60000"/>
              </a:spcBef>
              <a:tabLst>
                <a:tab pos="2684463" algn="l"/>
              </a:tabLst>
            </a:pPr>
            <a:r>
              <a:rPr lang="en-US" sz="1600" b="1">
                <a:solidFill>
                  <a:schemeClr val="bg1"/>
                </a:solidFill>
                <a:latin typeface="Courier New" pitchFamily="49" charset="0"/>
              </a:rPr>
              <a:t>CLOB</a:t>
            </a:r>
            <a:r>
              <a:rPr lang="en-US" sz="1600" b="1">
                <a:solidFill>
                  <a:schemeClr val="bg1"/>
                </a:solidFill>
                <a:latin typeface="Arial" charset="0"/>
              </a:rPr>
              <a:t>	Character data up to 4</a:t>
            </a:r>
          </a:p>
          <a:p>
            <a:pPr>
              <a:lnSpc>
                <a:spcPct val="50000"/>
              </a:lnSpc>
              <a:spcBef>
                <a:spcPct val="60000"/>
              </a:spcBef>
              <a:tabLst>
                <a:tab pos="2684463" algn="l"/>
              </a:tabLst>
            </a:pPr>
            <a:r>
              <a:rPr lang="en-US" sz="1600" b="1">
                <a:solidFill>
                  <a:schemeClr val="bg1"/>
                </a:solidFill>
                <a:latin typeface="Arial" charset="0"/>
              </a:rPr>
              <a:t> 	gigabytes</a:t>
            </a:r>
          </a:p>
          <a:p>
            <a:pPr>
              <a:lnSpc>
                <a:spcPct val="90000"/>
              </a:lnSpc>
              <a:spcBef>
                <a:spcPct val="60000"/>
              </a:spcBef>
              <a:tabLst>
                <a:tab pos="2684463" algn="l"/>
              </a:tabLst>
            </a:pPr>
            <a:r>
              <a:rPr lang="en-US" sz="1600" b="1">
                <a:solidFill>
                  <a:schemeClr val="bg1"/>
                </a:solidFill>
                <a:latin typeface="Courier New" pitchFamily="49" charset="0"/>
              </a:rPr>
              <a:t>RAW and LONG RAW</a:t>
            </a:r>
            <a:r>
              <a:rPr lang="en-US" sz="1600" b="1">
                <a:solidFill>
                  <a:schemeClr val="bg1"/>
                </a:solidFill>
                <a:latin typeface="Arial" charset="0"/>
              </a:rPr>
              <a:t> 	Raw binary data</a:t>
            </a:r>
          </a:p>
          <a:p>
            <a:pPr>
              <a:lnSpc>
                <a:spcPct val="90000"/>
              </a:lnSpc>
              <a:spcBef>
                <a:spcPct val="60000"/>
              </a:spcBef>
              <a:tabLst>
                <a:tab pos="2684463" algn="l"/>
              </a:tabLst>
            </a:pPr>
            <a:r>
              <a:rPr lang="en-US" sz="1600" b="1">
                <a:solidFill>
                  <a:schemeClr val="bg1"/>
                </a:solidFill>
                <a:latin typeface="Courier New" pitchFamily="49" charset="0"/>
              </a:rPr>
              <a:t>BLOB</a:t>
            </a:r>
            <a:r>
              <a:rPr lang="en-US" sz="1600" b="1">
                <a:solidFill>
                  <a:schemeClr val="bg1"/>
                </a:solidFill>
                <a:latin typeface="Arial" charset="0"/>
              </a:rPr>
              <a:t>	Binary data up to 4 gigabytes</a:t>
            </a:r>
          </a:p>
          <a:p>
            <a:pPr>
              <a:lnSpc>
                <a:spcPct val="90000"/>
              </a:lnSpc>
              <a:spcBef>
                <a:spcPct val="60000"/>
              </a:spcBef>
              <a:tabLst>
                <a:tab pos="2684463" algn="l"/>
              </a:tabLst>
            </a:pPr>
            <a:r>
              <a:rPr lang="en-US" sz="1600" b="1">
                <a:solidFill>
                  <a:schemeClr val="bg1"/>
                </a:solidFill>
                <a:latin typeface="Courier New" pitchFamily="49" charset="0"/>
              </a:rPr>
              <a:t>BFILE	</a:t>
            </a:r>
            <a:r>
              <a:rPr lang="en-US" sz="1600" b="1">
                <a:solidFill>
                  <a:schemeClr val="bg1"/>
                </a:solidFill>
                <a:latin typeface="Arial" charset="0"/>
              </a:rPr>
              <a:t>Binary data stored in an external 		file; up to 4 gigabytes</a:t>
            </a:r>
            <a:endParaRPr lang="en-US" sz="1600" b="1">
              <a:solidFill>
                <a:schemeClr val="bg1"/>
              </a:solidFill>
              <a:latin typeface="Courier New" pitchFamily="49" charset="0"/>
            </a:endParaRPr>
          </a:p>
          <a:p>
            <a:pPr>
              <a:lnSpc>
                <a:spcPct val="90000"/>
              </a:lnSpc>
              <a:spcBef>
                <a:spcPct val="20000"/>
              </a:spcBef>
              <a:tabLst>
                <a:tab pos="2684463" algn="l"/>
              </a:tabLst>
            </a:pPr>
            <a:r>
              <a:rPr lang="en-US" sz="1600" b="1">
                <a:solidFill>
                  <a:schemeClr val="bg1"/>
                </a:solidFill>
                <a:latin typeface="Courier New" pitchFamily="49" charset="0"/>
              </a:rPr>
              <a:t>ROWID</a:t>
            </a:r>
            <a:r>
              <a:rPr lang="en-US" sz="1600" b="1">
                <a:solidFill>
                  <a:schemeClr val="bg1"/>
                </a:solidFill>
                <a:latin typeface="Arial" charset="0"/>
              </a:rPr>
              <a:t>	A 64 base number system representing 	the unique address of a row in its table.</a:t>
            </a:r>
          </a:p>
        </p:txBody>
      </p:sp>
      <p:sp>
        <p:nvSpPr>
          <p:cNvPr id="25605" name="Line 5"/>
          <p:cNvSpPr>
            <a:spLocks noChangeShapeType="1"/>
          </p:cNvSpPr>
          <p:nvPr/>
        </p:nvSpPr>
        <p:spPr bwMode="auto">
          <a:xfrm flipV="1">
            <a:off x="3630613" y="858838"/>
            <a:ext cx="4762" cy="4810125"/>
          </a:xfrm>
          <a:prstGeom prst="line">
            <a:avLst/>
          </a:prstGeom>
          <a:noFill/>
          <a:ln w="12700">
            <a:solidFill>
              <a:srgbClr val="000000"/>
            </a:solidFill>
            <a:round/>
            <a:headEnd type="none" w="sm" len="sm"/>
            <a:tailEnd type="none" w="sm" len="sm"/>
          </a:ln>
          <a:effectLst/>
        </p:spPr>
        <p:txBody>
          <a:bodyPr/>
          <a:lstStyle/>
          <a:p>
            <a:endParaRPr lang="en-PH"/>
          </a:p>
        </p:txBody>
      </p:sp>
      <p:sp>
        <p:nvSpPr>
          <p:cNvPr id="25606" name="Line 6"/>
          <p:cNvSpPr>
            <a:spLocks noChangeShapeType="1"/>
          </p:cNvSpPr>
          <p:nvPr/>
        </p:nvSpPr>
        <p:spPr bwMode="auto">
          <a:xfrm>
            <a:off x="925513" y="1643063"/>
            <a:ext cx="7292975" cy="0"/>
          </a:xfrm>
          <a:prstGeom prst="line">
            <a:avLst/>
          </a:prstGeom>
          <a:noFill/>
          <a:ln w="12700">
            <a:solidFill>
              <a:srgbClr val="000000"/>
            </a:solidFill>
            <a:round/>
            <a:headEnd type="none" w="sm" len="sm"/>
            <a:tailEnd type="none" w="sm" len="sm"/>
          </a:ln>
          <a:effectLst/>
        </p:spPr>
        <p:txBody>
          <a:bodyPr/>
          <a:lstStyle/>
          <a:p>
            <a:endParaRPr lang="en-PH"/>
          </a:p>
        </p:txBody>
      </p:sp>
      <p:sp>
        <p:nvSpPr>
          <p:cNvPr id="25607" name="Line 7"/>
          <p:cNvSpPr>
            <a:spLocks noChangeShapeType="1"/>
          </p:cNvSpPr>
          <p:nvPr/>
        </p:nvSpPr>
        <p:spPr bwMode="auto">
          <a:xfrm>
            <a:off x="925513" y="1220788"/>
            <a:ext cx="7292975" cy="0"/>
          </a:xfrm>
          <a:prstGeom prst="line">
            <a:avLst/>
          </a:prstGeom>
          <a:noFill/>
          <a:ln w="50800">
            <a:solidFill>
              <a:srgbClr val="000000"/>
            </a:solidFill>
            <a:round/>
            <a:headEnd type="none" w="sm" len="sm"/>
            <a:tailEnd type="none" w="sm" len="sm"/>
          </a:ln>
          <a:effectLst/>
        </p:spPr>
        <p:txBody>
          <a:bodyPr/>
          <a:lstStyle/>
          <a:p>
            <a:endParaRPr lang="en-PH"/>
          </a:p>
        </p:txBody>
      </p:sp>
      <p:sp>
        <p:nvSpPr>
          <p:cNvPr id="25608" name="Line 8"/>
          <p:cNvSpPr>
            <a:spLocks noChangeShapeType="1"/>
          </p:cNvSpPr>
          <p:nvPr/>
        </p:nvSpPr>
        <p:spPr bwMode="auto">
          <a:xfrm>
            <a:off x="925513" y="1997075"/>
            <a:ext cx="7292975" cy="0"/>
          </a:xfrm>
          <a:prstGeom prst="line">
            <a:avLst/>
          </a:prstGeom>
          <a:noFill/>
          <a:ln w="12700">
            <a:solidFill>
              <a:srgbClr val="000000"/>
            </a:solidFill>
            <a:round/>
            <a:headEnd type="none" w="sm" len="sm"/>
            <a:tailEnd type="none" w="sm" len="sm"/>
          </a:ln>
          <a:effectLst/>
        </p:spPr>
        <p:txBody>
          <a:bodyPr/>
          <a:lstStyle/>
          <a:p>
            <a:endParaRPr lang="en-PH"/>
          </a:p>
        </p:txBody>
      </p:sp>
      <p:sp>
        <p:nvSpPr>
          <p:cNvPr id="25609" name="Line 9"/>
          <p:cNvSpPr>
            <a:spLocks noChangeShapeType="1"/>
          </p:cNvSpPr>
          <p:nvPr/>
        </p:nvSpPr>
        <p:spPr bwMode="auto">
          <a:xfrm>
            <a:off x="925513" y="2357438"/>
            <a:ext cx="7292975" cy="0"/>
          </a:xfrm>
          <a:prstGeom prst="line">
            <a:avLst/>
          </a:prstGeom>
          <a:noFill/>
          <a:ln w="12700">
            <a:solidFill>
              <a:srgbClr val="000000"/>
            </a:solidFill>
            <a:round/>
            <a:headEnd type="none" w="sm" len="sm"/>
            <a:tailEnd type="none" w="sm" len="sm"/>
          </a:ln>
          <a:effectLst/>
        </p:spPr>
        <p:txBody>
          <a:bodyPr/>
          <a:lstStyle/>
          <a:p>
            <a:endParaRPr lang="en-PH"/>
          </a:p>
        </p:txBody>
      </p:sp>
      <p:sp>
        <p:nvSpPr>
          <p:cNvPr id="25610" name="Line 10"/>
          <p:cNvSpPr>
            <a:spLocks noChangeShapeType="1"/>
          </p:cNvSpPr>
          <p:nvPr/>
        </p:nvSpPr>
        <p:spPr bwMode="auto">
          <a:xfrm>
            <a:off x="925513" y="2728913"/>
            <a:ext cx="7292975" cy="0"/>
          </a:xfrm>
          <a:prstGeom prst="line">
            <a:avLst/>
          </a:prstGeom>
          <a:noFill/>
          <a:ln w="12700">
            <a:solidFill>
              <a:srgbClr val="000000"/>
            </a:solidFill>
            <a:round/>
            <a:headEnd type="none" w="sm" len="sm"/>
            <a:tailEnd type="none" w="sm" len="sm"/>
          </a:ln>
          <a:effectLst/>
        </p:spPr>
        <p:txBody>
          <a:bodyPr/>
          <a:lstStyle/>
          <a:p>
            <a:endParaRPr lang="en-PH"/>
          </a:p>
        </p:txBody>
      </p:sp>
      <p:sp>
        <p:nvSpPr>
          <p:cNvPr id="25611" name="Line 11"/>
          <p:cNvSpPr>
            <a:spLocks noChangeShapeType="1"/>
          </p:cNvSpPr>
          <p:nvPr/>
        </p:nvSpPr>
        <p:spPr bwMode="auto">
          <a:xfrm>
            <a:off x="925513" y="3265488"/>
            <a:ext cx="7292975" cy="0"/>
          </a:xfrm>
          <a:prstGeom prst="line">
            <a:avLst/>
          </a:prstGeom>
          <a:noFill/>
          <a:ln w="12700">
            <a:solidFill>
              <a:srgbClr val="000000"/>
            </a:solidFill>
            <a:round/>
            <a:headEnd type="none" w="sm" len="sm"/>
            <a:tailEnd type="none" w="sm" len="sm"/>
          </a:ln>
          <a:effectLst/>
        </p:spPr>
        <p:txBody>
          <a:bodyPr/>
          <a:lstStyle/>
          <a:p>
            <a:endParaRPr lang="en-PH"/>
          </a:p>
        </p:txBody>
      </p:sp>
      <p:sp>
        <p:nvSpPr>
          <p:cNvPr id="25612" name="Line 12"/>
          <p:cNvSpPr>
            <a:spLocks noChangeShapeType="1"/>
          </p:cNvSpPr>
          <p:nvPr/>
        </p:nvSpPr>
        <p:spPr bwMode="auto">
          <a:xfrm>
            <a:off x="925513" y="3859213"/>
            <a:ext cx="7292975" cy="0"/>
          </a:xfrm>
          <a:prstGeom prst="line">
            <a:avLst/>
          </a:prstGeom>
          <a:noFill/>
          <a:ln w="12700">
            <a:solidFill>
              <a:srgbClr val="000000"/>
            </a:solidFill>
            <a:round/>
            <a:headEnd type="none" w="sm" len="sm"/>
            <a:tailEnd type="none" w="sm" len="sm"/>
          </a:ln>
          <a:effectLst/>
        </p:spPr>
        <p:txBody>
          <a:bodyPr/>
          <a:lstStyle/>
          <a:p>
            <a:endParaRPr lang="en-PH"/>
          </a:p>
        </p:txBody>
      </p:sp>
      <p:sp>
        <p:nvSpPr>
          <p:cNvPr id="25613" name="Line 13"/>
          <p:cNvSpPr>
            <a:spLocks noChangeShapeType="1"/>
          </p:cNvSpPr>
          <p:nvPr/>
        </p:nvSpPr>
        <p:spPr bwMode="auto">
          <a:xfrm>
            <a:off x="925513" y="4197350"/>
            <a:ext cx="7292975" cy="0"/>
          </a:xfrm>
          <a:prstGeom prst="line">
            <a:avLst/>
          </a:prstGeom>
          <a:noFill/>
          <a:ln w="12700">
            <a:solidFill>
              <a:srgbClr val="000000"/>
            </a:solidFill>
            <a:round/>
            <a:headEnd type="none" w="sm" len="sm"/>
            <a:tailEnd type="none" w="sm" len="sm"/>
          </a:ln>
          <a:effectLst/>
        </p:spPr>
        <p:txBody>
          <a:bodyPr/>
          <a:lstStyle/>
          <a:p>
            <a:endParaRPr lang="en-PH"/>
          </a:p>
        </p:txBody>
      </p:sp>
      <p:sp>
        <p:nvSpPr>
          <p:cNvPr id="25614" name="Line 14"/>
          <p:cNvSpPr>
            <a:spLocks noChangeShapeType="1"/>
          </p:cNvSpPr>
          <p:nvPr/>
        </p:nvSpPr>
        <p:spPr bwMode="auto">
          <a:xfrm>
            <a:off x="925513" y="4583113"/>
            <a:ext cx="7292975" cy="0"/>
          </a:xfrm>
          <a:prstGeom prst="line">
            <a:avLst/>
          </a:prstGeom>
          <a:noFill/>
          <a:ln w="12700">
            <a:solidFill>
              <a:srgbClr val="000000"/>
            </a:solidFill>
            <a:round/>
            <a:headEnd type="none" w="sm" len="sm"/>
            <a:tailEnd type="none" w="sm" len="sm"/>
          </a:ln>
          <a:effectLst/>
        </p:spPr>
        <p:txBody>
          <a:bodyPr/>
          <a:lstStyle/>
          <a:p>
            <a:endParaRPr lang="en-PH"/>
          </a:p>
        </p:txBody>
      </p:sp>
      <p:sp>
        <p:nvSpPr>
          <p:cNvPr id="25616" name="Line 16"/>
          <p:cNvSpPr>
            <a:spLocks noChangeShapeType="1"/>
          </p:cNvSpPr>
          <p:nvPr/>
        </p:nvSpPr>
        <p:spPr bwMode="auto">
          <a:xfrm>
            <a:off x="925513" y="5110163"/>
            <a:ext cx="7292975" cy="0"/>
          </a:xfrm>
          <a:prstGeom prst="line">
            <a:avLst/>
          </a:prstGeom>
          <a:noFill/>
          <a:ln w="12700">
            <a:solidFill>
              <a:schemeClr val="bg1"/>
            </a:solidFill>
            <a:round/>
            <a:headEnd type="none" w="sm" len="sm"/>
            <a:tailEnd type="none" w="sm" len="sm"/>
          </a:ln>
          <a:effectLst/>
        </p:spPr>
        <p:txBody>
          <a:bodyPr/>
          <a:lstStyle/>
          <a:p>
            <a:endParaRPr lang="en-PH"/>
          </a:p>
        </p:txBody>
      </p:sp>
      <p:sp>
        <p:nvSpPr>
          <p:cNvPr id="16" name="Rectangle 10"/>
          <p:cNvSpPr>
            <a:spLocks noChangeArrowheads="1"/>
          </p:cNvSpPr>
          <p:nvPr/>
        </p:nvSpPr>
        <p:spPr bwMode="ltGray">
          <a:xfrm>
            <a:off x="934954" y="1245652"/>
            <a:ext cx="7259019" cy="2020062"/>
          </a:xfrm>
          <a:prstGeom prst="rect">
            <a:avLst/>
          </a:prstGeom>
          <a:noFill/>
          <a:ln w="19050">
            <a:solidFill>
              <a:schemeClr val="hlink"/>
            </a:solidFill>
            <a:miter lim="800000"/>
            <a:headEnd/>
            <a:tailEnd/>
          </a:ln>
          <a:effectLst/>
        </p:spPr>
        <p:txBody>
          <a:bodyPr wrap="none" anchor="ctr"/>
          <a:lstStyle/>
          <a:p>
            <a:endParaRPr lang="en-PH"/>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03288" y="244475"/>
            <a:ext cx="7299325" cy="881063"/>
          </a:xfrm>
          <a:noFill/>
          <a:ln/>
        </p:spPr>
        <p:txBody>
          <a:bodyPr/>
          <a:lstStyle/>
          <a:p>
            <a:r>
              <a:rPr lang="en-US"/>
              <a:t>Creating a Table </a:t>
            </a:r>
            <a:br>
              <a:rPr lang="en-US"/>
            </a:br>
            <a:r>
              <a:rPr lang="en-US"/>
              <a:t>by Using a Subquery Syntax</a:t>
            </a:r>
          </a:p>
        </p:txBody>
      </p:sp>
      <p:sp>
        <p:nvSpPr>
          <p:cNvPr id="39939" name="Rectangle 3"/>
          <p:cNvSpPr>
            <a:spLocks noGrp="1" noChangeArrowheads="1"/>
          </p:cNvSpPr>
          <p:nvPr>
            <p:ph type="body" idx="1"/>
          </p:nvPr>
        </p:nvSpPr>
        <p:spPr>
          <a:xfrm>
            <a:off x="858838" y="1797050"/>
            <a:ext cx="7635875" cy="3854450"/>
          </a:xfrm>
          <a:noFill/>
          <a:ln/>
        </p:spPr>
        <p:txBody>
          <a:bodyPr/>
          <a:lstStyle/>
          <a:p>
            <a:r>
              <a:rPr lang="en-US"/>
              <a:t>Create a table and insert rows by combining the </a:t>
            </a:r>
            <a:r>
              <a:rPr lang="en-US">
                <a:latin typeface="Courier New" pitchFamily="49" charset="0"/>
              </a:rPr>
              <a:t>CREATE TABLE</a:t>
            </a:r>
            <a:r>
              <a:rPr lang="en-US"/>
              <a:t> statement and the </a:t>
            </a:r>
            <a:r>
              <a:rPr lang="en-US">
                <a:latin typeface="Courier New" pitchFamily="49" charset="0"/>
              </a:rPr>
              <a:t>AS </a:t>
            </a:r>
            <a:r>
              <a:rPr lang="en-US" i="1">
                <a:latin typeface="Courier New" pitchFamily="49" charset="0"/>
              </a:rPr>
              <a:t>subquery</a:t>
            </a:r>
            <a:r>
              <a:rPr lang="en-US"/>
              <a:t> option.</a:t>
            </a:r>
          </a:p>
          <a:p>
            <a:pPr>
              <a:buFont typeface="Arial" charset="0"/>
              <a:buNone/>
            </a:pPr>
            <a:endParaRPr lang="en-US"/>
          </a:p>
          <a:p>
            <a:pPr>
              <a:buFont typeface="Arial" charset="0"/>
              <a:buNone/>
            </a:pPr>
            <a:endParaRPr lang="en-US"/>
          </a:p>
          <a:p>
            <a:pPr>
              <a:buFont typeface="Arial" charset="0"/>
              <a:buNone/>
            </a:pPr>
            <a:endParaRPr lang="en-US"/>
          </a:p>
          <a:p>
            <a:r>
              <a:rPr lang="en-US"/>
              <a:t>Match the number of specified columns to the number of subquery columns.</a:t>
            </a:r>
          </a:p>
          <a:p>
            <a:r>
              <a:rPr lang="en-US"/>
              <a:t>Define columns with column names and</a:t>
            </a:r>
            <a:br>
              <a:rPr lang="en-US"/>
            </a:br>
            <a:r>
              <a:rPr lang="en-US"/>
              <a:t>default values.</a:t>
            </a:r>
          </a:p>
        </p:txBody>
      </p:sp>
      <p:sp>
        <p:nvSpPr>
          <p:cNvPr id="39940" name="Rectangle 4"/>
          <p:cNvSpPr>
            <a:spLocks noChangeArrowheads="1"/>
          </p:cNvSpPr>
          <p:nvPr/>
        </p:nvSpPr>
        <p:spPr bwMode="blackWhite">
          <a:xfrm>
            <a:off x="914400" y="3019425"/>
            <a:ext cx="7510463"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p:txBody>
      </p:sp>
      <p:sp>
        <p:nvSpPr>
          <p:cNvPr id="39941" name="Rectangle 5"/>
          <p:cNvSpPr>
            <a:spLocks noChangeArrowheads="1"/>
          </p:cNvSpPr>
          <p:nvPr/>
        </p:nvSpPr>
        <p:spPr bwMode="blackWhite">
          <a:xfrm>
            <a:off x="1001713" y="2979738"/>
            <a:ext cx="6937375" cy="941387"/>
          </a:xfrm>
          <a:prstGeom prst="rect">
            <a:avLst/>
          </a:prstGeom>
          <a:noFill/>
          <a:ln w="9525">
            <a:noFill/>
            <a:miter lim="800000"/>
            <a:headEnd/>
            <a:tailEnd/>
          </a:ln>
          <a:effectLst/>
        </p:spPr>
        <p:txBody>
          <a:bodyPr wrap="none" lIns="92075" tIns="46038" rIns="92075" bIns="46038" anchor="ctr"/>
          <a:lstStyle/>
          <a:p>
            <a:pPr>
              <a:tabLst>
                <a:tab pos="692150" algn="l"/>
                <a:tab pos="1200150" algn="l"/>
              </a:tabLst>
            </a:pPr>
            <a:r>
              <a:rPr lang="en-US" sz="1800" b="1">
                <a:solidFill>
                  <a:srgbClr val="000000"/>
                </a:solidFill>
                <a:latin typeface="Courier New" pitchFamily="49" charset="0"/>
              </a:rPr>
              <a:t>CREATE TABLE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692150" algn="l"/>
                <a:tab pos="1200150" algn="l"/>
              </a:tabLst>
            </a:pPr>
            <a:r>
              <a:rPr lang="en-US" sz="1800" b="1">
                <a:solidFill>
                  <a:srgbClr val="000000"/>
                </a:solidFill>
                <a:latin typeface="Courier New" pitchFamily="49" charset="0"/>
              </a:rPr>
              <a:t>  	  [(</a:t>
            </a:r>
            <a:r>
              <a:rPr lang="en-US" sz="1800" b="1" i="1">
                <a:solidFill>
                  <a:srgbClr val="000000"/>
                </a:solidFill>
                <a:latin typeface="Courier New" pitchFamily="49" charset="0"/>
              </a:rPr>
              <a:t>column</a:t>
            </a:r>
            <a:r>
              <a:rPr lang="en-US" sz="1800" b="1">
                <a:solidFill>
                  <a:srgbClr val="000000"/>
                </a:solidFill>
                <a:latin typeface="Courier New" pitchFamily="49" charset="0"/>
              </a:rPr>
              <a:t>, </a:t>
            </a:r>
            <a:r>
              <a:rPr lang="en-US" sz="1800" b="1" i="1">
                <a:solidFill>
                  <a:srgbClr val="000000"/>
                </a:solidFill>
                <a:latin typeface="Courier New" pitchFamily="49" charset="0"/>
              </a:rPr>
              <a:t>column</a:t>
            </a:r>
            <a:r>
              <a:rPr lang="en-US" sz="1800" b="1">
                <a:solidFill>
                  <a:srgbClr val="000000"/>
                </a:solidFill>
                <a:latin typeface="Courier New" pitchFamily="49" charset="0"/>
              </a:rPr>
              <a:t>...)]</a:t>
            </a:r>
          </a:p>
          <a:p>
            <a:pPr>
              <a:tabLst>
                <a:tab pos="692150" algn="l"/>
                <a:tab pos="1200150" algn="l"/>
              </a:tabLst>
            </a:pPr>
            <a:r>
              <a:rPr lang="en-US" sz="1800" b="1">
                <a:solidFill>
                  <a:srgbClr val="000000"/>
                </a:solidFill>
                <a:latin typeface="Courier New" pitchFamily="49" charset="0"/>
              </a:rPr>
              <a:t>AS </a:t>
            </a:r>
            <a:r>
              <a:rPr lang="en-US" sz="1800" b="1" i="1">
                <a:solidFill>
                  <a:srgbClr val="000000"/>
                </a:solidFill>
                <a:latin typeface="Courier New" pitchFamily="49" charset="0"/>
              </a:rPr>
              <a:t>subquery;</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bwMode="blackWhite">
          <a:xfrm>
            <a:off x="912813" y="1687513"/>
            <a:ext cx="7164387" cy="2144712"/>
          </a:xfrm>
          <a:solidFill>
            <a:srgbClr val="FFFFCC"/>
          </a:solidFill>
          <a:ln w="25400" cap="flat">
            <a:solidFill>
              <a:srgbClr val="000000"/>
            </a:solidFill>
          </a:ln>
        </p:spPr>
        <p:txBody>
          <a:bodyPr wrap="none" anchor="ctr"/>
          <a:lstStyle/>
          <a:p>
            <a:pPr marL="0" indent="0" defTabSz="914400">
              <a:lnSpc>
                <a:spcPct val="100000"/>
              </a:lnSpc>
              <a:spcBef>
                <a:spcPct val="0"/>
              </a:spcBef>
              <a:buFont typeface="Arial" charset="0"/>
              <a:buNone/>
              <a:tabLst>
                <a:tab pos="692150" algn="l"/>
                <a:tab pos="1200150" algn="l"/>
              </a:tabLst>
            </a:pPr>
            <a:endParaRPr lang="en-US" sz="1800">
              <a:solidFill>
                <a:srgbClr val="000000"/>
              </a:solidFill>
              <a:latin typeface="Courier New" pitchFamily="49" charset="0"/>
            </a:endParaRPr>
          </a:p>
          <a:p>
            <a:pPr marL="0" indent="0" defTabSz="914400">
              <a:lnSpc>
                <a:spcPct val="100000"/>
              </a:lnSpc>
              <a:spcBef>
                <a:spcPct val="0"/>
              </a:spcBef>
              <a:buFont typeface="Arial" charset="0"/>
              <a:buNone/>
              <a:tabLst>
                <a:tab pos="692150" algn="l"/>
                <a:tab pos="1200150" algn="l"/>
              </a:tabLst>
            </a:pPr>
            <a:endParaRPr lang="en-US" sz="1800">
              <a:solidFill>
                <a:srgbClr val="000000"/>
              </a:solidFill>
              <a:latin typeface="Courier New" pitchFamily="49" charset="0"/>
            </a:endParaRPr>
          </a:p>
          <a:p>
            <a:pPr marL="0" indent="0" defTabSz="914400">
              <a:lnSpc>
                <a:spcPct val="100000"/>
              </a:lnSpc>
              <a:spcBef>
                <a:spcPct val="0"/>
              </a:spcBef>
              <a:buFont typeface="Arial" charset="0"/>
              <a:buNone/>
              <a:tabLst>
                <a:tab pos="692150" algn="l"/>
                <a:tab pos="1200150" algn="l"/>
              </a:tabLst>
            </a:pPr>
            <a:endParaRPr lang="en-US" sz="1800">
              <a:solidFill>
                <a:srgbClr val="000000"/>
              </a:solidFill>
              <a:latin typeface="Courier New" pitchFamily="49" charset="0"/>
            </a:endParaRPr>
          </a:p>
          <a:p>
            <a:pPr marL="0" indent="0" defTabSz="914400">
              <a:lnSpc>
                <a:spcPct val="100000"/>
              </a:lnSpc>
              <a:spcBef>
                <a:spcPct val="0"/>
              </a:spcBef>
              <a:buFont typeface="Arial" charset="0"/>
              <a:buNone/>
              <a:tabLst>
                <a:tab pos="692150" algn="l"/>
                <a:tab pos="1200150" algn="l"/>
              </a:tabLst>
            </a:pPr>
            <a:endParaRPr lang="en-US" sz="1800">
              <a:solidFill>
                <a:srgbClr val="000000"/>
              </a:solidFill>
              <a:latin typeface="Courier New" pitchFamily="49" charset="0"/>
            </a:endParaRPr>
          </a:p>
          <a:p>
            <a:pPr marL="0" indent="0" defTabSz="914400">
              <a:lnSpc>
                <a:spcPct val="100000"/>
              </a:lnSpc>
              <a:spcBef>
                <a:spcPct val="0"/>
              </a:spcBef>
              <a:buFont typeface="Arial" charset="0"/>
              <a:buNone/>
              <a:tabLst>
                <a:tab pos="692150" algn="l"/>
                <a:tab pos="1200150" algn="l"/>
              </a:tabLst>
            </a:pPr>
            <a:endParaRPr lang="en-US" sz="1800">
              <a:solidFill>
                <a:srgbClr val="000000"/>
              </a:solidFill>
              <a:latin typeface="Courier New" pitchFamily="49" charset="0"/>
            </a:endParaRPr>
          </a:p>
          <a:p>
            <a:pPr marL="0" indent="0" defTabSz="914400">
              <a:lnSpc>
                <a:spcPct val="100000"/>
              </a:lnSpc>
              <a:spcBef>
                <a:spcPct val="0"/>
              </a:spcBef>
              <a:buFont typeface="Arial" charset="0"/>
              <a:buNone/>
              <a:tabLst>
                <a:tab pos="692150" algn="l"/>
                <a:tab pos="1200150" algn="l"/>
              </a:tabLst>
            </a:pPr>
            <a:endParaRPr lang="en-US" sz="1800">
              <a:solidFill>
                <a:srgbClr val="000000"/>
              </a:solidFill>
              <a:latin typeface="Courier New" pitchFamily="49" charset="0"/>
            </a:endParaRPr>
          </a:p>
          <a:p>
            <a:pPr marL="0" indent="0" defTabSz="914400">
              <a:lnSpc>
                <a:spcPct val="100000"/>
              </a:lnSpc>
              <a:spcBef>
                <a:spcPct val="0"/>
              </a:spcBef>
              <a:buFont typeface="Arial" charset="0"/>
              <a:buNone/>
              <a:tabLst>
                <a:tab pos="692150" algn="l"/>
                <a:tab pos="1200150" algn="l"/>
              </a:tabLst>
            </a:pPr>
            <a:endParaRPr lang="en-US" sz="1800">
              <a:solidFill>
                <a:srgbClr val="000000"/>
              </a:solidFill>
              <a:latin typeface="Courier New" pitchFamily="49" charset="0"/>
            </a:endParaRPr>
          </a:p>
        </p:txBody>
      </p:sp>
      <p:sp>
        <p:nvSpPr>
          <p:cNvPr id="41987" name="Rectangle 3"/>
          <p:cNvSpPr>
            <a:spLocks noChangeArrowheads="1"/>
          </p:cNvSpPr>
          <p:nvPr/>
        </p:nvSpPr>
        <p:spPr bwMode="ltGray">
          <a:xfrm>
            <a:off x="1422400" y="2252663"/>
            <a:ext cx="4451350" cy="1327150"/>
          </a:xfrm>
          <a:prstGeom prst="rect">
            <a:avLst/>
          </a:prstGeom>
          <a:noFill/>
          <a:ln w="19050">
            <a:solidFill>
              <a:schemeClr val="hlink"/>
            </a:solidFill>
            <a:miter lim="800000"/>
            <a:headEnd/>
            <a:tailEnd/>
          </a:ln>
          <a:effectLst/>
        </p:spPr>
        <p:txBody>
          <a:bodyPr wrap="none" anchor="ctr"/>
          <a:lstStyle/>
          <a:p>
            <a:endParaRPr lang="en-PH"/>
          </a:p>
        </p:txBody>
      </p:sp>
      <p:sp>
        <p:nvSpPr>
          <p:cNvPr id="41988" name="Rectangle 4"/>
          <p:cNvSpPr>
            <a:spLocks noGrp="1" noChangeArrowheads="1"/>
          </p:cNvSpPr>
          <p:nvPr>
            <p:ph type="title"/>
          </p:nvPr>
        </p:nvSpPr>
        <p:spPr>
          <a:xfrm>
            <a:off x="922338" y="530225"/>
            <a:ext cx="7299325" cy="881063"/>
          </a:xfrm>
          <a:noFill/>
          <a:ln/>
        </p:spPr>
        <p:txBody>
          <a:bodyPr/>
          <a:lstStyle/>
          <a:p>
            <a:r>
              <a:rPr lang="en-US"/>
              <a:t>Creating a Table by Using a Subquery</a:t>
            </a:r>
          </a:p>
        </p:txBody>
      </p:sp>
      <p:sp>
        <p:nvSpPr>
          <p:cNvPr id="41989" name="Rectangle 5"/>
          <p:cNvSpPr>
            <a:spLocks noChangeArrowheads="1"/>
          </p:cNvSpPr>
          <p:nvPr/>
        </p:nvSpPr>
        <p:spPr bwMode="blackWhite">
          <a:xfrm>
            <a:off x="912813" y="3871913"/>
            <a:ext cx="7162800" cy="388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p:txBody>
      </p:sp>
      <p:sp>
        <p:nvSpPr>
          <p:cNvPr id="41990" name="Rectangle 6"/>
          <p:cNvSpPr>
            <a:spLocks noChangeArrowheads="1"/>
          </p:cNvSpPr>
          <p:nvPr/>
        </p:nvSpPr>
        <p:spPr bwMode="blackWhite">
          <a:xfrm>
            <a:off x="1038225" y="3846513"/>
            <a:ext cx="7227888" cy="392112"/>
          </a:xfrm>
          <a:prstGeom prst="rect">
            <a:avLst/>
          </a:prstGeom>
          <a:noFill/>
          <a:ln w="9525">
            <a:noFill/>
            <a:miter lim="800000"/>
            <a:headEnd/>
            <a:tailEnd/>
          </a:ln>
          <a:effectLst/>
        </p:spPr>
        <p:txBody>
          <a:bodyPr wrap="none" lIns="92075" tIns="46038" rIns="92075" bIns="46038" anchor="ctr"/>
          <a:lstStyle/>
          <a:p>
            <a:pPr>
              <a:tabLst>
                <a:tab pos="692150" algn="l"/>
                <a:tab pos="1200150" algn="l"/>
              </a:tabLst>
            </a:pPr>
            <a:r>
              <a:rPr lang="en-US" sz="1800" b="1" dirty="0">
                <a:solidFill>
                  <a:srgbClr val="000000"/>
                </a:solidFill>
                <a:latin typeface="Courier New" pitchFamily="49" charset="0"/>
              </a:rPr>
              <a:t>DESCRIBE dept80</a:t>
            </a:r>
          </a:p>
        </p:txBody>
      </p:sp>
      <p:sp>
        <p:nvSpPr>
          <p:cNvPr id="41991" name="Rectangle 7"/>
          <p:cNvSpPr>
            <a:spLocks noChangeArrowheads="1"/>
          </p:cNvSpPr>
          <p:nvPr/>
        </p:nvSpPr>
        <p:spPr bwMode="blackWhite">
          <a:xfrm>
            <a:off x="884238" y="1885950"/>
            <a:ext cx="6805612" cy="1765300"/>
          </a:xfrm>
          <a:prstGeom prst="rect">
            <a:avLst/>
          </a:prstGeom>
          <a:noFill/>
          <a:ln w="9525">
            <a:noFill/>
            <a:miter lim="800000"/>
            <a:headEnd/>
            <a:tailEnd/>
          </a:ln>
          <a:effectLst/>
        </p:spPr>
        <p:txBody>
          <a:bodyPr wrap="none" lIns="92075" tIns="46038" rIns="92075" bIns="46038" anchor="ctr"/>
          <a:lstStyle/>
          <a:p>
            <a:pPr>
              <a:tabLst>
                <a:tab pos="692150" algn="l"/>
                <a:tab pos="971550" algn="l"/>
              </a:tabLst>
            </a:pPr>
            <a:r>
              <a:rPr lang="en-US" sz="1800" b="1" dirty="0">
                <a:solidFill>
                  <a:srgbClr val="000000"/>
                </a:solidFill>
                <a:latin typeface="Courier New" pitchFamily="49" charset="0"/>
              </a:rPr>
              <a:t>CREATE TABLE 	dept80</a:t>
            </a:r>
          </a:p>
          <a:p>
            <a:pPr>
              <a:tabLst>
                <a:tab pos="692150" algn="l"/>
                <a:tab pos="971550" algn="l"/>
              </a:tabLst>
            </a:pPr>
            <a:r>
              <a:rPr lang="en-US" sz="1800" b="1" dirty="0">
                <a:solidFill>
                  <a:srgbClr val="000000"/>
                </a:solidFill>
                <a:latin typeface="Courier New" pitchFamily="49" charset="0"/>
              </a:rPr>
              <a:t>  AS </a:t>
            </a:r>
            <a:br>
              <a:rPr lang="en-US" sz="1800" b="1" dirty="0">
                <a:solidFill>
                  <a:srgbClr val="000000"/>
                </a:solidFill>
                <a:latin typeface="Courier New" pitchFamily="49" charset="0"/>
              </a:rPr>
            </a:br>
            <a:r>
              <a:rPr lang="en-US" sz="1800" b="1" dirty="0">
                <a:solidFill>
                  <a:srgbClr val="000000"/>
                </a:solidFill>
                <a:latin typeface="Courier New" pitchFamily="49" charset="0"/>
              </a:rPr>
              <a:t>    SELECT  </a:t>
            </a:r>
            <a:r>
              <a:rPr lang="en-US" sz="1800" b="1" dirty="0" err="1" smtClean="0">
                <a:solidFill>
                  <a:srgbClr val="000000"/>
                </a:solidFill>
                <a:latin typeface="Courier New" pitchFamily="49" charset="0"/>
              </a:rPr>
              <a:t>empno</a:t>
            </a:r>
            <a:r>
              <a:rPr lang="en-US" sz="1800" b="1" dirty="0" smtClean="0">
                <a:solidFill>
                  <a:srgbClr val="000000"/>
                </a:solidFill>
                <a:latin typeface="Courier New" pitchFamily="49" charset="0"/>
              </a:rPr>
              <a:t>, </a:t>
            </a:r>
            <a:r>
              <a:rPr lang="en-US" sz="1800" b="1" dirty="0" err="1">
                <a:solidFill>
                  <a:srgbClr val="000000"/>
                </a:solidFill>
                <a:latin typeface="Courier New" pitchFamily="49" charset="0"/>
              </a:rPr>
              <a:t>e</a:t>
            </a:r>
            <a:r>
              <a:rPr lang="en-US" sz="1800" b="1" dirty="0" err="1" smtClean="0">
                <a:solidFill>
                  <a:srgbClr val="000000"/>
                </a:solidFill>
                <a:latin typeface="Courier New" pitchFamily="49" charset="0"/>
              </a:rPr>
              <a:t>name</a:t>
            </a:r>
            <a:r>
              <a:rPr lang="en-US" sz="1800" b="1" dirty="0">
                <a:solidFill>
                  <a:srgbClr val="000000"/>
                </a:solidFill>
                <a:latin typeface="Courier New" pitchFamily="49" charset="0"/>
              </a:rPr>
              <a:t>, </a:t>
            </a:r>
          </a:p>
          <a:p>
            <a:pPr>
              <a:tabLst>
                <a:tab pos="692150" algn="l"/>
                <a:tab pos="971550" algn="l"/>
              </a:tabLst>
            </a:pPr>
            <a:r>
              <a:rPr lang="en-US" sz="1800" b="1" dirty="0">
                <a:solidFill>
                  <a:srgbClr val="000000"/>
                </a:solidFill>
                <a:latin typeface="Courier New" pitchFamily="49" charset="0"/>
              </a:rPr>
              <a:t>            </a:t>
            </a:r>
            <a:r>
              <a:rPr lang="en-US" sz="1800" b="1" dirty="0" err="1" smtClean="0">
                <a:solidFill>
                  <a:srgbClr val="000000"/>
                </a:solidFill>
                <a:latin typeface="Courier New" pitchFamily="49" charset="0"/>
              </a:rPr>
              <a:t>sal</a:t>
            </a:r>
            <a:r>
              <a:rPr lang="en-US" sz="1800" b="1" dirty="0" smtClean="0">
                <a:solidFill>
                  <a:srgbClr val="000000"/>
                </a:solidFill>
                <a:latin typeface="Courier New" pitchFamily="49" charset="0"/>
              </a:rPr>
              <a:t>*12 </a:t>
            </a:r>
            <a:r>
              <a:rPr lang="en-US" sz="1800" b="1" dirty="0">
                <a:solidFill>
                  <a:srgbClr val="000000"/>
                </a:solidFill>
                <a:latin typeface="Courier New" pitchFamily="49" charset="0"/>
              </a:rPr>
              <a:t>ANNSAL, </a:t>
            </a:r>
          </a:p>
          <a:p>
            <a:pPr>
              <a:tabLst>
                <a:tab pos="692150" algn="l"/>
                <a:tab pos="971550" algn="l"/>
              </a:tabLst>
            </a:pPr>
            <a:r>
              <a:rPr lang="en-US" sz="1800" b="1" dirty="0">
                <a:solidFill>
                  <a:srgbClr val="000000"/>
                </a:solidFill>
                <a:latin typeface="Courier New" pitchFamily="49" charset="0"/>
              </a:rPr>
              <a:t>            </a:t>
            </a:r>
            <a:r>
              <a:rPr lang="en-US" sz="1800" b="1" dirty="0" err="1" smtClean="0">
                <a:solidFill>
                  <a:srgbClr val="000000"/>
                </a:solidFill>
                <a:latin typeface="Courier New" pitchFamily="49" charset="0"/>
              </a:rPr>
              <a:t>hiredate</a:t>
            </a:r>
            <a:r>
              <a:rPr lang="en-US" sz="1800" b="1" dirty="0">
                <a:solidFill>
                  <a:srgbClr val="000000"/>
                </a:solidFill>
                <a:latin typeface="Courier New" pitchFamily="49" charset="0"/>
              </a:rPr>
              <a:t/>
            </a:r>
            <a:br>
              <a:rPr lang="en-US" sz="1800" b="1" dirty="0">
                <a:solidFill>
                  <a:srgbClr val="000000"/>
                </a:solidFill>
                <a:latin typeface="Courier New" pitchFamily="49" charset="0"/>
              </a:rPr>
            </a:br>
            <a:r>
              <a:rPr lang="en-US" sz="1800" b="1" dirty="0">
                <a:solidFill>
                  <a:srgbClr val="000000"/>
                </a:solidFill>
                <a:latin typeface="Courier New" pitchFamily="49" charset="0"/>
              </a:rPr>
              <a:t>    FROM    </a:t>
            </a:r>
            <a:r>
              <a:rPr lang="en-US" sz="1800" b="1" dirty="0" err="1" smtClean="0">
                <a:solidFill>
                  <a:srgbClr val="000000"/>
                </a:solidFill>
                <a:latin typeface="Courier New" pitchFamily="49" charset="0"/>
              </a:rPr>
              <a:t>emp</a:t>
            </a:r>
            <a:r>
              <a:rPr lang="en-US" sz="1800" b="1" dirty="0">
                <a:solidFill>
                  <a:srgbClr val="000000"/>
                </a:solidFill>
                <a:latin typeface="Courier New" pitchFamily="49" charset="0"/>
              </a:rPr>
              <a:t/>
            </a:r>
            <a:br>
              <a:rPr lang="en-US" sz="1800" b="1" dirty="0">
                <a:solidFill>
                  <a:srgbClr val="000000"/>
                </a:solidFill>
                <a:latin typeface="Courier New" pitchFamily="49" charset="0"/>
              </a:rPr>
            </a:br>
            <a:r>
              <a:rPr lang="en-US" sz="1800" b="1" dirty="0">
                <a:solidFill>
                  <a:srgbClr val="000000"/>
                </a:solidFill>
                <a:latin typeface="Courier New" pitchFamily="49" charset="0"/>
              </a:rPr>
              <a:t>    WHERE   </a:t>
            </a:r>
            <a:r>
              <a:rPr lang="en-US" sz="1800" b="1" dirty="0" err="1" smtClean="0">
                <a:solidFill>
                  <a:srgbClr val="000000"/>
                </a:solidFill>
                <a:latin typeface="Courier New" pitchFamily="49" charset="0"/>
              </a:rPr>
              <a:t>deptno</a:t>
            </a:r>
            <a:r>
              <a:rPr lang="en-US" sz="1800" b="1" dirty="0" smtClean="0">
                <a:solidFill>
                  <a:srgbClr val="000000"/>
                </a:solidFill>
                <a:latin typeface="Courier New" pitchFamily="49" charset="0"/>
              </a:rPr>
              <a:t> </a:t>
            </a:r>
            <a:r>
              <a:rPr lang="en-US" sz="1800" b="1" dirty="0">
                <a:solidFill>
                  <a:srgbClr val="000000"/>
                </a:solidFill>
                <a:latin typeface="Courier New" pitchFamily="49" charset="0"/>
              </a:rPr>
              <a:t>= </a:t>
            </a:r>
            <a:r>
              <a:rPr lang="en-US" sz="1800" b="1" dirty="0" smtClean="0">
                <a:solidFill>
                  <a:srgbClr val="000000"/>
                </a:solidFill>
                <a:latin typeface="Courier New" pitchFamily="49" charset="0"/>
              </a:rPr>
              <a:t>10</a:t>
            </a:r>
            <a:r>
              <a:rPr lang="en-US" sz="1800" b="1" dirty="0">
                <a:solidFill>
                  <a:srgbClr val="000000"/>
                </a:solidFill>
                <a:latin typeface="Courier New" pitchFamily="49" charset="0"/>
              </a:rPr>
              <a:t>;</a:t>
            </a:r>
          </a:p>
          <a:p>
            <a:pPr>
              <a:tabLst>
                <a:tab pos="692150" algn="l"/>
                <a:tab pos="971550" algn="l"/>
              </a:tabLst>
            </a:pPr>
            <a:r>
              <a:rPr lang="en-US" sz="1800" b="1" dirty="0">
                <a:solidFill>
                  <a:srgbClr val="FF3300"/>
                </a:solidFill>
                <a:effectLst>
                  <a:outerShdw blurRad="38100" dist="38100" dir="2700000" algn="tl">
                    <a:srgbClr val="FFFFFF"/>
                  </a:outerShdw>
                </a:effectLst>
                <a:latin typeface="Courier New" pitchFamily="49" charset="0"/>
              </a:rPr>
              <a:t>Table created.</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a:lstStyle/>
          <a:p>
            <a:r>
              <a:rPr lang="en-US"/>
              <a:t>The </a:t>
            </a:r>
            <a:r>
              <a:rPr lang="en-US">
                <a:latin typeface="Courier New" pitchFamily="49" charset="0"/>
              </a:rPr>
              <a:t>ALTER</a:t>
            </a:r>
            <a:r>
              <a:rPr lang="en-US"/>
              <a:t> </a:t>
            </a:r>
            <a:r>
              <a:rPr lang="en-US">
                <a:latin typeface="Courier New" pitchFamily="49" charset="0"/>
              </a:rPr>
              <a:t>TABLE</a:t>
            </a:r>
            <a:r>
              <a:rPr lang="en-US"/>
              <a:t> Statement</a:t>
            </a:r>
          </a:p>
        </p:txBody>
      </p:sp>
      <p:sp>
        <p:nvSpPr>
          <p:cNvPr id="44035" name="Rectangle 3"/>
          <p:cNvSpPr>
            <a:spLocks noGrp="1" noChangeArrowheads="1"/>
          </p:cNvSpPr>
          <p:nvPr>
            <p:ph type="body" idx="1"/>
          </p:nvPr>
        </p:nvSpPr>
        <p:spPr>
          <a:xfrm>
            <a:off x="858838" y="1812925"/>
            <a:ext cx="7594600" cy="2149475"/>
          </a:xfrm>
          <a:noFill/>
          <a:ln/>
        </p:spPr>
        <p:txBody>
          <a:bodyPr/>
          <a:lstStyle/>
          <a:p>
            <a:pPr>
              <a:buFont typeface="Arial" charset="0"/>
              <a:buNone/>
            </a:pPr>
            <a:r>
              <a:rPr lang="en-US"/>
              <a:t>Use the </a:t>
            </a:r>
            <a:r>
              <a:rPr lang="en-US">
                <a:latin typeface="Courier New" pitchFamily="49" charset="0"/>
              </a:rPr>
              <a:t>ALTER</a:t>
            </a:r>
            <a:r>
              <a:rPr lang="en-US"/>
              <a:t> </a:t>
            </a:r>
            <a:r>
              <a:rPr lang="en-US">
                <a:latin typeface="Courier New" pitchFamily="49" charset="0"/>
              </a:rPr>
              <a:t>TABLE</a:t>
            </a:r>
            <a:r>
              <a:rPr lang="en-US"/>
              <a:t> statement to:</a:t>
            </a:r>
          </a:p>
          <a:p>
            <a:r>
              <a:rPr lang="en-US"/>
              <a:t>Add a new column</a:t>
            </a:r>
          </a:p>
          <a:p>
            <a:r>
              <a:rPr lang="en-US"/>
              <a:t>Modify an existing column</a:t>
            </a:r>
          </a:p>
          <a:p>
            <a:r>
              <a:rPr lang="en-US"/>
              <a:t>Define a default value for the new column</a:t>
            </a:r>
          </a:p>
          <a:p>
            <a:r>
              <a:rPr lang="en-US"/>
              <a:t>Drop a column</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a:lstStyle/>
          <a:p>
            <a:r>
              <a:rPr lang="en-US"/>
              <a:t>The </a:t>
            </a:r>
            <a:r>
              <a:rPr lang="en-US">
                <a:latin typeface="Courier New" pitchFamily="49" charset="0"/>
              </a:rPr>
              <a:t>ALTER</a:t>
            </a:r>
            <a:r>
              <a:rPr lang="en-US"/>
              <a:t> </a:t>
            </a:r>
            <a:r>
              <a:rPr lang="en-US">
                <a:latin typeface="Courier New" pitchFamily="49" charset="0"/>
              </a:rPr>
              <a:t>TABLE</a:t>
            </a:r>
            <a:r>
              <a:rPr lang="en-US"/>
              <a:t> Statement</a:t>
            </a:r>
          </a:p>
        </p:txBody>
      </p:sp>
      <p:sp>
        <p:nvSpPr>
          <p:cNvPr id="46083" name="Rectangle 3"/>
          <p:cNvSpPr>
            <a:spLocks noGrp="1" noChangeArrowheads="1"/>
          </p:cNvSpPr>
          <p:nvPr>
            <p:ph type="body" idx="1"/>
          </p:nvPr>
        </p:nvSpPr>
        <p:spPr>
          <a:xfrm>
            <a:off x="838200" y="1676400"/>
            <a:ext cx="7467600" cy="660400"/>
          </a:xfrm>
          <a:noFill/>
          <a:ln/>
        </p:spPr>
        <p:txBody>
          <a:bodyPr/>
          <a:lstStyle/>
          <a:p>
            <a:pPr>
              <a:lnSpc>
                <a:spcPct val="85000"/>
              </a:lnSpc>
              <a:spcBef>
                <a:spcPct val="0"/>
              </a:spcBef>
              <a:buFont typeface="Arial" charset="0"/>
              <a:buNone/>
            </a:pPr>
            <a:r>
              <a:rPr lang="en-US" dirty="0"/>
              <a:t>Use the </a:t>
            </a:r>
            <a:r>
              <a:rPr lang="en-US" dirty="0">
                <a:latin typeface="Courier New" pitchFamily="49" charset="0"/>
              </a:rPr>
              <a:t>ALTER TABLE</a:t>
            </a:r>
            <a:r>
              <a:rPr lang="en-US" dirty="0"/>
              <a:t> statement to add, modify, or</a:t>
            </a:r>
          </a:p>
          <a:p>
            <a:pPr>
              <a:lnSpc>
                <a:spcPct val="85000"/>
              </a:lnSpc>
              <a:spcBef>
                <a:spcPct val="0"/>
              </a:spcBef>
              <a:buFont typeface="Arial" charset="0"/>
              <a:buNone/>
            </a:pPr>
            <a:r>
              <a:rPr lang="en-US" dirty="0"/>
              <a:t>drop columns.</a:t>
            </a:r>
          </a:p>
        </p:txBody>
      </p:sp>
      <p:sp>
        <p:nvSpPr>
          <p:cNvPr id="46084" name="Rectangle 4"/>
          <p:cNvSpPr>
            <a:spLocks noChangeArrowheads="1"/>
          </p:cNvSpPr>
          <p:nvPr/>
        </p:nvSpPr>
        <p:spPr bwMode="blackWhite">
          <a:xfrm>
            <a:off x="854075" y="2519363"/>
            <a:ext cx="752792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p:txBody>
      </p:sp>
      <p:sp>
        <p:nvSpPr>
          <p:cNvPr id="46085" name="Rectangle 5"/>
          <p:cNvSpPr>
            <a:spLocks noChangeArrowheads="1"/>
          </p:cNvSpPr>
          <p:nvPr/>
        </p:nvSpPr>
        <p:spPr bwMode="blackWhite">
          <a:xfrm>
            <a:off x="854075" y="3740150"/>
            <a:ext cx="7519988"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p:txBody>
      </p:sp>
      <p:sp>
        <p:nvSpPr>
          <p:cNvPr id="46086" name="Rectangle 6"/>
          <p:cNvSpPr>
            <a:spLocks noChangeArrowheads="1"/>
          </p:cNvSpPr>
          <p:nvPr/>
        </p:nvSpPr>
        <p:spPr bwMode="blackWhite">
          <a:xfrm>
            <a:off x="841375" y="2519363"/>
            <a:ext cx="7300913" cy="941387"/>
          </a:xfrm>
          <a:prstGeom prst="rect">
            <a:avLst/>
          </a:prstGeom>
          <a:noFill/>
          <a:ln w="9525">
            <a:noFill/>
            <a:miter lim="800000"/>
            <a:headEnd/>
            <a:tailEnd/>
          </a:ln>
          <a:effectLst/>
        </p:spPr>
        <p:txBody>
          <a:bodyPr wrap="none" lIns="92075" tIns="46038" rIns="92075" bIns="46038" anchor="ctr"/>
          <a:lstStyle/>
          <a:p>
            <a:pPr>
              <a:tabLst>
                <a:tab pos="692150" algn="l"/>
                <a:tab pos="1200150" algn="l"/>
              </a:tabLst>
            </a:pPr>
            <a:r>
              <a:rPr lang="en-US" sz="1800" b="1">
                <a:solidFill>
                  <a:srgbClr val="000000"/>
                </a:solidFill>
                <a:latin typeface="Courier New" pitchFamily="49" charset="0"/>
              </a:rPr>
              <a:t>ALTER TABLE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692150" algn="l"/>
                <a:tab pos="1200150" algn="l"/>
              </a:tabLst>
            </a:pPr>
            <a:r>
              <a:rPr lang="en-US" sz="1800" b="1">
                <a:solidFill>
                  <a:srgbClr val="000000"/>
                </a:solidFill>
                <a:latin typeface="Courier New" pitchFamily="49" charset="0"/>
              </a:rPr>
              <a:t>ADD		   (</a:t>
            </a:r>
            <a:r>
              <a:rPr lang="en-US" sz="1800" b="1" i="1">
                <a:solidFill>
                  <a:srgbClr val="000000"/>
                </a:solidFill>
                <a:latin typeface="Courier New" pitchFamily="49" charset="0"/>
              </a:rPr>
              <a:t>column datatype </a:t>
            </a:r>
            <a:r>
              <a:rPr lang="en-US" sz="1800" b="1">
                <a:solidFill>
                  <a:srgbClr val="000000"/>
                </a:solidFill>
                <a:latin typeface="Courier New" pitchFamily="49" charset="0"/>
              </a:rPr>
              <a:t>[DEFAULT </a:t>
            </a:r>
            <a:r>
              <a:rPr lang="en-US" sz="1800" b="1" i="1">
                <a:solidFill>
                  <a:srgbClr val="000000"/>
                </a:solidFill>
                <a:latin typeface="Courier New" pitchFamily="49" charset="0"/>
              </a:rPr>
              <a:t>expr</a:t>
            </a:r>
            <a:r>
              <a:rPr lang="en-US" sz="1800" b="1">
                <a:solidFill>
                  <a:srgbClr val="000000"/>
                </a:solidFill>
                <a:latin typeface="Courier New" pitchFamily="49" charset="0"/>
              </a:rPr>
              <a:t>]</a:t>
            </a:r>
          </a:p>
          <a:p>
            <a:pPr>
              <a:tabLst>
                <a:tab pos="692150" algn="l"/>
                <a:tab pos="1200150" algn="l"/>
              </a:tabLst>
            </a:pPr>
            <a:r>
              <a:rPr lang="en-US" sz="1800" b="1">
                <a:solidFill>
                  <a:srgbClr val="000000"/>
                </a:solidFill>
                <a:latin typeface="Courier New" pitchFamily="49" charset="0"/>
              </a:rPr>
              <a:t>		   [, </a:t>
            </a:r>
            <a:r>
              <a:rPr lang="en-US" sz="1800" b="1" i="1">
                <a:solidFill>
                  <a:srgbClr val="000000"/>
                </a:solidFill>
                <a:latin typeface="Courier New" pitchFamily="49" charset="0"/>
              </a:rPr>
              <a:t>column datatype</a:t>
            </a:r>
            <a:r>
              <a:rPr lang="en-US" sz="1800" b="1">
                <a:solidFill>
                  <a:srgbClr val="000000"/>
                </a:solidFill>
                <a:latin typeface="Courier New" pitchFamily="49" charset="0"/>
              </a:rPr>
              <a:t>]...);</a:t>
            </a:r>
          </a:p>
        </p:txBody>
      </p:sp>
      <p:sp>
        <p:nvSpPr>
          <p:cNvPr id="46087" name="Rectangle 7"/>
          <p:cNvSpPr>
            <a:spLocks noChangeArrowheads="1"/>
          </p:cNvSpPr>
          <p:nvPr/>
        </p:nvSpPr>
        <p:spPr bwMode="blackWhite">
          <a:xfrm>
            <a:off x="841375" y="3736975"/>
            <a:ext cx="7300913" cy="941388"/>
          </a:xfrm>
          <a:prstGeom prst="rect">
            <a:avLst/>
          </a:prstGeom>
          <a:noFill/>
          <a:ln w="9525">
            <a:noFill/>
            <a:miter lim="800000"/>
            <a:headEnd/>
            <a:tailEnd/>
          </a:ln>
          <a:effectLst/>
        </p:spPr>
        <p:txBody>
          <a:bodyPr wrap="none" lIns="92075" tIns="46038" rIns="92075" bIns="46038" anchor="ctr"/>
          <a:lstStyle/>
          <a:p>
            <a:pPr>
              <a:tabLst>
                <a:tab pos="692150" algn="l"/>
                <a:tab pos="1200150" algn="l"/>
              </a:tabLst>
            </a:pPr>
            <a:r>
              <a:rPr lang="en-US" sz="1800" b="1">
                <a:solidFill>
                  <a:srgbClr val="000000"/>
                </a:solidFill>
                <a:latin typeface="Courier New" pitchFamily="49" charset="0"/>
              </a:rPr>
              <a:t>ALTER TABLE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692150" algn="l"/>
                <a:tab pos="1200150" algn="l"/>
              </a:tabLst>
            </a:pPr>
            <a:r>
              <a:rPr lang="en-US" sz="1800" b="1">
                <a:solidFill>
                  <a:srgbClr val="000000"/>
                </a:solidFill>
                <a:latin typeface="Courier New" pitchFamily="49" charset="0"/>
              </a:rPr>
              <a:t>MODIFY	   (</a:t>
            </a:r>
            <a:r>
              <a:rPr lang="en-US" sz="1800" b="1" i="1">
                <a:solidFill>
                  <a:srgbClr val="000000"/>
                </a:solidFill>
                <a:latin typeface="Courier New" pitchFamily="49" charset="0"/>
              </a:rPr>
              <a:t>column datatype </a:t>
            </a:r>
            <a:r>
              <a:rPr lang="en-US" sz="1800" b="1">
                <a:solidFill>
                  <a:srgbClr val="000000"/>
                </a:solidFill>
                <a:latin typeface="Courier New" pitchFamily="49" charset="0"/>
              </a:rPr>
              <a:t>[DEFAULT </a:t>
            </a:r>
            <a:r>
              <a:rPr lang="en-US" sz="1800" b="1" i="1">
                <a:solidFill>
                  <a:srgbClr val="000000"/>
                </a:solidFill>
                <a:latin typeface="Courier New" pitchFamily="49" charset="0"/>
              </a:rPr>
              <a:t>expr</a:t>
            </a:r>
            <a:r>
              <a:rPr lang="en-US" sz="1800" b="1">
                <a:solidFill>
                  <a:srgbClr val="000000"/>
                </a:solidFill>
                <a:latin typeface="Courier New" pitchFamily="49" charset="0"/>
              </a:rPr>
              <a:t>]</a:t>
            </a:r>
          </a:p>
          <a:p>
            <a:pPr>
              <a:tabLst>
                <a:tab pos="692150" algn="l"/>
                <a:tab pos="1200150" algn="l"/>
              </a:tabLst>
            </a:pPr>
            <a:r>
              <a:rPr lang="en-US" sz="1800" b="1">
                <a:solidFill>
                  <a:srgbClr val="000000"/>
                </a:solidFill>
                <a:latin typeface="Courier New" pitchFamily="49" charset="0"/>
              </a:rPr>
              <a:t>		   [, </a:t>
            </a:r>
            <a:r>
              <a:rPr lang="en-US" sz="1800" b="1" i="1">
                <a:solidFill>
                  <a:srgbClr val="000000"/>
                </a:solidFill>
                <a:latin typeface="Courier New" pitchFamily="49" charset="0"/>
              </a:rPr>
              <a:t>column datatype</a:t>
            </a:r>
            <a:r>
              <a:rPr lang="en-US" sz="1800" b="1">
                <a:solidFill>
                  <a:srgbClr val="000000"/>
                </a:solidFill>
                <a:latin typeface="Courier New" pitchFamily="49" charset="0"/>
              </a:rPr>
              <a:t>]...);</a:t>
            </a:r>
          </a:p>
        </p:txBody>
      </p:sp>
      <p:sp>
        <p:nvSpPr>
          <p:cNvPr id="46088" name="Rectangle 8"/>
          <p:cNvSpPr>
            <a:spLocks noChangeArrowheads="1"/>
          </p:cNvSpPr>
          <p:nvPr/>
        </p:nvSpPr>
        <p:spPr bwMode="blackWhite">
          <a:xfrm>
            <a:off x="854075" y="4916488"/>
            <a:ext cx="7519988"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p:txBody>
      </p:sp>
      <p:sp>
        <p:nvSpPr>
          <p:cNvPr id="46089" name="Rectangle 9"/>
          <p:cNvSpPr>
            <a:spLocks noChangeArrowheads="1"/>
          </p:cNvSpPr>
          <p:nvPr/>
        </p:nvSpPr>
        <p:spPr bwMode="blackWhite">
          <a:xfrm>
            <a:off x="841375" y="4913313"/>
            <a:ext cx="7300913" cy="941387"/>
          </a:xfrm>
          <a:prstGeom prst="rect">
            <a:avLst/>
          </a:prstGeom>
          <a:noFill/>
          <a:ln w="9525">
            <a:noFill/>
            <a:miter lim="800000"/>
            <a:headEnd/>
            <a:tailEnd/>
          </a:ln>
          <a:effectLst/>
        </p:spPr>
        <p:txBody>
          <a:bodyPr wrap="none" lIns="92075" tIns="46038" rIns="92075" bIns="46038" anchor="ctr"/>
          <a:lstStyle/>
          <a:p>
            <a:pPr>
              <a:tabLst>
                <a:tab pos="692150" algn="l"/>
                <a:tab pos="1200150" algn="l"/>
              </a:tabLst>
            </a:pPr>
            <a:r>
              <a:rPr lang="en-US" sz="1800" b="1">
                <a:solidFill>
                  <a:srgbClr val="000000"/>
                </a:solidFill>
                <a:latin typeface="Courier New" pitchFamily="49" charset="0"/>
              </a:rPr>
              <a:t>ALTER TABLE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692150" algn="l"/>
                <a:tab pos="1200150" algn="l"/>
              </a:tabLst>
            </a:pPr>
            <a:r>
              <a:rPr lang="en-US" sz="1800" b="1">
                <a:solidFill>
                  <a:srgbClr val="000000"/>
                </a:solidFill>
                <a:latin typeface="Courier New" pitchFamily="49" charset="0"/>
              </a:rPr>
              <a:t>DROP	      (</a:t>
            </a:r>
            <a:r>
              <a:rPr lang="en-US" sz="1800" b="1" i="1">
                <a:solidFill>
                  <a:srgbClr val="000000"/>
                </a:solidFill>
                <a:latin typeface="Courier New" pitchFamily="49" charset="0"/>
              </a:rPr>
              <a:t>column</a:t>
            </a:r>
            <a:r>
              <a:rPr lang="en-US" sz="1800" b="1">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a:ln/>
        </p:spPr>
        <p:txBody>
          <a:bodyPr/>
          <a:lstStyle/>
          <a:p>
            <a:r>
              <a:rPr lang="en-US"/>
              <a:t>Adding a Column</a:t>
            </a:r>
          </a:p>
        </p:txBody>
      </p:sp>
      <p:sp>
        <p:nvSpPr>
          <p:cNvPr id="48131" name="Rectangle 3"/>
          <p:cNvSpPr>
            <a:spLocks noChangeArrowheads="1"/>
          </p:cNvSpPr>
          <p:nvPr/>
        </p:nvSpPr>
        <p:spPr bwMode="auto">
          <a:xfrm>
            <a:off x="625475" y="1582738"/>
            <a:ext cx="1098550" cy="396875"/>
          </a:xfrm>
          <a:prstGeom prst="rect">
            <a:avLst/>
          </a:prstGeom>
          <a:noFill/>
          <a:ln w="9525">
            <a:noFill/>
            <a:miter lim="800000"/>
            <a:headEnd/>
            <a:tailEnd/>
          </a:ln>
          <a:effectLst/>
        </p:spPr>
        <p:txBody>
          <a:bodyPr wrap="none" lIns="92075" tIns="46038" rIns="92075" bIns="46038">
            <a:spAutoFit/>
          </a:bodyPr>
          <a:lstStyle/>
          <a:p>
            <a:r>
              <a:rPr lang="en-US" sz="2000" b="1">
                <a:solidFill>
                  <a:schemeClr val="tx1"/>
                </a:solidFill>
                <a:latin typeface="Courier New" pitchFamily="49" charset="0"/>
              </a:rPr>
              <a:t>DEPT80</a:t>
            </a:r>
          </a:p>
        </p:txBody>
      </p:sp>
      <p:sp>
        <p:nvSpPr>
          <p:cNvPr id="48132" name="Rectangle 4"/>
          <p:cNvSpPr>
            <a:spLocks noChangeArrowheads="1"/>
          </p:cNvSpPr>
          <p:nvPr/>
        </p:nvSpPr>
        <p:spPr bwMode="auto">
          <a:xfrm>
            <a:off x="7543800" y="2733675"/>
            <a:ext cx="1512888" cy="923925"/>
          </a:xfrm>
          <a:prstGeom prst="rect">
            <a:avLst/>
          </a:prstGeom>
          <a:noFill/>
          <a:ln w="9525">
            <a:noFill/>
            <a:miter lim="800000"/>
            <a:headEnd/>
            <a:tailEnd/>
          </a:ln>
          <a:effectLst/>
        </p:spPr>
        <p:txBody>
          <a:bodyPr lIns="92075" tIns="46038" rIns="92075" bIns="46038">
            <a:spAutoFit/>
          </a:bodyPr>
          <a:lstStyle/>
          <a:p>
            <a:pPr defTabSz="346075">
              <a:lnSpc>
                <a:spcPct val="85000"/>
              </a:lnSpc>
              <a:spcBef>
                <a:spcPct val="35000"/>
              </a:spcBef>
              <a:tabLst>
                <a:tab pos="576263" algn="l"/>
              </a:tabLst>
            </a:pPr>
            <a:r>
              <a:rPr lang="en-US" sz="1600" b="1">
                <a:solidFill>
                  <a:srgbClr val="FFFFCC"/>
                </a:solidFill>
                <a:latin typeface="Arial" charset="0"/>
              </a:rPr>
              <a:t>“Add a new column to the </a:t>
            </a:r>
            <a:r>
              <a:rPr lang="en-US" sz="1600" b="1">
                <a:solidFill>
                  <a:srgbClr val="FFFFCC"/>
                </a:solidFill>
                <a:latin typeface="Courier New" pitchFamily="49" charset="0"/>
              </a:rPr>
              <a:t>DEPT80</a:t>
            </a:r>
            <a:r>
              <a:rPr lang="en-US" sz="1600" b="1">
                <a:solidFill>
                  <a:srgbClr val="FFFFCC"/>
                </a:solidFill>
                <a:latin typeface="Arial" charset="0"/>
              </a:rPr>
              <a:t> table.”</a:t>
            </a:r>
          </a:p>
        </p:txBody>
      </p:sp>
      <p:sp>
        <p:nvSpPr>
          <p:cNvPr id="48133" name="Rectangle 5"/>
          <p:cNvSpPr>
            <a:spLocks noChangeArrowheads="1"/>
          </p:cNvSpPr>
          <p:nvPr/>
        </p:nvSpPr>
        <p:spPr bwMode="auto">
          <a:xfrm>
            <a:off x="596900" y="3765550"/>
            <a:ext cx="1098550" cy="396875"/>
          </a:xfrm>
          <a:prstGeom prst="rect">
            <a:avLst/>
          </a:prstGeom>
          <a:noFill/>
          <a:ln w="9525">
            <a:noFill/>
            <a:miter lim="800000"/>
            <a:headEnd/>
            <a:tailEnd/>
          </a:ln>
          <a:effectLst/>
        </p:spPr>
        <p:txBody>
          <a:bodyPr wrap="none" lIns="92075" tIns="46038" rIns="92075" bIns="46038">
            <a:spAutoFit/>
          </a:bodyPr>
          <a:lstStyle/>
          <a:p>
            <a:r>
              <a:rPr lang="en-US" sz="2000" b="1">
                <a:solidFill>
                  <a:schemeClr val="tx1"/>
                </a:solidFill>
                <a:latin typeface="Courier New" pitchFamily="49" charset="0"/>
              </a:rPr>
              <a:t>DEPT80</a:t>
            </a:r>
          </a:p>
        </p:txBody>
      </p:sp>
      <p:sp>
        <p:nvSpPr>
          <p:cNvPr id="48134" name="Rectangle 6"/>
          <p:cNvSpPr>
            <a:spLocks noChangeArrowheads="1"/>
          </p:cNvSpPr>
          <p:nvPr/>
        </p:nvSpPr>
        <p:spPr bwMode="auto">
          <a:xfrm>
            <a:off x="6311900" y="1249363"/>
            <a:ext cx="1679575" cy="396875"/>
          </a:xfrm>
          <a:prstGeom prst="rect">
            <a:avLst/>
          </a:prstGeom>
          <a:noFill/>
          <a:ln w="9525">
            <a:noFill/>
            <a:miter lim="800000"/>
            <a:headEnd/>
            <a:tailEnd/>
          </a:ln>
          <a:effectLst/>
        </p:spPr>
        <p:txBody>
          <a:bodyPr wrap="none" lIns="92075" tIns="46038" rIns="92075" bIns="46038">
            <a:spAutoFit/>
          </a:bodyPr>
          <a:lstStyle/>
          <a:p>
            <a:r>
              <a:rPr lang="en-US" sz="2000" b="1">
                <a:solidFill>
                  <a:schemeClr val="tx1"/>
                </a:solidFill>
                <a:latin typeface="Arial" charset="0"/>
              </a:rPr>
              <a:t>New column</a:t>
            </a:r>
          </a:p>
        </p:txBody>
      </p:sp>
      <p:pic>
        <p:nvPicPr>
          <p:cNvPr id="48147" name="Picture 19"/>
          <p:cNvPicPr>
            <a:picLocks noChangeAspect="1" noChangeArrowheads="1"/>
          </p:cNvPicPr>
          <p:nvPr/>
        </p:nvPicPr>
        <p:blipFill>
          <a:blip r:embed="rId3" cstate="print"/>
          <a:srcRect/>
          <a:stretch>
            <a:fillRect/>
          </a:stretch>
        </p:blipFill>
        <p:spPr bwMode="auto">
          <a:xfrm>
            <a:off x="762000" y="1981200"/>
            <a:ext cx="5953125" cy="962025"/>
          </a:xfrm>
          <a:prstGeom prst="rect">
            <a:avLst/>
          </a:prstGeom>
          <a:noFill/>
          <a:ln w="25400">
            <a:noFill/>
            <a:miter lim="800000"/>
            <a:headEnd type="none" w="sm" len="sm"/>
            <a:tailEnd type="none" w="sm" len="sm"/>
          </a:ln>
          <a:effectLst/>
        </p:spPr>
      </p:pic>
      <p:pic>
        <p:nvPicPr>
          <p:cNvPr id="48149" name="Picture 21"/>
          <p:cNvPicPr>
            <a:picLocks noChangeAspect="1" noChangeArrowheads="1"/>
          </p:cNvPicPr>
          <p:nvPr/>
        </p:nvPicPr>
        <p:blipFill>
          <a:blip r:embed="rId3" cstate="print"/>
          <a:srcRect/>
          <a:stretch>
            <a:fillRect/>
          </a:stretch>
        </p:blipFill>
        <p:spPr bwMode="auto">
          <a:xfrm>
            <a:off x="762000" y="4267200"/>
            <a:ext cx="5953125" cy="962025"/>
          </a:xfrm>
          <a:prstGeom prst="rect">
            <a:avLst/>
          </a:prstGeom>
          <a:noFill/>
          <a:ln w="25400">
            <a:noFill/>
            <a:miter lim="800000"/>
            <a:headEnd type="none" w="sm" len="sm"/>
            <a:tailEnd type="none" w="sm" len="sm"/>
          </a:ln>
          <a:effectLst/>
        </p:spPr>
      </p:pic>
      <p:pic>
        <p:nvPicPr>
          <p:cNvPr id="48151" name="Picture 23"/>
          <p:cNvPicPr>
            <a:picLocks noChangeAspect="1" noChangeArrowheads="1"/>
          </p:cNvPicPr>
          <p:nvPr/>
        </p:nvPicPr>
        <p:blipFill>
          <a:blip r:embed="rId4" cstate="print"/>
          <a:srcRect/>
          <a:stretch>
            <a:fillRect/>
          </a:stretch>
        </p:blipFill>
        <p:spPr bwMode="auto">
          <a:xfrm>
            <a:off x="7029450" y="1655763"/>
            <a:ext cx="904875" cy="933450"/>
          </a:xfrm>
          <a:prstGeom prst="rect">
            <a:avLst/>
          </a:prstGeom>
          <a:noFill/>
          <a:ln w="25400">
            <a:noFill/>
            <a:miter lim="800000"/>
            <a:headEnd type="none" w="sm" len="sm"/>
            <a:tailEnd type="none" w="sm" len="sm"/>
          </a:ln>
          <a:effectLst/>
        </p:spPr>
      </p:pic>
      <p:pic>
        <p:nvPicPr>
          <p:cNvPr id="48152" name="Picture 24"/>
          <p:cNvPicPr>
            <a:picLocks noChangeAspect="1" noChangeArrowheads="1"/>
          </p:cNvPicPr>
          <p:nvPr/>
        </p:nvPicPr>
        <p:blipFill>
          <a:blip r:embed="rId4" cstate="print"/>
          <a:srcRect/>
          <a:stretch>
            <a:fillRect/>
          </a:stretch>
        </p:blipFill>
        <p:spPr bwMode="auto">
          <a:xfrm>
            <a:off x="6724650" y="4275138"/>
            <a:ext cx="904875" cy="946150"/>
          </a:xfrm>
          <a:prstGeom prst="rect">
            <a:avLst/>
          </a:prstGeom>
          <a:noFill/>
          <a:ln w="25400">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a:lstStyle/>
          <a:p>
            <a:r>
              <a:rPr lang="en-US"/>
              <a:t>Adding a Column</a:t>
            </a:r>
          </a:p>
        </p:txBody>
      </p:sp>
      <p:sp>
        <p:nvSpPr>
          <p:cNvPr id="50179" name="Rectangle 3"/>
          <p:cNvSpPr>
            <a:spLocks noGrp="1" noChangeArrowheads="1"/>
          </p:cNvSpPr>
          <p:nvPr>
            <p:ph type="body" idx="1"/>
          </p:nvPr>
        </p:nvSpPr>
        <p:spPr>
          <a:xfrm>
            <a:off x="877888" y="1828800"/>
            <a:ext cx="7732712" cy="2149475"/>
          </a:xfrm>
          <a:noFill/>
          <a:ln/>
        </p:spPr>
        <p:txBody>
          <a:bodyPr/>
          <a:lstStyle/>
          <a:p>
            <a:r>
              <a:rPr lang="en-US"/>
              <a:t>You use the </a:t>
            </a:r>
            <a:r>
              <a:rPr lang="en-US">
                <a:latin typeface="Courier New" pitchFamily="49" charset="0"/>
              </a:rPr>
              <a:t>ADD</a:t>
            </a:r>
            <a:r>
              <a:rPr lang="en-US"/>
              <a:t> clause to add columns.</a:t>
            </a:r>
          </a:p>
          <a:p>
            <a:pPr>
              <a:buFont typeface="Arial" charset="0"/>
              <a:buNone/>
            </a:pPr>
            <a:endParaRPr lang="en-US"/>
          </a:p>
          <a:p>
            <a:pPr>
              <a:buFont typeface="Arial" charset="0"/>
              <a:buNone/>
            </a:pPr>
            <a:endParaRPr lang="en-US"/>
          </a:p>
          <a:p>
            <a:pPr>
              <a:buFont typeface="Arial" charset="0"/>
              <a:buNone/>
            </a:pPr>
            <a:endParaRPr lang="en-US"/>
          </a:p>
          <a:p>
            <a:r>
              <a:rPr lang="en-US"/>
              <a:t>The new column becomes the last column.</a:t>
            </a:r>
          </a:p>
        </p:txBody>
      </p:sp>
      <p:sp>
        <p:nvSpPr>
          <p:cNvPr id="50180" name="Rectangle 4"/>
          <p:cNvSpPr>
            <a:spLocks noChangeArrowheads="1"/>
          </p:cNvSpPr>
          <p:nvPr/>
        </p:nvSpPr>
        <p:spPr bwMode="blackWhite">
          <a:xfrm>
            <a:off x="1054100" y="2352675"/>
            <a:ext cx="7280275"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p:txBody>
      </p:sp>
      <p:sp>
        <p:nvSpPr>
          <p:cNvPr id="50181" name="Rectangle 5"/>
          <p:cNvSpPr>
            <a:spLocks noChangeArrowheads="1"/>
          </p:cNvSpPr>
          <p:nvPr/>
        </p:nvSpPr>
        <p:spPr bwMode="blackWhite">
          <a:xfrm>
            <a:off x="1068388" y="2359025"/>
            <a:ext cx="7205662" cy="941388"/>
          </a:xfrm>
          <a:prstGeom prst="rect">
            <a:avLst/>
          </a:prstGeom>
          <a:noFill/>
          <a:ln w="9525">
            <a:noFill/>
            <a:miter lim="800000"/>
            <a:headEnd/>
            <a:tailEnd/>
          </a:ln>
          <a:effectLst/>
        </p:spPr>
        <p:txBody>
          <a:bodyPr wrap="none" lIns="92075" tIns="46038" rIns="92075" bIns="46038" anchor="ctr"/>
          <a:lstStyle/>
          <a:p>
            <a:pPr>
              <a:tabLst>
                <a:tab pos="692150" algn="l"/>
                <a:tab pos="1200150" algn="l"/>
              </a:tabLst>
            </a:pPr>
            <a:r>
              <a:rPr lang="en-US" sz="1800" b="1" dirty="0">
                <a:solidFill>
                  <a:srgbClr val="000000"/>
                </a:solidFill>
                <a:latin typeface="Courier New" pitchFamily="49" charset="0"/>
              </a:rPr>
              <a:t>ALTER TABLE dept80</a:t>
            </a:r>
          </a:p>
          <a:p>
            <a:pPr>
              <a:tabLst>
                <a:tab pos="692150" algn="l"/>
                <a:tab pos="1200150" algn="l"/>
              </a:tabLst>
            </a:pPr>
            <a:r>
              <a:rPr lang="en-US" sz="1800" b="1" dirty="0">
                <a:solidFill>
                  <a:srgbClr val="000000"/>
                </a:solidFill>
                <a:latin typeface="Courier New" pitchFamily="49" charset="0"/>
              </a:rPr>
              <a:t>ADD		   (</a:t>
            </a:r>
            <a:r>
              <a:rPr lang="en-US" sz="1800" b="1" dirty="0" smtClean="0">
                <a:solidFill>
                  <a:srgbClr val="000000"/>
                </a:solidFill>
                <a:latin typeface="Courier New" pitchFamily="49" charset="0"/>
              </a:rPr>
              <a:t>job </a:t>
            </a:r>
            <a:r>
              <a:rPr lang="en-US" sz="1800" b="1" dirty="0">
                <a:solidFill>
                  <a:srgbClr val="000000"/>
                </a:solidFill>
                <a:latin typeface="Courier New" pitchFamily="49" charset="0"/>
              </a:rPr>
              <a:t>VARCHAR2(9));</a:t>
            </a:r>
          </a:p>
          <a:p>
            <a:pPr>
              <a:tabLst>
                <a:tab pos="692150" algn="l"/>
                <a:tab pos="1200150" algn="l"/>
              </a:tabLst>
            </a:pPr>
            <a:r>
              <a:rPr lang="en-US" sz="1800" b="1" dirty="0">
                <a:solidFill>
                  <a:srgbClr val="FF3300"/>
                </a:solidFill>
                <a:effectLst>
                  <a:outerShdw blurRad="38100" dist="38100" dir="2700000" algn="tl">
                    <a:srgbClr val="FFFFFF"/>
                  </a:outerShdw>
                </a:effectLst>
                <a:latin typeface="Courier New" pitchFamily="49" charset="0"/>
              </a:rPr>
              <a:t>Table altered.</a:t>
            </a:r>
          </a:p>
        </p:txBody>
      </p:sp>
      <p:pic>
        <p:nvPicPr>
          <p:cNvPr id="50192" name="Picture 16"/>
          <p:cNvPicPr>
            <a:picLocks noChangeAspect="1" noChangeArrowheads="1"/>
          </p:cNvPicPr>
          <p:nvPr/>
        </p:nvPicPr>
        <p:blipFill>
          <a:blip r:embed="rId3" cstate="print"/>
          <a:srcRect t="76857" r="11485" b="7766"/>
          <a:stretch>
            <a:fillRect/>
          </a:stretch>
        </p:blipFill>
        <p:spPr bwMode="auto">
          <a:xfrm>
            <a:off x="273133" y="4073237"/>
            <a:ext cx="8633361" cy="878774"/>
          </a:xfrm>
          <a:prstGeom prst="rect">
            <a:avLst/>
          </a:prstGeom>
          <a:noFill/>
          <a:ln w="25400" cap="flat" cmpd="sng">
            <a:noFill/>
            <a:prstDash val="solid"/>
            <a:miter lim="800000"/>
            <a:headEnd type="none" w="sm" len="sm"/>
            <a:tailEnd type="none" w="sm" len="sm"/>
          </a:ln>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US"/>
              <a:t>Objectives</a:t>
            </a:r>
          </a:p>
        </p:txBody>
      </p:sp>
      <p:sp>
        <p:nvSpPr>
          <p:cNvPr id="7171" name="Rectangle 3"/>
          <p:cNvSpPr>
            <a:spLocks noGrp="1" noChangeArrowheads="1"/>
          </p:cNvSpPr>
          <p:nvPr>
            <p:ph type="body" idx="1"/>
          </p:nvPr>
        </p:nvSpPr>
        <p:spPr>
          <a:xfrm>
            <a:off x="920750" y="1892300"/>
            <a:ext cx="7385050" cy="3136900"/>
          </a:xfrm>
          <a:noFill/>
          <a:ln/>
        </p:spPr>
        <p:txBody>
          <a:bodyPr/>
          <a:lstStyle/>
          <a:p>
            <a:pPr>
              <a:lnSpc>
                <a:spcPct val="65000"/>
              </a:lnSpc>
              <a:buFont typeface="Arial" charset="0"/>
              <a:buNone/>
            </a:pPr>
            <a:r>
              <a:rPr lang="en-US"/>
              <a:t>After completing this lesson, you should be able to </a:t>
            </a:r>
          </a:p>
          <a:p>
            <a:pPr>
              <a:lnSpc>
                <a:spcPct val="65000"/>
              </a:lnSpc>
              <a:buFont typeface="Arial" charset="0"/>
              <a:buNone/>
            </a:pPr>
            <a:r>
              <a:rPr lang="en-US"/>
              <a:t>do the following:</a:t>
            </a:r>
          </a:p>
          <a:p>
            <a:r>
              <a:rPr lang="en-US"/>
              <a:t>Describe the main database objects</a:t>
            </a:r>
          </a:p>
          <a:p>
            <a:r>
              <a:rPr lang="en-US"/>
              <a:t>Create tables</a:t>
            </a:r>
          </a:p>
          <a:p>
            <a:r>
              <a:rPr lang="en-US"/>
              <a:t>Describe the data types that can be used when specifying column definition</a:t>
            </a:r>
          </a:p>
          <a:p>
            <a:r>
              <a:rPr lang="en-US"/>
              <a:t>Alter table definitions</a:t>
            </a:r>
          </a:p>
          <a:p>
            <a:r>
              <a:rPr lang="en-US"/>
              <a:t>Drop, rename, and truncate tables</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ln/>
        </p:spPr>
        <p:txBody>
          <a:bodyPr/>
          <a:lstStyle/>
          <a:p>
            <a:r>
              <a:rPr lang="en-US"/>
              <a:t>Modifying a Column</a:t>
            </a:r>
          </a:p>
        </p:txBody>
      </p:sp>
      <p:sp>
        <p:nvSpPr>
          <p:cNvPr id="52227" name="Rectangle 3"/>
          <p:cNvSpPr>
            <a:spLocks noGrp="1" noChangeArrowheads="1"/>
          </p:cNvSpPr>
          <p:nvPr>
            <p:ph type="body" idx="1"/>
          </p:nvPr>
        </p:nvSpPr>
        <p:spPr>
          <a:xfrm>
            <a:off x="858838" y="1841500"/>
            <a:ext cx="7385050" cy="2784475"/>
          </a:xfrm>
          <a:noFill/>
          <a:ln/>
        </p:spPr>
        <p:txBody>
          <a:bodyPr/>
          <a:lstStyle/>
          <a:p>
            <a:r>
              <a:rPr lang="en-US" dirty="0"/>
              <a:t>You can change a column’s data type, size, and default value.</a:t>
            </a:r>
          </a:p>
          <a:p>
            <a:pPr>
              <a:buFont typeface="Arial" charset="0"/>
              <a:buNone/>
            </a:pPr>
            <a:endParaRPr lang="en-US" dirty="0"/>
          </a:p>
          <a:p>
            <a:pPr>
              <a:buFont typeface="Arial" charset="0"/>
              <a:buNone/>
            </a:pPr>
            <a:endParaRPr lang="en-US" dirty="0"/>
          </a:p>
          <a:p>
            <a:pPr>
              <a:buFont typeface="Arial" charset="0"/>
              <a:buNone/>
            </a:pPr>
            <a:endParaRPr lang="en-US" dirty="0"/>
          </a:p>
          <a:p>
            <a:r>
              <a:rPr lang="en-US" dirty="0"/>
              <a:t>A change to the default value affects only subsequent insertions to the table.</a:t>
            </a:r>
          </a:p>
        </p:txBody>
      </p:sp>
      <p:grpSp>
        <p:nvGrpSpPr>
          <p:cNvPr id="52230" name="Group 6"/>
          <p:cNvGrpSpPr>
            <a:grpSpLocks/>
          </p:cNvGrpSpPr>
          <p:nvPr/>
        </p:nvGrpSpPr>
        <p:grpSpPr bwMode="auto">
          <a:xfrm>
            <a:off x="914400" y="2590800"/>
            <a:ext cx="7510463" cy="946150"/>
            <a:chOff x="576" y="1632"/>
            <a:chExt cx="4731" cy="596"/>
          </a:xfrm>
        </p:grpSpPr>
        <p:sp>
          <p:nvSpPr>
            <p:cNvPr id="52228" name="Rectangle 4"/>
            <p:cNvSpPr>
              <a:spLocks noChangeArrowheads="1"/>
            </p:cNvSpPr>
            <p:nvPr/>
          </p:nvSpPr>
          <p:spPr bwMode="blackWhite">
            <a:xfrm>
              <a:off x="576" y="1632"/>
              <a:ext cx="4731" cy="59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5000"/>
                </a:lnSpc>
                <a:tabLst>
                  <a:tab pos="1200150" algn="l"/>
                </a:tabLst>
              </a:pPr>
              <a:endParaRPr lang="en-US" sz="1800" b="1">
                <a:solidFill>
                  <a:srgbClr val="000000"/>
                </a:solidFill>
                <a:latin typeface="Courier New" pitchFamily="49" charset="0"/>
              </a:endParaRPr>
            </a:p>
            <a:p>
              <a:pPr>
                <a:lnSpc>
                  <a:spcPct val="95000"/>
                </a:lnSpc>
                <a:tabLst>
                  <a:tab pos="1200150" algn="l"/>
                </a:tabLst>
              </a:pPr>
              <a:endParaRPr lang="en-US" sz="1800" b="1">
                <a:solidFill>
                  <a:srgbClr val="000000"/>
                </a:solidFill>
                <a:latin typeface="Courier New" pitchFamily="49" charset="0"/>
              </a:endParaRPr>
            </a:p>
            <a:p>
              <a:pPr>
                <a:lnSpc>
                  <a:spcPct val="95000"/>
                </a:lnSpc>
                <a:tabLst>
                  <a:tab pos="1200150" algn="l"/>
                </a:tabLst>
              </a:pPr>
              <a:endParaRPr lang="en-US" sz="1800" b="1">
                <a:solidFill>
                  <a:srgbClr val="000000"/>
                </a:solidFill>
                <a:latin typeface="Courier New" pitchFamily="49" charset="0"/>
              </a:endParaRPr>
            </a:p>
            <a:p>
              <a:pPr>
                <a:lnSpc>
                  <a:spcPct val="95000"/>
                </a:lnSpc>
                <a:tabLst>
                  <a:tab pos="1200150" algn="l"/>
                </a:tabLst>
              </a:pPr>
              <a:endParaRPr lang="en-US" sz="1800" b="1">
                <a:solidFill>
                  <a:srgbClr val="000000"/>
                </a:solidFill>
                <a:latin typeface="Courier New" pitchFamily="49" charset="0"/>
              </a:endParaRPr>
            </a:p>
          </p:txBody>
        </p:sp>
        <p:sp>
          <p:nvSpPr>
            <p:cNvPr id="52229" name="Rectangle 5"/>
            <p:cNvSpPr>
              <a:spLocks noChangeArrowheads="1"/>
            </p:cNvSpPr>
            <p:nvPr/>
          </p:nvSpPr>
          <p:spPr bwMode="blackWhite">
            <a:xfrm>
              <a:off x="627" y="1665"/>
              <a:ext cx="4144" cy="542"/>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dirty="0">
                  <a:solidFill>
                    <a:srgbClr val="000000"/>
                  </a:solidFill>
                  <a:latin typeface="Courier New" pitchFamily="49" charset="0"/>
                </a:rPr>
                <a:t>ALTER TABLE	dept80</a:t>
              </a:r>
            </a:p>
            <a:p>
              <a:pPr>
                <a:tabLst>
                  <a:tab pos="1200150" algn="l"/>
                </a:tabLst>
              </a:pPr>
              <a:r>
                <a:rPr lang="en-US" sz="1800" b="1" dirty="0">
                  <a:solidFill>
                    <a:srgbClr val="000000"/>
                  </a:solidFill>
                  <a:latin typeface="Courier New" pitchFamily="49" charset="0"/>
                </a:rPr>
                <a:t>MODIFY		</a:t>
              </a:r>
              <a:r>
                <a:rPr lang="en-US" sz="1800" b="1" dirty="0" smtClean="0">
                  <a:solidFill>
                    <a:srgbClr val="000000"/>
                  </a:solidFill>
                  <a:latin typeface="Courier New" pitchFamily="49" charset="0"/>
                </a:rPr>
                <a:t>(</a:t>
              </a:r>
              <a:r>
                <a:rPr lang="en-US" sz="1800" b="1" dirty="0" err="1" smtClean="0">
                  <a:solidFill>
                    <a:srgbClr val="000000"/>
                  </a:solidFill>
                  <a:latin typeface="Courier New" pitchFamily="49" charset="0"/>
                </a:rPr>
                <a:t>ename</a:t>
              </a:r>
              <a:r>
                <a:rPr lang="en-US" sz="1800" b="1" dirty="0" smtClean="0">
                  <a:solidFill>
                    <a:srgbClr val="000000"/>
                  </a:solidFill>
                  <a:latin typeface="Courier New" pitchFamily="49" charset="0"/>
                </a:rPr>
                <a:t> </a:t>
              </a:r>
              <a:r>
                <a:rPr lang="en-US" sz="1800" b="1" dirty="0">
                  <a:solidFill>
                    <a:srgbClr val="000000"/>
                  </a:solidFill>
                  <a:latin typeface="Courier New" pitchFamily="49" charset="0"/>
                </a:rPr>
                <a:t>VARCHAR2(30));</a:t>
              </a:r>
            </a:p>
            <a:p>
              <a:pPr>
                <a:tabLst>
                  <a:tab pos="1200150" algn="l"/>
                </a:tabLst>
              </a:pPr>
              <a:r>
                <a:rPr lang="en-US" sz="1800" b="1" dirty="0">
                  <a:solidFill>
                    <a:srgbClr val="FF3300"/>
                  </a:solidFill>
                  <a:effectLst>
                    <a:outerShdw blurRad="38100" dist="38100" dir="2700000" algn="tl">
                      <a:srgbClr val="FFFFFF"/>
                    </a:outerShdw>
                  </a:effectLst>
                  <a:latin typeface="Courier New" pitchFamily="49" charset="0"/>
                </a:rPr>
                <a:t>Table altered.</a:t>
              </a:r>
            </a:p>
          </p:txBody>
        </p:sp>
      </p:gr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Guidelines</a:t>
            </a:r>
            <a:endParaRPr lang="en-PH" dirty="0"/>
          </a:p>
        </p:txBody>
      </p:sp>
      <p:sp>
        <p:nvSpPr>
          <p:cNvPr id="3" name="Content Placeholder 2"/>
          <p:cNvSpPr>
            <a:spLocks noGrp="1"/>
          </p:cNvSpPr>
          <p:nvPr>
            <p:ph idx="1"/>
          </p:nvPr>
        </p:nvSpPr>
        <p:spPr>
          <a:xfrm>
            <a:off x="874713" y="1814513"/>
            <a:ext cx="7385050" cy="3472362"/>
          </a:xfrm>
        </p:spPr>
        <p:txBody>
          <a:bodyPr/>
          <a:lstStyle/>
          <a:p>
            <a:r>
              <a:rPr lang="en-PH" sz="1800" dirty="0" smtClean="0"/>
              <a:t>You can increase the width or precision of a numeric column.</a:t>
            </a:r>
          </a:p>
          <a:p>
            <a:r>
              <a:rPr lang="en-PH" sz="1800" dirty="0" smtClean="0"/>
              <a:t>You can increase the width of numeric or character columns.</a:t>
            </a:r>
          </a:p>
          <a:p>
            <a:r>
              <a:rPr lang="en-PH" sz="1800" dirty="0" smtClean="0"/>
              <a:t>You can decrease the width of a column only if the column contains only null values or if the table has no rows.</a:t>
            </a:r>
          </a:p>
          <a:p>
            <a:r>
              <a:rPr lang="en-PH" sz="1800" dirty="0" smtClean="0"/>
              <a:t>You can change the data type only if the column contains null values.</a:t>
            </a:r>
          </a:p>
          <a:p>
            <a:r>
              <a:rPr lang="en-PH" sz="1800" dirty="0" smtClean="0"/>
              <a:t>You can convert a CHAR column to VARCHAR2 data type or convert a VARCHAR2 column to CHAR data type only if the column contains null values or if you do not change the size.</a:t>
            </a:r>
          </a:p>
          <a:p>
            <a:r>
              <a:rPr lang="en-PH" sz="1800" dirty="0" smtClean="0"/>
              <a:t>A change to the default value of a column affects only subsequent insertion to the table.</a:t>
            </a:r>
            <a:endParaRPr lang="en-PH" sz="1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a:ln/>
        </p:spPr>
        <p:txBody>
          <a:bodyPr/>
          <a:lstStyle/>
          <a:p>
            <a:r>
              <a:rPr lang="en-US"/>
              <a:t>Dropping a Column</a:t>
            </a:r>
          </a:p>
        </p:txBody>
      </p:sp>
      <p:sp>
        <p:nvSpPr>
          <p:cNvPr id="54275" name="Rectangle 3"/>
          <p:cNvSpPr>
            <a:spLocks noGrp="1" noChangeArrowheads="1"/>
          </p:cNvSpPr>
          <p:nvPr>
            <p:ph type="body" idx="1"/>
          </p:nvPr>
        </p:nvSpPr>
        <p:spPr>
          <a:xfrm>
            <a:off x="858838" y="1905000"/>
            <a:ext cx="7385050" cy="644525"/>
          </a:xfrm>
          <a:noFill/>
          <a:ln/>
        </p:spPr>
        <p:txBody>
          <a:bodyPr/>
          <a:lstStyle/>
          <a:p>
            <a:pPr>
              <a:lnSpc>
                <a:spcPct val="65000"/>
              </a:lnSpc>
              <a:buFont typeface="Arial" charset="0"/>
              <a:buNone/>
            </a:pPr>
            <a:r>
              <a:rPr lang="en-US" dirty="0"/>
              <a:t>Use the </a:t>
            </a:r>
            <a:r>
              <a:rPr lang="en-US" dirty="0">
                <a:latin typeface="Courier New" pitchFamily="49" charset="0"/>
              </a:rPr>
              <a:t>DROP COLUMN</a:t>
            </a:r>
            <a:r>
              <a:rPr lang="en-US" dirty="0"/>
              <a:t> clause to drop columns you no </a:t>
            </a:r>
          </a:p>
          <a:p>
            <a:pPr>
              <a:lnSpc>
                <a:spcPct val="65000"/>
              </a:lnSpc>
              <a:buFont typeface="Arial" charset="0"/>
              <a:buNone/>
            </a:pPr>
            <a:r>
              <a:rPr lang="en-US" dirty="0"/>
              <a:t>longer need from the table.</a:t>
            </a:r>
          </a:p>
        </p:txBody>
      </p:sp>
      <p:grpSp>
        <p:nvGrpSpPr>
          <p:cNvPr id="54278" name="Group 6"/>
          <p:cNvGrpSpPr>
            <a:grpSpLocks/>
          </p:cNvGrpSpPr>
          <p:nvPr/>
        </p:nvGrpSpPr>
        <p:grpSpPr bwMode="auto">
          <a:xfrm>
            <a:off x="903288" y="2817813"/>
            <a:ext cx="7510462" cy="946150"/>
            <a:chOff x="569" y="1775"/>
            <a:chExt cx="4731" cy="596"/>
          </a:xfrm>
        </p:grpSpPr>
        <p:sp>
          <p:nvSpPr>
            <p:cNvPr id="54276" name="Rectangle 4"/>
            <p:cNvSpPr>
              <a:spLocks noChangeArrowheads="1"/>
            </p:cNvSpPr>
            <p:nvPr/>
          </p:nvSpPr>
          <p:spPr bwMode="blackWhite">
            <a:xfrm>
              <a:off x="569" y="1775"/>
              <a:ext cx="4731" cy="59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5000"/>
                </a:lnSpc>
                <a:tabLst>
                  <a:tab pos="1200150" algn="l"/>
                </a:tabLst>
              </a:pPr>
              <a:endParaRPr lang="en-US" sz="1800" b="1">
                <a:solidFill>
                  <a:srgbClr val="000000"/>
                </a:solidFill>
                <a:latin typeface="Courier New" pitchFamily="49" charset="0"/>
              </a:endParaRPr>
            </a:p>
            <a:p>
              <a:pPr>
                <a:lnSpc>
                  <a:spcPct val="95000"/>
                </a:lnSpc>
                <a:tabLst>
                  <a:tab pos="1200150" algn="l"/>
                </a:tabLst>
              </a:pPr>
              <a:endParaRPr lang="en-US" sz="1800" b="1">
                <a:solidFill>
                  <a:srgbClr val="000000"/>
                </a:solidFill>
                <a:latin typeface="Courier New" pitchFamily="49" charset="0"/>
              </a:endParaRPr>
            </a:p>
            <a:p>
              <a:pPr>
                <a:lnSpc>
                  <a:spcPct val="95000"/>
                </a:lnSpc>
                <a:tabLst>
                  <a:tab pos="1200150" algn="l"/>
                </a:tabLst>
              </a:pPr>
              <a:endParaRPr lang="en-US" sz="1800" b="1">
                <a:solidFill>
                  <a:srgbClr val="000000"/>
                </a:solidFill>
                <a:latin typeface="Courier New" pitchFamily="49" charset="0"/>
              </a:endParaRPr>
            </a:p>
            <a:p>
              <a:pPr>
                <a:lnSpc>
                  <a:spcPct val="95000"/>
                </a:lnSpc>
                <a:tabLst>
                  <a:tab pos="1200150" algn="l"/>
                </a:tabLst>
              </a:pPr>
              <a:endParaRPr lang="en-US" sz="1800" b="1">
                <a:solidFill>
                  <a:srgbClr val="000000"/>
                </a:solidFill>
                <a:latin typeface="Courier New" pitchFamily="49" charset="0"/>
              </a:endParaRPr>
            </a:p>
          </p:txBody>
        </p:sp>
        <p:sp>
          <p:nvSpPr>
            <p:cNvPr id="54277" name="Rectangle 5"/>
            <p:cNvSpPr>
              <a:spLocks noChangeArrowheads="1"/>
            </p:cNvSpPr>
            <p:nvPr/>
          </p:nvSpPr>
          <p:spPr bwMode="blackWhite">
            <a:xfrm>
              <a:off x="620" y="1808"/>
              <a:ext cx="4144" cy="542"/>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ALTER TABLE  dept80</a:t>
              </a:r>
            </a:p>
            <a:p>
              <a:pPr>
                <a:tabLst>
                  <a:tab pos="1200150" algn="l"/>
                </a:tabLst>
              </a:pPr>
              <a:r>
                <a:rPr lang="en-US" sz="1800" b="1">
                  <a:solidFill>
                    <a:srgbClr val="000000"/>
                  </a:solidFill>
                  <a:latin typeface="Courier New" pitchFamily="49" charset="0"/>
                </a:rPr>
                <a:t>DROP COLUMN  job_id; </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Table altered.</a:t>
              </a:r>
            </a:p>
          </p:txBody>
        </p:sp>
      </p:gr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Guidelines</a:t>
            </a:r>
            <a:endParaRPr lang="en-PH" dirty="0"/>
          </a:p>
        </p:txBody>
      </p:sp>
      <p:sp>
        <p:nvSpPr>
          <p:cNvPr id="3" name="Content Placeholder 2"/>
          <p:cNvSpPr>
            <a:spLocks noGrp="1"/>
          </p:cNvSpPr>
          <p:nvPr>
            <p:ph idx="1"/>
          </p:nvPr>
        </p:nvSpPr>
        <p:spPr>
          <a:xfrm>
            <a:off x="874713" y="1814513"/>
            <a:ext cx="7385050" cy="2378216"/>
          </a:xfrm>
        </p:spPr>
        <p:txBody>
          <a:bodyPr/>
          <a:lstStyle/>
          <a:p>
            <a:r>
              <a:rPr lang="en-PH" dirty="0" smtClean="0"/>
              <a:t>The column may or may not contain data.</a:t>
            </a:r>
          </a:p>
          <a:p>
            <a:r>
              <a:rPr lang="en-PH" dirty="0" smtClean="0"/>
              <a:t>Using the alter table statement, only one column can be dropped at a time.</a:t>
            </a:r>
          </a:p>
          <a:p>
            <a:r>
              <a:rPr lang="en-PH" dirty="0" smtClean="0"/>
              <a:t>The table must have at least one column remaining in it after it is altered.</a:t>
            </a:r>
          </a:p>
          <a:p>
            <a:r>
              <a:rPr lang="en-PH" dirty="0" smtClean="0"/>
              <a:t>Once a column is dropped, it cannot be recovered.</a:t>
            </a:r>
            <a:endParaRPr lang="en-PH"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4" name="Rectangle 4"/>
          <p:cNvSpPr>
            <a:spLocks noChangeArrowheads="1"/>
          </p:cNvSpPr>
          <p:nvPr/>
        </p:nvSpPr>
        <p:spPr bwMode="blackWhite">
          <a:xfrm>
            <a:off x="1090613" y="3357563"/>
            <a:ext cx="6200775" cy="14430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5000"/>
              </a:lnSpc>
              <a:tabLst>
                <a:tab pos="1200150" algn="l"/>
              </a:tabLst>
            </a:pP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ALTER TABLE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SET   UNUSED	(</a:t>
            </a:r>
            <a:r>
              <a:rPr lang="en-US" sz="1800" b="1" i="1">
                <a:solidFill>
                  <a:srgbClr val="000000"/>
                </a:solidFill>
                <a:latin typeface="Courier New" pitchFamily="49" charset="0"/>
              </a:rPr>
              <a:t>column</a:t>
            </a:r>
            <a:r>
              <a:rPr lang="en-US" sz="1800" b="1">
                <a:solidFill>
                  <a:srgbClr val="000000"/>
                </a:solidFill>
                <a:latin typeface="Courier New" pitchFamily="49" charset="0"/>
              </a:rPr>
              <a:t>);</a:t>
            </a:r>
          </a:p>
          <a:p>
            <a:pPr>
              <a:tabLst>
                <a:tab pos="1200150" algn="l"/>
              </a:tabLst>
            </a:pPr>
            <a:r>
              <a:rPr lang="en-US" sz="1800" b="1">
                <a:solidFill>
                  <a:srgbClr val="000000"/>
                </a:solidFill>
                <a:latin typeface="Courier New" pitchFamily="49" charset="0"/>
              </a:rPr>
              <a:t>	</a:t>
            </a:r>
          </a:p>
          <a:p>
            <a:pPr>
              <a:tabLst>
                <a:tab pos="1200150" algn="l"/>
              </a:tabLst>
            </a:pPr>
            <a:r>
              <a:rPr lang="en-US" sz="1800" b="1">
                <a:solidFill>
                  <a:srgbClr val="000000"/>
                </a:solidFill>
                <a:latin typeface="Courier New" pitchFamily="49" charset="0"/>
              </a:rPr>
              <a:t>ALTER TABLE  table</a:t>
            </a:r>
          </a:p>
          <a:p>
            <a:pPr>
              <a:tabLst>
                <a:tab pos="1200150" algn="l"/>
              </a:tabLst>
            </a:pPr>
            <a:r>
              <a:rPr lang="en-US" sz="1800" b="1">
                <a:solidFill>
                  <a:srgbClr val="000000"/>
                </a:solidFill>
                <a:latin typeface="Courier New" pitchFamily="49" charset="0"/>
              </a:rPr>
              <a:t>SET   UNUSED COLUMN </a:t>
            </a:r>
            <a:r>
              <a:rPr lang="en-US" sz="1800" b="1" i="1">
                <a:solidFill>
                  <a:srgbClr val="000000"/>
                </a:solidFill>
                <a:latin typeface="Courier New" pitchFamily="49" charset="0"/>
              </a:rPr>
              <a:t>column;</a:t>
            </a: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56322" name="Rectangle 2"/>
          <p:cNvSpPr>
            <a:spLocks noGrp="1" noChangeArrowheads="1"/>
          </p:cNvSpPr>
          <p:nvPr>
            <p:ph type="title"/>
          </p:nvPr>
        </p:nvSpPr>
        <p:spPr>
          <a:noFill/>
          <a:ln/>
        </p:spPr>
        <p:txBody>
          <a:bodyPr/>
          <a:lstStyle/>
          <a:p>
            <a:r>
              <a:rPr lang="en-US"/>
              <a:t>The </a:t>
            </a:r>
            <a:r>
              <a:rPr lang="en-US">
                <a:latin typeface="Courier New" pitchFamily="49" charset="0"/>
              </a:rPr>
              <a:t>SET</a:t>
            </a:r>
            <a:r>
              <a:rPr lang="en-US"/>
              <a:t> </a:t>
            </a:r>
            <a:r>
              <a:rPr lang="en-US">
                <a:latin typeface="Courier New" pitchFamily="49" charset="0"/>
              </a:rPr>
              <a:t>UNUSED</a:t>
            </a:r>
            <a:r>
              <a:rPr lang="en-US"/>
              <a:t> Option</a:t>
            </a:r>
          </a:p>
        </p:txBody>
      </p:sp>
      <p:sp>
        <p:nvSpPr>
          <p:cNvPr id="56323" name="Rectangle 3"/>
          <p:cNvSpPr>
            <a:spLocks noGrp="1" noChangeArrowheads="1"/>
          </p:cNvSpPr>
          <p:nvPr>
            <p:ph type="body" idx="1"/>
          </p:nvPr>
        </p:nvSpPr>
        <p:spPr>
          <a:xfrm>
            <a:off x="838200" y="1843088"/>
            <a:ext cx="7385050" cy="1479550"/>
          </a:xfrm>
          <a:noFill/>
          <a:ln/>
        </p:spPr>
        <p:txBody>
          <a:bodyPr/>
          <a:lstStyle/>
          <a:p>
            <a:r>
              <a:rPr lang="en-US" dirty="0"/>
              <a:t>You use the </a:t>
            </a:r>
            <a:r>
              <a:rPr lang="en-US" dirty="0">
                <a:latin typeface="Courier New" pitchFamily="49" charset="0"/>
              </a:rPr>
              <a:t>SET UNUSED</a:t>
            </a:r>
            <a:r>
              <a:rPr lang="en-US" dirty="0"/>
              <a:t> option to mark one or more columns as unused.</a:t>
            </a:r>
          </a:p>
          <a:p>
            <a:r>
              <a:rPr lang="en-US" dirty="0"/>
              <a:t>You use the </a:t>
            </a:r>
            <a:r>
              <a:rPr lang="en-US" dirty="0">
                <a:latin typeface="Courier New" pitchFamily="49" charset="0"/>
              </a:rPr>
              <a:t>DROP UNUSED COLUMNS</a:t>
            </a:r>
            <a:r>
              <a:rPr lang="en-US" dirty="0"/>
              <a:t> option to remove the columns that are marked as unused.</a:t>
            </a:r>
          </a:p>
        </p:txBody>
      </p:sp>
      <p:sp>
        <p:nvSpPr>
          <p:cNvPr id="56326" name="Rectangle 6"/>
          <p:cNvSpPr>
            <a:spLocks noChangeArrowheads="1"/>
          </p:cNvSpPr>
          <p:nvPr/>
        </p:nvSpPr>
        <p:spPr bwMode="auto">
          <a:xfrm>
            <a:off x="1111250" y="3871913"/>
            <a:ext cx="488950" cy="396875"/>
          </a:xfrm>
          <a:prstGeom prst="rect">
            <a:avLst/>
          </a:prstGeom>
          <a:noFill/>
          <a:ln w="9525">
            <a:noFill/>
            <a:miter lim="800000"/>
            <a:headEnd/>
            <a:tailEnd/>
          </a:ln>
          <a:effectLst/>
        </p:spPr>
        <p:txBody>
          <a:bodyPr wrap="none" lIns="92075" tIns="46038" rIns="92075" bIns="46038">
            <a:spAutoFit/>
          </a:bodyPr>
          <a:lstStyle/>
          <a:p>
            <a:r>
              <a:rPr lang="en-US" sz="2000" b="1">
                <a:solidFill>
                  <a:srgbClr val="FF0033"/>
                </a:solidFill>
                <a:latin typeface="Courier New" pitchFamily="49" charset="0"/>
              </a:rPr>
              <a:t>OR</a:t>
            </a:r>
          </a:p>
        </p:txBody>
      </p:sp>
      <p:sp>
        <p:nvSpPr>
          <p:cNvPr id="56327" name="Rectangle 7"/>
          <p:cNvSpPr>
            <a:spLocks noChangeArrowheads="1"/>
          </p:cNvSpPr>
          <p:nvPr/>
        </p:nvSpPr>
        <p:spPr bwMode="auto">
          <a:xfrm>
            <a:off x="1141413" y="4513263"/>
            <a:ext cx="1749425" cy="238125"/>
          </a:xfrm>
          <a:prstGeom prst="rect">
            <a:avLst/>
          </a:prstGeom>
          <a:noFill/>
          <a:ln w="19050">
            <a:solidFill>
              <a:schemeClr val="hlink"/>
            </a:solidFill>
            <a:miter lim="800000"/>
            <a:headEnd/>
            <a:tailEnd/>
          </a:ln>
          <a:effectLst/>
        </p:spPr>
        <p:txBody>
          <a:bodyPr wrap="none" anchor="ctr"/>
          <a:lstStyle/>
          <a:p>
            <a:endParaRPr lang="en-PH"/>
          </a:p>
        </p:txBody>
      </p:sp>
      <p:sp>
        <p:nvSpPr>
          <p:cNvPr id="56328" name="Rectangle 8"/>
          <p:cNvSpPr>
            <a:spLocks noChangeArrowheads="1"/>
          </p:cNvSpPr>
          <p:nvPr/>
        </p:nvSpPr>
        <p:spPr bwMode="blackWhite">
          <a:xfrm>
            <a:off x="1090613" y="4979988"/>
            <a:ext cx="6276975" cy="7350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ALTER TABLE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DROP  UNUSED COLUMNS;</a:t>
            </a:r>
          </a:p>
        </p:txBody>
      </p:sp>
      <p:sp>
        <p:nvSpPr>
          <p:cNvPr id="56338" name="Rectangle 18"/>
          <p:cNvSpPr>
            <a:spLocks noChangeArrowheads="1"/>
          </p:cNvSpPr>
          <p:nvPr/>
        </p:nvSpPr>
        <p:spPr bwMode="auto">
          <a:xfrm>
            <a:off x="1150938" y="3633788"/>
            <a:ext cx="1690687" cy="271462"/>
          </a:xfrm>
          <a:prstGeom prst="rect">
            <a:avLst/>
          </a:prstGeom>
          <a:noFill/>
          <a:ln w="19050">
            <a:solidFill>
              <a:schemeClr val="hlink"/>
            </a:solidFill>
            <a:miter lim="800000"/>
            <a:headEnd/>
            <a:tailEnd/>
          </a:ln>
          <a:effectLst/>
        </p:spPr>
        <p:txBody>
          <a:bodyPr wrap="none" anchor="ctr"/>
          <a:lstStyle/>
          <a:p>
            <a:endParaRPr lang="en-PH"/>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a:lstStyle/>
          <a:p>
            <a:r>
              <a:rPr lang="en-US"/>
              <a:t>Dropping a Table</a:t>
            </a:r>
          </a:p>
        </p:txBody>
      </p:sp>
      <p:sp>
        <p:nvSpPr>
          <p:cNvPr id="58371" name="Rectangle 3"/>
          <p:cNvSpPr>
            <a:spLocks noGrp="1" noChangeArrowheads="1"/>
          </p:cNvSpPr>
          <p:nvPr>
            <p:ph type="body" idx="1"/>
          </p:nvPr>
        </p:nvSpPr>
        <p:spPr>
          <a:xfrm>
            <a:off x="874713" y="1814513"/>
            <a:ext cx="7385050" cy="1714500"/>
          </a:xfrm>
          <a:noFill/>
          <a:ln/>
        </p:spPr>
        <p:txBody>
          <a:bodyPr/>
          <a:lstStyle/>
          <a:p>
            <a:r>
              <a:rPr lang="en-US" dirty="0"/>
              <a:t>All data and structure in the table is deleted.</a:t>
            </a:r>
          </a:p>
          <a:p>
            <a:r>
              <a:rPr lang="en-US" dirty="0"/>
              <a:t>Any pending transactions are committed.</a:t>
            </a:r>
          </a:p>
          <a:p>
            <a:r>
              <a:rPr lang="en-US" dirty="0"/>
              <a:t>All indexes are dropped.</a:t>
            </a:r>
          </a:p>
          <a:p>
            <a:r>
              <a:rPr lang="en-US" dirty="0"/>
              <a:t>You </a:t>
            </a:r>
            <a:r>
              <a:rPr lang="en-US" i="1" dirty="0"/>
              <a:t>cannot</a:t>
            </a:r>
            <a:r>
              <a:rPr lang="en-US" dirty="0"/>
              <a:t> roll back the </a:t>
            </a:r>
            <a:r>
              <a:rPr lang="en-US" dirty="0">
                <a:latin typeface="Courier New" pitchFamily="49" charset="0"/>
              </a:rPr>
              <a:t>DROP TABLE</a:t>
            </a:r>
            <a:r>
              <a:rPr lang="en-US" dirty="0"/>
              <a:t> statement.</a:t>
            </a:r>
          </a:p>
        </p:txBody>
      </p:sp>
      <p:sp>
        <p:nvSpPr>
          <p:cNvPr id="58372" name="Rectangle 4"/>
          <p:cNvSpPr>
            <a:spLocks noChangeArrowheads="1"/>
          </p:cNvSpPr>
          <p:nvPr/>
        </p:nvSpPr>
        <p:spPr bwMode="blackWhite">
          <a:xfrm>
            <a:off x="895350" y="3813175"/>
            <a:ext cx="7529513" cy="758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p:txBody>
      </p:sp>
      <p:sp>
        <p:nvSpPr>
          <p:cNvPr id="58373" name="Rectangle 5"/>
          <p:cNvSpPr>
            <a:spLocks noChangeArrowheads="1"/>
          </p:cNvSpPr>
          <p:nvPr/>
        </p:nvSpPr>
        <p:spPr bwMode="blackWhite">
          <a:xfrm>
            <a:off x="1039813" y="3709988"/>
            <a:ext cx="6446837" cy="995362"/>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DROP TABLE dept80;</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Table dropped.</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a:lstStyle/>
          <a:p>
            <a:r>
              <a:rPr lang="en-US"/>
              <a:t>Changing the Name of an Object</a:t>
            </a:r>
          </a:p>
        </p:txBody>
      </p:sp>
      <p:sp>
        <p:nvSpPr>
          <p:cNvPr id="60419" name="Rectangle 3"/>
          <p:cNvSpPr>
            <a:spLocks noGrp="1" noChangeArrowheads="1"/>
          </p:cNvSpPr>
          <p:nvPr>
            <p:ph type="body" idx="1"/>
          </p:nvPr>
        </p:nvSpPr>
        <p:spPr>
          <a:xfrm>
            <a:off x="858838" y="1828800"/>
            <a:ext cx="7385050" cy="2032000"/>
          </a:xfrm>
          <a:noFill/>
          <a:ln/>
        </p:spPr>
        <p:txBody>
          <a:bodyPr/>
          <a:lstStyle/>
          <a:p>
            <a:r>
              <a:rPr lang="en-US"/>
              <a:t>To change the name of a table, view, sequence, or synonym, you execute the </a:t>
            </a:r>
            <a:r>
              <a:rPr lang="en-US">
                <a:latin typeface="Courier New" pitchFamily="49" charset="0"/>
              </a:rPr>
              <a:t>RENAME</a:t>
            </a:r>
            <a:r>
              <a:rPr lang="en-US"/>
              <a:t> statement.</a:t>
            </a:r>
          </a:p>
          <a:p>
            <a:pPr>
              <a:buFont typeface="Arial" charset="0"/>
              <a:buNone/>
            </a:pPr>
            <a:endParaRPr lang="en-US"/>
          </a:p>
          <a:p>
            <a:pPr>
              <a:buFont typeface="Arial" charset="0"/>
              <a:buNone/>
            </a:pPr>
            <a:endParaRPr lang="en-US"/>
          </a:p>
          <a:p>
            <a:r>
              <a:rPr lang="en-US"/>
              <a:t>You must be the owner of the object.</a:t>
            </a:r>
          </a:p>
        </p:txBody>
      </p:sp>
      <p:sp>
        <p:nvSpPr>
          <p:cNvPr id="60420" name="Rectangle 4"/>
          <p:cNvSpPr>
            <a:spLocks noChangeArrowheads="1"/>
          </p:cNvSpPr>
          <p:nvPr/>
        </p:nvSpPr>
        <p:spPr bwMode="blackWhite">
          <a:xfrm>
            <a:off x="971550" y="2630488"/>
            <a:ext cx="7453313" cy="7048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p:txBody>
      </p:sp>
      <p:sp>
        <p:nvSpPr>
          <p:cNvPr id="60421" name="Rectangle 5"/>
          <p:cNvSpPr>
            <a:spLocks noChangeArrowheads="1"/>
          </p:cNvSpPr>
          <p:nvPr/>
        </p:nvSpPr>
        <p:spPr bwMode="blackWhite">
          <a:xfrm>
            <a:off x="1146175" y="2552700"/>
            <a:ext cx="5422900" cy="842963"/>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RENAME dept TO detail_dept;</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Table renamed.</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a:lstStyle/>
          <a:p>
            <a:r>
              <a:rPr lang="en-US"/>
              <a:t>Truncating a Table</a:t>
            </a:r>
          </a:p>
        </p:txBody>
      </p:sp>
      <p:sp>
        <p:nvSpPr>
          <p:cNvPr id="62467" name="Rectangle 3"/>
          <p:cNvSpPr>
            <a:spLocks noGrp="1" noChangeArrowheads="1"/>
          </p:cNvSpPr>
          <p:nvPr>
            <p:ph type="body" idx="1"/>
          </p:nvPr>
        </p:nvSpPr>
        <p:spPr>
          <a:xfrm>
            <a:off x="858838" y="1838325"/>
            <a:ext cx="7385050" cy="3495675"/>
          </a:xfrm>
          <a:noFill/>
          <a:ln/>
        </p:spPr>
        <p:txBody>
          <a:bodyPr/>
          <a:lstStyle/>
          <a:p>
            <a:r>
              <a:rPr lang="en-US"/>
              <a:t>The </a:t>
            </a:r>
            <a:r>
              <a:rPr lang="en-US">
                <a:latin typeface="Courier New" pitchFamily="49" charset="0"/>
              </a:rPr>
              <a:t>TRUNCATE TABLE</a:t>
            </a:r>
            <a:r>
              <a:rPr lang="en-US"/>
              <a:t> statement:</a:t>
            </a:r>
          </a:p>
          <a:p>
            <a:pPr lvl="1"/>
            <a:r>
              <a:rPr lang="en-US"/>
              <a:t>Removes all rows from a table</a:t>
            </a:r>
          </a:p>
          <a:p>
            <a:pPr lvl="1"/>
            <a:r>
              <a:rPr lang="en-US"/>
              <a:t>Releases the storage space used by that table</a:t>
            </a:r>
          </a:p>
          <a:p>
            <a:pPr lvl="1">
              <a:buFontTx/>
              <a:buNone/>
            </a:pPr>
            <a:endParaRPr lang="en-US"/>
          </a:p>
          <a:p>
            <a:pPr lvl="1">
              <a:buFontTx/>
              <a:buNone/>
            </a:pPr>
            <a:endParaRPr lang="en-US"/>
          </a:p>
          <a:p>
            <a:r>
              <a:rPr lang="en-US"/>
              <a:t>You cannot roll back row removal when using </a:t>
            </a:r>
            <a:r>
              <a:rPr lang="en-US">
                <a:latin typeface="Courier New" pitchFamily="49" charset="0"/>
              </a:rPr>
              <a:t>TRUNCATE</a:t>
            </a:r>
            <a:r>
              <a:rPr lang="en-US"/>
              <a:t>.</a:t>
            </a:r>
          </a:p>
          <a:p>
            <a:r>
              <a:rPr lang="en-US"/>
              <a:t>Alternatively, you can remove rows by using the </a:t>
            </a:r>
            <a:r>
              <a:rPr lang="en-US">
                <a:latin typeface="Courier New" pitchFamily="49" charset="0"/>
              </a:rPr>
              <a:t>DELETE</a:t>
            </a:r>
            <a:r>
              <a:rPr lang="en-US"/>
              <a:t> statement.</a:t>
            </a:r>
          </a:p>
        </p:txBody>
      </p:sp>
      <p:sp>
        <p:nvSpPr>
          <p:cNvPr id="62468" name="Rectangle 4"/>
          <p:cNvSpPr>
            <a:spLocks noChangeArrowheads="1"/>
          </p:cNvSpPr>
          <p:nvPr/>
        </p:nvSpPr>
        <p:spPr bwMode="blackWhite">
          <a:xfrm>
            <a:off x="914400" y="3003550"/>
            <a:ext cx="7510463" cy="7667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p:txBody>
      </p:sp>
      <p:sp>
        <p:nvSpPr>
          <p:cNvPr id="62469" name="Rectangle 5"/>
          <p:cNvSpPr>
            <a:spLocks noChangeArrowheads="1"/>
          </p:cNvSpPr>
          <p:nvPr/>
        </p:nvSpPr>
        <p:spPr bwMode="blackWhite">
          <a:xfrm>
            <a:off x="1039813" y="2909888"/>
            <a:ext cx="5957887" cy="938212"/>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TRUNCATE TABLE detail_dept;</a:t>
            </a:r>
            <a:endParaRPr lang="en-US" sz="1800" b="1">
              <a:solidFill>
                <a:srgbClr val="000000"/>
              </a:solidFill>
              <a:effectLst>
                <a:outerShdw blurRad="38100" dist="38100" dir="2700000" algn="tl">
                  <a:srgbClr val="FFFFFF"/>
                </a:outerShdw>
              </a:effectLst>
              <a:latin typeface="Courier New" pitchFamily="49" charset="0"/>
            </a:endParaRP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Table truncated.</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a:ln/>
        </p:spPr>
        <p:txBody>
          <a:bodyPr/>
          <a:lstStyle/>
          <a:p>
            <a:r>
              <a:rPr lang="en-US"/>
              <a:t>Adding Comments to a Table</a:t>
            </a:r>
          </a:p>
        </p:txBody>
      </p:sp>
      <p:sp>
        <p:nvSpPr>
          <p:cNvPr id="64515" name="Rectangle 3"/>
          <p:cNvSpPr>
            <a:spLocks noGrp="1" noChangeArrowheads="1"/>
          </p:cNvSpPr>
          <p:nvPr>
            <p:ph type="body" idx="1"/>
          </p:nvPr>
        </p:nvSpPr>
        <p:spPr>
          <a:xfrm>
            <a:off x="914400" y="1828800"/>
            <a:ext cx="7724775" cy="3930650"/>
          </a:xfrm>
          <a:noFill/>
          <a:ln/>
        </p:spPr>
        <p:txBody>
          <a:bodyPr/>
          <a:lstStyle/>
          <a:p>
            <a:r>
              <a:rPr lang="en-US" dirty="0"/>
              <a:t>You can add comments to a table or column by using the </a:t>
            </a:r>
            <a:r>
              <a:rPr lang="en-US" dirty="0">
                <a:latin typeface="Courier New" pitchFamily="49" charset="0"/>
              </a:rPr>
              <a:t>COMMENT</a:t>
            </a:r>
            <a:r>
              <a:rPr lang="en-US" dirty="0"/>
              <a:t> statement.</a:t>
            </a:r>
          </a:p>
          <a:p>
            <a:pPr>
              <a:buFont typeface="Arial" charset="0"/>
              <a:buNone/>
            </a:pPr>
            <a:endParaRPr lang="en-US" dirty="0"/>
          </a:p>
          <a:p>
            <a:pPr>
              <a:buFont typeface="Arial" charset="0"/>
              <a:buNone/>
            </a:pPr>
            <a:endParaRPr lang="en-US" dirty="0"/>
          </a:p>
          <a:p>
            <a:r>
              <a:rPr lang="en-US" dirty="0"/>
              <a:t>Comments can be viewed through the data dictionary views:</a:t>
            </a:r>
          </a:p>
          <a:p>
            <a:pPr lvl="1"/>
            <a:r>
              <a:rPr lang="en-US" dirty="0">
                <a:latin typeface="Courier New" pitchFamily="49" charset="0"/>
              </a:rPr>
              <a:t>ALL_COL_COMMENTS</a:t>
            </a:r>
          </a:p>
          <a:p>
            <a:pPr lvl="1"/>
            <a:r>
              <a:rPr lang="en-US" dirty="0">
                <a:latin typeface="Courier New" pitchFamily="49" charset="0"/>
              </a:rPr>
              <a:t>USER_COL_COMMENTS</a:t>
            </a:r>
          </a:p>
          <a:p>
            <a:pPr lvl="1"/>
            <a:r>
              <a:rPr lang="en-US" dirty="0">
                <a:latin typeface="Courier New" pitchFamily="49" charset="0"/>
              </a:rPr>
              <a:t>ALL_TAB_COMMENTS</a:t>
            </a:r>
          </a:p>
          <a:p>
            <a:pPr lvl="1"/>
            <a:r>
              <a:rPr lang="en-US" dirty="0">
                <a:latin typeface="Courier New" pitchFamily="49" charset="0"/>
              </a:rPr>
              <a:t>USER_TAB_COMMENTS</a:t>
            </a:r>
          </a:p>
        </p:txBody>
      </p:sp>
      <p:sp>
        <p:nvSpPr>
          <p:cNvPr id="64516" name="Rectangle 4"/>
          <p:cNvSpPr>
            <a:spLocks noChangeArrowheads="1"/>
          </p:cNvSpPr>
          <p:nvPr/>
        </p:nvSpPr>
        <p:spPr bwMode="blackWhite">
          <a:xfrm>
            <a:off x="1160463" y="2484438"/>
            <a:ext cx="7510462" cy="9667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64517" name="Rectangle 5"/>
          <p:cNvSpPr>
            <a:spLocks noChangeArrowheads="1"/>
          </p:cNvSpPr>
          <p:nvPr/>
        </p:nvSpPr>
        <p:spPr bwMode="blackWhite">
          <a:xfrm>
            <a:off x="1225550" y="2508250"/>
            <a:ext cx="5978525" cy="909638"/>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COMMENT ON TABLE employees</a:t>
            </a:r>
          </a:p>
          <a:p>
            <a:pPr>
              <a:tabLst>
                <a:tab pos="1200150" algn="l"/>
              </a:tabLst>
            </a:pPr>
            <a:r>
              <a:rPr lang="en-US" sz="1800" b="1">
                <a:solidFill>
                  <a:srgbClr val="000000"/>
                </a:solidFill>
                <a:latin typeface="Courier New" pitchFamily="49" charset="0"/>
              </a:rPr>
              <a:t>IS 'Employee Information';</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Comment created.</a:t>
            </a: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blackWhite">
          <a:xfrm>
            <a:off x="944563" y="2355850"/>
            <a:ext cx="7294562" cy="3667125"/>
          </a:xfrm>
          <a:prstGeom prst="rect">
            <a:avLst/>
          </a:prstGeom>
          <a:solidFill>
            <a:srgbClr val="FFCC99"/>
          </a:solidFill>
          <a:ln w="25400">
            <a:solidFill>
              <a:srgbClr val="000000"/>
            </a:solidFill>
            <a:miter lim="800000"/>
            <a:headEnd/>
            <a:tailEnd/>
          </a:ln>
          <a:effectLst/>
        </p:spPr>
        <p:txBody>
          <a:bodyPr wrap="none" anchor="ctr"/>
          <a:lstStyle/>
          <a:p>
            <a:endParaRPr lang="en-PH"/>
          </a:p>
        </p:txBody>
      </p:sp>
      <p:sp>
        <p:nvSpPr>
          <p:cNvPr id="66563" name="Line 3"/>
          <p:cNvSpPr>
            <a:spLocks noChangeShapeType="1"/>
          </p:cNvSpPr>
          <p:nvPr/>
        </p:nvSpPr>
        <p:spPr bwMode="auto">
          <a:xfrm>
            <a:off x="954088" y="3273425"/>
            <a:ext cx="7280275" cy="0"/>
          </a:xfrm>
          <a:prstGeom prst="line">
            <a:avLst/>
          </a:prstGeom>
          <a:noFill/>
          <a:ln w="12700">
            <a:solidFill>
              <a:srgbClr val="000000"/>
            </a:solidFill>
            <a:round/>
            <a:headEnd type="none" w="sm" len="sm"/>
            <a:tailEnd type="none" w="sm" len="sm"/>
          </a:ln>
          <a:effectLst/>
        </p:spPr>
        <p:txBody>
          <a:bodyPr/>
          <a:lstStyle/>
          <a:p>
            <a:endParaRPr lang="en-PH"/>
          </a:p>
        </p:txBody>
      </p:sp>
      <p:sp>
        <p:nvSpPr>
          <p:cNvPr id="66564" name="Line 4"/>
          <p:cNvSpPr>
            <a:spLocks noChangeShapeType="1"/>
          </p:cNvSpPr>
          <p:nvPr/>
        </p:nvSpPr>
        <p:spPr bwMode="auto">
          <a:xfrm flipV="1">
            <a:off x="3190875" y="2355850"/>
            <a:ext cx="0" cy="3667125"/>
          </a:xfrm>
          <a:prstGeom prst="line">
            <a:avLst/>
          </a:prstGeom>
          <a:noFill/>
          <a:ln w="12700">
            <a:solidFill>
              <a:srgbClr val="000000"/>
            </a:solidFill>
            <a:round/>
            <a:headEnd type="none" w="sm" len="sm"/>
            <a:tailEnd type="none" w="sm" len="sm"/>
          </a:ln>
          <a:effectLst/>
        </p:spPr>
        <p:txBody>
          <a:bodyPr/>
          <a:lstStyle/>
          <a:p>
            <a:endParaRPr lang="en-PH"/>
          </a:p>
        </p:txBody>
      </p:sp>
      <p:sp>
        <p:nvSpPr>
          <p:cNvPr id="66565" name="Rectangle 5"/>
          <p:cNvSpPr>
            <a:spLocks noGrp="1" noChangeArrowheads="1"/>
          </p:cNvSpPr>
          <p:nvPr>
            <p:ph type="title"/>
          </p:nvPr>
        </p:nvSpPr>
        <p:spPr>
          <a:xfrm>
            <a:off x="922338" y="530225"/>
            <a:ext cx="7299325" cy="881063"/>
          </a:xfrm>
          <a:noFill/>
          <a:ln/>
        </p:spPr>
        <p:txBody>
          <a:bodyPr/>
          <a:lstStyle/>
          <a:p>
            <a:r>
              <a:rPr lang="en-US"/>
              <a:t>Summary</a:t>
            </a:r>
          </a:p>
        </p:txBody>
      </p:sp>
      <p:sp>
        <p:nvSpPr>
          <p:cNvPr id="66566" name="Rectangle 6"/>
          <p:cNvSpPr>
            <a:spLocks noChangeArrowheads="1"/>
          </p:cNvSpPr>
          <p:nvPr/>
        </p:nvSpPr>
        <p:spPr bwMode="blackWhite">
          <a:xfrm>
            <a:off x="1143000" y="2501900"/>
            <a:ext cx="7123113" cy="3425825"/>
          </a:xfrm>
          <a:prstGeom prst="rect">
            <a:avLst/>
          </a:prstGeom>
          <a:noFill/>
          <a:ln w="9525">
            <a:noFill/>
            <a:miter lim="800000"/>
            <a:headEnd/>
            <a:tailEnd/>
          </a:ln>
          <a:effectLst/>
        </p:spPr>
        <p:txBody>
          <a:bodyPr lIns="92075" tIns="46038" rIns="92075" bIns="46038">
            <a:spAutoFit/>
          </a:bodyPr>
          <a:lstStyle/>
          <a:p>
            <a:pPr>
              <a:lnSpc>
                <a:spcPct val="95000"/>
              </a:lnSpc>
              <a:spcBef>
                <a:spcPct val="60000"/>
              </a:spcBef>
              <a:tabLst>
                <a:tab pos="2165350" algn="l"/>
              </a:tabLst>
            </a:pPr>
            <a:r>
              <a:rPr lang="en-US" sz="1800" b="1" dirty="0">
                <a:solidFill>
                  <a:srgbClr val="000000"/>
                </a:solidFill>
                <a:latin typeface="Arial" charset="0"/>
              </a:rPr>
              <a:t>Statement 	Description</a:t>
            </a:r>
          </a:p>
          <a:p>
            <a:pPr>
              <a:lnSpc>
                <a:spcPct val="95000"/>
              </a:lnSpc>
              <a:spcBef>
                <a:spcPct val="60000"/>
              </a:spcBef>
              <a:tabLst>
                <a:tab pos="2165350" algn="l"/>
              </a:tabLst>
            </a:pPr>
            <a:r>
              <a:rPr lang="en-US" sz="1800" b="1" dirty="0">
                <a:solidFill>
                  <a:srgbClr val="000000"/>
                </a:solidFill>
                <a:latin typeface="Courier New" pitchFamily="49" charset="0"/>
              </a:rPr>
              <a:t>CREATE TABLE</a:t>
            </a:r>
            <a:r>
              <a:rPr lang="en-US" sz="1800" b="1" dirty="0">
                <a:solidFill>
                  <a:srgbClr val="000000"/>
                </a:solidFill>
                <a:latin typeface="Arial" charset="0"/>
              </a:rPr>
              <a:t> 	Creates a table </a:t>
            </a:r>
          </a:p>
          <a:p>
            <a:pPr>
              <a:lnSpc>
                <a:spcPct val="95000"/>
              </a:lnSpc>
              <a:spcBef>
                <a:spcPct val="60000"/>
              </a:spcBef>
              <a:tabLst>
                <a:tab pos="2165350" algn="l"/>
              </a:tabLst>
            </a:pPr>
            <a:r>
              <a:rPr lang="en-US" sz="1800" b="1" dirty="0">
                <a:solidFill>
                  <a:srgbClr val="000000"/>
                </a:solidFill>
                <a:latin typeface="Courier New" pitchFamily="49" charset="0"/>
              </a:rPr>
              <a:t>ALTER TABLE</a:t>
            </a:r>
            <a:r>
              <a:rPr lang="en-US" sz="1800" b="1" dirty="0">
                <a:solidFill>
                  <a:srgbClr val="000000"/>
                </a:solidFill>
                <a:latin typeface="Arial" charset="0"/>
              </a:rPr>
              <a:t> 	Modifies table structures </a:t>
            </a:r>
          </a:p>
          <a:p>
            <a:pPr>
              <a:lnSpc>
                <a:spcPct val="95000"/>
              </a:lnSpc>
              <a:spcBef>
                <a:spcPct val="60000"/>
              </a:spcBef>
              <a:tabLst>
                <a:tab pos="2165350" algn="l"/>
              </a:tabLst>
            </a:pPr>
            <a:r>
              <a:rPr lang="en-US" sz="1800" b="1" dirty="0">
                <a:solidFill>
                  <a:srgbClr val="000000"/>
                </a:solidFill>
                <a:latin typeface="Courier New" pitchFamily="49" charset="0"/>
              </a:rPr>
              <a:t>DROP TABLE</a:t>
            </a:r>
            <a:r>
              <a:rPr lang="en-US" sz="1800" b="1" dirty="0">
                <a:solidFill>
                  <a:srgbClr val="000000"/>
                </a:solidFill>
                <a:latin typeface="Arial" charset="0"/>
              </a:rPr>
              <a:t> 	Removes the rows and table structure</a:t>
            </a:r>
          </a:p>
          <a:p>
            <a:pPr>
              <a:lnSpc>
                <a:spcPct val="95000"/>
              </a:lnSpc>
              <a:spcBef>
                <a:spcPct val="60000"/>
              </a:spcBef>
              <a:tabLst>
                <a:tab pos="2165350" algn="l"/>
              </a:tabLst>
            </a:pPr>
            <a:r>
              <a:rPr lang="en-US" sz="1800" b="1" dirty="0">
                <a:solidFill>
                  <a:srgbClr val="000000"/>
                </a:solidFill>
                <a:latin typeface="Courier New" pitchFamily="49" charset="0"/>
              </a:rPr>
              <a:t>RENAME</a:t>
            </a:r>
            <a:r>
              <a:rPr lang="en-US" sz="1800" b="1" dirty="0">
                <a:solidFill>
                  <a:srgbClr val="000000"/>
                </a:solidFill>
                <a:latin typeface="Arial" charset="0"/>
              </a:rPr>
              <a:t> 	Changes the name of a table, view, </a:t>
            </a:r>
            <a:br>
              <a:rPr lang="en-US" sz="1800" b="1" dirty="0">
                <a:solidFill>
                  <a:srgbClr val="000000"/>
                </a:solidFill>
                <a:latin typeface="Arial" charset="0"/>
              </a:rPr>
            </a:br>
            <a:r>
              <a:rPr lang="en-US" sz="1800" b="1" dirty="0">
                <a:solidFill>
                  <a:srgbClr val="000000"/>
                </a:solidFill>
                <a:latin typeface="Arial" charset="0"/>
              </a:rPr>
              <a:t>	sequence, or synonym</a:t>
            </a:r>
          </a:p>
          <a:p>
            <a:pPr>
              <a:lnSpc>
                <a:spcPct val="95000"/>
              </a:lnSpc>
              <a:spcBef>
                <a:spcPct val="60000"/>
              </a:spcBef>
              <a:tabLst>
                <a:tab pos="2165350" algn="l"/>
              </a:tabLst>
            </a:pPr>
            <a:r>
              <a:rPr lang="en-US" sz="1800" b="1" dirty="0">
                <a:solidFill>
                  <a:srgbClr val="000000"/>
                </a:solidFill>
                <a:latin typeface="Courier New" pitchFamily="49" charset="0"/>
              </a:rPr>
              <a:t>TRUNCATE </a:t>
            </a:r>
            <a:r>
              <a:rPr lang="en-US" sz="1800" b="1" dirty="0">
                <a:solidFill>
                  <a:srgbClr val="000000"/>
                </a:solidFill>
                <a:latin typeface="Arial" charset="0"/>
              </a:rPr>
              <a:t>	Removes all rows from a table and </a:t>
            </a:r>
            <a:br>
              <a:rPr lang="en-US" sz="1800" b="1" dirty="0">
                <a:solidFill>
                  <a:srgbClr val="000000"/>
                </a:solidFill>
                <a:latin typeface="Arial" charset="0"/>
              </a:rPr>
            </a:br>
            <a:r>
              <a:rPr lang="en-US" sz="1800" b="1" dirty="0">
                <a:solidFill>
                  <a:srgbClr val="000000"/>
                </a:solidFill>
                <a:latin typeface="Arial" charset="0"/>
              </a:rPr>
              <a:t>	releases the storage space</a:t>
            </a:r>
          </a:p>
          <a:p>
            <a:pPr>
              <a:lnSpc>
                <a:spcPct val="95000"/>
              </a:lnSpc>
              <a:spcBef>
                <a:spcPct val="60000"/>
              </a:spcBef>
              <a:tabLst>
                <a:tab pos="2165350" algn="l"/>
              </a:tabLst>
            </a:pPr>
            <a:r>
              <a:rPr lang="en-US" sz="1800" b="1" dirty="0">
                <a:solidFill>
                  <a:srgbClr val="000000"/>
                </a:solidFill>
                <a:latin typeface="Courier New" pitchFamily="49" charset="0"/>
              </a:rPr>
              <a:t>COMMENT </a:t>
            </a:r>
            <a:r>
              <a:rPr lang="en-US" sz="1800" b="1" dirty="0">
                <a:solidFill>
                  <a:srgbClr val="000000"/>
                </a:solidFill>
                <a:latin typeface="Arial" charset="0"/>
              </a:rPr>
              <a:t>	Adds comments to a table or view</a:t>
            </a:r>
          </a:p>
        </p:txBody>
      </p:sp>
      <p:sp>
        <p:nvSpPr>
          <p:cNvPr id="66567" name="Line 7"/>
          <p:cNvSpPr>
            <a:spLocks noChangeShapeType="1"/>
          </p:cNvSpPr>
          <p:nvPr/>
        </p:nvSpPr>
        <p:spPr bwMode="auto">
          <a:xfrm>
            <a:off x="954088" y="2881313"/>
            <a:ext cx="7280275" cy="7937"/>
          </a:xfrm>
          <a:prstGeom prst="line">
            <a:avLst/>
          </a:prstGeom>
          <a:noFill/>
          <a:ln w="50800">
            <a:solidFill>
              <a:srgbClr val="000000"/>
            </a:solidFill>
            <a:round/>
            <a:headEnd type="none" w="sm" len="sm"/>
            <a:tailEnd type="none" w="sm" len="sm"/>
          </a:ln>
          <a:effectLst/>
        </p:spPr>
        <p:txBody>
          <a:bodyPr/>
          <a:lstStyle/>
          <a:p>
            <a:endParaRPr lang="en-PH"/>
          </a:p>
        </p:txBody>
      </p:sp>
      <p:sp>
        <p:nvSpPr>
          <p:cNvPr id="66568" name="Line 8"/>
          <p:cNvSpPr>
            <a:spLocks noChangeShapeType="1"/>
          </p:cNvSpPr>
          <p:nvPr/>
        </p:nvSpPr>
        <p:spPr bwMode="auto">
          <a:xfrm>
            <a:off x="944563" y="3705225"/>
            <a:ext cx="7289800" cy="0"/>
          </a:xfrm>
          <a:prstGeom prst="line">
            <a:avLst/>
          </a:prstGeom>
          <a:noFill/>
          <a:ln w="12700">
            <a:solidFill>
              <a:srgbClr val="000000"/>
            </a:solidFill>
            <a:round/>
            <a:headEnd type="none" w="sm" len="sm"/>
            <a:tailEnd type="none" w="sm" len="sm"/>
          </a:ln>
          <a:effectLst/>
        </p:spPr>
        <p:txBody>
          <a:bodyPr/>
          <a:lstStyle/>
          <a:p>
            <a:endParaRPr lang="en-PH"/>
          </a:p>
        </p:txBody>
      </p:sp>
      <p:sp>
        <p:nvSpPr>
          <p:cNvPr id="66569" name="Line 9"/>
          <p:cNvSpPr>
            <a:spLocks noChangeShapeType="1"/>
          </p:cNvSpPr>
          <p:nvPr/>
        </p:nvSpPr>
        <p:spPr bwMode="auto">
          <a:xfrm>
            <a:off x="944563" y="4138613"/>
            <a:ext cx="7299325" cy="0"/>
          </a:xfrm>
          <a:prstGeom prst="line">
            <a:avLst/>
          </a:prstGeom>
          <a:noFill/>
          <a:ln w="12700">
            <a:solidFill>
              <a:srgbClr val="000000"/>
            </a:solidFill>
            <a:round/>
            <a:headEnd type="none" w="sm" len="sm"/>
            <a:tailEnd type="none" w="sm" len="sm"/>
          </a:ln>
          <a:effectLst/>
        </p:spPr>
        <p:txBody>
          <a:bodyPr/>
          <a:lstStyle/>
          <a:p>
            <a:endParaRPr lang="en-PH"/>
          </a:p>
        </p:txBody>
      </p:sp>
      <p:sp>
        <p:nvSpPr>
          <p:cNvPr id="66570" name="Line 10"/>
          <p:cNvSpPr>
            <a:spLocks noChangeShapeType="1"/>
          </p:cNvSpPr>
          <p:nvPr/>
        </p:nvSpPr>
        <p:spPr bwMode="auto">
          <a:xfrm>
            <a:off x="944563" y="4830763"/>
            <a:ext cx="7299325" cy="0"/>
          </a:xfrm>
          <a:prstGeom prst="line">
            <a:avLst/>
          </a:prstGeom>
          <a:noFill/>
          <a:ln w="12700">
            <a:solidFill>
              <a:srgbClr val="000000"/>
            </a:solidFill>
            <a:round/>
            <a:headEnd type="none" w="sm" len="sm"/>
            <a:tailEnd type="none" w="sm" len="sm"/>
          </a:ln>
          <a:effectLst/>
        </p:spPr>
        <p:txBody>
          <a:bodyPr/>
          <a:lstStyle/>
          <a:p>
            <a:endParaRPr lang="en-PH"/>
          </a:p>
        </p:txBody>
      </p:sp>
      <p:sp>
        <p:nvSpPr>
          <p:cNvPr id="66571" name="Line 11"/>
          <p:cNvSpPr>
            <a:spLocks noChangeShapeType="1"/>
          </p:cNvSpPr>
          <p:nvPr/>
        </p:nvSpPr>
        <p:spPr bwMode="auto">
          <a:xfrm>
            <a:off x="958850" y="5508625"/>
            <a:ext cx="7280275" cy="0"/>
          </a:xfrm>
          <a:prstGeom prst="line">
            <a:avLst/>
          </a:prstGeom>
          <a:noFill/>
          <a:ln w="12700">
            <a:solidFill>
              <a:srgbClr val="000000"/>
            </a:solidFill>
            <a:round/>
            <a:headEnd type="none" w="sm" len="sm"/>
            <a:tailEnd type="none" w="sm" len="sm"/>
          </a:ln>
          <a:effectLst/>
        </p:spPr>
        <p:txBody>
          <a:bodyPr/>
          <a:lstStyle/>
          <a:p>
            <a:endParaRPr lang="en-PH"/>
          </a:p>
        </p:txBody>
      </p:sp>
      <p:sp>
        <p:nvSpPr>
          <p:cNvPr id="66572" name="Rectangle 12"/>
          <p:cNvSpPr>
            <a:spLocks noChangeArrowheads="1"/>
          </p:cNvSpPr>
          <p:nvPr/>
        </p:nvSpPr>
        <p:spPr bwMode="auto">
          <a:xfrm>
            <a:off x="762000" y="1592263"/>
            <a:ext cx="7589838" cy="727075"/>
          </a:xfrm>
          <a:prstGeom prst="rect">
            <a:avLst/>
          </a:prstGeom>
          <a:noFill/>
          <a:ln w="9525">
            <a:noFill/>
            <a:miter lim="800000"/>
            <a:headEnd/>
            <a:tailEnd/>
          </a:ln>
          <a:effectLst/>
        </p:spPr>
        <p:txBody>
          <a:bodyPr wrap="none" lIns="92075" tIns="46038" rIns="92075" bIns="46038">
            <a:spAutoFit/>
          </a:bodyPr>
          <a:lstStyle/>
          <a:p>
            <a:pPr>
              <a:lnSpc>
                <a:spcPct val="95000"/>
              </a:lnSpc>
            </a:pPr>
            <a:r>
              <a:rPr lang="en-US" sz="2200" b="1">
                <a:solidFill>
                  <a:schemeClr val="tx1"/>
                </a:solidFill>
                <a:latin typeface="Arial" charset="0"/>
              </a:rPr>
              <a:t>In this lesson, you should have learned how to use DDL</a:t>
            </a:r>
          </a:p>
          <a:p>
            <a:pPr>
              <a:lnSpc>
                <a:spcPct val="95000"/>
              </a:lnSpc>
            </a:pPr>
            <a:r>
              <a:rPr lang="en-US" sz="2200" b="1">
                <a:solidFill>
                  <a:schemeClr val="tx1"/>
                </a:solidFill>
                <a:latin typeface="Arial" charset="0"/>
              </a:rPr>
              <a:t>statements to create, alter, drop, and rename tables. </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1179513" y="1595438"/>
            <a:ext cx="6786562" cy="3609975"/>
          </a:xfrm>
          <a:prstGeom prst="rect">
            <a:avLst/>
          </a:prstGeom>
          <a:solidFill>
            <a:srgbClr val="FFCC99"/>
          </a:solidFill>
          <a:ln w="25400">
            <a:solidFill>
              <a:srgbClr val="000000"/>
            </a:solidFill>
            <a:miter lim="800000"/>
            <a:headEnd/>
            <a:tailEnd/>
          </a:ln>
          <a:effectLst/>
        </p:spPr>
        <p:txBody>
          <a:bodyPr wrap="none" anchor="ctr"/>
          <a:lstStyle/>
          <a:p>
            <a:endParaRPr lang="en-PH"/>
          </a:p>
        </p:txBody>
      </p:sp>
      <p:sp>
        <p:nvSpPr>
          <p:cNvPr id="9219" name="Rectangle 3"/>
          <p:cNvSpPr>
            <a:spLocks noGrp="1" noChangeArrowheads="1"/>
          </p:cNvSpPr>
          <p:nvPr>
            <p:ph type="title"/>
          </p:nvPr>
        </p:nvSpPr>
        <p:spPr>
          <a:xfrm>
            <a:off x="922338" y="530225"/>
            <a:ext cx="7299325" cy="881063"/>
          </a:xfrm>
          <a:noFill/>
          <a:ln/>
        </p:spPr>
        <p:txBody>
          <a:bodyPr/>
          <a:lstStyle/>
          <a:p>
            <a:r>
              <a:rPr lang="en-US" sz="3400"/>
              <a:t>Database Objects</a:t>
            </a:r>
          </a:p>
        </p:txBody>
      </p:sp>
      <p:sp>
        <p:nvSpPr>
          <p:cNvPr id="9220" name="Line 4"/>
          <p:cNvSpPr>
            <a:spLocks noChangeShapeType="1"/>
          </p:cNvSpPr>
          <p:nvPr/>
        </p:nvSpPr>
        <p:spPr bwMode="auto">
          <a:xfrm flipV="1">
            <a:off x="1165225" y="3008313"/>
            <a:ext cx="6786563" cy="4762"/>
          </a:xfrm>
          <a:prstGeom prst="line">
            <a:avLst/>
          </a:prstGeom>
          <a:noFill/>
          <a:ln w="12700">
            <a:solidFill>
              <a:srgbClr val="000000"/>
            </a:solidFill>
            <a:round/>
            <a:headEnd type="none" w="sm" len="sm"/>
            <a:tailEnd type="none" w="sm" len="sm"/>
          </a:ln>
          <a:effectLst/>
        </p:spPr>
        <p:txBody>
          <a:bodyPr/>
          <a:lstStyle/>
          <a:p>
            <a:endParaRPr lang="en-PH"/>
          </a:p>
        </p:txBody>
      </p:sp>
      <p:sp>
        <p:nvSpPr>
          <p:cNvPr id="9221" name="Line 5"/>
          <p:cNvSpPr>
            <a:spLocks noChangeShapeType="1"/>
          </p:cNvSpPr>
          <p:nvPr/>
        </p:nvSpPr>
        <p:spPr bwMode="auto">
          <a:xfrm>
            <a:off x="1181100" y="3876675"/>
            <a:ext cx="6775450" cy="0"/>
          </a:xfrm>
          <a:prstGeom prst="line">
            <a:avLst/>
          </a:prstGeom>
          <a:noFill/>
          <a:ln w="12700">
            <a:solidFill>
              <a:srgbClr val="000000"/>
            </a:solidFill>
            <a:round/>
            <a:headEnd type="none" w="sm" len="sm"/>
            <a:tailEnd type="none" w="sm" len="sm"/>
          </a:ln>
          <a:effectLst/>
        </p:spPr>
        <p:txBody>
          <a:bodyPr/>
          <a:lstStyle/>
          <a:p>
            <a:endParaRPr lang="en-PH"/>
          </a:p>
        </p:txBody>
      </p:sp>
      <p:sp>
        <p:nvSpPr>
          <p:cNvPr id="9222" name="Line 6"/>
          <p:cNvSpPr>
            <a:spLocks noChangeShapeType="1"/>
          </p:cNvSpPr>
          <p:nvPr/>
        </p:nvSpPr>
        <p:spPr bwMode="auto">
          <a:xfrm>
            <a:off x="1181100" y="4303713"/>
            <a:ext cx="6794500" cy="0"/>
          </a:xfrm>
          <a:prstGeom prst="line">
            <a:avLst/>
          </a:prstGeom>
          <a:noFill/>
          <a:ln w="12700">
            <a:solidFill>
              <a:srgbClr val="000000"/>
            </a:solidFill>
            <a:round/>
            <a:headEnd type="none" w="sm" len="sm"/>
            <a:tailEnd type="none" w="sm" len="sm"/>
          </a:ln>
          <a:effectLst/>
        </p:spPr>
        <p:txBody>
          <a:bodyPr/>
          <a:lstStyle/>
          <a:p>
            <a:endParaRPr lang="en-PH"/>
          </a:p>
        </p:txBody>
      </p:sp>
      <p:sp>
        <p:nvSpPr>
          <p:cNvPr id="9223" name="Line 7"/>
          <p:cNvSpPr>
            <a:spLocks noChangeShapeType="1"/>
          </p:cNvSpPr>
          <p:nvPr/>
        </p:nvSpPr>
        <p:spPr bwMode="auto">
          <a:xfrm>
            <a:off x="1181100" y="2151063"/>
            <a:ext cx="6775450" cy="0"/>
          </a:xfrm>
          <a:prstGeom prst="line">
            <a:avLst/>
          </a:prstGeom>
          <a:noFill/>
          <a:ln w="50800">
            <a:solidFill>
              <a:srgbClr val="000000"/>
            </a:solidFill>
            <a:round/>
            <a:headEnd type="none" w="sm" len="sm"/>
            <a:tailEnd type="none" w="sm" len="sm"/>
          </a:ln>
          <a:effectLst/>
        </p:spPr>
        <p:txBody>
          <a:bodyPr/>
          <a:lstStyle/>
          <a:p>
            <a:endParaRPr lang="en-PH"/>
          </a:p>
        </p:txBody>
      </p:sp>
      <p:sp>
        <p:nvSpPr>
          <p:cNvPr id="9224" name="Rectangle 8"/>
          <p:cNvSpPr>
            <a:spLocks noChangeArrowheads="1"/>
          </p:cNvSpPr>
          <p:nvPr/>
        </p:nvSpPr>
        <p:spPr bwMode="ltGray">
          <a:xfrm>
            <a:off x="1190625" y="2190750"/>
            <a:ext cx="6772275" cy="819150"/>
          </a:xfrm>
          <a:prstGeom prst="rect">
            <a:avLst/>
          </a:prstGeom>
          <a:solidFill>
            <a:srgbClr val="FF5050">
              <a:alpha val="50000"/>
            </a:srgbClr>
          </a:solidFill>
          <a:ln w="9525">
            <a:noFill/>
            <a:miter lim="800000"/>
            <a:headEnd/>
            <a:tailEnd/>
          </a:ln>
          <a:effectLst/>
        </p:spPr>
        <p:txBody>
          <a:bodyPr wrap="none" anchor="ctr"/>
          <a:lstStyle/>
          <a:p>
            <a:endParaRPr lang="en-PH"/>
          </a:p>
        </p:txBody>
      </p:sp>
      <p:sp>
        <p:nvSpPr>
          <p:cNvPr id="9225" name="Line 9"/>
          <p:cNvSpPr>
            <a:spLocks noChangeShapeType="1"/>
          </p:cNvSpPr>
          <p:nvPr/>
        </p:nvSpPr>
        <p:spPr bwMode="auto">
          <a:xfrm flipH="1" flipV="1">
            <a:off x="2765425" y="1600200"/>
            <a:ext cx="3175" cy="3619500"/>
          </a:xfrm>
          <a:prstGeom prst="line">
            <a:avLst/>
          </a:prstGeom>
          <a:noFill/>
          <a:ln w="12700">
            <a:solidFill>
              <a:srgbClr val="000000"/>
            </a:solidFill>
            <a:round/>
            <a:headEnd type="none" w="sm" len="sm"/>
            <a:tailEnd type="none" w="sm" len="sm"/>
          </a:ln>
          <a:effectLst/>
        </p:spPr>
        <p:txBody>
          <a:bodyPr/>
          <a:lstStyle/>
          <a:p>
            <a:endParaRPr lang="en-PH"/>
          </a:p>
        </p:txBody>
      </p:sp>
      <p:sp>
        <p:nvSpPr>
          <p:cNvPr id="9226" name="Rectangle 10"/>
          <p:cNvSpPr>
            <a:spLocks noChangeArrowheads="1"/>
          </p:cNvSpPr>
          <p:nvPr/>
        </p:nvSpPr>
        <p:spPr bwMode="blackWhite">
          <a:xfrm>
            <a:off x="1228725" y="1662113"/>
            <a:ext cx="6748463" cy="3535362"/>
          </a:xfrm>
          <a:prstGeom prst="rect">
            <a:avLst/>
          </a:prstGeom>
          <a:noFill/>
          <a:ln w="9525">
            <a:noFill/>
            <a:miter lim="800000"/>
            <a:headEnd/>
            <a:tailEnd/>
          </a:ln>
          <a:effectLst/>
        </p:spPr>
        <p:txBody>
          <a:bodyPr lIns="92075" tIns="46038" rIns="92075" bIns="46038">
            <a:spAutoFit/>
          </a:bodyPr>
          <a:lstStyle/>
          <a:p>
            <a:pPr marL="114300" defTabSz="919163">
              <a:lnSpc>
                <a:spcPct val="150000"/>
              </a:lnSpc>
              <a:tabLst>
                <a:tab pos="1658938" algn="l"/>
              </a:tabLst>
            </a:pPr>
            <a:r>
              <a:rPr lang="en-US" sz="1800" b="1" dirty="0">
                <a:solidFill>
                  <a:schemeClr val="bg2"/>
                </a:solidFill>
                <a:latin typeface="Arial" charset="0"/>
              </a:rPr>
              <a:t>Object	Description</a:t>
            </a:r>
          </a:p>
          <a:p>
            <a:pPr marL="114300" defTabSz="919163">
              <a:lnSpc>
                <a:spcPct val="120000"/>
              </a:lnSpc>
              <a:tabLst>
                <a:tab pos="1658938" algn="l"/>
              </a:tabLst>
            </a:pPr>
            <a:r>
              <a:rPr lang="en-US" sz="1800" b="1" dirty="0">
                <a:solidFill>
                  <a:schemeClr val="bg2"/>
                </a:solidFill>
                <a:latin typeface="Arial" charset="0"/>
              </a:rPr>
              <a:t>Table	Basic unit of storage; composed of rows  		and columns</a:t>
            </a:r>
          </a:p>
          <a:p>
            <a:pPr marL="114300" defTabSz="919163">
              <a:lnSpc>
                <a:spcPct val="120000"/>
              </a:lnSpc>
              <a:tabLst>
                <a:tab pos="1658938" algn="l"/>
              </a:tabLst>
            </a:pPr>
            <a:endParaRPr lang="en-US" sz="1800" b="1" dirty="0">
              <a:solidFill>
                <a:schemeClr val="bg2"/>
              </a:solidFill>
              <a:latin typeface="Arial" charset="0"/>
            </a:endParaRPr>
          </a:p>
          <a:p>
            <a:pPr marL="114300" defTabSz="919163">
              <a:lnSpc>
                <a:spcPct val="120000"/>
              </a:lnSpc>
              <a:tabLst>
                <a:tab pos="1658938" algn="l"/>
              </a:tabLst>
            </a:pPr>
            <a:r>
              <a:rPr lang="en-US" sz="1800" b="1" dirty="0">
                <a:solidFill>
                  <a:schemeClr val="bg2"/>
                </a:solidFill>
                <a:latin typeface="Arial" charset="0"/>
              </a:rPr>
              <a:t>View 	Logically represents subsets of data from    	one or more tables</a:t>
            </a:r>
          </a:p>
          <a:p>
            <a:pPr marL="114300" defTabSz="919163">
              <a:lnSpc>
                <a:spcPct val="120000"/>
              </a:lnSpc>
              <a:tabLst>
                <a:tab pos="1658938" algn="l"/>
              </a:tabLst>
            </a:pPr>
            <a:endParaRPr lang="en-US" sz="700" b="1" dirty="0">
              <a:solidFill>
                <a:schemeClr val="bg2"/>
              </a:solidFill>
              <a:latin typeface="Arial" charset="0"/>
            </a:endParaRPr>
          </a:p>
          <a:p>
            <a:pPr marL="114300" defTabSz="919163">
              <a:lnSpc>
                <a:spcPct val="150000"/>
              </a:lnSpc>
              <a:tabLst>
                <a:tab pos="1658938" algn="l"/>
              </a:tabLst>
            </a:pPr>
            <a:r>
              <a:rPr lang="en-US" sz="1800" b="1" dirty="0">
                <a:solidFill>
                  <a:schemeClr val="bg2"/>
                </a:solidFill>
                <a:latin typeface="Arial" charset="0"/>
              </a:rPr>
              <a:t>Sequence 	Numeric value generator</a:t>
            </a:r>
          </a:p>
          <a:p>
            <a:pPr marL="114300" defTabSz="919163">
              <a:lnSpc>
                <a:spcPct val="120000"/>
              </a:lnSpc>
              <a:spcBef>
                <a:spcPct val="35000"/>
              </a:spcBef>
              <a:tabLst>
                <a:tab pos="1658938" algn="l"/>
              </a:tabLst>
            </a:pPr>
            <a:r>
              <a:rPr lang="en-US" sz="1800" b="1" dirty="0">
                <a:solidFill>
                  <a:schemeClr val="bg2"/>
                </a:solidFill>
                <a:latin typeface="Arial" charset="0"/>
              </a:rPr>
              <a:t>Index	Improves the performance of some queries</a:t>
            </a:r>
          </a:p>
          <a:p>
            <a:pPr marL="114300" defTabSz="919163">
              <a:lnSpc>
                <a:spcPct val="150000"/>
              </a:lnSpc>
              <a:tabLst>
                <a:tab pos="1658938" algn="l"/>
              </a:tabLst>
            </a:pPr>
            <a:r>
              <a:rPr lang="en-US" sz="1800" b="1" dirty="0">
                <a:solidFill>
                  <a:schemeClr val="bg2"/>
                </a:solidFill>
                <a:latin typeface="Arial" charset="0"/>
              </a:rPr>
              <a:t>Synonym 	Gives alternative names to objects</a:t>
            </a:r>
          </a:p>
        </p:txBody>
      </p:sp>
      <p:sp>
        <p:nvSpPr>
          <p:cNvPr id="9227" name="Line 11"/>
          <p:cNvSpPr>
            <a:spLocks noChangeShapeType="1"/>
          </p:cNvSpPr>
          <p:nvPr/>
        </p:nvSpPr>
        <p:spPr bwMode="auto">
          <a:xfrm>
            <a:off x="1168400" y="4786313"/>
            <a:ext cx="6794500" cy="0"/>
          </a:xfrm>
          <a:prstGeom prst="line">
            <a:avLst/>
          </a:prstGeom>
          <a:noFill/>
          <a:ln w="12700">
            <a:solidFill>
              <a:srgbClr val="000000"/>
            </a:solidFill>
            <a:round/>
            <a:headEnd type="none" w="sm" len="sm"/>
            <a:tailEnd type="none" w="sm" len="sm"/>
          </a:ln>
          <a:effectLst/>
        </p:spPr>
        <p:txBody>
          <a:bodyPr/>
          <a:lstStyle/>
          <a:p>
            <a:endParaRPr lang="en-PH"/>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a:lstStyle/>
          <a:p>
            <a:r>
              <a:rPr lang="en-US"/>
              <a:t>Practice 9 Overview</a:t>
            </a:r>
          </a:p>
        </p:txBody>
      </p:sp>
      <p:sp>
        <p:nvSpPr>
          <p:cNvPr id="68611" name="Rectangle 3"/>
          <p:cNvSpPr>
            <a:spLocks noGrp="1" noChangeArrowheads="1"/>
          </p:cNvSpPr>
          <p:nvPr>
            <p:ph type="body" idx="1"/>
          </p:nvPr>
        </p:nvSpPr>
        <p:spPr>
          <a:xfrm>
            <a:off x="873125" y="1814513"/>
            <a:ext cx="7385050" cy="444500"/>
          </a:xfrm>
          <a:noFill/>
          <a:ln/>
        </p:spPr>
        <p:txBody>
          <a:bodyPr/>
          <a:lstStyle/>
          <a:p>
            <a:pPr>
              <a:buFont typeface="Arial" charset="0"/>
              <a:buNone/>
            </a:pPr>
            <a:r>
              <a:rPr lang="en-US"/>
              <a:t>This practice covers the following topics:</a:t>
            </a:r>
          </a:p>
          <a:p>
            <a:r>
              <a:rPr lang="en-US"/>
              <a:t>Creating new tables</a:t>
            </a:r>
          </a:p>
          <a:p>
            <a:r>
              <a:rPr lang="en-US"/>
              <a:t>Creating a new table by using the </a:t>
            </a:r>
            <a:r>
              <a:rPr lang="en-US">
                <a:latin typeface="Courier New" pitchFamily="49" charset="0"/>
              </a:rPr>
              <a:t>CREATE TABLE</a:t>
            </a:r>
            <a:r>
              <a:rPr lang="en-US"/>
              <a:t> </a:t>
            </a:r>
            <a:r>
              <a:rPr lang="en-US">
                <a:latin typeface="Courier New" pitchFamily="49" charset="0"/>
              </a:rPr>
              <a:t>AS</a:t>
            </a:r>
            <a:r>
              <a:rPr lang="en-US"/>
              <a:t> syntax</a:t>
            </a:r>
          </a:p>
          <a:p>
            <a:r>
              <a:rPr lang="en-US"/>
              <a:t>Modifying column definitions</a:t>
            </a:r>
          </a:p>
          <a:p>
            <a:r>
              <a:rPr lang="en-US"/>
              <a:t>Verifying that the tables exist</a:t>
            </a:r>
          </a:p>
          <a:p>
            <a:r>
              <a:rPr lang="en-US"/>
              <a:t>Adding comments to tables</a:t>
            </a:r>
          </a:p>
          <a:p>
            <a:r>
              <a:rPr lang="en-US"/>
              <a:t>Dropping tables</a:t>
            </a:r>
          </a:p>
          <a:p>
            <a:r>
              <a:rPr lang="en-US"/>
              <a:t>Altering tables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a:t>Naming Rules</a:t>
            </a:r>
          </a:p>
        </p:txBody>
      </p:sp>
      <p:sp>
        <p:nvSpPr>
          <p:cNvPr id="11267" name="Rectangle 3"/>
          <p:cNvSpPr>
            <a:spLocks noGrp="1" noChangeArrowheads="1"/>
          </p:cNvSpPr>
          <p:nvPr>
            <p:ph type="body" idx="1"/>
          </p:nvPr>
        </p:nvSpPr>
        <p:spPr>
          <a:xfrm>
            <a:off x="858838" y="1828800"/>
            <a:ext cx="7385050" cy="2901950"/>
          </a:xfrm>
          <a:noFill/>
          <a:ln/>
        </p:spPr>
        <p:txBody>
          <a:bodyPr/>
          <a:lstStyle/>
          <a:p>
            <a:pPr>
              <a:buFont typeface="Arial" charset="0"/>
              <a:buNone/>
            </a:pPr>
            <a:r>
              <a:rPr lang="en-US"/>
              <a:t>Table names and column names:</a:t>
            </a:r>
          </a:p>
          <a:p>
            <a:r>
              <a:rPr lang="en-US"/>
              <a:t>Must begin with a letter</a:t>
            </a:r>
          </a:p>
          <a:p>
            <a:r>
              <a:rPr lang="en-US"/>
              <a:t>Must be 1–30 characters long</a:t>
            </a:r>
          </a:p>
          <a:p>
            <a:r>
              <a:rPr lang="en-US"/>
              <a:t>Must contain only A–Z, a–z, 0–9, _, $, and #</a:t>
            </a:r>
          </a:p>
          <a:p>
            <a:r>
              <a:rPr lang="en-US"/>
              <a:t>Must not duplicate the name of another object owned by the same user</a:t>
            </a:r>
          </a:p>
          <a:p>
            <a:r>
              <a:rPr lang="en-US"/>
              <a:t>Must not be an Oracle server reserved word</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US"/>
              <a:t>The </a:t>
            </a:r>
            <a:r>
              <a:rPr lang="en-US">
                <a:latin typeface="Courier New" pitchFamily="49" charset="0"/>
              </a:rPr>
              <a:t>CREATE TABLE</a:t>
            </a:r>
            <a:r>
              <a:rPr lang="en-US"/>
              <a:t> Statement</a:t>
            </a:r>
          </a:p>
        </p:txBody>
      </p:sp>
      <p:sp>
        <p:nvSpPr>
          <p:cNvPr id="13315" name="Rectangle 3"/>
          <p:cNvSpPr>
            <a:spLocks noGrp="1" noChangeArrowheads="1"/>
          </p:cNvSpPr>
          <p:nvPr>
            <p:ph type="body" idx="1"/>
          </p:nvPr>
        </p:nvSpPr>
        <p:spPr>
          <a:xfrm>
            <a:off x="857250" y="1828800"/>
            <a:ext cx="7385050" cy="3255963"/>
          </a:xfrm>
          <a:noFill/>
          <a:ln/>
        </p:spPr>
        <p:txBody>
          <a:bodyPr/>
          <a:lstStyle/>
          <a:p>
            <a:r>
              <a:rPr lang="en-US" dirty="0"/>
              <a:t>You must have:</a:t>
            </a:r>
          </a:p>
          <a:p>
            <a:pPr lvl="1"/>
            <a:r>
              <a:rPr lang="en-US" dirty="0">
                <a:latin typeface="Courier New" pitchFamily="49" charset="0"/>
              </a:rPr>
              <a:t>CREATE TABLE</a:t>
            </a:r>
            <a:r>
              <a:rPr lang="en-US" dirty="0"/>
              <a:t> privilege</a:t>
            </a:r>
          </a:p>
          <a:p>
            <a:pPr lvl="1"/>
            <a:r>
              <a:rPr lang="en-US" dirty="0"/>
              <a:t>A storage area</a:t>
            </a:r>
          </a:p>
          <a:p>
            <a:pPr lvl="1">
              <a:buFontTx/>
              <a:buNone/>
            </a:pPr>
            <a:endParaRPr lang="en-US" dirty="0"/>
          </a:p>
          <a:p>
            <a:pPr>
              <a:buFont typeface="Arial" charset="0"/>
              <a:buNone/>
            </a:pPr>
            <a:endParaRPr lang="en-US" dirty="0"/>
          </a:p>
          <a:p>
            <a:r>
              <a:rPr lang="en-US" dirty="0"/>
              <a:t>You specify:</a:t>
            </a:r>
          </a:p>
          <a:p>
            <a:pPr lvl="1"/>
            <a:r>
              <a:rPr lang="en-US" dirty="0"/>
              <a:t>Table name</a:t>
            </a:r>
          </a:p>
          <a:p>
            <a:pPr lvl="1"/>
            <a:r>
              <a:rPr lang="en-US" dirty="0"/>
              <a:t>Column name, column data type, and column size</a:t>
            </a:r>
          </a:p>
        </p:txBody>
      </p:sp>
      <p:sp>
        <p:nvSpPr>
          <p:cNvPr id="13316" name="Rectangle 4"/>
          <p:cNvSpPr>
            <a:spLocks noChangeArrowheads="1"/>
          </p:cNvSpPr>
          <p:nvPr/>
        </p:nvSpPr>
        <p:spPr bwMode="blackWhite">
          <a:xfrm>
            <a:off x="933450" y="3087688"/>
            <a:ext cx="7491413"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13317" name="Rectangle 5"/>
          <p:cNvSpPr>
            <a:spLocks noChangeArrowheads="1"/>
          </p:cNvSpPr>
          <p:nvPr/>
        </p:nvSpPr>
        <p:spPr bwMode="blackWhite">
          <a:xfrm>
            <a:off x="1081088" y="3060700"/>
            <a:ext cx="7165975" cy="666750"/>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dirty="0">
                <a:solidFill>
                  <a:srgbClr val="000000"/>
                </a:solidFill>
                <a:latin typeface="Courier New" pitchFamily="49" charset="0"/>
              </a:rPr>
              <a:t>CREATE TABLE [</a:t>
            </a:r>
            <a:r>
              <a:rPr lang="en-US" sz="1800" b="1" i="1" dirty="0">
                <a:solidFill>
                  <a:srgbClr val="000000"/>
                </a:solidFill>
                <a:latin typeface="Courier New" pitchFamily="49" charset="0"/>
              </a:rPr>
              <a:t>schema</a:t>
            </a:r>
            <a:r>
              <a:rPr lang="en-US" sz="1800" b="1" dirty="0">
                <a:solidFill>
                  <a:srgbClr val="000000"/>
                </a:solidFill>
                <a:latin typeface="Courier New" pitchFamily="49" charset="0"/>
              </a:rPr>
              <a:t>.]</a:t>
            </a:r>
            <a:r>
              <a:rPr lang="en-US" sz="1800" b="1" i="1" dirty="0">
                <a:solidFill>
                  <a:srgbClr val="000000"/>
                </a:solidFill>
                <a:latin typeface="Courier New" pitchFamily="49" charset="0"/>
              </a:rPr>
              <a:t>table</a:t>
            </a:r>
          </a:p>
          <a:p>
            <a:pPr>
              <a:tabLst>
                <a:tab pos="1200150" algn="l"/>
              </a:tabLst>
            </a:pPr>
            <a:r>
              <a:rPr lang="en-US" sz="1800" b="1" dirty="0">
                <a:solidFill>
                  <a:srgbClr val="000000"/>
                </a:solidFill>
                <a:latin typeface="Courier New" pitchFamily="49" charset="0"/>
              </a:rPr>
              <a:t>	    (</a:t>
            </a:r>
            <a:r>
              <a:rPr lang="en-US" sz="1800" b="1" i="1" dirty="0">
                <a:solidFill>
                  <a:srgbClr val="000000"/>
                </a:solidFill>
                <a:latin typeface="Courier New" pitchFamily="49" charset="0"/>
              </a:rPr>
              <a:t>column</a:t>
            </a:r>
            <a:r>
              <a:rPr lang="en-US" sz="1800" b="1" dirty="0">
                <a:solidFill>
                  <a:srgbClr val="000000"/>
                </a:solidFill>
                <a:latin typeface="Courier New" pitchFamily="49" charset="0"/>
              </a:rPr>
              <a:t> </a:t>
            </a:r>
            <a:r>
              <a:rPr lang="en-US" sz="1800" b="1" i="1" dirty="0" err="1">
                <a:solidFill>
                  <a:srgbClr val="000000"/>
                </a:solidFill>
                <a:latin typeface="Courier New" pitchFamily="49" charset="0"/>
              </a:rPr>
              <a:t>datatype</a:t>
            </a:r>
            <a:r>
              <a:rPr lang="en-US" sz="1800" b="1" dirty="0">
                <a:solidFill>
                  <a:srgbClr val="000000"/>
                </a:solidFill>
                <a:latin typeface="Courier New" pitchFamily="49" charset="0"/>
              </a:rPr>
              <a:t> [DEFAULT </a:t>
            </a:r>
            <a:r>
              <a:rPr lang="en-US" sz="1800" b="1" i="1" dirty="0" err="1">
                <a:solidFill>
                  <a:srgbClr val="000000"/>
                </a:solidFill>
                <a:latin typeface="Courier New" pitchFamily="49" charset="0"/>
              </a:rPr>
              <a:t>expr</a:t>
            </a:r>
            <a:r>
              <a:rPr lang="en-US" sz="1800" b="1" dirty="0">
                <a:solidFill>
                  <a:srgbClr val="000000"/>
                </a:solidFill>
                <a:latin typeface="Courier New" pitchFamily="49" charset="0"/>
              </a:rPr>
              <a:t>][, ...]);</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Schema</a:t>
            </a:r>
            <a:endParaRPr lang="en-PH" dirty="0"/>
          </a:p>
        </p:txBody>
      </p:sp>
      <p:sp>
        <p:nvSpPr>
          <p:cNvPr id="3" name="Content Placeholder 2"/>
          <p:cNvSpPr>
            <a:spLocks noGrp="1"/>
          </p:cNvSpPr>
          <p:nvPr>
            <p:ph idx="1"/>
          </p:nvPr>
        </p:nvSpPr>
        <p:spPr>
          <a:xfrm>
            <a:off x="874713" y="1814513"/>
            <a:ext cx="7385050" cy="1701108"/>
          </a:xfrm>
        </p:spPr>
        <p:txBody>
          <a:bodyPr/>
          <a:lstStyle/>
          <a:p>
            <a:r>
              <a:rPr lang="en-PH" dirty="0" smtClean="0"/>
              <a:t>A schema is a collection of objects. Schema objects are the logical structures that directly refer to the data in a database. Schema objects includes tables, views, synonyms, sequences, stored procedures, indexes.</a:t>
            </a:r>
            <a:endParaRPr lang="en-PH"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The Default Option</a:t>
            </a:r>
            <a:endParaRPr lang="en-PH" dirty="0"/>
          </a:p>
        </p:txBody>
      </p:sp>
      <p:sp>
        <p:nvSpPr>
          <p:cNvPr id="3" name="Content Placeholder 2"/>
          <p:cNvSpPr>
            <a:spLocks noGrp="1"/>
          </p:cNvSpPr>
          <p:nvPr>
            <p:ph idx="1"/>
          </p:nvPr>
        </p:nvSpPr>
        <p:spPr>
          <a:xfrm>
            <a:off x="874713" y="1814513"/>
            <a:ext cx="7385050" cy="3139963"/>
          </a:xfrm>
        </p:spPr>
        <p:txBody>
          <a:bodyPr/>
          <a:lstStyle/>
          <a:p>
            <a:r>
              <a:rPr lang="en-PH" dirty="0" smtClean="0"/>
              <a:t>Specify a default value for a column during an insert.</a:t>
            </a:r>
          </a:p>
          <a:p>
            <a:endParaRPr lang="en-PH" dirty="0"/>
          </a:p>
          <a:p>
            <a:endParaRPr lang="en-PH" dirty="0" smtClean="0"/>
          </a:p>
          <a:p>
            <a:r>
              <a:rPr lang="en-PH" dirty="0" smtClean="0"/>
              <a:t>Literal values, expressions, or SQL functions are legal values.</a:t>
            </a:r>
          </a:p>
          <a:p>
            <a:r>
              <a:rPr lang="en-PH" dirty="0" smtClean="0"/>
              <a:t>The default data type must match the column data type.</a:t>
            </a:r>
            <a:endParaRPr lang="en-PH" dirty="0"/>
          </a:p>
        </p:txBody>
      </p:sp>
      <p:grpSp>
        <p:nvGrpSpPr>
          <p:cNvPr id="4" name="Group 8"/>
          <p:cNvGrpSpPr>
            <a:grpSpLocks/>
          </p:cNvGrpSpPr>
          <p:nvPr/>
        </p:nvGrpSpPr>
        <p:grpSpPr bwMode="auto">
          <a:xfrm>
            <a:off x="914400" y="2755075"/>
            <a:ext cx="7162800" cy="558141"/>
            <a:chOff x="604" y="1344"/>
            <a:chExt cx="4735" cy="846"/>
          </a:xfrm>
        </p:grpSpPr>
        <p:sp>
          <p:nvSpPr>
            <p:cNvPr id="5" name="Rectangle 6"/>
            <p:cNvSpPr>
              <a:spLocks noChangeArrowheads="1"/>
            </p:cNvSpPr>
            <p:nvPr/>
          </p:nvSpPr>
          <p:spPr bwMode="blackWhite">
            <a:xfrm>
              <a:off x="604" y="1344"/>
              <a:ext cx="4735" cy="840"/>
            </a:xfrm>
            <a:prstGeom prst="rect">
              <a:avLst/>
            </a:prstGeom>
            <a:solidFill>
              <a:srgbClr val="FFFFCC"/>
            </a:solidFill>
            <a:ln w="9525">
              <a:no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 </a:t>
              </a:r>
            </a:p>
          </p:txBody>
        </p:sp>
        <p:sp>
          <p:nvSpPr>
            <p:cNvPr id="6" name="Rectangle 7"/>
            <p:cNvSpPr>
              <a:spLocks noChangeArrowheads="1"/>
            </p:cNvSpPr>
            <p:nvPr/>
          </p:nvSpPr>
          <p:spPr bwMode="blackWhite">
            <a:xfrm>
              <a:off x="659" y="1353"/>
              <a:ext cx="4608" cy="837"/>
            </a:xfrm>
            <a:prstGeom prst="rect">
              <a:avLst/>
            </a:prstGeom>
            <a:noFill/>
            <a:ln w="9525">
              <a:noFill/>
              <a:miter lim="800000"/>
              <a:headEnd/>
              <a:tailEnd/>
            </a:ln>
            <a:effectLst/>
          </p:spPr>
          <p:txBody>
            <a:bodyPr wrap="none" lIns="92075" tIns="46038" rIns="92075" bIns="46038" anchor="ctr"/>
            <a:lstStyle/>
            <a:p>
              <a:pPr>
                <a:tabLst>
                  <a:tab pos="1601788" algn="l"/>
                  <a:tab pos="1717675" algn="l"/>
                </a:tabLst>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hiredate</a:t>
              </a:r>
              <a:r>
                <a:rPr lang="en-US" sz="1800" b="1" dirty="0" smtClean="0">
                  <a:solidFill>
                    <a:srgbClr val="000000"/>
                  </a:solidFill>
                  <a:latin typeface="Courier New" pitchFamily="49" charset="0"/>
                </a:rPr>
                <a:t> DATE DEFAULT SYSDATE, …</a:t>
              </a:r>
              <a:endParaRPr lang="en-US" sz="1800" b="1" dirty="0">
                <a:solidFill>
                  <a:srgbClr val="FF3300"/>
                </a:solidFill>
                <a:effectLst>
                  <a:outerShdw blurRad="38100" dist="38100" dir="2700000" algn="tl">
                    <a:srgbClr val="FFFFFF"/>
                  </a:outerShdw>
                </a:effectLst>
                <a:latin typeface="Courier New" pitchFamily="49"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US"/>
              <a:t>Referencing Another User’s Tables</a:t>
            </a:r>
          </a:p>
        </p:txBody>
      </p:sp>
      <p:sp>
        <p:nvSpPr>
          <p:cNvPr id="15363" name="Rectangle 3"/>
          <p:cNvSpPr>
            <a:spLocks noGrp="1" noChangeArrowheads="1"/>
          </p:cNvSpPr>
          <p:nvPr>
            <p:ph type="body" idx="1"/>
          </p:nvPr>
        </p:nvSpPr>
        <p:spPr>
          <a:xfrm>
            <a:off x="858838" y="1828800"/>
            <a:ext cx="7385050" cy="1479550"/>
          </a:xfrm>
          <a:noFill/>
          <a:ln/>
        </p:spPr>
        <p:txBody>
          <a:bodyPr/>
          <a:lstStyle/>
          <a:p>
            <a:r>
              <a:rPr lang="en-US"/>
              <a:t>Tables belonging to other users are not in the user’s schema.</a:t>
            </a:r>
          </a:p>
          <a:p>
            <a:r>
              <a:rPr lang="en-US"/>
              <a:t>You should use the owner’s name as a prefix to those tables.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US"/>
              <a:t>The </a:t>
            </a:r>
            <a:r>
              <a:rPr lang="en-US">
                <a:latin typeface="Courier New" pitchFamily="49" charset="0"/>
              </a:rPr>
              <a:t>DEFAULT</a:t>
            </a:r>
            <a:r>
              <a:rPr lang="en-US"/>
              <a:t> Option</a:t>
            </a:r>
          </a:p>
        </p:txBody>
      </p:sp>
      <p:sp>
        <p:nvSpPr>
          <p:cNvPr id="17411" name="Rectangle 3"/>
          <p:cNvSpPr>
            <a:spLocks noGrp="1" noChangeArrowheads="1"/>
          </p:cNvSpPr>
          <p:nvPr>
            <p:ph type="body" idx="1"/>
          </p:nvPr>
        </p:nvSpPr>
        <p:spPr>
          <a:xfrm>
            <a:off x="874713" y="1814513"/>
            <a:ext cx="7385050" cy="3854450"/>
          </a:xfrm>
          <a:noFill/>
          <a:ln/>
        </p:spPr>
        <p:txBody>
          <a:bodyPr/>
          <a:lstStyle/>
          <a:p>
            <a:r>
              <a:rPr lang="en-US"/>
              <a:t>Specify a default value for a column during an insert.</a:t>
            </a:r>
          </a:p>
          <a:p>
            <a:pPr>
              <a:buFont typeface="Arial" charset="0"/>
              <a:buNone/>
            </a:pPr>
            <a:endParaRPr lang="en-US"/>
          </a:p>
          <a:p>
            <a:pPr>
              <a:buFont typeface="Arial" charset="0"/>
              <a:buNone/>
            </a:pPr>
            <a:endParaRPr lang="en-US"/>
          </a:p>
          <a:p>
            <a:r>
              <a:rPr lang="en-US"/>
              <a:t>Literal values, expressions, or SQL functions are legal values.</a:t>
            </a:r>
          </a:p>
          <a:p>
            <a:r>
              <a:rPr lang="en-US"/>
              <a:t>Another column’s name or a pseudocolumn are illegal values.</a:t>
            </a:r>
          </a:p>
          <a:p>
            <a:r>
              <a:rPr lang="en-US"/>
              <a:t>The default data type must match the column data type.</a:t>
            </a:r>
          </a:p>
        </p:txBody>
      </p:sp>
      <p:sp>
        <p:nvSpPr>
          <p:cNvPr id="17412" name="Rectangle 4"/>
          <p:cNvSpPr>
            <a:spLocks noChangeArrowheads="1"/>
          </p:cNvSpPr>
          <p:nvPr/>
        </p:nvSpPr>
        <p:spPr bwMode="blackWhite">
          <a:xfrm>
            <a:off x="933450" y="2662238"/>
            <a:ext cx="74930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17413" name="Rectangle 5"/>
          <p:cNvSpPr>
            <a:spLocks noChangeArrowheads="1"/>
          </p:cNvSpPr>
          <p:nvPr/>
        </p:nvSpPr>
        <p:spPr bwMode="auto">
          <a:xfrm>
            <a:off x="1003300" y="2674938"/>
            <a:ext cx="5746750" cy="604837"/>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pPr>
            <a:r>
              <a:rPr lang="en-US" sz="1800" b="1">
                <a:solidFill>
                  <a:srgbClr val="000000"/>
                </a:solidFill>
                <a:latin typeface="Courier New" pitchFamily="49" charset="0"/>
              </a:rPr>
              <a:t>... hire_date DATE DEFAULT SYSDATE, ...</a:t>
            </a:r>
            <a:r>
              <a:rPr lang="en-US" sz="2800" b="1">
                <a:solidFill>
                  <a:srgbClr val="000000"/>
                </a:solidFill>
                <a:latin typeface="Courier New" pitchFamily="49"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platform_1.0">
  <a:themeElements>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fontScheme name="iplatform_1.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sm" len="sm"/>
          <a:tailEnd type="none" w="sm" len="sm"/>
        </a:ln>
        <a:effectLst>
          <a:outerShdw dist="5388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sm" len="sm"/>
          <a:tailEnd type="none" w="sm" len="sm"/>
        </a:ln>
        <a:effectLst>
          <a:outerShdw dist="5388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2"/>
            </a:solidFill>
            <a:effectLst/>
            <a:latin typeface="Times New Roman" pitchFamily="18" charset="0"/>
          </a:defRPr>
        </a:defPPr>
      </a:lstStyle>
    </a:lnDef>
  </a:objectDefaults>
  <a:extraClrSchemeLst>
    <a:extraClrScheme>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clrMap bg1="dk2" tx1="lt1" bg2="dk1" tx2="lt2" accent1="accent1" accent2="accent2" accent3="accent3" accent4="accent4" accent5="accent5" accent6="accent6" hlink="hlink" folHlink="folHlink"/>
    </a:extraClrScheme>
    <a:extraClrScheme>
      <a:clrScheme name="iplatform_1.0 2">
        <a:dk1>
          <a:srgbClr val="000000"/>
        </a:dk1>
        <a:lt1>
          <a:srgbClr val="FFFFFF"/>
        </a:lt1>
        <a:dk2>
          <a:srgbClr val="FF0033"/>
        </a:dk2>
        <a:lt2>
          <a:srgbClr val="000000"/>
        </a:lt2>
        <a:accent1>
          <a:srgbClr val="DDDDDD"/>
        </a:accent1>
        <a:accent2>
          <a:srgbClr val="5F5F5F"/>
        </a:accent2>
        <a:accent3>
          <a:srgbClr val="FFFFFF"/>
        </a:accent3>
        <a:accent4>
          <a:srgbClr val="000000"/>
        </a:accent4>
        <a:accent5>
          <a:srgbClr val="EBEBEB"/>
        </a:accent5>
        <a:accent6>
          <a:srgbClr val="555555"/>
        </a:accent6>
        <a:hlink>
          <a:srgbClr val="FFCCCC"/>
        </a:hlink>
        <a:folHlink>
          <a:srgbClr val="B2B2B2"/>
        </a:folHlink>
      </a:clrScheme>
      <a:clrMap bg1="lt1" tx1="dk1" bg2="lt2" tx2="dk2" accent1="accent1" accent2="accent2" accent3="accent3" accent4="accent4" accent5="accent5" accent6="accent6" hlink="hlink" folHlink="folHlink"/>
    </a:extraClrScheme>
    <a:extraClrScheme>
      <a:clrScheme name="iplatform_1.0 3">
        <a:dk1>
          <a:srgbClr val="000066"/>
        </a:dk1>
        <a:lt1>
          <a:srgbClr val="FFFFFF"/>
        </a:lt1>
        <a:dk2>
          <a:srgbClr val="3366FF"/>
        </a:dk2>
        <a:lt2>
          <a:srgbClr val="66FFFF"/>
        </a:lt2>
        <a:accent1>
          <a:srgbClr val="DDDDDD"/>
        </a:accent1>
        <a:accent2>
          <a:srgbClr val="FFCC66"/>
        </a:accent2>
        <a:accent3>
          <a:srgbClr val="ADB8FF"/>
        </a:accent3>
        <a:accent4>
          <a:srgbClr val="DADADA"/>
        </a:accent4>
        <a:accent5>
          <a:srgbClr val="EBEBEB"/>
        </a:accent5>
        <a:accent6>
          <a:srgbClr val="E7B95C"/>
        </a:accent6>
        <a:hlink>
          <a:srgbClr val="FF0033"/>
        </a:hlink>
        <a:folHlink>
          <a:srgbClr val="99CCFF"/>
        </a:folHlink>
      </a:clrScheme>
      <a:clrMap bg1="dk2" tx1="lt1" bg2="dk1" tx2="lt2" accent1="accent1" accent2="accent2" accent3="accent3" accent4="accent4" accent5="accent5" accent6="accent6" hlink="hlink" folHlink="folHlink"/>
    </a:extraClrScheme>
    <a:extraClrScheme>
      <a:clrScheme name="iplatform_1.0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platform_1.0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platform_1.0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platform_1.0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platform_1.0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platform_1.0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platform_1.0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D:\wwc\STANDARDS\iplatform_1.0.ppt</Template>
  <TotalTime>5430</TotalTime>
  <Words>3636</Words>
  <Application>Microsoft Office PowerPoint</Application>
  <PresentationFormat>On-screen Show (4:3)</PresentationFormat>
  <Paragraphs>557</Paragraphs>
  <Slides>30</Slides>
  <Notes>26</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iplatform_1.0</vt:lpstr>
      <vt:lpstr>Document</vt:lpstr>
      <vt:lpstr>Creating and Managing Tables</vt:lpstr>
      <vt:lpstr>Objectives</vt:lpstr>
      <vt:lpstr>Database Objects</vt:lpstr>
      <vt:lpstr>Naming Rules</vt:lpstr>
      <vt:lpstr>The CREATE TABLE Statement</vt:lpstr>
      <vt:lpstr>Schema</vt:lpstr>
      <vt:lpstr>The Default Option</vt:lpstr>
      <vt:lpstr>Referencing Another User’s Tables</vt:lpstr>
      <vt:lpstr>The DEFAULT Option</vt:lpstr>
      <vt:lpstr>Creating Tables</vt:lpstr>
      <vt:lpstr>Tables in the Oracle Database</vt:lpstr>
      <vt:lpstr>Querying the Data Dictionary</vt:lpstr>
      <vt:lpstr>Data Types</vt:lpstr>
      <vt:lpstr>Creating a Table  by Using a Subquery Syntax</vt:lpstr>
      <vt:lpstr>Creating a Table by Using a Subquery</vt:lpstr>
      <vt:lpstr>The ALTER TABLE Statement</vt:lpstr>
      <vt:lpstr>The ALTER TABLE Statement</vt:lpstr>
      <vt:lpstr>Adding a Column</vt:lpstr>
      <vt:lpstr>Adding a Column</vt:lpstr>
      <vt:lpstr>Modifying a Column</vt:lpstr>
      <vt:lpstr>Guidelines</vt:lpstr>
      <vt:lpstr>Dropping a Column</vt:lpstr>
      <vt:lpstr>Guidelines</vt:lpstr>
      <vt:lpstr>The SET UNUSED Option</vt:lpstr>
      <vt:lpstr>Dropping a Table</vt:lpstr>
      <vt:lpstr>Changing the Name of an Object</vt:lpstr>
      <vt:lpstr>Truncating a Table</vt:lpstr>
      <vt:lpstr>Adding Comments to a Table</vt:lpstr>
      <vt:lpstr>Summary</vt:lpstr>
      <vt:lpstr>Practice 9 Overview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eliza</cp:lastModifiedBy>
  <cp:revision>370</cp:revision>
  <cp:lastPrinted>2001-03-20T21:46:38Z</cp:lastPrinted>
  <dcterms:created xsi:type="dcterms:W3CDTF">1995-06-17T23:31:02Z</dcterms:created>
  <dcterms:modified xsi:type="dcterms:W3CDTF">2013-02-05T03:01:55Z</dcterms:modified>
</cp:coreProperties>
</file>