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96" r:id="rId13"/>
    <p:sldId id="267" r:id="rId14"/>
    <p:sldId id="268" r:id="rId15"/>
    <p:sldId id="270"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45" d="100"/>
          <a:sy n="45" d="100"/>
        </p:scale>
        <p:origin x="-1236" y="-10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767F11A-61AA-46D0-90DF-2DF40E16D929}" type="datetimeFigureOut">
              <a:rPr lang="en-US" smtClean="0"/>
              <a:t>3/2/2013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FD0DC6-E63D-4274-AF95-28179DF50AE9}" type="slidenum">
              <a:rPr lang="en-US" smtClean="0"/>
              <a:t>‹#›</a:t>
            </a:fld>
            <a:endParaRPr lang="en-US"/>
          </a:p>
        </p:txBody>
      </p:sp>
    </p:spTree>
    <p:extLst>
      <p:ext uri="{BB962C8B-B14F-4D97-AF65-F5344CB8AC3E}">
        <p14:creationId xmlns:p14="http://schemas.microsoft.com/office/powerpoint/2010/main" val="27330146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767F11A-61AA-46D0-90DF-2DF40E16D929}" type="datetimeFigureOut">
              <a:rPr lang="en-US" smtClean="0"/>
              <a:t>3/2/2013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FD0DC6-E63D-4274-AF95-28179DF50AE9}" type="slidenum">
              <a:rPr lang="en-US" smtClean="0"/>
              <a:t>‹#›</a:t>
            </a:fld>
            <a:endParaRPr lang="en-US"/>
          </a:p>
        </p:txBody>
      </p:sp>
    </p:spTree>
    <p:extLst>
      <p:ext uri="{BB962C8B-B14F-4D97-AF65-F5344CB8AC3E}">
        <p14:creationId xmlns:p14="http://schemas.microsoft.com/office/powerpoint/2010/main" val="38000049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767F11A-61AA-46D0-90DF-2DF40E16D929}" type="datetimeFigureOut">
              <a:rPr lang="en-US" smtClean="0"/>
              <a:t>3/2/2013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FD0DC6-E63D-4274-AF95-28179DF50AE9}" type="slidenum">
              <a:rPr lang="en-US" smtClean="0"/>
              <a:t>‹#›</a:t>
            </a:fld>
            <a:endParaRPr lang="en-US"/>
          </a:p>
        </p:txBody>
      </p:sp>
    </p:spTree>
    <p:extLst>
      <p:ext uri="{BB962C8B-B14F-4D97-AF65-F5344CB8AC3E}">
        <p14:creationId xmlns:p14="http://schemas.microsoft.com/office/powerpoint/2010/main" val="42374096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767F11A-61AA-46D0-90DF-2DF40E16D929}" type="datetimeFigureOut">
              <a:rPr lang="en-US" smtClean="0"/>
              <a:t>3/2/2013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FD0DC6-E63D-4274-AF95-28179DF50AE9}" type="slidenum">
              <a:rPr lang="en-US" smtClean="0"/>
              <a:t>‹#›</a:t>
            </a:fld>
            <a:endParaRPr lang="en-US"/>
          </a:p>
        </p:txBody>
      </p:sp>
    </p:spTree>
    <p:extLst>
      <p:ext uri="{BB962C8B-B14F-4D97-AF65-F5344CB8AC3E}">
        <p14:creationId xmlns:p14="http://schemas.microsoft.com/office/powerpoint/2010/main" val="5871251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767F11A-61AA-46D0-90DF-2DF40E16D929}" type="datetimeFigureOut">
              <a:rPr lang="en-US" smtClean="0"/>
              <a:t>3/2/2013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FD0DC6-E63D-4274-AF95-28179DF50AE9}" type="slidenum">
              <a:rPr lang="en-US" smtClean="0"/>
              <a:t>‹#›</a:t>
            </a:fld>
            <a:endParaRPr lang="en-US"/>
          </a:p>
        </p:txBody>
      </p:sp>
    </p:spTree>
    <p:extLst>
      <p:ext uri="{BB962C8B-B14F-4D97-AF65-F5344CB8AC3E}">
        <p14:creationId xmlns:p14="http://schemas.microsoft.com/office/powerpoint/2010/main" val="8024493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767F11A-61AA-46D0-90DF-2DF40E16D929}" type="datetimeFigureOut">
              <a:rPr lang="en-US" smtClean="0"/>
              <a:t>3/2/2013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CFD0DC6-E63D-4274-AF95-28179DF50AE9}" type="slidenum">
              <a:rPr lang="en-US" smtClean="0"/>
              <a:t>‹#›</a:t>
            </a:fld>
            <a:endParaRPr lang="en-US"/>
          </a:p>
        </p:txBody>
      </p:sp>
    </p:spTree>
    <p:extLst>
      <p:ext uri="{BB962C8B-B14F-4D97-AF65-F5344CB8AC3E}">
        <p14:creationId xmlns:p14="http://schemas.microsoft.com/office/powerpoint/2010/main" val="28263869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767F11A-61AA-46D0-90DF-2DF40E16D929}" type="datetimeFigureOut">
              <a:rPr lang="en-US" smtClean="0"/>
              <a:t>3/2/2013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CFD0DC6-E63D-4274-AF95-28179DF50AE9}" type="slidenum">
              <a:rPr lang="en-US" smtClean="0"/>
              <a:t>‹#›</a:t>
            </a:fld>
            <a:endParaRPr lang="en-US"/>
          </a:p>
        </p:txBody>
      </p:sp>
    </p:spTree>
    <p:extLst>
      <p:ext uri="{BB962C8B-B14F-4D97-AF65-F5344CB8AC3E}">
        <p14:creationId xmlns:p14="http://schemas.microsoft.com/office/powerpoint/2010/main" val="11243509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767F11A-61AA-46D0-90DF-2DF40E16D929}" type="datetimeFigureOut">
              <a:rPr lang="en-US" smtClean="0"/>
              <a:t>3/2/2013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CFD0DC6-E63D-4274-AF95-28179DF50AE9}" type="slidenum">
              <a:rPr lang="en-US" smtClean="0"/>
              <a:t>‹#›</a:t>
            </a:fld>
            <a:endParaRPr lang="en-US"/>
          </a:p>
        </p:txBody>
      </p:sp>
    </p:spTree>
    <p:extLst>
      <p:ext uri="{BB962C8B-B14F-4D97-AF65-F5344CB8AC3E}">
        <p14:creationId xmlns:p14="http://schemas.microsoft.com/office/powerpoint/2010/main" val="15435663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767F11A-61AA-46D0-90DF-2DF40E16D929}" type="datetimeFigureOut">
              <a:rPr lang="en-US" smtClean="0"/>
              <a:t>3/2/2013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CFD0DC6-E63D-4274-AF95-28179DF50AE9}" type="slidenum">
              <a:rPr lang="en-US" smtClean="0"/>
              <a:t>‹#›</a:t>
            </a:fld>
            <a:endParaRPr lang="en-US"/>
          </a:p>
        </p:txBody>
      </p:sp>
    </p:spTree>
    <p:extLst>
      <p:ext uri="{BB962C8B-B14F-4D97-AF65-F5344CB8AC3E}">
        <p14:creationId xmlns:p14="http://schemas.microsoft.com/office/powerpoint/2010/main" val="8861196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767F11A-61AA-46D0-90DF-2DF40E16D929}" type="datetimeFigureOut">
              <a:rPr lang="en-US" smtClean="0"/>
              <a:t>3/2/2013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CFD0DC6-E63D-4274-AF95-28179DF50AE9}" type="slidenum">
              <a:rPr lang="en-US" smtClean="0"/>
              <a:t>‹#›</a:t>
            </a:fld>
            <a:endParaRPr lang="en-US"/>
          </a:p>
        </p:txBody>
      </p:sp>
    </p:spTree>
    <p:extLst>
      <p:ext uri="{BB962C8B-B14F-4D97-AF65-F5344CB8AC3E}">
        <p14:creationId xmlns:p14="http://schemas.microsoft.com/office/powerpoint/2010/main" val="3682948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767F11A-61AA-46D0-90DF-2DF40E16D929}" type="datetimeFigureOut">
              <a:rPr lang="en-US" smtClean="0"/>
              <a:t>3/2/2013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CFD0DC6-E63D-4274-AF95-28179DF50AE9}" type="slidenum">
              <a:rPr lang="en-US" smtClean="0"/>
              <a:t>‹#›</a:t>
            </a:fld>
            <a:endParaRPr lang="en-US"/>
          </a:p>
        </p:txBody>
      </p:sp>
    </p:spTree>
    <p:extLst>
      <p:ext uri="{BB962C8B-B14F-4D97-AF65-F5344CB8AC3E}">
        <p14:creationId xmlns:p14="http://schemas.microsoft.com/office/powerpoint/2010/main" val="4114989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767F11A-61AA-46D0-90DF-2DF40E16D929}" type="datetimeFigureOut">
              <a:rPr lang="en-US" smtClean="0"/>
              <a:t>3/2/2013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CFD0DC6-E63D-4274-AF95-28179DF50AE9}" type="slidenum">
              <a:rPr lang="en-US" smtClean="0"/>
              <a:t>‹#›</a:t>
            </a:fld>
            <a:endParaRPr lang="en-US"/>
          </a:p>
        </p:txBody>
      </p:sp>
    </p:spTree>
    <p:extLst>
      <p:ext uri="{BB962C8B-B14F-4D97-AF65-F5344CB8AC3E}">
        <p14:creationId xmlns:p14="http://schemas.microsoft.com/office/powerpoint/2010/main" val="12841892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www.ajaxcontroltoolkit.com/CollapsiblePanel/CollapsiblePanel.aspx"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msdn2.microsoft.com/en-us/library/bb79761a-ca08-44ee-b142-b06b3e2fc22b.aspx"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568575"/>
            <a:ext cx="7772400" cy="1470025"/>
          </a:xfrm>
        </p:spPr>
        <p:txBody>
          <a:bodyPr/>
          <a:lstStyle/>
          <a:p>
            <a:r>
              <a:rPr lang="en-US" dirty="0" smtClean="0"/>
              <a:t>ASP.NET AJAX</a:t>
            </a:r>
            <a:endParaRPr lang="en-US" dirty="0"/>
          </a:p>
        </p:txBody>
      </p:sp>
    </p:spTree>
    <p:extLst>
      <p:ext uri="{BB962C8B-B14F-4D97-AF65-F5344CB8AC3E}">
        <p14:creationId xmlns:p14="http://schemas.microsoft.com/office/powerpoint/2010/main" val="3092435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lstStyle/>
          <a:p>
            <a:r>
              <a:rPr lang="en-US" dirty="0" smtClean="0"/>
              <a:t>Conditional update in </a:t>
            </a:r>
            <a:r>
              <a:rPr lang="en-US" dirty="0" err="1" smtClean="0"/>
              <a:t>UpdatePanel</a:t>
            </a:r>
            <a:endParaRPr lang="en-US" dirty="0"/>
          </a:p>
        </p:txBody>
      </p:sp>
      <p:sp>
        <p:nvSpPr>
          <p:cNvPr id="3" name="Content Placeholder 2"/>
          <p:cNvSpPr>
            <a:spLocks noGrp="1"/>
          </p:cNvSpPr>
          <p:nvPr>
            <p:ph idx="1"/>
          </p:nvPr>
        </p:nvSpPr>
        <p:spPr>
          <a:xfrm>
            <a:off x="152400" y="2667000"/>
            <a:ext cx="8839200" cy="4191000"/>
          </a:xfrm>
        </p:spPr>
        <p:txBody>
          <a:bodyPr>
            <a:normAutofit fontScale="77500" lnSpcReduction="20000"/>
          </a:bodyPr>
          <a:lstStyle/>
          <a:p>
            <a:r>
              <a:rPr lang="en-US" dirty="0" smtClean="0"/>
              <a:t>Change Property:</a:t>
            </a:r>
          </a:p>
          <a:p>
            <a:pPr lvl="1"/>
            <a:r>
              <a:rPr lang="en-US" dirty="0" smtClean="0"/>
              <a:t>Update Panel 1:</a:t>
            </a:r>
          </a:p>
          <a:p>
            <a:pPr lvl="2"/>
            <a:r>
              <a:rPr lang="en-US" dirty="0" smtClean="0"/>
              <a:t>Triggers: </a:t>
            </a:r>
            <a:r>
              <a:rPr lang="en-US" dirty="0" err="1" smtClean="0"/>
              <a:t>AsyncPostBack</a:t>
            </a:r>
            <a:r>
              <a:rPr lang="en-US" dirty="0" smtClean="0"/>
              <a:t>, </a:t>
            </a:r>
            <a:r>
              <a:rPr lang="en-US" dirty="0" err="1" smtClean="0"/>
              <a:t>ControlID</a:t>
            </a:r>
            <a:r>
              <a:rPr lang="en-US" dirty="0" smtClean="0"/>
              <a:t>: Timer1, </a:t>
            </a:r>
            <a:r>
              <a:rPr lang="en-US" dirty="0" err="1" smtClean="0"/>
              <a:t>EventName</a:t>
            </a:r>
            <a:r>
              <a:rPr lang="en-US" dirty="0" smtClean="0"/>
              <a:t>: Tick</a:t>
            </a:r>
          </a:p>
          <a:p>
            <a:pPr lvl="1"/>
            <a:r>
              <a:rPr lang="en-US" dirty="0" smtClean="0"/>
              <a:t>Update Panel 2:</a:t>
            </a:r>
          </a:p>
          <a:p>
            <a:pPr lvl="2"/>
            <a:r>
              <a:rPr lang="en-US" dirty="0"/>
              <a:t>Triggers: </a:t>
            </a:r>
            <a:r>
              <a:rPr lang="en-US" dirty="0" err="1"/>
              <a:t>AsyncPostBack</a:t>
            </a:r>
            <a:r>
              <a:rPr lang="en-US" dirty="0"/>
              <a:t>, </a:t>
            </a:r>
            <a:r>
              <a:rPr lang="en-US" dirty="0" err="1"/>
              <a:t>ControlID</a:t>
            </a:r>
            <a:r>
              <a:rPr lang="en-US" dirty="0"/>
              <a:t>: Timer1, </a:t>
            </a:r>
            <a:r>
              <a:rPr lang="en-US" dirty="0" err="1"/>
              <a:t>EventName</a:t>
            </a:r>
            <a:r>
              <a:rPr lang="en-US" dirty="0"/>
              <a:t>: Tick</a:t>
            </a:r>
          </a:p>
          <a:p>
            <a:r>
              <a:rPr lang="en-US" dirty="0" smtClean="0"/>
              <a:t>Code Timer1:</a:t>
            </a:r>
          </a:p>
          <a:p>
            <a:pPr marL="800100" lvl="2" indent="0">
              <a:buNone/>
            </a:pPr>
            <a:r>
              <a:rPr lang="en-US" dirty="0"/>
              <a:t> </a:t>
            </a:r>
            <a:r>
              <a:rPr lang="en-US" dirty="0" smtClean="0"/>
              <a:t>	      If </a:t>
            </a:r>
            <a:r>
              <a:rPr lang="en-US" dirty="0"/>
              <a:t>CheckBox1.Checked = True Then</a:t>
            </a:r>
          </a:p>
          <a:p>
            <a:pPr marL="800100" lvl="2" indent="0">
              <a:buNone/>
            </a:pPr>
            <a:r>
              <a:rPr lang="en-US" dirty="0"/>
              <a:t>            Label1.Text = </a:t>
            </a:r>
            <a:r>
              <a:rPr lang="en-US" dirty="0" err="1"/>
              <a:t>TimeOfDay</a:t>
            </a:r>
            <a:endParaRPr lang="en-US" dirty="0"/>
          </a:p>
          <a:p>
            <a:pPr marL="800100" lvl="2" indent="0">
              <a:buNone/>
            </a:pPr>
            <a:r>
              <a:rPr lang="en-US" dirty="0"/>
              <a:t>        End If</a:t>
            </a:r>
          </a:p>
          <a:p>
            <a:pPr marL="800100" lvl="2" indent="0">
              <a:buNone/>
            </a:pPr>
            <a:endParaRPr lang="en-US" dirty="0"/>
          </a:p>
          <a:p>
            <a:pPr marL="800100" lvl="2" indent="0">
              <a:buNone/>
            </a:pPr>
            <a:r>
              <a:rPr lang="en-US" dirty="0"/>
              <a:t>        If CheckBox2.Checked = True Then</a:t>
            </a:r>
          </a:p>
          <a:p>
            <a:pPr marL="800100" lvl="2" indent="0">
              <a:buNone/>
            </a:pPr>
            <a:r>
              <a:rPr lang="en-US" dirty="0"/>
              <a:t>            Label2.Text = </a:t>
            </a:r>
            <a:r>
              <a:rPr lang="en-US" dirty="0" err="1"/>
              <a:t>TimeOfDay</a:t>
            </a:r>
            <a:endParaRPr lang="en-US" dirty="0"/>
          </a:p>
          <a:p>
            <a:pPr marL="800100" lvl="2" indent="0">
              <a:buNone/>
            </a:pPr>
            <a:r>
              <a:rPr lang="en-US" dirty="0"/>
              <a:t>        End If</a:t>
            </a:r>
          </a:p>
          <a:p>
            <a:pPr lvl="1"/>
            <a:endParaRPr lang="en-US" dirty="0" smtClean="0"/>
          </a:p>
        </p:txBody>
      </p:sp>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0712" t="22000" r="57922" b="50465"/>
          <a:stretch/>
        </p:blipFill>
        <p:spPr bwMode="auto">
          <a:xfrm>
            <a:off x="533400" y="990600"/>
            <a:ext cx="2590800" cy="1467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t="28449" r="82049" b="54436"/>
          <a:stretch/>
        </p:blipFill>
        <p:spPr bwMode="auto">
          <a:xfrm>
            <a:off x="3505200" y="1268776"/>
            <a:ext cx="1750828" cy="9781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rotWithShape="1">
          <a:blip r:embed="rId4">
            <a:extLst>
              <a:ext uri="{28A0092B-C50C-407E-A947-70E740481C1C}">
                <a14:useLocalDpi xmlns:a14="http://schemas.microsoft.com/office/drawing/2010/main" val="0"/>
              </a:ext>
            </a:extLst>
          </a:blip>
          <a:srcRect t="29317" r="83140" b="53814"/>
          <a:stretch/>
        </p:blipFill>
        <p:spPr bwMode="auto">
          <a:xfrm>
            <a:off x="5256028" y="1282840"/>
            <a:ext cx="1644502" cy="9640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 name="Picture 5"/>
          <p:cNvPicPr>
            <a:picLocks noChangeAspect="1" noChangeArrowheads="1"/>
          </p:cNvPicPr>
          <p:nvPr/>
        </p:nvPicPr>
        <p:blipFill rotWithShape="1">
          <a:blip r:embed="rId5">
            <a:extLst>
              <a:ext uri="{28A0092B-C50C-407E-A947-70E740481C1C}">
                <a14:useLocalDpi xmlns:a14="http://schemas.microsoft.com/office/drawing/2010/main" val="0"/>
              </a:ext>
            </a:extLst>
          </a:blip>
          <a:srcRect t="26711" r="82485" b="55303"/>
          <a:stretch/>
        </p:blipFill>
        <p:spPr bwMode="auto">
          <a:xfrm>
            <a:off x="7029893" y="1105691"/>
            <a:ext cx="1708298" cy="10279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881648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90800"/>
            <a:ext cx="8229600" cy="1143000"/>
          </a:xfrm>
        </p:spPr>
        <p:txBody>
          <a:bodyPr/>
          <a:lstStyle/>
          <a:p>
            <a:r>
              <a:rPr lang="en-US" dirty="0" smtClean="0"/>
              <a:t>AJAX Control Toolkit</a:t>
            </a:r>
            <a:endParaRPr lang="en-US" dirty="0"/>
          </a:p>
        </p:txBody>
      </p:sp>
    </p:spTree>
    <p:extLst>
      <p:ext uri="{BB962C8B-B14F-4D97-AF65-F5344CB8AC3E}">
        <p14:creationId xmlns:p14="http://schemas.microsoft.com/office/powerpoint/2010/main" val="6630033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dirty="0" smtClean="0"/>
              <a:t>How to install AJAX Control Toolkit</a:t>
            </a:r>
            <a:endParaRPr lang="en-US" dirty="0"/>
          </a:p>
        </p:txBody>
      </p:sp>
      <p:sp>
        <p:nvSpPr>
          <p:cNvPr id="3" name="Content Placeholder 2"/>
          <p:cNvSpPr>
            <a:spLocks noGrp="1"/>
          </p:cNvSpPr>
          <p:nvPr>
            <p:ph idx="1"/>
          </p:nvPr>
        </p:nvSpPr>
        <p:spPr>
          <a:xfrm>
            <a:off x="152400" y="914400"/>
            <a:ext cx="8839200" cy="5943600"/>
          </a:xfrm>
        </p:spPr>
        <p:txBody>
          <a:bodyPr>
            <a:normAutofit fontScale="85000" lnSpcReduction="20000"/>
          </a:bodyPr>
          <a:lstStyle/>
          <a:p>
            <a:pPr fontAlgn="base"/>
            <a:r>
              <a:rPr lang="en-US" dirty="0"/>
              <a:t>To install the ASP.NET Ajax Control Toolkit manually into either Visual Studio 2010 or Visual Studio 2008 you will fist need to download the latest version of the </a:t>
            </a:r>
            <a:r>
              <a:rPr lang="en-US" dirty="0" smtClean="0"/>
              <a:t>toolkit. </a:t>
            </a:r>
            <a:endParaRPr lang="en-US" dirty="0"/>
          </a:p>
          <a:p>
            <a:pPr fontAlgn="base"/>
            <a:r>
              <a:rPr lang="en-US" dirty="0" smtClean="0"/>
              <a:t>Extract </a:t>
            </a:r>
            <a:r>
              <a:rPr lang="en-US" dirty="0"/>
              <a:t>the files somewhere on your hard drive </a:t>
            </a:r>
            <a:r>
              <a:rPr lang="en-US" dirty="0" smtClean="0"/>
              <a:t>remembering </a:t>
            </a:r>
            <a:r>
              <a:rPr lang="en-US" dirty="0"/>
              <a:t>the path to where you extracted the files.</a:t>
            </a:r>
          </a:p>
          <a:p>
            <a:pPr fontAlgn="base"/>
            <a:r>
              <a:rPr lang="en-US" dirty="0"/>
              <a:t>Next you will need to add the toolkit to your toolbar within Visual Studio. To do so right click on an empty portion of your toolbar and click on “Add Tab”. This will add a new tab to your </a:t>
            </a:r>
            <a:r>
              <a:rPr lang="en-US" dirty="0" err="1"/>
              <a:t>toobar</a:t>
            </a:r>
            <a:r>
              <a:rPr lang="en-US" dirty="0"/>
              <a:t>. Next name the toolbar something like “ASP.NET AJAX Control Toolkit”. </a:t>
            </a:r>
            <a:endParaRPr lang="en-US" dirty="0" smtClean="0"/>
          </a:p>
          <a:p>
            <a:pPr fontAlgn="base"/>
            <a:r>
              <a:rPr lang="en-US" dirty="0" smtClean="0"/>
              <a:t>Next </a:t>
            </a:r>
            <a:r>
              <a:rPr lang="en-US" dirty="0"/>
              <a:t>right click on your newly created tab and click on “Choose Items..”. Make sure the “.NET Framework Components” tab is selected then click on “Browse…”. Browse to where you extracted the toolkit files to earlier and open the file named “AjaxControlToolkit.dll” then click “OK”. You should now have available to you the ASP.NET AJAX Control Toolkit controls within your Toolbox.</a:t>
            </a:r>
          </a:p>
          <a:p>
            <a:endParaRPr lang="en-US" dirty="0"/>
          </a:p>
        </p:txBody>
      </p:sp>
    </p:spTree>
    <p:extLst>
      <p:ext uri="{BB962C8B-B14F-4D97-AF65-F5344CB8AC3E}">
        <p14:creationId xmlns:p14="http://schemas.microsoft.com/office/powerpoint/2010/main" val="7515966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b="1" dirty="0"/>
              <a:t>Accordion</a:t>
            </a:r>
            <a:endParaRPr lang="en-US" dirty="0"/>
          </a:p>
        </p:txBody>
      </p:sp>
      <p:sp>
        <p:nvSpPr>
          <p:cNvPr id="3" name="Content Placeholder 2"/>
          <p:cNvSpPr>
            <a:spLocks noGrp="1"/>
          </p:cNvSpPr>
          <p:nvPr>
            <p:ph idx="1"/>
          </p:nvPr>
        </p:nvSpPr>
        <p:spPr>
          <a:xfrm>
            <a:off x="152400" y="1066800"/>
            <a:ext cx="8839200" cy="5791200"/>
          </a:xfrm>
        </p:spPr>
        <p:txBody>
          <a:bodyPr>
            <a:normAutofit/>
          </a:bodyPr>
          <a:lstStyle/>
          <a:p>
            <a:r>
              <a:rPr lang="en-US" dirty="0"/>
              <a:t>The Accordion is a web control that allows you to provide multiple panes and display them one at a time. It is like </a:t>
            </a:r>
            <a:r>
              <a:rPr lang="en-US" dirty="0" smtClean="0"/>
              <a:t>having several</a:t>
            </a:r>
            <a:r>
              <a:rPr lang="en-US" dirty="0"/>
              <a:t> </a:t>
            </a:r>
            <a:r>
              <a:rPr lang="en-US" dirty="0" err="1" smtClean="0">
                <a:hlinkClick r:id="rId2"/>
              </a:rPr>
              <a:t>CollapsiblePanels</a:t>
            </a:r>
            <a:r>
              <a:rPr lang="en-US" dirty="0"/>
              <a:t> where only one can </a:t>
            </a:r>
            <a:r>
              <a:rPr lang="en-US" dirty="0" smtClean="0"/>
              <a:t>be expanded </a:t>
            </a:r>
            <a:r>
              <a:rPr lang="en-US" dirty="0"/>
              <a:t>at a time. The Accordion </a:t>
            </a:r>
            <a:r>
              <a:rPr lang="en-US" dirty="0" smtClean="0"/>
              <a:t>is implemented </a:t>
            </a:r>
            <a:r>
              <a:rPr lang="en-US" dirty="0"/>
              <a:t>as a web control that </a:t>
            </a:r>
            <a:r>
              <a:rPr lang="en-US" dirty="0" smtClean="0"/>
              <a:t>contains </a:t>
            </a:r>
            <a:r>
              <a:rPr lang="en-US" dirty="0" err="1" smtClean="0"/>
              <a:t>AccordionPane</a:t>
            </a:r>
            <a:r>
              <a:rPr lang="en-US" dirty="0" smtClean="0"/>
              <a:t> </a:t>
            </a:r>
            <a:r>
              <a:rPr lang="en-US" dirty="0"/>
              <a:t>web controls. Each </a:t>
            </a:r>
            <a:r>
              <a:rPr lang="en-US" dirty="0" err="1"/>
              <a:t>AccordionPane</a:t>
            </a:r>
            <a:r>
              <a:rPr lang="en-US" dirty="0"/>
              <a:t> control has a template for its Header and its Content. We keep track of the selected pane so it stays visible across </a:t>
            </a:r>
            <a:r>
              <a:rPr lang="en-US" dirty="0" err="1"/>
              <a:t>postbacks</a:t>
            </a:r>
            <a:r>
              <a:rPr lang="en-US" dirty="0"/>
              <a:t>.</a:t>
            </a:r>
          </a:p>
        </p:txBody>
      </p:sp>
    </p:spTree>
    <p:extLst>
      <p:ext uri="{BB962C8B-B14F-4D97-AF65-F5344CB8AC3E}">
        <p14:creationId xmlns:p14="http://schemas.microsoft.com/office/powerpoint/2010/main" val="39386910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228600"/>
            <a:ext cx="8839200" cy="6400800"/>
          </a:xfrm>
        </p:spPr>
        <p:txBody>
          <a:bodyPr>
            <a:normAutofit/>
          </a:bodyPr>
          <a:lstStyle/>
          <a:p>
            <a:r>
              <a:rPr lang="en-US" dirty="0"/>
              <a:t>It also supports three </a:t>
            </a:r>
            <a:r>
              <a:rPr lang="en-US" dirty="0" err="1"/>
              <a:t>AutoSize</a:t>
            </a:r>
            <a:r>
              <a:rPr lang="en-US" dirty="0"/>
              <a:t> modes so it can fit in a variety of layouts</a:t>
            </a:r>
            <a:r>
              <a:rPr lang="en-US" dirty="0" smtClean="0"/>
              <a:t>.</a:t>
            </a:r>
          </a:p>
          <a:p>
            <a:pPr lvl="1"/>
            <a:r>
              <a:rPr lang="en-US" b="1" dirty="0" smtClean="0"/>
              <a:t>None</a:t>
            </a:r>
            <a:r>
              <a:rPr lang="en-US" dirty="0"/>
              <a:t> - The Accordion grows/shrinks without restriction. This can cause other elements on your page to move up and down with it.</a:t>
            </a:r>
          </a:p>
          <a:p>
            <a:pPr lvl="1"/>
            <a:r>
              <a:rPr lang="en-US" b="1" dirty="0"/>
              <a:t>Limit</a:t>
            </a:r>
            <a:r>
              <a:rPr lang="en-US" dirty="0"/>
              <a:t> - The Accordion never grows larger than the value specified by its Height property. This will cause the content to scroll if it is too large to be displayed.</a:t>
            </a:r>
          </a:p>
          <a:p>
            <a:pPr lvl="1"/>
            <a:r>
              <a:rPr lang="en-US" b="1" dirty="0"/>
              <a:t>Fill</a:t>
            </a:r>
            <a:r>
              <a:rPr lang="en-US" dirty="0"/>
              <a:t> - The Accordion always stays the exact same size as its Height property. This will cause the content to be expanded or shrunk if it isn't the right size.</a:t>
            </a:r>
          </a:p>
          <a:p>
            <a:endParaRPr lang="en-US" dirty="0"/>
          </a:p>
        </p:txBody>
      </p:sp>
    </p:spTree>
    <p:extLst>
      <p:ext uri="{BB962C8B-B14F-4D97-AF65-F5344CB8AC3E}">
        <p14:creationId xmlns:p14="http://schemas.microsoft.com/office/powerpoint/2010/main" val="26537271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dirty="0" smtClean="0"/>
              <a:t>Properties</a:t>
            </a:r>
            <a:endParaRPr lang="en-US" dirty="0"/>
          </a:p>
        </p:txBody>
      </p:sp>
      <p:sp>
        <p:nvSpPr>
          <p:cNvPr id="3" name="Content Placeholder 2"/>
          <p:cNvSpPr>
            <a:spLocks noGrp="1"/>
          </p:cNvSpPr>
          <p:nvPr>
            <p:ph idx="1"/>
          </p:nvPr>
        </p:nvSpPr>
        <p:spPr>
          <a:xfrm>
            <a:off x="152400" y="838200"/>
            <a:ext cx="8839200" cy="5867400"/>
          </a:xfrm>
        </p:spPr>
        <p:txBody>
          <a:bodyPr>
            <a:normAutofit fontScale="62500" lnSpcReduction="20000"/>
          </a:bodyPr>
          <a:lstStyle/>
          <a:p>
            <a:pPr lvl="0"/>
            <a:r>
              <a:rPr lang="en-US" b="1" dirty="0" err="1"/>
              <a:t>SelectedIndex</a:t>
            </a:r>
            <a:r>
              <a:rPr lang="en-US" dirty="0"/>
              <a:t> - The </a:t>
            </a:r>
            <a:r>
              <a:rPr lang="en-US" dirty="0" err="1"/>
              <a:t>AccordionPane</a:t>
            </a:r>
            <a:r>
              <a:rPr lang="en-US" dirty="0"/>
              <a:t> to be initially visible</a:t>
            </a:r>
          </a:p>
          <a:p>
            <a:pPr lvl="0"/>
            <a:r>
              <a:rPr lang="en-US" b="1" dirty="0" err="1"/>
              <a:t>HeaderCssClass</a:t>
            </a:r>
            <a:r>
              <a:rPr lang="en-US" dirty="0"/>
              <a:t> - Name of the CSS class to use for the headers. This can be either applied to the Accordion as a default for all </a:t>
            </a:r>
            <a:r>
              <a:rPr lang="en-US" dirty="0" err="1"/>
              <a:t>AccordionPanes</a:t>
            </a:r>
            <a:r>
              <a:rPr lang="en-US" dirty="0"/>
              <a:t>, or an individual </a:t>
            </a:r>
            <a:r>
              <a:rPr lang="en-US" dirty="0" err="1"/>
              <a:t>AccordionPane</a:t>
            </a:r>
            <a:r>
              <a:rPr lang="en-US" dirty="0"/>
              <a:t>.</a:t>
            </a:r>
          </a:p>
          <a:p>
            <a:pPr lvl="0"/>
            <a:r>
              <a:rPr lang="en-US" b="1" dirty="0" err="1"/>
              <a:t>HeaderSelectedCssClass</a:t>
            </a:r>
            <a:r>
              <a:rPr lang="en-US" dirty="0"/>
              <a:t> - Name of the CSS class to use for the selected header. This can be either applied to the Accordion as a default for all </a:t>
            </a:r>
            <a:r>
              <a:rPr lang="en-US" dirty="0" err="1"/>
              <a:t>AccordionPanes</a:t>
            </a:r>
            <a:r>
              <a:rPr lang="en-US" dirty="0"/>
              <a:t>, or an individual </a:t>
            </a:r>
            <a:r>
              <a:rPr lang="en-US" dirty="0" err="1"/>
              <a:t>AccordionPane</a:t>
            </a:r>
            <a:r>
              <a:rPr lang="en-US" dirty="0"/>
              <a:t>.</a:t>
            </a:r>
          </a:p>
          <a:p>
            <a:pPr lvl="0"/>
            <a:r>
              <a:rPr lang="en-US" b="1" dirty="0" err="1"/>
              <a:t>ContentCssClass</a:t>
            </a:r>
            <a:r>
              <a:rPr lang="en-US" dirty="0"/>
              <a:t> - Name of the CSS class to use for the content. This can be either applied to the Accordion as a default for all </a:t>
            </a:r>
            <a:r>
              <a:rPr lang="en-US" dirty="0" err="1"/>
              <a:t>AccordionPanes</a:t>
            </a:r>
            <a:r>
              <a:rPr lang="en-US" dirty="0"/>
              <a:t>, or an individual </a:t>
            </a:r>
            <a:r>
              <a:rPr lang="en-US" dirty="0" err="1"/>
              <a:t>AccordionPane</a:t>
            </a:r>
            <a:r>
              <a:rPr lang="en-US" dirty="0"/>
              <a:t>.</a:t>
            </a:r>
          </a:p>
          <a:p>
            <a:pPr lvl="0"/>
            <a:r>
              <a:rPr lang="en-US" b="1" dirty="0" err="1"/>
              <a:t>FadeTransitions</a:t>
            </a:r>
            <a:r>
              <a:rPr lang="en-US" dirty="0"/>
              <a:t> - True to use the fading transition effect, false for standard transitions.</a:t>
            </a:r>
          </a:p>
          <a:p>
            <a:pPr lvl="0"/>
            <a:r>
              <a:rPr lang="en-US" b="1" dirty="0" err="1"/>
              <a:t>TransitionDuration</a:t>
            </a:r>
            <a:r>
              <a:rPr lang="en-US" dirty="0"/>
              <a:t> - Number of milliseconds to animate the transitions</a:t>
            </a:r>
          </a:p>
          <a:p>
            <a:pPr lvl="0"/>
            <a:r>
              <a:rPr lang="en-US" b="1" dirty="0" err="1"/>
              <a:t>FramesPerSecond</a:t>
            </a:r>
            <a:r>
              <a:rPr lang="en-US" dirty="0"/>
              <a:t> - Number of frames per second used in the transition animations</a:t>
            </a:r>
          </a:p>
          <a:p>
            <a:pPr lvl="0"/>
            <a:r>
              <a:rPr lang="en-US" b="1" dirty="0" err="1"/>
              <a:t>AutoSize</a:t>
            </a:r>
            <a:r>
              <a:rPr lang="en-US" dirty="0"/>
              <a:t> - Restrict the growth of the Accordion. The values of the </a:t>
            </a:r>
            <a:r>
              <a:rPr lang="en-US" dirty="0" err="1"/>
              <a:t>AutoSize</a:t>
            </a:r>
            <a:r>
              <a:rPr lang="en-US" dirty="0"/>
              <a:t> enumeration are described above.</a:t>
            </a:r>
          </a:p>
          <a:p>
            <a:pPr lvl="0"/>
            <a:r>
              <a:rPr lang="en-US" b="1" dirty="0" err="1"/>
              <a:t>RequireOpenedPane</a:t>
            </a:r>
            <a:r>
              <a:rPr lang="en-US" dirty="0"/>
              <a:t> - Prevent closing the currently opened pane when its header is clicked (which ensures one pane is always open). The default value is true.</a:t>
            </a:r>
          </a:p>
          <a:p>
            <a:pPr lvl="0"/>
            <a:r>
              <a:rPr lang="en-US" b="1" dirty="0" smtClean="0"/>
              <a:t>Panes</a:t>
            </a:r>
            <a:r>
              <a:rPr lang="en-US" dirty="0"/>
              <a:t> - Collection of </a:t>
            </a:r>
            <a:r>
              <a:rPr lang="en-US" dirty="0" err="1"/>
              <a:t>AccordionPane</a:t>
            </a:r>
            <a:r>
              <a:rPr lang="en-US" dirty="0"/>
              <a:t> </a:t>
            </a:r>
            <a:r>
              <a:rPr lang="en-US" dirty="0" smtClean="0"/>
              <a:t>controls</a:t>
            </a:r>
            <a:endParaRPr lang="en-US" dirty="0"/>
          </a:p>
        </p:txBody>
      </p:sp>
    </p:spTree>
    <p:extLst>
      <p:ext uri="{BB962C8B-B14F-4D97-AF65-F5344CB8AC3E}">
        <p14:creationId xmlns:p14="http://schemas.microsoft.com/office/powerpoint/2010/main" val="231056945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AlwaysVisible</a:t>
            </a:r>
            <a:endParaRPr lang="en-US" dirty="0"/>
          </a:p>
        </p:txBody>
      </p:sp>
      <p:sp>
        <p:nvSpPr>
          <p:cNvPr id="3" name="Content Placeholder 2"/>
          <p:cNvSpPr>
            <a:spLocks noGrp="1"/>
          </p:cNvSpPr>
          <p:nvPr>
            <p:ph idx="1"/>
          </p:nvPr>
        </p:nvSpPr>
        <p:spPr/>
        <p:txBody>
          <a:bodyPr>
            <a:normAutofit fontScale="92500" lnSpcReduction="20000"/>
          </a:bodyPr>
          <a:lstStyle/>
          <a:p>
            <a:r>
              <a:rPr lang="en-US" dirty="0"/>
              <a:t>The </a:t>
            </a:r>
            <a:r>
              <a:rPr lang="en-US" dirty="0" err="1"/>
              <a:t>AlwaysVisibleControl</a:t>
            </a:r>
            <a:r>
              <a:rPr lang="en-US" dirty="0"/>
              <a:t> is a simple extender allowing you to pin controls to the page so that they appear to float over the background body content when it is scrolled or resized. It targets any ASP.NET control and always keeps the position a specified distance from the desired horizontal and vertical sides</a:t>
            </a:r>
            <a:r>
              <a:rPr lang="en-US" dirty="0" smtClean="0"/>
              <a:t>.</a:t>
            </a:r>
            <a:r>
              <a:rPr lang="en-US" dirty="0"/>
              <a:t> </a:t>
            </a:r>
          </a:p>
          <a:p>
            <a:r>
              <a:rPr lang="en-US" dirty="0"/>
              <a:t>To avoid having the control flash and move when the page loads, it is recommended that you absolutely position the control in the desired location in addition to attaching the extender</a:t>
            </a:r>
            <a:r>
              <a:rPr lang="en-US" dirty="0" smtClean="0"/>
              <a:t>.</a:t>
            </a:r>
            <a:endParaRPr lang="en-US" dirty="0"/>
          </a:p>
        </p:txBody>
      </p:sp>
    </p:spTree>
    <p:extLst>
      <p:ext uri="{BB962C8B-B14F-4D97-AF65-F5344CB8AC3E}">
        <p14:creationId xmlns:p14="http://schemas.microsoft.com/office/powerpoint/2010/main" val="19638182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AlwaysVisible</a:t>
            </a:r>
            <a:r>
              <a:rPr lang="en-US" dirty="0" smtClean="0"/>
              <a:t> Properties</a:t>
            </a:r>
            <a:endParaRPr lang="en-US" dirty="0"/>
          </a:p>
        </p:txBody>
      </p:sp>
      <p:sp>
        <p:nvSpPr>
          <p:cNvPr id="3" name="Content Placeholder 2"/>
          <p:cNvSpPr>
            <a:spLocks noGrp="1"/>
          </p:cNvSpPr>
          <p:nvPr>
            <p:ph idx="1"/>
          </p:nvPr>
        </p:nvSpPr>
        <p:spPr/>
        <p:txBody>
          <a:bodyPr>
            <a:normAutofit fontScale="70000" lnSpcReduction="20000"/>
          </a:bodyPr>
          <a:lstStyle/>
          <a:p>
            <a:pPr lvl="0"/>
            <a:r>
              <a:rPr lang="en-US" b="1" dirty="0" err="1"/>
              <a:t>TargetControlID</a:t>
            </a:r>
            <a:r>
              <a:rPr lang="en-US" dirty="0"/>
              <a:t> - ID of control for this extender to always make visible</a:t>
            </a:r>
          </a:p>
          <a:p>
            <a:pPr lvl="0"/>
            <a:r>
              <a:rPr lang="en-US" b="1" dirty="0" err="1"/>
              <a:t>HorizontalOffset</a:t>
            </a:r>
            <a:r>
              <a:rPr lang="en-US" dirty="0"/>
              <a:t> - Distance to the </a:t>
            </a:r>
            <a:r>
              <a:rPr lang="en-US" dirty="0" err="1"/>
              <a:t>HorizontalSide</a:t>
            </a:r>
            <a:r>
              <a:rPr lang="en-US" dirty="0"/>
              <a:t> edge of the browser in pixels from the same side of the target control. The default is 0 pixels.</a:t>
            </a:r>
          </a:p>
          <a:p>
            <a:pPr lvl="0"/>
            <a:r>
              <a:rPr lang="en-US" b="1" dirty="0" err="1"/>
              <a:t>HorizontalSide</a:t>
            </a:r>
            <a:r>
              <a:rPr lang="en-US" dirty="0"/>
              <a:t> - Horizontal edge of the browser (either Left, Center, or Right) used to anchor the target control. The default is Left.</a:t>
            </a:r>
          </a:p>
          <a:p>
            <a:pPr lvl="0"/>
            <a:r>
              <a:rPr lang="en-US" b="1" dirty="0" err="1"/>
              <a:t>VerticalOffset</a:t>
            </a:r>
            <a:r>
              <a:rPr lang="en-US" dirty="0"/>
              <a:t> - Distance to the </a:t>
            </a:r>
            <a:r>
              <a:rPr lang="en-US" dirty="0" err="1"/>
              <a:t>VerticalSide</a:t>
            </a:r>
            <a:r>
              <a:rPr lang="en-US" dirty="0"/>
              <a:t> edge of the browser in pixels from the same side of the target control. The default is 0 pixels.</a:t>
            </a:r>
          </a:p>
          <a:p>
            <a:pPr lvl="0"/>
            <a:r>
              <a:rPr lang="en-US" b="1" dirty="0" err="1"/>
              <a:t>VerticalSide</a:t>
            </a:r>
            <a:r>
              <a:rPr lang="en-US" dirty="0"/>
              <a:t> - Vertical edge of the browser (either Top, Middle, or Bottom) used to anchor the target control. The default is Top.</a:t>
            </a:r>
          </a:p>
          <a:p>
            <a:pPr lvl="0"/>
            <a:r>
              <a:rPr lang="en-US" b="1" dirty="0" err="1"/>
              <a:t>ScrollEffectDuration</a:t>
            </a:r>
            <a:r>
              <a:rPr lang="en-US" dirty="0"/>
              <a:t> - Length in seconds of the scrolling effect to last when the target control is repositioned. The default is .1 second.</a:t>
            </a:r>
          </a:p>
          <a:p>
            <a:endParaRPr lang="en-US" dirty="0"/>
          </a:p>
        </p:txBody>
      </p:sp>
    </p:spTree>
    <p:extLst>
      <p:ext uri="{BB962C8B-B14F-4D97-AF65-F5344CB8AC3E}">
        <p14:creationId xmlns:p14="http://schemas.microsoft.com/office/powerpoint/2010/main" val="37972070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b="1" dirty="0" err="1"/>
              <a:t>BalloonPopupExtender</a:t>
            </a:r>
            <a:endParaRPr lang="en-US" dirty="0"/>
          </a:p>
        </p:txBody>
      </p:sp>
      <p:sp>
        <p:nvSpPr>
          <p:cNvPr id="3" name="Content Placeholder 2"/>
          <p:cNvSpPr>
            <a:spLocks noGrp="1"/>
          </p:cNvSpPr>
          <p:nvPr>
            <p:ph idx="1"/>
          </p:nvPr>
        </p:nvSpPr>
        <p:spPr>
          <a:xfrm>
            <a:off x="152400" y="838200"/>
            <a:ext cx="8839200" cy="5867400"/>
          </a:xfrm>
        </p:spPr>
        <p:txBody>
          <a:bodyPr>
            <a:normAutofit fontScale="77500" lnSpcReduction="20000"/>
          </a:bodyPr>
          <a:lstStyle/>
          <a:p>
            <a:r>
              <a:rPr lang="en-US" dirty="0"/>
              <a:t>The </a:t>
            </a:r>
            <a:r>
              <a:rPr lang="en-US" dirty="0" err="1"/>
              <a:t>BalloonPopupExtender</a:t>
            </a:r>
            <a:r>
              <a:rPr lang="en-US" dirty="0"/>
              <a:t> control displays a popup which can contain any content. For example, you can use the </a:t>
            </a:r>
            <a:r>
              <a:rPr lang="en-US" dirty="0" err="1"/>
              <a:t>BalloonPopupExtender</a:t>
            </a:r>
            <a:r>
              <a:rPr lang="en-US" dirty="0"/>
              <a:t> to display help information when you move focus to a </a:t>
            </a:r>
            <a:r>
              <a:rPr lang="en-US" dirty="0" err="1"/>
              <a:t>TextBox</a:t>
            </a:r>
            <a:r>
              <a:rPr lang="en-US" dirty="0"/>
              <a:t> control</a:t>
            </a:r>
            <a:r>
              <a:rPr lang="en-US" dirty="0" smtClean="0"/>
              <a:t>.</a:t>
            </a:r>
          </a:p>
          <a:p>
            <a:r>
              <a:rPr lang="en-US" dirty="0" smtClean="0"/>
              <a:t>The </a:t>
            </a:r>
            <a:r>
              <a:rPr lang="en-US" dirty="0" err="1"/>
              <a:t>BalloonPopupExtender</a:t>
            </a:r>
            <a:r>
              <a:rPr lang="en-US" dirty="0"/>
              <a:t> supports three different styles: Balloon, Rectangle, and Custom. You can select among three different sizes for the popup: Small, Medium, and Large. If you set the </a:t>
            </a:r>
            <a:r>
              <a:rPr lang="en-US" dirty="0" err="1"/>
              <a:t>BalloonPopup</a:t>
            </a:r>
            <a:r>
              <a:rPr lang="en-US" dirty="0"/>
              <a:t> style to the value Custom then you can define a custom appearance for the </a:t>
            </a:r>
            <a:r>
              <a:rPr lang="en-US" dirty="0" err="1"/>
              <a:t>BalloonPopup</a:t>
            </a:r>
            <a:r>
              <a:rPr lang="en-US" dirty="0"/>
              <a:t>. In that case, you also need to set the </a:t>
            </a:r>
            <a:r>
              <a:rPr lang="en-US" dirty="0" err="1"/>
              <a:t>CustomCssUrl</a:t>
            </a:r>
            <a:r>
              <a:rPr lang="en-US" dirty="0"/>
              <a:t> property to point to a custom style sheet.</a:t>
            </a:r>
          </a:p>
          <a:p>
            <a:r>
              <a:rPr lang="en-US" dirty="0" smtClean="0"/>
              <a:t>This </a:t>
            </a:r>
            <a:r>
              <a:rPr lang="en-US" dirty="0"/>
              <a:t>control can be set to 5 positions - </a:t>
            </a:r>
            <a:r>
              <a:rPr lang="en-US" dirty="0" err="1"/>
              <a:t>TopLeft</a:t>
            </a:r>
            <a:r>
              <a:rPr lang="en-US" dirty="0"/>
              <a:t>, </a:t>
            </a:r>
            <a:r>
              <a:rPr lang="en-US" dirty="0" err="1"/>
              <a:t>TopRight</a:t>
            </a:r>
            <a:r>
              <a:rPr lang="en-US" dirty="0"/>
              <a:t>, </a:t>
            </a:r>
            <a:r>
              <a:rPr lang="en-US" dirty="0" err="1"/>
              <a:t>BottomLeft</a:t>
            </a:r>
            <a:r>
              <a:rPr lang="en-US" dirty="0"/>
              <a:t>, </a:t>
            </a:r>
            <a:r>
              <a:rPr lang="en-US" dirty="0" err="1"/>
              <a:t>BottomRight</a:t>
            </a:r>
            <a:r>
              <a:rPr lang="en-US" dirty="0"/>
              <a:t> and Auto. If you select the value Auto then the position of the </a:t>
            </a:r>
            <a:r>
              <a:rPr lang="en-US" dirty="0" err="1"/>
              <a:t>BalloonPopup</a:t>
            </a:r>
            <a:r>
              <a:rPr lang="en-US" dirty="0"/>
              <a:t> is determined automatically based on available space</a:t>
            </a:r>
            <a:r>
              <a:rPr lang="en-US" dirty="0" smtClean="0"/>
              <a:t>.</a:t>
            </a:r>
          </a:p>
          <a:p>
            <a:r>
              <a:rPr lang="en-US" dirty="0" smtClean="0"/>
              <a:t>You </a:t>
            </a:r>
            <a:r>
              <a:rPr lang="en-US" dirty="0"/>
              <a:t>can set the </a:t>
            </a:r>
            <a:r>
              <a:rPr lang="en-US" dirty="0" err="1"/>
              <a:t>BalloonPopExtender</a:t>
            </a:r>
            <a:r>
              <a:rPr lang="en-US" dirty="0"/>
              <a:t> to be triggered by the </a:t>
            </a:r>
            <a:r>
              <a:rPr lang="en-US" dirty="0" err="1"/>
              <a:t>MouseOver</a:t>
            </a:r>
            <a:r>
              <a:rPr lang="en-US" dirty="0"/>
              <a:t>, Focus or Click events. The control is hidden automatically when you click outside the Balloon Popup.</a:t>
            </a:r>
          </a:p>
          <a:p>
            <a:endParaRPr lang="en-US" dirty="0"/>
          </a:p>
        </p:txBody>
      </p:sp>
    </p:spTree>
    <p:extLst>
      <p:ext uri="{BB962C8B-B14F-4D97-AF65-F5344CB8AC3E}">
        <p14:creationId xmlns:p14="http://schemas.microsoft.com/office/powerpoint/2010/main" val="7450339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dirty="0" err="1" smtClean="0"/>
              <a:t>BalloonPopupExtender</a:t>
            </a:r>
            <a:r>
              <a:rPr lang="en-US" dirty="0" smtClean="0"/>
              <a:t> Properties</a:t>
            </a:r>
            <a:endParaRPr lang="en-US" dirty="0"/>
          </a:p>
        </p:txBody>
      </p:sp>
      <p:sp>
        <p:nvSpPr>
          <p:cNvPr id="3" name="Content Placeholder 2"/>
          <p:cNvSpPr>
            <a:spLocks noGrp="1"/>
          </p:cNvSpPr>
          <p:nvPr>
            <p:ph idx="1"/>
          </p:nvPr>
        </p:nvSpPr>
        <p:spPr>
          <a:xfrm>
            <a:off x="152400" y="990600"/>
            <a:ext cx="8839200" cy="5867400"/>
          </a:xfrm>
        </p:spPr>
        <p:txBody>
          <a:bodyPr>
            <a:normAutofit fontScale="55000" lnSpcReduction="20000"/>
          </a:bodyPr>
          <a:lstStyle/>
          <a:p>
            <a:r>
              <a:rPr lang="en-US" b="1" dirty="0" err="1"/>
              <a:t>BalloonPopupControlID</a:t>
            </a:r>
            <a:r>
              <a:rPr lang="en-US" dirty="0"/>
              <a:t> - The ID of the control to display.</a:t>
            </a:r>
            <a:endParaRPr lang="en-US" b="1" dirty="0" smtClean="0"/>
          </a:p>
          <a:p>
            <a:r>
              <a:rPr lang="en-US" b="1" dirty="0" smtClean="0"/>
              <a:t>Position</a:t>
            </a:r>
            <a:r>
              <a:rPr lang="en-US" dirty="0"/>
              <a:t> - Optional setting specifying where the popup should be positioned relative to the target control. (</a:t>
            </a:r>
            <a:r>
              <a:rPr lang="en-US" dirty="0" err="1"/>
              <a:t>TopRight</a:t>
            </a:r>
            <a:r>
              <a:rPr lang="en-US" dirty="0"/>
              <a:t>, </a:t>
            </a:r>
            <a:r>
              <a:rPr lang="en-US" dirty="0" err="1"/>
              <a:t>TopLeft</a:t>
            </a:r>
            <a:r>
              <a:rPr lang="en-US" dirty="0"/>
              <a:t>, </a:t>
            </a:r>
            <a:r>
              <a:rPr lang="en-US" dirty="0" err="1"/>
              <a:t>BottomRight</a:t>
            </a:r>
            <a:r>
              <a:rPr lang="en-US" dirty="0"/>
              <a:t>, </a:t>
            </a:r>
            <a:r>
              <a:rPr lang="en-US" dirty="0" err="1"/>
              <a:t>BottomLeft</a:t>
            </a:r>
            <a:r>
              <a:rPr lang="en-US" dirty="0"/>
              <a:t>, Auto) Default value is Auto.</a:t>
            </a:r>
          </a:p>
          <a:p>
            <a:r>
              <a:rPr lang="en-US" b="1" dirty="0" err="1"/>
              <a:t>OffsetX</a:t>
            </a:r>
            <a:r>
              <a:rPr lang="en-US" b="1" dirty="0"/>
              <a:t>/</a:t>
            </a:r>
            <a:r>
              <a:rPr lang="en-US" b="1" dirty="0" err="1"/>
              <a:t>OffsetY</a:t>
            </a:r>
            <a:r>
              <a:rPr lang="en-US" dirty="0"/>
              <a:t> - The number of pixels to offset the Popup from its default position, as specified by Position. Default value is 0.</a:t>
            </a:r>
          </a:p>
          <a:p>
            <a:r>
              <a:rPr lang="en-US" b="1" dirty="0" err="1"/>
              <a:t>BalloonStyle</a:t>
            </a:r>
            <a:r>
              <a:rPr lang="en-US" dirty="0"/>
              <a:t> - Optional setting specifying the theme of balloon popup. (Cloud, Rectangle, Custom). Default value is Rectangle.</a:t>
            </a:r>
          </a:p>
          <a:p>
            <a:r>
              <a:rPr lang="en-US" b="1" dirty="0" err="1"/>
              <a:t>BalloonSize</a:t>
            </a:r>
            <a:r>
              <a:rPr lang="en-US" dirty="0"/>
              <a:t> - Optional setting specifying the size of balloon popup. (Small, Medium and Large). Default value is Small.</a:t>
            </a:r>
          </a:p>
          <a:p>
            <a:r>
              <a:rPr lang="en-US" b="1" dirty="0" err="1"/>
              <a:t>CustomCssUrl</a:t>
            </a:r>
            <a:r>
              <a:rPr lang="en-US" dirty="0"/>
              <a:t> - This is required if user choose </a:t>
            </a:r>
            <a:r>
              <a:rPr lang="en-US" dirty="0" err="1"/>
              <a:t>BalloonStyle</a:t>
            </a:r>
            <a:r>
              <a:rPr lang="en-US" dirty="0"/>
              <a:t> to Custom. This specifies the </a:t>
            </a:r>
            <a:r>
              <a:rPr lang="en-US" dirty="0" err="1"/>
              <a:t>url</a:t>
            </a:r>
            <a:r>
              <a:rPr lang="en-US" dirty="0"/>
              <a:t> of custom </a:t>
            </a:r>
            <a:r>
              <a:rPr lang="en-US" dirty="0" err="1"/>
              <a:t>css</a:t>
            </a:r>
            <a:r>
              <a:rPr lang="en-US" dirty="0"/>
              <a:t> which will display custom theme.</a:t>
            </a:r>
          </a:p>
          <a:p>
            <a:r>
              <a:rPr lang="en-US" b="1" dirty="0" err="1" smtClean="0"/>
              <a:t>UseShadow</a:t>
            </a:r>
            <a:r>
              <a:rPr lang="en-US" dirty="0"/>
              <a:t> - Optional setting specifying whether to display shadow of balloon popup or not.</a:t>
            </a:r>
          </a:p>
          <a:p>
            <a:r>
              <a:rPr lang="en-US" b="1" dirty="0" err="1"/>
              <a:t>ScrollBars</a:t>
            </a:r>
            <a:r>
              <a:rPr lang="en-US" dirty="0"/>
              <a:t> - Optional setting specifying whether to display scrollbar if contents are overflowing. This property contains 5 options - None, Horizontal, Vertical, Both and Auto. Default value is Auto.</a:t>
            </a:r>
          </a:p>
          <a:p>
            <a:r>
              <a:rPr lang="en-US" b="1" dirty="0" err="1"/>
              <a:t>DisplayOnMouseOver</a:t>
            </a:r>
            <a:r>
              <a:rPr lang="en-US" dirty="0"/>
              <a:t> - Optional setting specifying whether to display balloon popup on the client </a:t>
            </a:r>
            <a:r>
              <a:rPr lang="en-US" dirty="0" err="1"/>
              <a:t>onMouseOver</a:t>
            </a:r>
            <a:r>
              <a:rPr lang="en-US" dirty="0"/>
              <a:t> event. Default value is false.</a:t>
            </a:r>
          </a:p>
          <a:p>
            <a:r>
              <a:rPr lang="en-US" b="1" dirty="0" err="1"/>
              <a:t>DisplayOnFocus</a:t>
            </a:r>
            <a:r>
              <a:rPr lang="en-US" dirty="0"/>
              <a:t> - Optional setting specifying whether to display balloon popup on the client </a:t>
            </a:r>
            <a:r>
              <a:rPr lang="en-US" dirty="0" err="1"/>
              <a:t>onFocus</a:t>
            </a:r>
            <a:r>
              <a:rPr lang="en-US" dirty="0"/>
              <a:t> event. Default value is false.</a:t>
            </a:r>
          </a:p>
          <a:p>
            <a:r>
              <a:rPr lang="en-US" b="1" dirty="0" err="1"/>
              <a:t>DisplayOnClick</a:t>
            </a:r>
            <a:r>
              <a:rPr lang="en-US" dirty="0"/>
              <a:t> - Optional setting specifying whether to display balloon popup on the client </a:t>
            </a:r>
            <a:r>
              <a:rPr lang="en-US" dirty="0" err="1"/>
              <a:t>onClick</a:t>
            </a:r>
            <a:r>
              <a:rPr lang="en-US" dirty="0"/>
              <a:t> event. Default value is true.</a:t>
            </a:r>
          </a:p>
          <a:p>
            <a:endParaRPr lang="en-US" dirty="0"/>
          </a:p>
        </p:txBody>
      </p:sp>
    </p:spTree>
    <p:extLst>
      <p:ext uri="{BB962C8B-B14F-4D97-AF65-F5344CB8AC3E}">
        <p14:creationId xmlns:p14="http://schemas.microsoft.com/office/powerpoint/2010/main" val="20482696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04800"/>
            <a:ext cx="8686800" cy="6248400"/>
          </a:xfrm>
        </p:spPr>
        <p:txBody>
          <a:bodyPr>
            <a:normAutofit fontScale="92500" lnSpcReduction="20000"/>
          </a:bodyPr>
          <a:lstStyle/>
          <a:p>
            <a:r>
              <a:rPr lang="en-US" dirty="0"/>
              <a:t>ASP.NET is a </a:t>
            </a:r>
            <a:r>
              <a:rPr lang="en-US" i="1" dirty="0"/>
              <a:t>server-side </a:t>
            </a:r>
            <a:r>
              <a:rPr lang="en-US" dirty="0"/>
              <a:t>technology for building web applications. Almost all the </a:t>
            </a:r>
            <a:r>
              <a:rPr lang="en-US" dirty="0" smtClean="0"/>
              <a:t>work happens </a:t>
            </a:r>
            <a:r>
              <a:rPr lang="en-US" dirty="0"/>
              <a:t>on the web server and not the web browser. Whenever you perform an action </a:t>
            </a:r>
            <a:r>
              <a:rPr lang="en-US" dirty="0" smtClean="0"/>
              <a:t>in an </a:t>
            </a:r>
            <a:r>
              <a:rPr lang="en-US" dirty="0"/>
              <a:t>ASP.NET page—such as clicking a button or sorting a </a:t>
            </a:r>
            <a:r>
              <a:rPr lang="en-US" dirty="0" err="1"/>
              <a:t>GridView</a:t>
            </a:r>
            <a:r>
              <a:rPr lang="en-US" dirty="0"/>
              <a:t>—the entire page </a:t>
            </a:r>
            <a:r>
              <a:rPr lang="en-US" dirty="0" smtClean="0"/>
              <a:t>must be </a:t>
            </a:r>
            <a:r>
              <a:rPr lang="en-US" dirty="0"/>
              <a:t>posted back to the web server. Any significant action on a page results in a </a:t>
            </a:r>
            <a:r>
              <a:rPr lang="en-US" dirty="0" err="1"/>
              <a:t>postback</a:t>
            </a:r>
            <a:r>
              <a:rPr lang="en-US" dirty="0" smtClean="0"/>
              <a:t>.</a:t>
            </a:r>
          </a:p>
          <a:p>
            <a:r>
              <a:rPr lang="en-US" dirty="0"/>
              <a:t>When you perform a </a:t>
            </a:r>
            <a:r>
              <a:rPr lang="en-US" dirty="0" err="1"/>
              <a:t>postback</a:t>
            </a:r>
            <a:r>
              <a:rPr lang="en-US" dirty="0"/>
              <a:t> in </a:t>
            </a:r>
            <a:r>
              <a:rPr lang="en-US" dirty="0" smtClean="0"/>
              <a:t>an ASP.NET </a:t>
            </a:r>
            <a:r>
              <a:rPr lang="en-US" dirty="0"/>
              <a:t>page, the entire page must be transported across the Internet from browser </a:t>
            </a:r>
            <a:r>
              <a:rPr lang="en-US" dirty="0" smtClean="0"/>
              <a:t>to server</a:t>
            </a:r>
            <a:r>
              <a:rPr lang="en-US" dirty="0"/>
              <a:t>. Next, the .NET class that corresponds to the page must re-render the entire </a:t>
            </a:r>
            <a:r>
              <a:rPr lang="en-US" dirty="0" smtClean="0"/>
              <a:t>page again </a:t>
            </a:r>
            <a:r>
              <a:rPr lang="en-US" dirty="0"/>
              <a:t>from scratch. Finally, the finished page must be sent back across the Internet to </a:t>
            </a:r>
            <a:r>
              <a:rPr lang="en-US" dirty="0" smtClean="0"/>
              <a:t>the browser</a:t>
            </a:r>
            <a:r>
              <a:rPr lang="en-US" dirty="0"/>
              <a:t>. This whole long, slow, agonizing process must occur even if you are updating </a:t>
            </a:r>
            <a:r>
              <a:rPr lang="en-US" dirty="0" smtClean="0"/>
              <a:t>a tiny </a:t>
            </a:r>
            <a:r>
              <a:rPr lang="en-US" dirty="0"/>
              <a:t>section of the page.</a:t>
            </a:r>
          </a:p>
        </p:txBody>
      </p:sp>
    </p:spTree>
    <p:extLst>
      <p:ext uri="{BB962C8B-B14F-4D97-AF65-F5344CB8AC3E}">
        <p14:creationId xmlns:p14="http://schemas.microsoft.com/office/powerpoint/2010/main" val="37911618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b="1" dirty="0" err="1" smtClean="0"/>
              <a:t>CalendarExtender</a:t>
            </a:r>
            <a:endParaRPr lang="en-US" dirty="0"/>
          </a:p>
        </p:txBody>
      </p:sp>
      <p:sp>
        <p:nvSpPr>
          <p:cNvPr id="3" name="Content Placeholder 2"/>
          <p:cNvSpPr>
            <a:spLocks noGrp="1"/>
          </p:cNvSpPr>
          <p:nvPr>
            <p:ph idx="1"/>
          </p:nvPr>
        </p:nvSpPr>
        <p:spPr>
          <a:xfrm>
            <a:off x="152400" y="1066800"/>
            <a:ext cx="8839200" cy="5791200"/>
          </a:xfrm>
        </p:spPr>
        <p:txBody>
          <a:bodyPr>
            <a:normAutofit fontScale="77500" lnSpcReduction="20000"/>
          </a:bodyPr>
          <a:lstStyle/>
          <a:p>
            <a:r>
              <a:rPr lang="en-US" dirty="0"/>
              <a:t>Calendar is an ASP.NET AJAX extender that can be attached to any ASP.NET </a:t>
            </a:r>
            <a:r>
              <a:rPr lang="en-US" dirty="0" err="1"/>
              <a:t>TextBox</a:t>
            </a:r>
            <a:r>
              <a:rPr lang="en-US" dirty="0"/>
              <a:t> control. It provides client-side date-picking functionality with customizable date format and UI in a popup control. You can interact with the calendar by clicking on a day to set the date, or the "Today" link to set the current date.</a:t>
            </a:r>
          </a:p>
          <a:p>
            <a:r>
              <a:rPr lang="en-US" dirty="0" smtClean="0"/>
              <a:t>In </a:t>
            </a:r>
            <a:r>
              <a:rPr lang="en-US" dirty="0"/>
              <a:t>addition, the left and right arrows can be used to move forward or back a month. By clicking on the title of the calendar you can change the view from Days in the current month, to Months in the current year. Another click will switch to Years in the current Decade. This action allows you to easily jump to dates in the past or the future from within the calendar control.</a:t>
            </a:r>
          </a:p>
          <a:p>
            <a:r>
              <a:rPr lang="en-US" dirty="0" smtClean="0"/>
              <a:t>The </a:t>
            </a:r>
            <a:r>
              <a:rPr lang="en-US" dirty="0"/>
              <a:t>page uses the culture setting </a:t>
            </a:r>
            <a:r>
              <a:rPr lang="en-US" b="1" dirty="0"/>
              <a:t>English (United States)</a:t>
            </a:r>
            <a:r>
              <a:rPr lang="en-US" dirty="0"/>
              <a:t> which was specified by the browser. The page properties have Culture="auto" and </a:t>
            </a:r>
            <a:r>
              <a:rPr lang="en-US" dirty="0" err="1"/>
              <a:t>UICulture</a:t>
            </a:r>
            <a:r>
              <a:rPr lang="en-US" dirty="0"/>
              <a:t>="auto" set to enable the same. </a:t>
            </a:r>
          </a:p>
        </p:txBody>
      </p:sp>
    </p:spTree>
    <p:extLst>
      <p:ext uri="{BB962C8B-B14F-4D97-AF65-F5344CB8AC3E}">
        <p14:creationId xmlns:p14="http://schemas.microsoft.com/office/powerpoint/2010/main" val="10056794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CalendarExtender</a:t>
            </a:r>
            <a:r>
              <a:rPr lang="en-US" dirty="0" smtClean="0"/>
              <a:t> Properties</a:t>
            </a:r>
            <a:endParaRPr lang="en-US" dirty="0"/>
          </a:p>
        </p:txBody>
      </p:sp>
      <p:sp>
        <p:nvSpPr>
          <p:cNvPr id="3" name="Content Placeholder 2"/>
          <p:cNvSpPr>
            <a:spLocks noGrp="1"/>
          </p:cNvSpPr>
          <p:nvPr>
            <p:ph idx="1"/>
          </p:nvPr>
        </p:nvSpPr>
        <p:spPr/>
        <p:txBody>
          <a:bodyPr>
            <a:normAutofit fontScale="70000" lnSpcReduction="20000"/>
          </a:bodyPr>
          <a:lstStyle/>
          <a:p>
            <a:r>
              <a:rPr lang="en-US" b="1" dirty="0" err="1"/>
              <a:t>TargetControlID</a:t>
            </a:r>
            <a:r>
              <a:rPr lang="en-US" dirty="0"/>
              <a:t> - The ID of the </a:t>
            </a:r>
            <a:r>
              <a:rPr lang="en-US" dirty="0" err="1"/>
              <a:t>TextBox</a:t>
            </a:r>
            <a:r>
              <a:rPr lang="en-US" dirty="0"/>
              <a:t> to extend with the calendar.</a:t>
            </a:r>
          </a:p>
          <a:p>
            <a:r>
              <a:rPr lang="en-US" b="1" dirty="0" err="1"/>
              <a:t>CssClass</a:t>
            </a:r>
            <a:r>
              <a:rPr lang="en-US" dirty="0"/>
              <a:t> - Name of the CSS class used to style the calendar. See the Calendar Theming section for more information.</a:t>
            </a:r>
          </a:p>
          <a:p>
            <a:r>
              <a:rPr lang="en-US" b="1" dirty="0"/>
              <a:t>Format</a:t>
            </a:r>
            <a:r>
              <a:rPr lang="en-US" dirty="0"/>
              <a:t> - </a:t>
            </a:r>
            <a:r>
              <a:rPr lang="en-US" dirty="0">
                <a:hlinkClick r:id="rId2"/>
              </a:rPr>
              <a:t>Format string</a:t>
            </a:r>
            <a:r>
              <a:rPr lang="en-US" dirty="0"/>
              <a:t> used to display the selected date.</a:t>
            </a:r>
          </a:p>
          <a:p>
            <a:r>
              <a:rPr lang="en-US" b="1" dirty="0" err="1" smtClean="0"/>
              <a:t>PopupPosition</a:t>
            </a:r>
            <a:r>
              <a:rPr lang="en-US" dirty="0"/>
              <a:t> - Indicates where the calendar popup should appear at the </a:t>
            </a:r>
            <a:r>
              <a:rPr lang="en-US" dirty="0" err="1"/>
              <a:t>BottomLeft</a:t>
            </a:r>
            <a:r>
              <a:rPr lang="en-US" dirty="0"/>
              <a:t>(default), </a:t>
            </a:r>
            <a:r>
              <a:rPr lang="en-US" dirty="0" err="1"/>
              <a:t>BottomRight</a:t>
            </a:r>
            <a:r>
              <a:rPr lang="en-US" dirty="0"/>
              <a:t>, </a:t>
            </a:r>
            <a:r>
              <a:rPr lang="en-US" dirty="0" err="1"/>
              <a:t>TopLeft</a:t>
            </a:r>
            <a:r>
              <a:rPr lang="en-US" dirty="0"/>
              <a:t>, </a:t>
            </a:r>
            <a:r>
              <a:rPr lang="en-US" dirty="0" err="1"/>
              <a:t>TopRight</a:t>
            </a:r>
            <a:r>
              <a:rPr lang="en-US" dirty="0"/>
              <a:t>, Left or Right of the </a:t>
            </a:r>
            <a:r>
              <a:rPr lang="en-US" dirty="0" err="1"/>
              <a:t>TextBox</a:t>
            </a:r>
            <a:r>
              <a:rPr lang="en-US" dirty="0"/>
              <a:t>.</a:t>
            </a:r>
          </a:p>
          <a:p>
            <a:r>
              <a:rPr lang="en-US" b="1" dirty="0" err="1"/>
              <a:t>SelectedDate</a:t>
            </a:r>
            <a:r>
              <a:rPr lang="en-US" dirty="0"/>
              <a:t> - Indicates the date the Calendar extender is initialized with.</a:t>
            </a:r>
          </a:p>
          <a:p>
            <a:r>
              <a:rPr lang="en-US" b="1" dirty="0" err="1"/>
              <a:t>StartDate</a:t>
            </a:r>
            <a:r>
              <a:rPr lang="en-US" dirty="0"/>
              <a:t> - Indicates start date for range that available for selection.</a:t>
            </a:r>
          </a:p>
          <a:p>
            <a:r>
              <a:rPr lang="en-US" b="1" dirty="0" err="1"/>
              <a:t>EndDate</a:t>
            </a:r>
            <a:r>
              <a:rPr lang="en-US" dirty="0"/>
              <a:t> - Indicates end date for range that available for selection.</a:t>
            </a:r>
          </a:p>
          <a:p>
            <a:endParaRPr lang="en-US" dirty="0"/>
          </a:p>
        </p:txBody>
      </p:sp>
    </p:spTree>
    <p:extLst>
      <p:ext uri="{BB962C8B-B14F-4D97-AF65-F5344CB8AC3E}">
        <p14:creationId xmlns:p14="http://schemas.microsoft.com/office/powerpoint/2010/main" val="20791364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b="1" dirty="0" err="1"/>
              <a:t>CollapsiblePanel</a:t>
            </a:r>
            <a:endParaRPr lang="en-US" dirty="0"/>
          </a:p>
        </p:txBody>
      </p:sp>
      <p:sp>
        <p:nvSpPr>
          <p:cNvPr id="3" name="Content Placeholder 2"/>
          <p:cNvSpPr>
            <a:spLocks noGrp="1"/>
          </p:cNvSpPr>
          <p:nvPr>
            <p:ph idx="1"/>
          </p:nvPr>
        </p:nvSpPr>
        <p:spPr>
          <a:xfrm>
            <a:off x="152400" y="838200"/>
            <a:ext cx="8839200" cy="5867400"/>
          </a:xfrm>
        </p:spPr>
        <p:txBody>
          <a:bodyPr>
            <a:normAutofit fontScale="92500"/>
          </a:bodyPr>
          <a:lstStyle/>
          <a:p>
            <a:r>
              <a:rPr lang="en-US" dirty="0"/>
              <a:t>The </a:t>
            </a:r>
            <a:r>
              <a:rPr lang="en-US" dirty="0" err="1"/>
              <a:t>CollapsiblePanel</a:t>
            </a:r>
            <a:r>
              <a:rPr lang="en-US" dirty="0"/>
              <a:t> is a very flexible extender that allows you to easily add collapsible sections to your web page. This extender targets any ASP.NET Panel control. The page developer specifies which control(s) on the page should be the open/close controller for the panel, or the panel can be set to automatically expand and/or collapse when the mouse cursor moves in or out of it, respectively.</a:t>
            </a:r>
          </a:p>
          <a:p>
            <a:r>
              <a:rPr lang="en-US" dirty="0" smtClean="0"/>
              <a:t>The </a:t>
            </a:r>
            <a:r>
              <a:rPr lang="en-US" dirty="0"/>
              <a:t>page developer can specify whether the panel should scroll when it does not expand to the full size of its contents, and can also specify whether the panel expands in the height or width dimensions</a:t>
            </a:r>
            <a:r>
              <a:rPr lang="en-US" dirty="0" smtClean="0"/>
              <a:t>.</a:t>
            </a:r>
            <a:endParaRPr lang="en-US" dirty="0"/>
          </a:p>
          <a:p>
            <a:endParaRPr lang="en-US" dirty="0"/>
          </a:p>
        </p:txBody>
      </p:sp>
    </p:spTree>
    <p:extLst>
      <p:ext uri="{BB962C8B-B14F-4D97-AF65-F5344CB8AC3E}">
        <p14:creationId xmlns:p14="http://schemas.microsoft.com/office/powerpoint/2010/main" val="23779770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b="1" dirty="0" err="1" smtClean="0"/>
              <a:t>CollapsiblePanel</a:t>
            </a:r>
            <a:r>
              <a:rPr lang="en-US" b="1" dirty="0" smtClean="0"/>
              <a:t> Properties</a:t>
            </a:r>
            <a:endParaRPr lang="en-US" dirty="0"/>
          </a:p>
        </p:txBody>
      </p:sp>
      <p:sp>
        <p:nvSpPr>
          <p:cNvPr id="3" name="Content Placeholder 2"/>
          <p:cNvSpPr>
            <a:spLocks noGrp="1"/>
          </p:cNvSpPr>
          <p:nvPr>
            <p:ph idx="1"/>
          </p:nvPr>
        </p:nvSpPr>
        <p:spPr>
          <a:xfrm>
            <a:off x="152400" y="1143000"/>
            <a:ext cx="8839200" cy="5791200"/>
          </a:xfrm>
        </p:spPr>
        <p:txBody>
          <a:bodyPr>
            <a:normAutofit fontScale="85000" lnSpcReduction="20000"/>
          </a:bodyPr>
          <a:lstStyle/>
          <a:p>
            <a:r>
              <a:rPr lang="en-US" b="1" dirty="0" err="1" smtClean="0"/>
              <a:t>CollapsedSize</a:t>
            </a:r>
            <a:r>
              <a:rPr lang="en-US" dirty="0"/>
              <a:t> - The size of the target, in pixels, when it is in the collapsed state.</a:t>
            </a:r>
          </a:p>
          <a:p>
            <a:r>
              <a:rPr lang="en-US" b="1" dirty="0" err="1"/>
              <a:t>ExpandedSize</a:t>
            </a:r>
            <a:r>
              <a:rPr lang="en-US" dirty="0"/>
              <a:t> - The size of the target, in pixels, when it is in the opened state.</a:t>
            </a:r>
          </a:p>
          <a:p>
            <a:r>
              <a:rPr lang="en-US" b="1" dirty="0"/>
              <a:t>Collapsed</a:t>
            </a:r>
            <a:r>
              <a:rPr lang="en-US" dirty="0"/>
              <a:t> - Specifies that the object should initially be collapsed or expanded. Set this to match your initial size. In this case, we initially set the panel to a height of 0 to match the </a:t>
            </a:r>
            <a:r>
              <a:rPr lang="en-US" dirty="0" err="1"/>
              <a:t>CollapsedSize</a:t>
            </a:r>
            <a:r>
              <a:rPr lang="en-US" dirty="0"/>
              <a:t> property, so when the page first renders, we don't see the panel expanded.</a:t>
            </a:r>
          </a:p>
          <a:p>
            <a:r>
              <a:rPr lang="en-US" b="1" dirty="0" err="1"/>
              <a:t>AutoCollapse</a:t>
            </a:r>
            <a:r>
              <a:rPr lang="en-US" dirty="0"/>
              <a:t> - True to automatically collapse when the mouse is moved off the panel.</a:t>
            </a:r>
          </a:p>
          <a:p>
            <a:r>
              <a:rPr lang="en-US" b="1" dirty="0" err="1" smtClean="0"/>
              <a:t>ExpandControlID</a:t>
            </a:r>
            <a:r>
              <a:rPr lang="en-US" b="1" dirty="0" smtClean="0"/>
              <a:t>/</a:t>
            </a:r>
            <a:r>
              <a:rPr lang="en-US" b="1" dirty="0" err="1" smtClean="0"/>
              <a:t>CollapseControlID</a:t>
            </a:r>
            <a:r>
              <a:rPr lang="en-US" dirty="0"/>
              <a:t> - The controls that will expand or collapse the panel on a click, respectively. If these values are the same, the panel will automatically toggle its state on each click</a:t>
            </a:r>
            <a:r>
              <a:rPr lang="en-US" dirty="0" smtClean="0"/>
              <a:t>.</a:t>
            </a:r>
            <a:endParaRPr lang="en-US" dirty="0"/>
          </a:p>
        </p:txBody>
      </p:sp>
    </p:spTree>
    <p:extLst>
      <p:ext uri="{BB962C8B-B14F-4D97-AF65-F5344CB8AC3E}">
        <p14:creationId xmlns:p14="http://schemas.microsoft.com/office/powerpoint/2010/main" val="38704952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ColorPicker</a:t>
            </a:r>
            <a:endParaRPr lang="en-US" dirty="0"/>
          </a:p>
        </p:txBody>
      </p:sp>
      <p:sp>
        <p:nvSpPr>
          <p:cNvPr id="3" name="Content Placeholder 2"/>
          <p:cNvSpPr>
            <a:spLocks noGrp="1"/>
          </p:cNvSpPr>
          <p:nvPr>
            <p:ph idx="1"/>
          </p:nvPr>
        </p:nvSpPr>
        <p:spPr/>
        <p:txBody>
          <a:bodyPr>
            <a:normAutofit fontScale="85000" lnSpcReduction="20000"/>
          </a:bodyPr>
          <a:lstStyle/>
          <a:p>
            <a:r>
              <a:rPr lang="en-US" dirty="0" err="1"/>
              <a:t>ColorPicker</a:t>
            </a:r>
            <a:r>
              <a:rPr lang="en-US" dirty="0"/>
              <a:t> is an ASP.NET AJAX extender that can be attached to any ASP.NET </a:t>
            </a:r>
            <a:r>
              <a:rPr lang="en-US" dirty="0" err="1"/>
              <a:t>TextBox</a:t>
            </a:r>
            <a:r>
              <a:rPr lang="en-US" dirty="0"/>
              <a:t> control. It provides client-side color-picking functionality with UI in a popup control. You can interact with the color picker by clicking on a color to select the color. Optionally, a </a:t>
            </a:r>
            <a:r>
              <a:rPr lang="en-US" dirty="0" err="1"/>
              <a:t>PopupButton</a:t>
            </a:r>
            <a:r>
              <a:rPr lang="en-US" dirty="0"/>
              <a:t> control and a </a:t>
            </a:r>
            <a:r>
              <a:rPr lang="en-US" dirty="0" err="1"/>
              <a:t>SampleControl</a:t>
            </a:r>
            <a:r>
              <a:rPr lang="en-US" dirty="0"/>
              <a:t> can be provided which allows customizing </a:t>
            </a:r>
            <a:r>
              <a:rPr lang="en-US" dirty="0" err="1"/>
              <a:t>ColorPicker's</a:t>
            </a:r>
            <a:r>
              <a:rPr lang="en-US" dirty="0"/>
              <a:t> behavior.</a:t>
            </a:r>
          </a:p>
          <a:p>
            <a:r>
              <a:rPr lang="en-US" dirty="0" smtClean="0"/>
              <a:t>In </a:t>
            </a:r>
            <a:r>
              <a:rPr lang="en-US" dirty="0"/>
              <a:t>addition, if a custom color value is entered in a targeted </a:t>
            </a:r>
            <a:r>
              <a:rPr lang="en-US" dirty="0" err="1"/>
              <a:t>TextBox</a:t>
            </a:r>
            <a:r>
              <a:rPr lang="en-US" dirty="0"/>
              <a:t> then the sample control if it's used can demonstrate a custom color even if it's not in a color picker palette.</a:t>
            </a:r>
          </a:p>
          <a:p>
            <a:endParaRPr lang="en-US" dirty="0"/>
          </a:p>
        </p:txBody>
      </p:sp>
    </p:spTree>
    <p:extLst>
      <p:ext uri="{BB962C8B-B14F-4D97-AF65-F5344CB8AC3E}">
        <p14:creationId xmlns:p14="http://schemas.microsoft.com/office/powerpoint/2010/main" val="30141129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ColorPicker</a:t>
            </a:r>
            <a:r>
              <a:rPr lang="en-US" dirty="0" smtClean="0"/>
              <a:t> Properties</a:t>
            </a:r>
            <a:endParaRPr lang="en-US" dirty="0"/>
          </a:p>
        </p:txBody>
      </p:sp>
      <p:sp>
        <p:nvSpPr>
          <p:cNvPr id="3" name="Content Placeholder 2"/>
          <p:cNvSpPr>
            <a:spLocks noGrp="1"/>
          </p:cNvSpPr>
          <p:nvPr>
            <p:ph idx="1"/>
          </p:nvPr>
        </p:nvSpPr>
        <p:spPr/>
        <p:txBody>
          <a:bodyPr>
            <a:normAutofit fontScale="77500" lnSpcReduction="20000"/>
          </a:bodyPr>
          <a:lstStyle/>
          <a:p>
            <a:r>
              <a:rPr lang="en-US" b="1" dirty="0" err="1" smtClean="0"/>
              <a:t>PopupButtonID</a:t>
            </a:r>
            <a:r>
              <a:rPr lang="en-US" dirty="0"/>
              <a:t> - The ID of a control to show the </a:t>
            </a:r>
            <a:r>
              <a:rPr lang="en-US" dirty="0" err="1"/>
              <a:t>ColorPicker</a:t>
            </a:r>
            <a:r>
              <a:rPr lang="en-US" dirty="0"/>
              <a:t> popup when clicked. If this value is not set, the color picker will pop up when the textbox receives focus.</a:t>
            </a:r>
          </a:p>
          <a:p>
            <a:r>
              <a:rPr lang="en-US" b="1" dirty="0" err="1"/>
              <a:t>SampleControlID</a:t>
            </a:r>
            <a:r>
              <a:rPr lang="en-US" dirty="0"/>
              <a:t> - The ID of a control to show the </a:t>
            </a:r>
            <a:r>
              <a:rPr lang="en-US" dirty="0" err="1"/>
              <a:t>ColorPicker's</a:t>
            </a:r>
            <a:r>
              <a:rPr lang="en-US" dirty="0"/>
              <a:t> selected color. If this value is set and the color picker popup is open the background color of the sample control will sample the hovered color. If this value is not set, the selected color is not shown.</a:t>
            </a:r>
          </a:p>
          <a:p>
            <a:r>
              <a:rPr lang="en-US" b="1" dirty="0" err="1"/>
              <a:t>PopupPosition</a:t>
            </a:r>
            <a:r>
              <a:rPr lang="en-US" dirty="0"/>
              <a:t> - Indicates where the color picker popup should appear at the </a:t>
            </a:r>
            <a:r>
              <a:rPr lang="en-US" dirty="0" err="1"/>
              <a:t>BottomLeft</a:t>
            </a:r>
            <a:r>
              <a:rPr lang="en-US" dirty="0"/>
              <a:t>(default), </a:t>
            </a:r>
            <a:r>
              <a:rPr lang="en-US" dirty="0" err="1"/>
              <a:t>BottomRight</a:t>
            </a:r>
            <a:r>
              <a:rPr lang="en-US" dirty="0"/>
              <a:t>, </a:t>
            </a:r>
            <a:r>
              <a:rPr lang="en-US" dirty="0" err="1"/>
              <a:t>TopLeft</a:t>
            </a:r>
            <a:r>
              <a:rPr lang="en-US" dirty="0"/>
              <a:t>, </a:t>
            </a:r>
            <a:r>
              <a:rPr lang="en-US" dirty="0" err="1"/>
              <a:t>TopRight</a:t>
            </a:r>
            <a:r>
              <a:rPr lang="en-US" dirty="0"/>
              <a:t>, Left or Right of the </a:t>
            </a:r>
            <a:r>
              <a:rPr lang="en-US" dirty="0" err="1"/>
              <a:t>TextBox</a:t>
            </a:r>
            <a:r>
              <a:rPr lang="en-US" dirty="0"/>
              <a:t>.</a:t>
            </a:r>
          </a:p>
          <a:p>
            <a:r>
              <a:rPr lang="en-US" b="1" dirty="0" err="1"/>
              <a:t>SelectedColor</a:t>
            </a:r>
            <a:r>
              <a:rPr lang="en-US" dirty="0"/>
              <a:t> - Indicates the color value the </a:t>
            </a:r>
            <a:r>
              <a:rPr lang="en-US" dirty="0" err="1"/>
              <a:t>ColorPicker</a:t>
            </a:r>
            <a:r>
              <a:rPr lang="en-US" dirty="0"/>
              <a:t> extender is initialized with</a:t>
            </a:r>
            <a:r>
              <a:rPr lang="en-US" dirty="0" smtClean="0"/>
              <a:t>.</a:t>
            </a:r>
            <a:endParaRPr lang="en-US" dirty="0"/>
          </a:p>
        </p:txBody>
      </p:sp>
    </p:spTree>
    <p:extLst>
      <p:ext uri="{BB962C8B-B14F-4D97-AF65-F5344CB8AC3E}">
        <p14:creationId xmlns:p14="http://schemas.microsoft.com/office/powerpoint/2010/main" val="15814925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ConfirmButton</a:t>
            </a:r>
            <a:endParaRPr lang="en-US" dirty="0"/>
          </a:p>
        </p:txBody>
      </p:sp>
      <p:sp>
        <p:nvSpPr>
          <p:cNvPr id="3" name="Content Placeholder 2"/>
          <p:cNvSpPr>
            <a:spLocks noGrp="1"/>
          </p:cNvSpPr>
          <p:nvPr>
            <p:ph idx="1"/>
          </p:nvPr>
        </p:nvSpPr>
        <p:spPr/>
        <p:txBody>
          <a:bodyPr>
            <a:normAutofit/>
          </a:bodyPr>
          <a:lstStyle/>
          <a:p>
            <a:r>
              <a:rPr lang="en-US" dirty="0" err="1"/>
              <a:t>ConfirmButton</a:t>
            </a:r>
            <a:r>
              <a:rPr lang="en-US" dirty="0"/>
              <a:t> is a simple extender that catches clicks on a button (or any instance of a type derived from Button) and displays a message to the user. If the "OK" button is clicked, the button or link functions normally. If not, the click is trapped and the button will not perform its default submit </a:t>
            </a:r>
            <a:r>
              <a:rPr lang="en-US" dirty="0" smtClean="0"/>
              <a:t>behavior.</a:t>
            </a:r>
            <a:endParaRPr lang="en-US" dirty="0"/>
          </a:p>
        </p:txBody>
      </p:sp>
    </p:spTree>
    <p:extLst>
      <p:ext uri="{BB962C8B-B14F-4D97-AF65-F5344CB8AC3E}">
        <p14:creationId xmlns:p14="http://schemas.microsoft.com/office/powerpoint/2010/main" val="12556463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ConfirmButton</a:t>
            </a:r>
            <a:r>
              <a:rPr lang="en-US" b="1" dirty="0" smtClean="0"/>
              <a:t> Properties</a:t>
            </a:r>
            <a:endParaRPr lang="en-US" dirty="0"/>
          </a:p>
        </p:txBody>
      </p:sp>
      <p:sp>
        <p:nvSpPr>
          <p:cNvPr id="3" name="Content Placeholder 2"/>
          <p:cNvSpPr>
            <a:spLocks noGrp="1"/>
          </p:cNvSpPr>
          <p:nvPr>
            <p:ph idx="1"/>
          </p:nvPr>
        </p:nvSpPr>
        <p:spPr/>
        <p:txBody>
          <a:bodyPr>
            <a:normAutofit/>
          </a:bodyPr>
          <a:lstStyle/>
          <a:p>
            <a:r>
              <a:rPr lang="en-US" b="1" dirty="0" err="1" smtClean="0"/>
              <a:t>ConfirmText</a:t>
            </a:r>
            <a:r>
              <a:rPr lang="en-US" dirty="0"/>
              <a:t> - The text to show when you want to confirm the click. </a:t>
            </a:r>
            <a:r>
              <a:rPr lang="en-US" b="1" dirty="0" err="1" smtClean="0"/>
              <a:t>ConfirmOnFormSubmit</a:t>
            </a:r>
            <a:r>
              <a:rPr lang="en-US" dirty="0"/>
              <a:t> - True if the confirm dialog should wait until just before the form submits to display. This is useful when ASP.NET validators are in use and the confirm should be shown only after all validators pass</a:t>
            </a:r>
            <a:r>
              <a:rPr lang="en-US" dirty="0" smtClean="0"/>
              <a:t>.</a:t>
            </a:r>
            <a:endParaRPr lang="en-US" dirty="0"/>
          </a:p>
        </p:txBody>
      </p:sp>
    </p:spTree>
    <p:extLst>
      <p:ext uri="{BB962C8B-B14F-4D97-AF65-F5344CB8AC3E}">
        <p14:creationId xmlns:p14="http://schemas.microsoft.com/office/powerpoint/2010/main" val="358711949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FilteredTextBox</a:t>
            </a:r>
            <a:endParaRPr lang="en-US" dirty="0"/>
          </a:p>
        </p:txBody>
      </p:sp>
      <p:sp>
        <p:nvSpPr>
          <p:cNvPr id="3" name="Content Placeholder 2"/>
          <p:cNvSpPr>
            <a:spLocks noGrp="1"/>
          </p:cNvSpPr>
          <p:nvPr>
            <p:ph idx="1"/>
          </p:nvPr>
        </p:nvSpPr>
        <p:spPr/>
        <p:txBody>
          <a:bodyPr/>
          <a:lstStyle/>
          <a:p>
            <a:r>
              <a:rPr lang="en-US" dirty="0" err="1"/>
              <a:t>FilteredTextBox</a:t>
            </a:r>
            <a:r>
              <a:rPr lang="en-US" dirty="0"/>
              <a:t> is an extender which prevents a user from entering invalid characters into a text box. Note that since this effect can be avoided by deactivating JavaScript, you should use this extender as a convenience for your users, but you must never expect that the data being sent to the server consists of "valid" chars only.</a:t>
            </a:r>
          </a:p>
        </p:txBody>
      </p:sp>
    </p:spTree>
    <p:extLst>
      <p:ext uri="{BB962C8B-B14F-4D97-AF65-F5344CB8AC3E}">
        <p14:creationId xmlns:p14="http://schemas.microsoft.com/office/powerpoint/2010/main" val="296659715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b="1" dirty="0" err="1" smtClean="0"/>
              <a:t>FilteredTextBox</a:t>
            </a:r>
            <a:r>
              <a:rPr lang="en-US" b="1" dirty="0" smtClean="0"/>
              <a:t> Properties</a:t>
            </a:r>
            <a:endParaRPr lang="en-US" dirty="0"/>
          </a:p>
        </p:txBody>
      </p:sp>
      <p:sp>
        <p:nvSpPr>
          <p:cNvPr id="3" name="Content Placeholder 2"/>
          <p:cNvSpPr>
            <a:spLocks noGrp="1"/>
          </p:cNvSpPr>
          <p:nvPr>
            <p:ph idx="1"/>
          </p:nvPr>
        </p:nvSpPr>
        <p:spPr>
          <a:xfrm>
            <a:off x="152400" y="914400"/>
            <a:ext cx="8839200" cy="5943600"/>
          </a:xfrm>
        </p:spPr>
        <p:txBody>
          <a:bodyPr>
            <a:normAutofit fontScale="92500" lnSpcReduction="20000"/>
          </a:bodyPr>
          <a:lstStyle/>
          <a:p>
            <a:r>
              <a:rPr lang="en-US" b="1" dirty="0" err="1" smtClean="0"/>
              <a:t>FilterType</a:t>
            </a:r>
            <a:r>
              <a:rPr lang="en-US" dirty="0"/>
              <a:t> - A the type of filter to apply, as a comma-separated combination </a:t>
            </a:r>
            <a:r>
              <a:rPr lang="en-US" dirty="0" err="1"/>
              <a:t>of</a:t>
            </a:r>
            <a:r>
              <a:rPr lang="en-US" b="1" dirty="0" err="1"/>
              <a:t>Numbers</a:t>
            </a:r>
            <a:r>
              <a:rPr lang="en-US" dirty="0"/>
              <a:t>, </a:t>
            </a:r>
            <a:r>
              <a:rPr lang="en-US" b="1" dirty="0" err="1"/>
              <a:t>LowercaseLetters</a:t>
            </a:r>
            <a:r>
              <a:rPr lang="en-US" dirty="0"/>
              <a:t>, </a:t>
            </a:r>
            <a:r>
              <a:rPr lang="en-US" b="1" dirty="0" err="1"/>
              <a:t>UppercaseLetters</a:t>
            </a:r>
            <a:r>
              <a:rPr lang="en-US" dirty="0"/>
              <a:t>, and </a:t>
            </a:r>
            <a:r>
              <a:rPr lang="en-US" b="1" dirty="0"/>
              <a:t>Custom</a:t>
            </a:r>
            <a:r>
              <a:rPr lang="en-US" dirty="0"/>
              <a:t>. If Custom is specified, the </a:t>
            </a:r>
            <a:r>
              <a:rPr lang="en-US" dirty="0" err="1"/>
              <a:t>ValidChars</a:t>
            </a:r>
            <a:r>
              <a:rPr lang="en-US" dirty="0"/>
              <a:t> field will be used in addition to other settings such as Numbers.</a:t>
            </a:r>
          </a:p>
          <a:p>
            <a:r>
              <a:rPr lang="en-US" b="1" dirty="0" err="1" smtClean="0"/>
              <a:t>ValidChars</a:t>
            </a:r>
            <a:r>
              <a:rPr lang="en-US" dirty="0"/>
              <a:t> - A string consisting of all characters considered valid for the text field, if "Custom" is specified as the filter type. Otherwise this parameter is ignored.</a:t>
            </a:r>
          </a:p>
          <a:p>
            <a:r>
              <a:rPr lang="en-US" b="1" dirty="0" err="1"/>
              <a:t>InvalidChars</a:t>
            </a:r>
            <a:r>
              <a:rPr lang="en-US" dirty="0"/>
              <a:t> - A string consisting of all characters considered invalid for the text field, if "Custom" is specified as the filter type and "</a:t>
            </a:r>
            <a:r>
              <a:rPr lang="en-US" dirty="0" err="1"/>
              <a:t>InvalidChars</a:t>
            </a:r>
            <a:r>
              <a:rPr lang="en-US" dirty="0"/>
              <a:t>" as the filter mode. Otherwise this parameter is ignored</a:t>
            </a:r>
            <a:r>
              <a:rPr lang="en-US" dirty="0" smtClean="0"/>
              <a:t>.</a:t>
            </a:r>
            <a:endParaRPr lang="en-US" dirty="0"/>
          </a:p>
        </p:txBody>
      </p:sp>
    </p:spTree>
    <p:extLst>
      <p:ext uri="{BB962C8B-B14F-4D97-AF65-F5344CB8AC3E}">
        <p14:creationId xmlns:p14="http://schemas.microsoft.com/office/powerpoint/2010/main" val="6654855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74638"/>
            <a:ext cx="8686800" cy="1143000"/>
          </a:xfrm>
        </p:spPr>
        <p:txBody>
          <a:bodyPr>
            <a:normAutofit fontScale="90000"/>
          </a:bodyPr>
          <a:lstStyle/>
          <a:p>
            <a:r>
              <a:rPr lang="en-US" dirty="0" smtClean="0"/>
              <a:t>AJAX </a:t>
            </a:r>
            <a:r>
              <a:rPr lang="en-US" dirty="0"/>
              <a:t>(Asynchronous JavaScript and XML)</a:t>
            </a:r>
          </a:p>
        </p:txBody>
      </p:sp>
      <p:sp>
        <p:nvSpPr>
          <p:cNvPr id="3" name="Content Placeholder 2"/>
          <p:cNvSpPr>
            <a:spLocks noGrp="1"/>
          </p:cNvSpPr>
          <p:nvPr>
            <p:ph idx="1"/>
          </p:nvPr>
        </p:nvSpPr>
        <p:spPr/>
        <p:txBody>
          <a:bodyPr/>
          <a:lstStyle/>
          <a:p>
            <a:r>
              <a:rPr lang="en-US" dirty="0"/>
              <a:t>This enabled already-rendered web pages </a:t>
            </a:r>
            <a:r>
              <a:rPr lang="en-US" dirty="0" smtClean="0"/>
              <a:t>to make </a:t>
            </a:r>
            <a:r>
              <a:rPr lang="en-US" dirty="0"/>
              <a:t>asynchronous calls and retrieve XML, which </a:t>
            </a:r>
            <a:r>
              <a:rPr lang="en-US" dirty="0" smtClean="0"/>
              <a:t>could then </a:t>
            </a:r>
            <a:r>
              <a:rPr lang="en-US" dirty="0"/>
              <a:t>be used to modify the existing page</a:t>
            </a:r>
            <a:r>
              <a:rPr lang="en-US" dirty="0" smtClean="0"/>
              <a:t>.</a:t>
            </a:r>
          </a:p>
          <a:p>
            <a:r>
              <a:rPr lang="en-US" dirty="0" smtClean="0"/>
              <a:t>These are the commonly used controls in </a:t>
            </a:r>
            <a:r>
              <a:rPr lang="en-US" dirty="0" err="1" smtClean="0"/>
              <a:t>ASP.Net</a:t>
            </a:r>
            <a:r>
              <a:rPr lang="en-US" dirty="0" smtClean="0"/>
              <a:t> AJAX:</a:t>
            </a:r>
          </a:p>
          <a:p>
            <a:pPr lvl="1"/>
            <a:r>
              <a:rPr lang="en-US" dirty="0" err="1" smtClean="0"/>
              <a:t>UpdatePanel</a:t>
            </a:r>
            <a:r>
              <a:rPr lang="en-US" dirty="0" smtClean="0"/>
              <a:t> Control</a:t>
            </a:r>
          </a:p>
          <a:p>
            <a:pPr lvl="1"/>
            <a:r>
              <a:rPr lang="en-US" dirty="0" smtClean="0"/>
              <a:t>Timer Control</a:t>
            </a:r>
          </a:p>
          <a:p>
            <a:endParaRPr lang="en-US" dirty="0"/>
          </a:p>
        </p:txBody>
      </p:sp>
    </p:spTree>
    <p:extLst>
      <p:ext uri="{BB962C8B-B14F-4D97-AF65-F5344CB8AC3E}">
        <p14:creationId xmlns:p14="http://schemas.microsoft.com/office/powerpoint/2010/main" val="342562677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HoverMenu</a:t>
            </a:r>
            <a:endParaRPr lang="en-US" dirty="0"/>
          </a:p>
        </p:txBody>
      </p:sp>
      <p:sp>
        <p:nvSpPr>
          <p:cNvPr id="3" name="Content Placeholder 2"/>
          <p:cNvSpPr>
            <a:spLocks noGrp="1"/>
          </p:cNvSpPr>
          <p:nvPr>
            <p:ph idx="1"/>
          </p:nvPr>
        </p:nvSpPr>
        <p:spPr/>
        <p:txBody>
          <a:bodyPr>
            <a:normAutofit fontScale="92500" lnSpcReduction="10000"/>
          </a:bodyPr>
          <a:lstStyle/>
          <a:p>
            <a:r>
              <a:rPr lang="en-US" dirty="0" err="1"/>
              <a:t>HoverMenu</a:t>
            </a:r>
            <a:r>
              <a:rPr lang="en-US" dirty="0"/>
              <a:t> is an ASP.NET AJAX extender that can be attached to any ASP.NET </a:t>
            </a:r>
            <a:r>
              <a:rPr lang="en-US" dirty="0" err="1"/>
              <a:t>WebControl</a:t>
            </a:r>
            <a:r>
              <a:rPr lang="en-US" dirty="0"/>
              <a:t>, and will associate that control with a popup panel do display additional content. When the user moves the mouse cursor over the main control two things happen:</a:t>
            </a:r>
          </a:p>
          <a:p>
            <a:pPr lvl="1"/>
            <a:r>
              <a:rPr lang="en-US" dirty="0"/>
              <a:t>The popup panel is displayed at a position specified by the page developer (at the left, right, top, or bottom of the main control)</a:t>
            </a:r>
          </a:p>
          <a:p>
            <a:pPr lvl="1"/>
            <a:r>
              <a:rPr lang="en-US" dirty="0"/>
              <a:t>Optionally, a CSS style </a:t>
            </a:r>
            <a:r>
              <a:rPr lang="en-US" dirty="0" smtClean="0"/>
              <a:t>can be </a:t>
            </a:r>
            <a:r>
              <a:rPr lang="en-US" dirty="0"/>
              <a:t>applied to the </a:t>
            </a:r>
            <a:r>
              <a:rPr lang="en-US" dirty="0" smtClean="0"/>
              <a:t>control</a:t>
            </a:r>
            <a:endParaRPr lang="en-US" dirty="0"/>
          </a:p>
        </p:txBody>
      </p:sp>
    </p:spTree>
    <p:extLst>
      <p:ext uri="{BB962C8B-B14F-4D97-AF65-F5344CB8AC3E}">
        <p14:creationId xmlns:p14="http://schemas.microsoft.com/office/powerpoint/2010/main" val="402252923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HoverMenu</a:t>
            </a:r>
            <a:r>
              <a:rPr lang="en-US" b="1" dirty="0" smtClean="0"/>
              <a:t> Properties</a:t>
            </a:r>
            <a:endParaRPr lang="en-US" dirty="0"/>
          </a:p>
        </p:txBody>
      </p:sp>
      <p:sp>
        <p:nvSpPr>
          <p:cNvPr id="3" name="Content Placeholder 2"/>
          <p:cNvSpPr>
            <a:spLocks noGrp="1"/>
          </p:cNvSpPr>
          <p:nvPr>
            <p:ph idx="1"/>
          </p:nvPr>
        </p:nvSpPr>
        <p:spPr/>
        <p:txBody>
          <a:bodyPr>
            <a:normAutofit fontScale="77500" lnSpcReduction="20000"/>
          </a:bodyPr>
          <a:lstStyle/>
          <a:p>
            <a:r>
              <a:rPr lang="en-US" b="1" dirty="0" err="1" smtClean="0"/>
              <a:t>PopupControlID</a:t>
            </a:r>
            <a:r>
              <a:rPr lang="en-US" dirty="0"/>
              <a:t> - The ID of the control to display when mouse is over the target control.</a:t>
            </a:r>
          </a:p>
          <a:p>
            <a:r>
              <a:rPr lang="en-US" b="1" dirty="0" err="1"/>
              <a:t>PopupPostion</a:t>
            </a:r>
            <a:r>
              <a:rPr lang="en-US" dirty="0"/>
              <a:t> - Where the popup should be positioned relative to the target control. Can be Left (Default), Right, Top, Bottom, Center.</a:t>
            </a:r>
          </a:p>
          <a:p>
            <a:r>
              <a:rPr lang="en-US" b="1" dirty="0" err="1"/>
              <a:t>OffsetX</a:t>
            </a:r>
            <a:r>
              <a:rPr lang="en-US" b="1" dirty="0"/>
              <a:t>/</a:t>
            </a:r>
            <a:r>
              <a:rPr lang="en-US" b="1" dirty="0" err="1"/>
              <a:t>OffsetY</a:t>
            </a:r>
            <a:r>
              <a:rPr lang="en-US" dirty="0"/>
              <a:t> - The number of pixels to offset the Popup from it's default position, as specified by </a:t>
            </a:r>
            <a:r>
              <a:rPr lang="en-US" dirty="0" err="1"/>
              <a:t>PopupPosition</a:t>
            </a:r>
            <a:r>
              <a:rPr lang="en-US" dirty="0"/>
              <a:t>. So if you want it to popup to the left of the target and have a 5px space between the popup and the target, the value should be "-5".</a:t>
            </a:r>
          </a:p>
          <a:p>
            <a:r>
              <a:rPr lang="en-US" b="1" dirty="0" err="1"/>
              <a:t>PopDelay</a:t>
            </a:r>
            <a:r>
              <a:rPr lang="en-US" dirty="0"/>
              <a:t> - The time, in milliseconds, for the popup to remain visible after the mouse moves away from the target control. Default is 100.</a:t>
            </a:r>
          </a:p>
          <a:p>
            <a:endParaRPr lang="en-US" dirty="0"/>
          </a:p>
        </p:txBody>
      </p:sp>
    </p:spTree>
    <p:extLst>
      <p:ext uri="{BB962C8B-B14F-4D97-AF65-F5344CB8AC3E}">
        <p14:creationId xmlns:p14="http://schemas.microsoft.com/office/powerpoint/2010/main" val="188354204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ListSearchExtender</a:t>
            </a:r>
            <a:endParaRPr lang="en-US" dirty="0"/>
          </a:p>
        </p:txBody>
      </p:sp>
      <p:sp>
        <p:nvSpPr>
          <p:cNvPr id="3" name="Content Placeholder 2"/>
          <p:cNvSpPr>
            <a:spLocks noGrp="1"/>
          </p:cNvSpPr>
          <p:nvPr>
            <p:ph idx="1"/>
          </p:nvPr>
        </p:nvSpPr>
        <p:spPr/>
        <p:txBody>
          <a:bodyPr/>
          <a:lstStyle/>
          <a:p>
            <a:r>
              <a:rPr lang="en-US" dirty="0"/>
              <a:t>The </a:t>
            </a:r>
            <a:r>
              <a:rPr lang="en-US" dirty="0" err="1"/>
              <a:t>ListSearchExtender</a:t>
            </a:r>
            <a:r>
              <a:rPr lang="en-US" dirty="0"/>
              <a:t> lets you search for items in a </a:t>
            </a:r>
            <a:r>
              <a:rPr lang="en-US" dirty="0" err="1"/>
              <a:t>ListBox</a:t>
            </a:r>
            <a:r>
              <a:rPr lang="en-US" dirty="0"/>
              <a:t> or </a:t>
            </a:r>
            <a:r>
              <a:rPr lang="en-US" dirty="0" err="1"/>
              <a:t>DropDownList</a:t>
            </a:r>
            <a:r>
              <a:rPr lang="en-US" dirty="0"/>
              <a:t> by typing. The extender performs an incremental search within the </a:t>
            </a:r>
            <a:r>
              <a:rPr lang="en-US" dirty="0" err="1"/>
              <a:t>ListBox</a:t>
            </a:r>
            <a:r>
              <a:rPr lang="en-US" dirty="0"/>
              <a:t> based on what has been typed so far. </a:t>
            </a:r>
          </a:p>
        </p:txBody>
      </p:sp>
    </p:spTree>
    <p:extLst>
      <p:ext uri="{BB962C8B-B14F-4D97-AF65-F5344CB8AC3E}">
        <p14:creationId xmlns:p14="http://schemas.microsoft.com/office/powerpoint/2010/main" val="369031538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ListSearchExtender</a:t>
            </a:r>
            <a:r>
              <a:rPr lang="en-US" b="1" dirty="0" smtClean="0"/>
              <a:t> Properties</a:t>
            </a:r>
            <a:endParaRPr lang="en-US" dirty="0"/>
          </a:p>
        </p:txBody>
      </p:sp>
      <p:sp>
        <p:nvSpPr>
          <p:cNvPr id="3" name="Content Placeholder 2"/>
          <p:cNvSpPr>
            <a:spLocks noGrp="1"/>
          </p:cNvSpPr>
          <p:nvPr>
            <p:ph idx="1"/>
          </p:nvPr>
        </p:nvSpPr>
        <p:spPr>
          <a:xfrm>
            <a:off x="457200" y="1600200"/>
            <a:ext cx="8229600" cy="5105400"/>
          </a:xfrm>
        </p:spPr>
        <p:txBody>
          <a:bodyPr>
            <a:normAutofit fontScale="70000" lnSpcReduction="20000"/>
          </a:bodyPr>
          <a:lstStyle/>
          <a:p>
            <a:r>
              <a:rPr lang="en-US" b="1" dirty="0" err="1"/>
              <a:t>PromptText</a:t>
            </a:r>
            <a:r>
              <a:rPr lang="en-US" dirty="0"/>
              <a:t> - Message to display when the </a:t>
            </a:r>
            <a:r>
              <a:rPr lang="en-US" dirty="0" err="1"/>
              <a:t>ListBox</a:t>
            </a:r>
            <a:r>
              <a:rPr lang="en-US" dirty="0"/>
              <a:t> or </a:t>
            </a:r>
            <a:r>
              <a:rPr lang="en-US" dirty="0" err="1"/>
              <a:t>DropDownList</a:t>
            </a:r>
            <a:r>
              <a:rPr lang="en-US" dirty="0"/>
              <a:t> is given focus. Default is 'Type to search'. The </a:t>
            </a:r>
            <a:r>
              <a:rPr lang="en-US" dirty="0" err="1"/>
              <a:t>PromptText</a:t>
            </a:r>
            <a:r>
              <a:rPr lang="en-US" dirty="0"/>
              <a:t> is replaced by the search text typed by the user.</a:t>
            </a:r>
          </a:p>
          <a:p>
            <a:r>
              <a:rPr lang="en-US" b="1" dirty="0" err="1" smtClean="0"/>
              <a:t>PromptPosition</a:t>
            </a:r>
            <a:r>
              <a:rPr lang="en-US" dirty="0"/>
              <a:t> - Indicates whether the message should appear at the Top or Bottom of the </a:t>
            </a:r>
            <a:r>
              <a:rPr lang="en-US" dirty="0" err="1"/>
              <a:t>ListBox</a:t>
            </a:r>
            <a:r>
              <a:rPr lang="en-US" dirty="0"/>
              <a:t>. The default is Top.</a:t>
            </a:r>
          </a:p>
          <a:p>
            <a:r>
              <a:rPr lang="en-US" b="1" dirty="0" err="1"/>
              <a:t>QueryPattern</a:t>
            </a:r>
            <a:r>
              <a:rPr lang="en-US" dirty="0"/>
              <a:t> - Indicates how the typed characters should be used in the search query. The default pattern queries for results that start with the typed word.</a:t>
            </a:r>
          </a:p>
          <a:p>
            <a:r>
              <a:rPr lang="en-US" b="1" dirty="0" err="1"/>
              <a:t>IsSorted</a:t>
            </a:r>
            <a:r>
              <a:rPr lang="en-US" dirty="0"/>
              <a:t> - Indicates if items added to the List are expected to be sorted. The default is false. If set to true it allows the code to perform a faster search instead of having to determine the same before performing the search.</a:t>
            </a:r>
          </a:p>
          <a:p>
            <a:r>
              <a:rPr lang="en-US" b="1" dirty="0" err="1"/>
              <a:t>QueryTimeout</a:t>
            </a:r>
            <a:r>
              <a:rPr lang="en-US" dirty="0"/>
              <a:t> - Indicates whether the search query should be reset after the timeout if no match is found. The default is 0, meaning no auto reset behavior.</a:t>
            </a:r>
          </a:p>
          <a:p>
            <a:endParaRPr lang="en-US" dirty="0"/>
          </a:p>
        </p:txBody>
      </p:sp>
    </p:spTree>
    <p:extLst>
      <p:ext uri="{BB962C8B-B14F-4D97-AF65-F5344CB8AC3E}">
        <p14:creationId xmlns:p14="http://schemas.microsoft.com/office/powerpoint/2010/main" val="177880974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RoundedCorners</a:t>
            </a:r>
            <a:endParaRPr lang="en-US" dirty="0"/>
          </a:p>
        </p:txBody>
      </p:sp>
      <p:sp>
        <p:nvSpPr>
          <p:cNvPr id="3" name="Content Placeholder 2"/>
          <p:cNvSpPr>
            <a:spLocks noGrp="1"/>
          </p:cNvSpPr>
          <p:nvPr>
            <p:ph idx="1"/>
          </p:nvPr>
        </p:nvSpPr>
        <p:spPr/>
        <p:txBody>
          <a:bodyPr>
            <a:normAutofit lnSpcReduction="10000"/>
          </a:bodyPr>
          <a:lstStyle/>
          <a:p>
            <a:r>
              <a:rPr lang="en-US" dirty="0"/>
              <a:t>The </a:t>
            </a:r>
            <a:r>
              <a:rPr lang="en-US" dirty="0" err="1"/>
              <a:t>RoundedCorners</a:t>
            </a:r>
            <a:r>
              <a:rPr lang="en-US" dirty="0"/>
              <a:t> extender applies rounded corners to existing elements. To accomplish this it inserts elements before and after the element that is selected, so the overall height of the element will change slightly. You can choose the corners of the target panel that should be rounded by setting the Corners property on the extender to None, </a:t>
            </a:r>
            <a:r>
              <a:rPr lang="en-US" dirty="0" err="1"/>
              <a:t>TopLeft</a:t>
            </a:r>
            <a:r>
              <a:rPr lang="en-US" dirty="0"/>
              <a:t>, </a:t>
            </a:r>
            <a:r>
              <a:rPr lang="en-US" dirty="0" err="1"/>
              <a:t>TopRight</a:t>
            </a:r>
            <a:r>
              <a:rPr lang="en-US" dirty="0"/>
              <a:t>, </a:t>
            </a:r>
            <a:r>
              <a:rPr lang="en-US" dirty="0" err="1"/>
              <a:t>BottomRight</a:t>
            </a:r>
            <a:r>
              <a:rPr lang="en-US" dirty="0"/>
              <a:t>, </a:t>
            </a:r>
            <a:r>
              <a:rPr lang="en-US" dirty="0" err="1"/>
              <a:t>BottomLeft</a:t>
            </a:r>
            <a:r>
              <a:rPr lang="en-US" dirty="0"/>
              <a:t>, Top, Right, Bottom, Left, or All.</a:t>
            </a:r>
          </a:p>
        </p:txBody>
      </p:sp>
    </p:spTree>
    <p:extLst>
      <p:ext uri="{BB962C8B-B14F-4D97-AF65-F5344CB8AC3E}">
        <p14:creationId xmlns:p14="http://schemas.microsoft.com/office/powerpoint/2010/main" val="427610609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RoundedCorners</a:t>
            </a:r>
            <a:r>
              <a:rPr lang="en-US" b="1" dirty="0" smtClean="0"/>
              <a:t> Properties</a:t>
            </a:r>
            <a:endParaRPr lang="en-US" dirty="0"/>
          </a:p>
        </p:txBody>
      </p:sp>
      <p:sp>
        <p:nvSpPr>
          <p:cNvPr id="3" name="Content Placeholder 2"/>
          <p:cNvSpPr>
            <a:spLocks noGrp="1"/>
          </p:cNvSpPr>
          <p:nvPr>
            <p:ph idx="1"/>
          </p:nvPr>
        </p:nvSpPr>
        <p:spPr/>
        <p:txBody>
          <a:bodyPr/>
          <a:lstStyle/>
          <a:p>
            <a:r>
              <a:rPr lang="en-US" b="1" dirty="0" smtClean="0"/>
              <a:t>Radius</a:t>
            </a:r>
            <a:r>
              <a:rPr lang="en-US" dirty="0"/>
              <a:t> - The radius of the corners (and height of the added area). Default is 5.</a:t>
            </a:r>
          </a:p>
          <a:p>
            <a:r>
              <a:rPr lang="en-US" b="1" dirty="0"/>
              <a:t>Corners</a:t>
            </a:r>
            <a:r>
              <a:rPr lang="en-US" dirty="0"/>
              <a:t> - The corners of the target panel that will be rounded (can be None, </a:t>
            </a:r>
            <a:r>
              <a:rPr lang="en-US" dirty="0" err="1"/>
              <a:t>TopLeft</a:t>
            </a:r>
            <a:r>
              <a:rPr lang="en-US" dirty="0"/>
              <a:t>, </a:t>
            </a:r>
            <a:r>
              <a:rPr lang="en-US" dirty="0" err="1"/>
              <a:t>TopRight</a:t>
            </a:r>
            <a:r>
              <a:rPr lang="en-US" dirty="0"/>
              <a:t>, </a:t>
            </a:r>
            <a:r>
              <a:rPr lang="en-US" dirty="0" err="1"/>
              <a:t>BottomRight</a:t>
            </a:r>
            <a:r>
              <a:rPr lang="en-US" dirty="0"/>
              <a:t>, </a:t>
            </a:r>
            <a:r>
              <a:rPr lang="en-US" dirty="0" err="1"/>
              <a:t>BottomLeft</a:t>
            </a:r>
            <a:r>
              <a:rPr lang="en-US" dirty="0"/>
              <a:t>, Top, Right, Bottom, Left, or All)</a:t>
            </a:r>
          </a:p>
          <a:p>
            <a:endParaRPr lang="en-US" dirty="0"/>
          </a:p>
        </p:txBody>
      </p:sp>
    </p:spTree>
    <p:extLst>
      <p:ext uri="{BB962C8B-B14F-4D97-AF65-F5344CB8AC3E}">
        <p14:creationId xmlns:p14="http://schemas.microsoft.com/office/powerpoint/2010/main" val="143088841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TextBoxWatermark</a:t>
            </a:r>
            <a:endParaRPr lang="en-US" dirty="0"/>
          </a:p>
        </p:txBody>
      </p:sp>
      <p:sp>
        <p:nvSpPr>
          <p:cNvPr id="3" name="Content Placeholder 2"/>
          <p:cNvSpPr>
            <a:spLocks noGrp="1"/>
          </p:cNvSpPr>
          <p:nvPr>
            <p:ph idx="1"/>
          </p:nvPr>
        </p:nvSpPr>
        <p:spPr/>
        <p:txBody>
          <a:bodyPr>
            <a:normAutofit fontScale="92500" lnSpcReduction="10000"/>
          </a:bodyPr>
          <a:lstStyle/>
          <a:p>
            <a:r>
              <a:rPr lang="en-US" dirty="0" err="1"/>
              <a:t>TextBoxWatermark</a:t>
            </a:r>
            <a:r>
              <a:rPr lang="en-US" dirty="0"/>
              <a:t> is an ASP.NET AJAX extender that can be attached to an ASP.NET </a:t>
            </a:r>
            <a:r>
              <a:rPr lang="en-US" dirty="0" err="1"/>
              <a:t>TextBox</a:t>
            </a:r>
            <a:r>
              <a:rPr lang="en-US" dirty="0"/>
              <a:t> control to get "watermark" behavior. When a watermarked </a:t>
            </a:r>
            <a:r>
              <a:rPr lang="en-US" dirty="0" err="1"/>
              <a:t>TextBox</a:t>
            </a:r>
            <a:r>
              <a:rPr lang="en-US" dirty="0"/>
              <a:t> is empty, it displays a message to the user with a custom CSS style. Once the user has typed some text into the </a:t>
            </a:r>
            <a:r>
              <a:rPr lang="en-US" dirty="0" err="1"/>
              <a:t>TextBox</a:t>
            </a:r>
            <a:r>
              <a:rPr lang="en-US" dirty="0"/>
              <a:t>, the watermarked appearance goes away. The typical purpose of a watermark is to provide more information to the user about the </a:t>
            </a:r>
            <a:r>
              <a:rPr lang="en-US" dirty="0" err="1"/>
              <a:t>TextBox</a:t>
            </a:r>
            <a:r>
              <a:rPr lang="en-US" dirty="0"/>
              <a:t> itself without cluttering up the rest of the page.</a:t>
            </a:r>
          </a:p>
        </p:txBody>
      </p:sp>
    </p:spTree>
    <p:extLst>
      <p:ext uri="{BB962C8B-B14F-4D97-AF65-F5344CB8AC3E}">
        <p14:creationId xmlns:p14="http://schemas.microsoft.com/office/powerpoint/2010/main" val="41587752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TextBoxWatermark</a:t>
            </a:r>
            <a:r>
              <a:rPr lang="en-US" b="1" dirty="0" smtClean="0"/>
              <a:t> Properties</a:t>
            </a:r>
            <a:endParaRPr lang="en-US" dirty="0"/>
          </a:p>
        </p:txBody>
      </p:sp>
      <p:sp>
        <p:nvSpPr>
          <p:cNvPr id="3" name="Content Placeholder 2"/>
          <p:cNvSpPr>
            <a:spLocks noGrp="1"/>
          </p:cNvSpPr>
          <p:nvPr>
            <p:ph idx="1"/>
          </p:nvPr>
        </p:nvSpPr>
        <p:spPr/>
        <p:txBody>
          <a:bodyPr/>
          <a:lstStyle/>
          <a:p>
            <a:r>
              <a:rPr lang="en-US" b="1" dirty="0" err="1" smtClean="0"/>
              <a:t>WatermarkText</a:t>
            </a:r>
            <a:r>
              <a:rPr lang="en-US" dirty="0"/>
              <a:t> - The text to show when the control has no value</a:t>
            </a:r>
          </a:p>
          <a:p>
            <a:r>
              <a:rPr lang="en-US" b="1" dirty="0" err="1"/>
              <a:t>WatermarkCssClass</a:t>
            </a:r>
            <a:r>
              <a:rPr lang="en-US" dirty="0"/>
              <a:t> - The CSS class to apply to the </a:t>
            </a:r>
            <a:r>
              <a:rPr lang="en-US" dirty="0" err="1"/>
              <a:t>TextBox</a:t>
            </a:r>
            <a:r>
              <a:rPr lang="en-US" dirty="0"/>
              <a:t> when it has no value (e.g. the watermark text is shown).</a:t>
            </a:r>
          </a:p>
          <a:p>
            <a:endParaRPr lang="en-US" dirty="0"/>
          </a:p>
        </p:txBody>
      </p:sp>
    </p:spTree>
    <p:extLst>
      <p:ext uri="{BB962C8B-B14F-4D97-AF65-F5344CB8AC3E}">
        <p14:creationId xmlns:p14="http://schemas.microsoft.com/office/powerpoint/2010/main" val="338619981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ToggleButton</a:t>
            </a:r>
            <a:endParaRPr lang="en-US" dirty="0"/>
          </a:p>
        </p:txBody>
      </p:sp>
      <p:sp>
        <p:nvSpPr>
          <p:cNvPr id="3" name="Content Placeholder 2"/>
          <p:cNvSpPr>
            <a:spLocks noGrp="1"/>
          </p:cNvSpPr>
          <p:nvPr>
            <p:ph idx="1"/>
          </p:nvPr>
        </p:nvSpPr>
        <p:spPr/>
        <p:txBody>
          <a:bodyPr/>
          <a:lstStyle/>
          <a:p>
            <a:r>
              <a:rPr lang="en-US" dirty="0" err="1"/>
              <a:t>ToggleButton</a:t>
            </a:r>
            <a:r>
              <a:rPr lang="en-US" dirty="0"/>
              <a:t> is an ASP.NET AJAX extender that can be attached to an ASP.NET </a:t>
            </a:r>
            <a:r>
              <a:rPr lang="en-US" dirty="0" err="1"/>
              <a:t>CheckBox</a:t>
            </a:r>
            <a:r>
              <a:rPr lang="en-US" dirty="0"/>
              <a:t> control. </a:t>
            </a:r>
            <a:r>
              <a:rPr lang="en-US" dirty="0" err="1"/>
              <a:t>ToggleButton</a:t>
            </a:r>
            <a:r>
              <a:rPr lang="en-US" dirty="0"/>
              <a:t> enables the use of custom images to show the state of the </a:t>
            </a:r>
            <a:r>
              <a:rPr lang="en-US" dirty="0" err="1"/>
              <a:t>CheckBox</a:t>
            </a:r>
            <a:r>
              <a:rPr lang="en-US" dirty="0"/>
              <a:t>. The behavior of the </a:t>
            </a:r>
            <a:r>
              <a:rPr lang="en-US" dirty="0" err="1"/>
              <a:t>CheckBox</a:t>
            </a:r>
            <a:r>
              <a:rPr lang="en-US" dirty="0"/>
              <a:t> is unaffected.</a:t>
            </a:r>
          </a:p>
        </p:txBody>
      </p:sp>
    </p:spTree>
    <p:extLst>
      <p:ext uri="{BB962C8B-B14F-4D97-AF65-F5344CB8AC3E}">
        <p14:creationId xmlns:p14="http://schemas.microsoft.com/office/powerpoint/2010/main" val="57062173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b="1" dirty="0" err="1" smtClean="0"/>
              <a:t>ToggleButton</a:t>
            </a:r>
            <a:r>
              <a:rPr lang="en-US" b="1" dirty="0" smtClean="0"/>
              <a:t> Properties</a:t>
            </a:r>
            <a:endParaRPr lang="en-US" dirty="0"/>
          </a:p>
        </p:txBody>
      </p:sp>
      <p:sp>
        <p:nvSpPr>
          <p:cNvPr id="3" name="Content Placeholder 2"/>
          <p:cNvSpPr>
            <a:spLocks noGrp="1"/>
          </p:cNvSpPr>
          <p:nvPr>
            <p:ph idx="1"/>
          </p:nvPr>
        </p:nvSpPr>
        <p:spPr>
          <a:xfrm>
            <a:off x="152400" y="990600"/>
            <a:ext cx="8839200" cy="5715000"/>
          </a:xfrm>
        </p:spPr>
        <p:txBody>
          <a:bodyPr>
            <a:normAutofit fontScale="92500"/>
          </a:bodyPr>
          <a:lstStyle/>
          <a:p>
            <a:r>
              <a:rPr lang="en-US" b="1" dirty="0" err="1" smtClean="0"/>
              <a:t>ImageHeight</a:t>
            </a:r>
            <a:r>
              <a:rPr lang="en-US" b="1" dirty="0" smtClean="0"/>
              <a:t>\</a:t>
            </a:r>
            <a:r>
              <a:rPr lang="en-US" b="1" dirty="0" err="1" smtClean="0"/>
              <a:t>ImageWidth</a:t>
            </a:r>
            <a:r>
              <a:rPr lang="en-US" dirty="0"/>
              <a:t> - The height and width of the image</a:t>
            </a:r>
          </a:p>
          <a:p>
            <a:r>
              <a:rPr lang="en-US" b="1" dirty="0" err="1"/>
              <a:t>CheckedImageUrl</a:t>
            </a:r>
            <a:r>
              <a:rPr lang="en-US" dirty="0"/>
              <a:t> - the URL of the image to show when the toggle button is in the checked state.</a:t>
            </a:r>
          </a:p>
          <a:p>
            <a:r>
              <a:rPr lang="en-US" b="1" dirty="0" err="1"/>
              <a:t>UncheckedImageUrl</a:t>
            </a:r>
            <a:r>
              <a:rPr lang="en-US" dirty="0"/>
              <a:t> - the URL of the image to show when the toggle button is in the unchecked state.</a:t>
            </a:r>
          </a:p>
          <a:p>
            <a:r>
              <a:rPr lang="en-US" b="1" dirty="0" err="1" smtClean="0"/>
              <a:t>CheckedImageAlternateText</a:t>
            </a:r>
            <a:r>
              <a:rPr lang="en-US" dirty="0"/>
              <a:t> - the alt text to show when the toggle button is in the checked state.</a:t>
            </a:r>
          </a:p>
          <a:p>
            <a:r>
              <a:rPr lang="en-US" b="1" dirty="0" err="1"/>
              <a:t>UncheckedImageAlternateText</a:t>
            </a:r>
            <a:r>
              <a:rPr lang="en-US" dirty="0"/>
              <a:t> - the alt text to show when the toggle button is in the unchecked state</a:t>
            </a:r>
            <a:r>
              <a:rPr lang="en-US" dirty="0" smtClean="0"/>
              <a:t>.</a:t>
            </a:r>
            <a:endParaRPr lang="en-US" dirty="0"/>
          </a:p>
        </p:txBody>
      </p:sp>
    </p:spTree>
    <p:extLst>
      <p:ext uri="{BB962C8B-B14F-4D97-AF65-F5344CB8AC3E}">
        <p14:creationId xmlns:p14="http://schemas.microsoft.com/office/powerpoint/2010/main" val="7607421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the </a:t>
            </a:r>
            <a:r>
              <a:rPr lang="en-US" b="1" dirty="0" err="1"/>
              <a:t>UpdatePanel</a:t>
            </a:r>
            <a:r>
              <a:rPr lang="en-US" b="1" dirty="0"/>
              <a:t> </a:t>
            </a:r>
            <a:r>
              <a:rPr lang="en-US" dirty="0"/>
              <a:t>Control</a:t>
            </a:r>
          </a:p>
        </p:txBody>
      </p:sp>
      <p:sp>
        <p:nvSpPr>
          <p:cNvPr id="3" name="Content Placeholder 2"/>
          <p:cNvSpPr>
            <a:spLocks noGrp="1"/>
          </p:cNvSpPr>
          <p:nvPr>
            <p:ph idx="1"/>
          </p:nvPr>
        </p:nvSpPr>
        <p:spPr/>
        <p:txBody>
          <a:bodyPr/>
          <a:lstStyle/>
          <a:p>
            <a:r>
              <a:rPr lang="en-US" dirty="0"/>
              <a:t>Microsoft’s server-side AJAX framework consists of one main control: </a:t>
            </a:r>
            <a:r>
              <a:rPr lang="en-US" dirty="0" err="1"/>
              <a:t>UpdatePanel</a:t>
            </a:r>
            <a:r>
              <a:rPr lang="en-US" dirty="0"/>
              <a:t>. </a:t>
            </a:r>
            <a:r>
              <a:rPr lang="en-US" dirty="0" smtClean="0"/>
              <a:t>The </a:t>
            </a:r>
            <a:r>
              <a:rPr lang="en-US" dirty="0" err="1" smtClean="0"/>
              <a:t>UpdatePanel</a:t>
            </a:r>
            <a:r>
              <a:rPr lang="en-US" dirty="0" smtClean="0"/>
              <a:t> </a:t>
            </a:r>
            <a:r>
              <a:rPr lang="en-US" dirty="0"/>
              <a:t>control enables you to update a portion of a page without updating </a:t>
            </a:r>
            <a:r>
              <a:rPr lang="en-US" dirty="0" smtClean="0"/>
              <a:t>the entire </a:t>
            </a:r>
            <a:r>
              <a:rPr lang="en-US" dirty="0"/>
              <a:t>page. In other words, it enables you to perform partial-page rendering.</a:t>
            </a:r>
          </a:p>
        </p:txBody>
      </p:sp>
    </p:spTree>
    <p:extLst>
      <p:ext uri="{BB962C8B-B14F-4D97-AF65-F5344CB8AC3E}">
        <p14:creationId xmlns:p14="http://schemas.microsoft.com/office/powerpoint/2010/main" val="24729259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 using </a:t>
            </a:r>
            <a:r>
              <a:rPr lang="en-US" dirty="0" err="1" smtClean="0"/>
              <a:t>UpdatePanel</a:t>
            </a:r>
            <a:r>
              <a:rPr lang="en-US" dirty="0" smtClean="0"/>
              <a:t> control</a:t>
            </a:r>
            <a:endParaRPr lang="en-US" dirty="0"/>
          </a:p>
        </p:txBody>
      </p:sp>
      <p:sp>
        <p:nvSpPr>
          <p:cNvPr id="3" name="Content Placeholder 2"/>
          <p:cNvSpPr>
            <a:spLocks noGrp="1"/>
          </p:cNvSpPr>
          <p:nvPr>
            <p:ph idx="1"/>
          </p:nvPr>
        </p:nvSpPr>
        <p:spPr>
          <a:xfrm>
            <a:off x="457200" y="3276600"/>
            <a:ext cx="8229600" cy="2849563"/>
          </a:xfrm>
        </p:spPr>
        <p:txBody>
          <a:bodyPr/>
          <a:lstStyle/>
          <a:p>
            <a:r>
              <a:rPr lang="en-US" dirty="0" err="1" smtClean="0"/>
              <a:t>Page_Load</a:t>
            </a:r>
            <a:r>
              <a:rPr lang="en-US" dirty="0" smtClean="0"/>
              <a:t> Code:</a:t>
            </a:r>
          </a:p>
          <a:p>
            <a:pPr lvl="1"/>
            <a:r>
              <a:rPr lang="en-US" dirty="0"/>
              <a:t>Label1.Text = "Page Time: " + </a:t>
            </a:r>
            <a:r>
              <a:rPr lang="en-US" dirty="0" err="1"/>
              <a:t>TimeOfDay</a:t>
            </a:r>
            <a:endParaRPr lang="en-US" dirty="0"/>
          </a:p>
          <a:p>
            <a:r>
              <a:rPr lang="en-US" dirty="0" smtClean="0"/>
              <a:t>Button Code:</a:t>
            </a:r>
          </a:p>
          <a:p>
            <a:pPr lvl="1"/>
            <a:r>
              <a:rPr lang="en-US" dirty="0"/>
              <a:t>Label2.Text = "Current Time: " + </a:t>
            </a:r>
            <a:r>
              <a:rPr lang="en-US" dirty="0" err="1"/>
              <a:t>TimeOfDay</a:t>
            </a:r>
            <a:endParaRPr lang="en-US" dirty="0"/>
          </a:p>
          <a:p>
            <a:pPr lvl="1"/>
            <a:endParaRPr lang="en-US" dirty="0"/>
          </a:p>
        </p:txBody>
      </p:sp>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28698" r="80814" b="57163"/>
          <a:stretch/>
        </p:blipFill>
        <p:spPr bwMode="auto">
          <a:xfrm>
            <a:off x="4677397" y="1524000"/>
            <a:ext cx="3688959" cy="15929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l="21184" t="21628" r="57631" b="57535"/>
          <a:stretch/>
        </p:blipFill>
        <p:spPr bwMode="auto">
          <a:xfrm>
            <a:off x="685800" y="1306177"/>
            <a:ext cx="3141921" cy="18107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592279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04800"/>
            <a:ext cx="9220200" cy="1417638"/>
          </a:xfrm>
        </p:spPr>
        <p:txBody>
          <a:bodyPr>
            <a:normAutofit/>
          </a:bodyPr>
          <a:lstStyle/>
          <a:p>
            <a:r>
              <a:rPr lang="en-US" dirty="0" smtClean="0"/>
              <a:t>Sample using Panel Control </a:t>
            </a:r>
            <a:endParaRPr lang="en-US" dirty="0"/>
          </a:p>
        </p:txBody>
      </p:sp>
      <p:sp>
        <p:nvSpPr>
          <p:cNvPr id="3" name="Content Placeholder 2"/>
          <p:cNvSpPr>
            <a:spLocks noGrp="1"/>
          </p:cNvSpPr>
          <p:nvPr>
            <p:ph idx="1"/>
          </p:nvPr>
        </p:nvSpPr>
        <p:spPr>
          <a:xfrm>
            <a:off x="304800" y="2057401"/>
            <a:ext cx="9144000" cy="5181599"/>
          </a:xfrm>
        </p:spPr>
        <p:txBody>
          <a:bodyPr>
            <a:normAutofit fontScale="55000" lnSpcReduction="20000"/>
          </a:bodyPr>
          <a:lstStyle/>
          <a:p>
            <a:r>
              <a:rPr lang="en-US" dirty="0" smtClean="0"/>
              <a:t>Change Property of </a:t>
            </a:r>
            <a:r>
              <a:rPr lang="en-US" dirty="0" err="1" smtClean="0"/>
              <a:t>Dropdownlist</a:t>
            </a:r>
            <a:r>
              <a:rPr lang="en-US" dirty="0" smtClean="0"/>
              <a:t>:</a:t>
            </a:r>
          </a:p>
          <a:p>
            <a:pPr lvl="1"/>
            <a:r>
              <a:rPr lang="en-US" dirty="0" err="1" smtClean="0"/>
              <a:t>AutoPostBack</a:t>
            </a:r>
            <a:r>
              <a:rPr lang="en-US" dirty="0" smtClean="0"/>
              <a:t>: True</a:t>
            </a:r>
          </a:p>
          <a:p>
            <a:r>
              <a:rPr lang="en-US" dirty="0" err="1" smtClean="0"/>
              <a:t>DropdownList</a:t>
            </a:r>
            <a:r>
              <a:rPr lang="en-US" dirty="0" smtClean="0"/>
              <a:t> 1 Code:</a:t>
            </a:r>
          </a:p>
          <a:p>
            <a:pPr marL="0" indent="0">
              <a:buNone/>
            </a:pPr>
            <a:r>
              <a:rPr lang="en-US" dirty="0"/>
              <a:t>If DropDownList1.SelectedValue = "Clothing" Then</a:t>
            </a:r>
          </a:p>
          <a:p>
            <a:pPr marL="0" indent="0">
              <a:buNone/>
            </a:pPr>
            <a:r>
              <a:rPr lang="en-US" dirty="0"/>
              <a:t>            DropDownList2.Items.Clear()</a:t>
            </a:r>
          </a:p>
          <a:p>
            <a:pPr marL="0" indent="0">
              <a:buNone/>
            </a:pPr>
            <a:r>
              <a:rPr lang="en-US" dirty="0"/>
              <a:t>            DropDownList2.Items.Add("T-shirt")</a:t>
            </a:r>
          </a:p>
          <a:p>
            <a:pPr marL="0" indent="0">
              <a:buNone/>
            </a:pPr>
            <a:r>
              <a:rPr lang="en-US" dirty="0"/>
              <a:t>            DropDownList2.Items.Add("Pants")</a:t>
            </a:r>
          </a:p>
          <a:p>
            <a:pPr marL="0" indent="0">
              <a:buNone/>
            </a:pPr>
            <a:r>
              <a:rPr lang="en-US" dirty="0"/>
              <a:t>            DropDownList2.Items.Add("Polo")</a:t>
            </a:r>
          </a:p>
          <a:p>
            <a:pPr marL="0" indent="0">
              <a:buNone/>
            </a:pPr>
            <a:r>
              <a:rPr lang="en-US" dirty="0"/>
              <a:t>            DropDownList2.Items.Add("Skirt")</a:t>
            </a:r>
          </a:p>
          <a:p>
            <a:pPr marL="0" indent="0">
              <a:buNone/>
            </a:pPr>
            <a:r>
              <a:rPr lang="en-US" dirty="0"/>
              <a:t>        </a:t>
            </a:r>
            <a:r>
              <a:rPr lang="en-US" dirty="0" err="1"/>
              <a:t>ElseIf</a:t>
            </a:r>
            <a:r>
              <a:rPr lang="en-US" dirty="0"/>
              <a:t> DropDownList1.SelectedValue = "Shoes" Then</a:t>
            </a:r>
          </a:p>
          <a:p>
            <a:pPr marL="0" indent="0">
              <a:buNone/>
            </a:pPr>
            <a:r>
              <a:rPr lang="en-US" dirty="0"/>
              <a:t>            DropDownList2.Items.Clear()</a:t>
            </a:r>
          </a:p>
          <a:p>
            <a:pPr marL="0" indent="0">
              <a:buNone/>
            </a:pPr>
            <a:r>
              <a:rPr lang="en-US" dirty="0"/>
              <a:t>            DropDownList2.Items.Add("Nike")</a:t>
            </a:r>
          </a:p>
          <a:p>
            <a:pPr marL="0" indent="0">
              <a:buNone/>
            </a:pPr>
            <a:r>
              <a:rPr lang="en-US" dirty="0"/>
              <a:t>            DropDownList2.Items.Add("Converse")</a:t>
            </a:r>
          </a:p>
          <a:p>
            <a:pPr marL="0" indent="0">
              <a:buNone/>
            </a:pPr>
            <a:r>
              <a:rPr lang="en-US" dirty="0"/>
              <a:t>            DropDownList2.Items.Add("Vans")</a:t>
            </a:r>
          </a:p>
          <a:p>
            <a:pPr marL="0" indent="0">
              <a:buNone/>
            </a:pPr>
            <a:r>
              <a:rPr lang="en-US" dirty="0"/>
              <a:t>        Else</a:t>
            </a:r>
          </a:p>
          <a:p>
            <a:pPr marL="0" indent="0">
              <a:buNone/>
            </a:pPr>
            <a:r>
              <a:rPr lang="en-US" dirty="0"/>
              <a:t>            DropDownList2.Items.Clear()</a:t>
            </a:r>
          </a:p>
          <a:p>
            <a:pPr marL="0" indent="0">
              <a:buNone/>
            </a:pPr>
            <a:r>
              <a:rPr lang="en-US" dirty="0"/>
              <a:t>        End </a:t>
            </a:r>
            <a:r>
              <a:rPr lang="en-US" dirty="0" smtClean="0"/>
              <a:t>If</a:t>
            </a:r>
            <a:endParaRPr lang="en-US" dirty="0"/>
          </a:p>
        </p:txBody>
      </p:sp>
      <p:pic>
        <p:nvPicPr>
          <p:cNvPr id="205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0494" t="22372" r="57486" b="55302"/>
          <a:stretch/>
        </p:blipFill>
        <p:spPr bwMode="auto">
          <a:xfrm>
            <a:off x="457200" y="762000"/>
            <a:ext cx="2580314"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t="27954" r="84884" b="46000"/>
          <a:stretch/>
        </p:blipFill>
        <p:spPr bwMode="auto">
          <a:xfrm>
            <a:off x="4038600" y="762000"/>
            <a:ext cx="1474381"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rotWithShape="1">
          <a:blip r:embed="rId4">
            <a:extLst>
              <a:ext uri="{28A0092B-C50C-407E-A947-70E740481C1C}">
                <a14:useLocalDpi xmlns:a14="http://schemas.microsoft.com/office/drawing/2010/main" val="0"/>
              </a:ext>
            </a:extLst>
          </a:blip>
          <a:srcRect t="28698" r="85102" b="47116"/>
          <a:stretch/>
        </p:blipFill>
        <p:spPr bwMode="auto">
          <a:xfrm>
            <a:off x="6248400" y="815163"/>
            <a:ext cx="1453116" cy="1089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946495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4648200"/>
            <a:ext cx="8991600" cy="1752600"/>
          </a:xfrm>
        </p:spPr>
        <p:txBody>
          <a:bodyPr/>
          <a:lstStyle/>
          <a:p>
            <a:r>
              <a:rPr lang="en-US" dirty="0"/>
              <a:t> </a:t>
            </a:r>
            <a:r>
              <a:rPr lang="en-US" dirty="0" smtClean="0"/>
              <a:t>Button Code:</a:t>
            </a:r>
          </a:p>
          <a:p>
            <a:pPr lvl="1"/>
            <a:r>
              <a:rPr lang="en-US" dirty="0" smtClean="0"/>
              <a:t>ListBox1.Items.Add(TextBox1.Text </a:t>
            </a:r>
            <a:r>
              <a:rPr lang="en-US" dirty="0"/>
              <a:t>+ ": " + TextBox2.Text + ", Submitted: " + Now)</a:t>
            </a:r>
          </a:p>
        </p:txBody>
      </p:sp>
      <p:pic>
        <p:nvPicPr>
          <p:cNvPr id="307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27954" r="50000" b="17349"/>
          <a:stretch/>
        </p:blipFill>
        <p:spPr bwMode="auto">
          <a:xfrm>
            <a:off x="2209800" y="226828"/>
            <a:ext cx="4876800" cy="31259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692481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AJAX Timer Control</a:t>
            </a:r>
            <a:endParaRPr lang="en-US" dirty="0"/>
          </a:p>
        </p:txBody>
      </p:sp>
      <p:sp>
        <p:nvSpPr>
          <p:cNvPr id="3" name="Content Placeholder 2"/>
          <p:cNvSpPr>
            <a:spLocks noGrp="1"/>
          </p:cNvSpPr>
          <p:nvPr>
            <p:ph idx="1"/>
          </p:nvPr>
        </p:nvSpPr>
        <p:spPr>
          <a:xfrm>
            <a:off x="228600" y="1295400"/>
            <a:ext cx="8686800" cy="5334000"/>
          </a:xfrm>
        </p:spPr>
        <p:txBody>
          <a:bodyPr>
            <a:normAutofit fontScale="92500" lnSpcReduction="10000"/>
          </a:bodyPr>
          <a:lstStyle/>
          <a:p>
            <a:r>
              <a:rPr lang="en-US" dirty="0"/>
              <a:t>The ASP.NET AJAX Timer control enables you to refresh an </a:t>
            </a:r>
            <a:r>
              <a:rPr lang="en-US" dirty="0" err="1"/>
              <a:t>UpdatePanel</a:t>
            </a:r>
            <a:r>
              <a:rPr lang="en-US" dirty="0"/>
              <a:t> (or the </a:t>
            </a:r>
            <a:r>
              <a:rPr lang="en-US" dirty="0" smtClean="0"/>
              <a:t>entire page</a:t>
            </a:r>
            <a:r>
              <a:rPr lang="en-US" dirty="0"/>
              <a:t>) on a timed basis. The Timer control has one important property:</a:t>
            </a:r>
          </a:p>
          <a:p>
            <a:pPr lvl="1"/>
            <a:r>
              <a:rPr lang="en-US" b="1" dirty="0" smtClean="0"/>
              <a:t>Interval</a:t>
            </a:r>
            <a:r>
              <a:rPr lang="en-US" dirty="0" smtClean="0"/>
              <a:t>—The </a:t>
            </a:r>
            <a:r>
              <a:rPr lang="en-US" dirty="0"/>
              <a:t>amount of time, in milliseconds, between Tick events. The </a:t>
            </a:r>
            <a:r>
              <a:rPr lang="en-US" dirty="0" smtClean="0"/>
              <a:t>default value </a:t>
            </a:r>
            <a:r>
              <a:rPr lang="en-US" dirty="0"/>
              <a:t>is 60,000 (1 minute).</a:t>
            </a:r>
          </a:p>
          <a:p>
            <a:r>
              <a:rPr lang="en-US" dirty="0"/>
              <a:t>The Timer control raises a Tick event every so many milliseconds, depending on the </a:t>
            </a:r>
            <a:r>
              <a:rPr lang="en-US" dirty="0" smtClean="0"/>
              <a:t>value of </a:t>
            </a:r>
            <a:r>
              <a:rPr lang="en-US" dirty="0"/>
              <a:t>its Interval property.</a:t>
            </a:r>
          </a:p>
          <a:p>
            <a:r>
              <a:rPr lang="en-US" dirty="0"/>
              <a:t>If you don’t associate the Timer control with an </a:t>
            </a:r>
            <a:r>
              <a:rPr lang="en-US" dirty="0" err="1"/>
              <a:t>UpdatePanel</a:t>
            </a:r>
            <a:r>
              <a:rPr lang="en-US" dirty="0"/>
              <a:t>, the Timer posts the </a:t>
            </a:r>
            <a:r>
              <a:rPr lang="en-US" dirty="0" smtClean="0"/>
              <a:t>entire page </a:t>
            </a:r>
            <a:r>
              <a:rPr lang="en-US" dirty="0"/>
              <a:t>back to the server performing a normal </a:t>
            </a:r>
            <a:r>
              <a:rPr lang="en-US" dirty="0" err="1"/>
              <a:t>postback</a:t>
            </a:r>
            <a:r>
              <a:rPr lang="en-US" dirty="0"/>
              <a:t>.</a:t>
            </a:r>
          </a:p>
        </p:txBody>
      </p:sp>
    </p:spTree>
    <p:extLst>
      <p:ext uri="{BB962C8B-B14F-4D97-AF65-F5344CB8AC3E}">
        <p14:creationId xmlns:p14="http://schemas.microsoft.com/office/powerpoint/2010/main" val="14513842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dirty="0" smtClean="0"/>
              <a:t>Using Timer Control</a:t>
            </a:r>
            <a:endParaRPr lang="en-US" dirty="0"/>
          </a:p>
        </p:txBody>
      </p:sp>
      <p:sp>
        <p:nvSpPr>
          <p:cNvPr id="3" name="Content Placeholder 2"/>
          <p:cNvSpPr>
            <a:spLocks noGrp="1"/>
          </p:cNvSpPr>
          <p:nvPr>
            <p:ph idx="1"/>
          </p:nvPr>
        </p:nvSpPr>
        <p:spPr>
          <a:xfrm>
            <a:off x="228600" y="2425996"/>
            <a:ext cx="8763000" cy="4203404"/>
          </a:xfrm>
        </p:spPr>
        <p:txBody>
          <a:bodyPr/>
          <a:lstStyle/>
          <a:p>
            <a:r>
              <a:rPr lang="en-US" dirty="0" smtClean="0"/>
              <a:t>Change Property:</a:t>
            </a:r>
          </a:p>
          <a:p>
            <a:pPr lvl="1"/>
            <a:r>
              <a:rPr lang="en-US" dirty="0" smtClean="0"/>
              <a:t>Timer:</a:t>
            </a:r>
          </a:p>
          <a:p>
            <a:pPr lvl="2"/>
            <a:r>
              <a:rPr lang="en-US" dirty="0" smtClean="0"/>
              <a:t>Interval: 1000</a:t>
            </a:r>
          </a:p>
          <a:p>
            <a:pPr lvl="1"/>
            <a:r>
              <a:rPr lang="en-US" dirty="0" err="1" smtClean="0"/>
              <a:t>UpdatePanel</a:t>
            </a:r>
            <a:r>
              <a:rPr lang="en-US" dirty="0" smtClean="0"/>
              <a:t>:</a:t>
            </a:r>
          </a:p>
          <a:p>
            <a:pPr lvl="2"/>
            <a:r>
              <a:rPr lang="en-US" dirty="0" smtClean="0"/>
              <a:t>Triggers: </a:t>
            </a:r>
            <a:r>
              <a:rPr lang="en-US" dirty="0" err="1" smtClean="0"/>
              <a:t>AsyncPostBack</a:t>
            </a:r>
            <a:r>
              <a:rPr lang="en-US" dirty="0" smtClean="0"/>
              <a:t>, </a:t>
            </a:r>
            <a:r>
              <a:rPr lang="en-US" dirty="0" err="1" smtClean="0"/>
              <a:t>ControlID</a:t>
            </a:r>
            <a:r>
              <a:rPr lang="en-US" dirty="0" smtClean="0"/>
              <a:t>: Timer1, </a:t>
            </a:r>
            <a:r>
              <a:rPr lang="en-US" dirty="0" err="1" smtClean="0"/>
              <a:t>EventName</a:t>
            </a:r>
            <a:r>
              <a:rPr lang="en-US" dirty="0" smtClean="0"/>
              <a:t>: Tick</a:t>
            </a:r>
          </a:p>
          <a:p>
            <a:r>
              <a:rPr lang="en-US" dirty="0" smtClean="0"/>
              <a:t>Timer Code:</a:t>
            </a:r>
          </a:p>
          <a:p>
            <a:pPr lvl="1"/>
            <a:r>
              <a:rPr lang="en-US" dirty="0"/>
              <a:t>Label1.Text = </a:t>
            </a:r>
            <a:r>
              <a:rPr lang="en-US" dirty="0" err="1"/>
              <a:t>TimeOfDay</a:t>
            </a:r>
            <a:endParaRPr lang="en-US" dirty="0"/>
          </a:p>
          <a:p>
            <a:pPr lvl="1"/>
            <a:endParaRPr lang="en-US" dirty="0" smtClean="0"/>
          </a:p>
        </p:txBody>
      </p:sp>
      <p:pic>
        <p:nvPicPr>
          <p:cNvPr id="4098"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0930" t="21256" r="58576" b="59395"/>
          <a:stretch/>
        </p:blipFill>
        <p:spPr bwMode="auto">
          <a:xfrm>
            <a:off x="786809" y="1066800"/>
            <a:ext cx="2694060" cy="13591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t="27954" r="88808" b="54930"/>
          <a:stretch/>
        </p:blipFill>
        <p:spPr bwMode="auto">
          <a:xfrm>
            <a:off x="5346404" y="1371600"/>
            <a:ext cx="1091609" cy="9781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808615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272</TotalTime>
  <Words>1777</Words>
  <Application>Microsoft Office PowerPoint</Application>
  <PresentationFormat>On-screen Show (4:3)</PresentationFormat>
  <Paragraphs>186</Paragraphs>
  <Slides>39</Slides>
  <Notes>0</Notes>
  <HiddenSlides>0</HiddenSlides>
  <MMClips>0</MMClips>
  <ScaleCrop>false</ScaleCrop>
  <HeadingPairs>
    <vt:vector size="4" baseType="variant">
      <vt:variant>
        <vt:lpstr>Theme</vt:lpstr>
      </vt:variant>
      <vt:variant>
        <vt:i4>1</vt:i4>
      </vt:variant>
      <vt:variant>
        <vt:lpstr>Slide Titles</vt:lpstr>
      </vt:variant>
      <vt:variant>
        <vt:i4>39</vt:i4>
      </vt:variant>
    </vt:vector>
  </HeadingPairs>
  <TitlesOfParts>
    <vt:vector size="40" baseType="lpstr">
      <vt:lpstr>Office Theme</vt:lpstr>
      <vt:lpstr>ASP.NET AJAX</vt:lpstr>
      <vt:lpstr>PowerPoint Presentation</vt:lpstr>
      <vt:lpstr>AJAX (Asynchronous JavaScript and XML)</vt:lpstr>
      <vt:lpstr>Using the UpdatePanel Control</vt:lpstr>
      <vt:lpstr>Sample using UpdatePanel control</vt:lpstr>
      <vt:lpstr>Sample using Panel Control </vt:lpstr>
      <vt:lpstr>PowerPoint Presentation</vt:lpstr>
      <vt:lpstr>AJAX Timer Control</vt:lpstr>
      <vt:lpstr>Using Timer Control</vt:lpstr>
      <vt:lpstr>Conditional update in UpdatePanel</vt:lpstr>
      <vt:lpstr>AJAX Control Toolkit</vt:lpstr>
      <vt:lpstr>How to install AJAX Control Toolkit</vt:lpstr>
      <vt:lpstr>Accordion</vt:lpstr>
      <vt:lpstr>PowerPoint Presentation</vt:lpstr>
      <vt:lpstr>Properties</vt:lpstr>
      <vt:lpstr>AlwaysVisible</vt:lpstr>
      <vt:lpstr>AlwaysVisible Properties</vt:lpstr>
      <vt:lpstr>BalloonPopupExtender</vt:lpstr>
      <vt:lpstr>BalloonPopupExtender Properties</vt:lpstr>
      <vt:lpstr>CalendarExtender</vt:lpstr>
      <vt:lpstr>CalendarExtender Properties</vt:lpstr>
      <vt:lpstr>CollapsiblePanel</vt:lpstr>
      <vt:lpstr>CollapsiblePanel Properties</vt:lpstr>
      <vt:lpstr>ColorPicker</vt:lpstr>
      <vt:lpstr>ColorPicker Properties</vt:lpstr>
      <vt:lpstr>ConfirmButton</vt:lpstr>
      <vt:lpstr>ConfirmButton Properties</vt:lpstr>
      <vt:lpstr>FilteredTextBox</vt:lpstr>
      <vt:lpstr>FilteredTextBox Properties</vt:lpstr>
      <vt:lpstr>HoverMenu</vt:lpstr>
      <vt:lpstr>HoverMenu Properties</vt:lpstr>
      <vt:lpstr>ListSearchExtender</vt:lpstr>
      <vt:lpstr>ListSearchExtender Properties</vt:lpstr>
      <vt:lpstr>RoundedCorners</vt:lpstr>
      <vt:lpstr>RoundedCorners Properties</vt:lpstr>
      <vt:lpstr>TextBoxWatermark</vt:lpstr>
      <vt:lpstr>TextBoxWatermark Properties</vt:lpstr>
      <vt:lpstr>ToggleButton</vt:lpstr>
      <vt:lpstr>ToggleButton Properties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ASP.NET AJAX</dc:title>
  <dc:creator>Michelle</dc:creator>
  <cp:lastModifiedBy>Michelle</cp:lastModifiedBy>
  <cp:revision>45</cp:revision>
  <dcterms:created xsi:type="dcterms:W3CDTF">2013-02-27T17:09:21Z</dcterms:created>
  <dcterms:modified xsi:type="dcterms:W3CDTF">2013-03-02T16:24:29Z</dcterms:modified>
</cp:coreProperties>
</file>