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3152CF-ECD3-40C6-87D6-E8B265635AC1}" type="datetimeFigureOut">
              <a:rPr lang="en-US" smtClean="0"/>
              <a:t>6/20/2012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1CF06-B0CE-402B-B42C-9E9E9DBAAA45}" type="slidenum">
              <a:rPr lang="en-US" smtClean="0"/>
              <a:t>‹#›</a:t>
            </a:fld>
            <a:endParaRPr lang="en-US"/>
          </a:p>
        </p:txBody>
      </p:sp>
    </p:spTree>
    <p:extLst>
      <p:ext uri="{BB962C8B-B14F-4D97-AF65-F5344CB8AC3E}">
        <p14:creationId xmlns:p14="http://schemas.microsoft.com/office/powerpoint/2010/main" val="109860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152CF-ECD3-40C6-87D6-E8B265635AC1}" type="datetimeFigureOut">
              <a:rPr lang="en-US" smtClean="0"/>
              <a:t>6/20/2012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1CF06-B0CE-402B-B42C-9E9E9DBAAA45}" type="slidenum">
              <a:rPr lang="en-US" smtClean="0"/>
              <a:t>‹#›</a:t>
            </a:fld>
            <a:endParaRPr lang="en-US"/>
          </a:p>
        </p:txBody>
      </p:sp>
    </p:spTree>
    <p:extLst>
      <p:ext uri="{BB962C8B-B14F-4D97-AF65-F5344CB8AC3E}">
        <p14:creationId xmlns:p14="http://schemas.microsoft.com/office/powerpoint/2010/main" val="197487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152CF-ECD3-40C6-87D6-E8B265635AC1}" type="datetimeFigureOut">
              <a:rPr lang="en-US" smtClean="0"/>
              <a:t>6/20/2012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1CF06-B0CE-402B-B42C-9E9E9DBAAA45}" type="slidenum">
              <a:rPr lang="en-US" smtClean="0"/>
              <a:t>‹#›</a:t>
            </a:fld>
            <a:endParaRPr lang="en-US"/>
          </a:p>
        </p:txBody>
      </p:sp>
    </p:spTree>
    <p:extLst>
      <p:ext uri="{BB962C8B-B14F-4D97-AF65-F5344CB8AC3E}">
        <p14:creationId xmlns:p14="http://schemas.microsoft.com/office/powerpoint/2010/main" val="108058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152CF-ECD3-40C6-87D6-E8B265635AC1}" type="datetimeFigureOut">
              <a:rPr lang="en-US" smtClean="0"/>
              <a:t>6/20/2012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1CF06-B0CE-402B-B42C-9E9E9DBAAA45}" type="slidenum">
              <a:rPr lang="en-US" smtClean="0"/>
              <a:t>‹#›</a:t>
            </a:fld>
            <a:endParaRPr lang="en-US"/>
          </a:p>
        </p:txBody>
      </p:sp>
    </p:spTree>
    <p:extLst>
      <p:ext uri="{BB962C8B-B14F-4D97-AF65-F5344CB8AC3E}">
        <p14:creationId xmlns:p14="http://schemas.microsoft.com/office/powerpoint/2010/main" val="40647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3152CF-ECD3-40C6-87D6-E8B265635AC1}" type="datetimeFigureOut">
              <a:rPr lang="en-US" smtClean="0"/>
              <a:t>6/20/2012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1CF06-B0CE-402B-B42C-9E9E9DBAAA45}" type="slidenum">
              <a:rPr lang="en-US" smtClean="0"/>
              <a:t>‹#›</a:t>
            </a:fld>
            <a:endParaRPr lang="en-US"/>
          </a:p>
        </p:txBody>
      </p:sp>
    </p:spTree>
    <p:extLst>
      <p:ext uri="{BB962C8B-B14F-4D97-AF65-F5344CB8AC3E}">
        <p14:creationId xmlns:p14="http://schemas.microsoft.com/office/powerpoint/2010/main" val="333052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3152CF-ECD3-40C6-87D6-E8B265635AC1}" type="datetimeFigureOut">
              <a:rPr lang="en-US" smtClean="0"/>
              <a:t>6/20/2012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1CF06-B0CE-402B-B42C-9E9E9DBAAA45}" type="slidenum">
              <a:rPr lang="en-US" smtClean="0"/>
              <a:t>‹#›</a:t>
            </a:fld>
            <a:endParaRPr lang="en-US"/>
          </a:p>
        </p:txBody>
      </p:sp>
    </p:spTree>
    <p:extLst>
      <p:ext uri="{BB962C8B-B14F-4D97-AF65-F5344CB8AC3E}">
        <p14:creationId xmlns:p14="http://schemas.microsoft.com/office/powerpoint/2010/main" val="260557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3152CF-ECD3-40C6-87D6-E8B265635AC1}" type="datetimeFigureOut">
              <a:rPr lang="en-US" smtClean="0"/>
              <a:t>6/20/2012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1CF06-B0CE-402B-B42C-9E9E9DBAAA45}" type="slidenum">
              <a:rPr lang="en-US" smtClean="0"/>
              <a:t>‹#›</a:t>
            </a:fld>
            <a:endParaRPr lang="en-US"/>
          </a:p>
        </p:txBody>
      </p:sp>
    </p:spTree>
    <p:extLst>
      <p:ext uri="{BB962C8B-B14F-4D97-AF65-F5344CB8AC3E}">
        <p14:creationId xmlns:p14="http://schemas.microsoft.com/office/powerpoint/2010/main" val="207060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3152CF-ECD3-40C6-87D6-E8B265635AC1}" type="datetimeFigureOut">
              <a:rPr lang="en-US" smtClean="0"/>
              <a:t>6/20/2012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1CF06-B0CE-402B-B42C-9E9E9DBAAA45}" type="slidenum">
              <a:rPr lang="en-US" smtClean="0"/>
              <a:t>‹#›</a:t>
            </a:fld>
            <a:endParaRPr lang="en-US"/>
          </a:p>
        </p:txBody>
      </p:sp>
    </p:spTree>
    <p:extLst>
      <p:ext uri="{BB962C8B-B14F-4D97-AF65-F5344CB8AC3E}">
        <p14:creationId xmlns:p14="http://schemas.microsoft.com/office/powerpoint/2010/main" val="121747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152CF-ECD3-40C6-87D6-E8B265635AC1}" type="datetimeFigureOut">
              <a:rPr lang="en-US" smtClean="0"/>
              <a:t>6/20/2012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1CF06-B0CE-402B-B42C-9E9E9DBAAA45}" type="slidenum">
              <a:rPr lang="en-US" smtClean="0"/>
              <a:t>‹#›</a:t>
            </a:fld>
            <a:endParaRPr lang="en-US"/>
          </a:p>
        </p:txBody>
      </p:sp>
    </p:spTree>
    <p:extLst>
      <p:ext uri="{BB962C8B-B14F-4D97-AF65-F5344CB8AC3E}">
        <p14:creationId xmlns:p14="http://schemas.microsoft.com/office/powerpoint/2010/main" val="204570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152CF-ECD3-40C6-87D6-E8B265635AC1}" type="datetimeFigureOut">
              <a:rPr lang="en-US" smtClean="0"/>
              <a:t>6/20/2012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1CF06-B0CE-402B-B42C-9E9E9DBAAA45}" type="slidenum">
              <a:rPr lang="en-US" smtClean="0"/>
              <a:t>‹#›</a:t>
            </a:fld>
            <a:endParaRPr lang="en-US"/>
          </a:p>
        </p:txBody>
      </p:sp>
    </p:spTree>
    <p:extLst>
      <p:ext uri="{BB962C8B-B14F-4D97-AF65-F5344CB8AC3E}">
        <p14:creationId xmlns:p14="http://schemas.microsoft.com/office/powerpoint/2010/main" val="150494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152CF-ECD3-40C6-87D6-E8B265635AC1}" type="datetimeFigureOut">
              <a:rPr lang="en-US" smtClean="0"/>
              <a:t>6/20/2012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1CF06-B0CE-402B-B42C-9E9E9DBAAA45}" type="slidenum">
              <a:rPr lang="en-US" smtClean="0"/>
              <a:t>‹#›</a:t>
            </a:fld>
            <a:endParaRPr lang="en-US"/>
          </a:p>
        </p:txBody>
      </p:sp>
    </p:spTree>
    <p:extLst>
      <p:ext uri="{BB962C8B-B14F-4D97-AF65-F5344CB8AC3E}">
        <p14:creationId xmlns:p14="http://schemas.microsoft.com/office/powerpoint/2010/main" val="55408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152CF-ECD3-40C6-87D6-E8B265635AC1}" type="datetimeFigureOut">
              <a:rPr lang="en-US" smtClean="0"/>
              <a:t>6/20/2012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1CF06-B0CE-402B-B42C-9E9E9DBAAA45}" type="slidenum">
              <a:rPr lang="en-US" smtClean="0"/>
              <a:t>‹#›</a:t>
            </a:fld>
            <a:endParaRPr lang="en-US"/>
          </a:p>
        </p:txBody>
      </p:sp>
    </p:spTree>
    <p:extLst>
      <p:ext uri="{BB962C8B-B14F-4D97-AF65-F5344CB8AC3E}">
        <p14:creationId xmlns:p14="http://schemas.microsoft.com/office/powerpoint/2010/main" val="1933831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828800"/>
          </a:xfrm>
        </p:spPr>
        <p:txBody>
          <a:bodyPr/>
          <a:lstStyle/>
          <a:p>
            <a:r>
              <a:rPr lang="en-US" b="1" dirty="0" smtClean="0"/>
              <a:t>Introduction to ASP.net</a:t>
            </a:r>
            <a:endParaRPr lang="en-US" b="1" dirty="0"/>
          </a:p>
        </p:txBody>
      </p:sp>
    </p:spTree>
    <p:extLst>
      <p:ext uri="{BB962C8B-B14F-4D97-AF65-F5344CB8AC3E}">
        <p14:creationId xmlns:p14="http://schemas.microsoft.com/office/powerpoint/2010/main" val="276450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096000"/>
          </a:xfrm>
        </p:spPr>
        <p:txBody>
          <a:bodyPr/>
          <a:lstStyle/>
          <a:p>
            <a:r>
              <a:rPr lang="en-US" dirty="0" smtClean="0"/>
              <a:t>Static web pages are usually simple HTML files that are stored in the web server. When a browser requests a static web page, the web server retrieves the file from disk and sends it back to the browser. Static web pages usually have a file extension of .</a:t>
            </a:r>
            <a:r>
              <a:rPr lang="en-US" dirty="0" err="1" smtClean="0"/>
              <a:t>htm</a:t>
            </a:r>
            <a:r>
              <a:rPr lang="en-US" dirty="0" smtClean="0"/>
              <a:t> or .html.</a:t>
            </a:r>
          </a:p>
          <a:p>
            <a:r>
              <a:rPr lang="en-US" dirty="0" smtClean="0"/>
              <a:t>A web browser requests a page from a web server by sending the server an HTTP message known as  an </a:t>
            </a:r>
            <a:r>
              <a:rPr lang="en-US" i="1" dirty="0" smtClean="0"/>
              <a:t> HTTP request. </a:t>
            </a:r>
            <a:r>
              <a:rPr lang="en-US" dirty="0" smtClean="0"/>
              <a:t>The HTTP request includes the name of the HTML file being requested and the Internet addresses of both the browser and the web server.</a:t>
            </a:r>
            <a:endParaRPr lang="en-US" dirty="0"/>
          </a:p>
        </p:txBody>
      </p:sp>
    </p:spTree>
    <p:extLst>
      <p:ext uri="{BB962C8B-B14F-4D97-AF65-F5344CB8AC3E}">
        <p14:creationId xmlns:p14="http://schemas.microsoft.com/office/powerpoint/2010/main" val="411538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172200"/>
          </a:xfrm>
        </p:spPr>
        <p:txBody>
          <a:bodyPr>
            <a:normAutofit lnSpcReduction="10000"/>
          </a:bodyPr>
          <a:lstStyle/>
          <a:p>
            <a:r>
              <a:rPr lang="en-US" dirty="0" smtClean="0"/>
              <a:t>A user working with a browser can initiate an HTTP request in several ways.</a:t>
            </a:r>
          </a:p>
          <a:p>
            <a:pPr lvl="1"/>
            <a:r>
              <a:rPr lang="en-US" dirty="0" smtClean="0"/>
              <a:t>One way is to type the address of a web page, called a </a:t>
            </a:r>
            <a:r>
              <a:rPr lang="en-US" i="1" dirty="0" smtClean="0"/>
              <a:t>URL</a:t>
            </a:r>
            <a:r>
              <a:rPr lang="en-US" dirty="0"/>
              <a:t> </a:t>
            </a:r>
            <a:r>
              <a:rPr lang="en-US" dirty="0" smtClean="0"/>
              <a:t>(</a:t>
            </a:r>
            <a:r>
              <a:rPr lang="en-US" i="1" dirty="0" smtClean="0"/>
              <a:t>Uniform Resource Locator)</a:t>
            </a:r>
            <a:r>
              <a:rPr lang="en-US" dirty="0" smtClean="0"/>
              <a:t>, into the browser’s address and then press the enter key.</a:t>
            </a:r>
          </a:p>
          <a:p>
            <a:pPr lvl="1"/>
            <a:r>
              <a:rPr lang="en-US" dirty="0" smtClean="0"/>
              <a:t>Another way is to click a link that refers to a web page.</a:t>
            </a:r>
          </a:p>
          <a:p>
            <a:r>
              <a:rPr lang="en-US" dirty="0" smtClean="0"/>
              <a:t>A web server replies to an HTTP request by sending a message known as an </a:t>
            </a:r>
            <a:r>
              <a:rPr lang="en-US" i="1" dirty="0" smtClean="0"/>
              <a:t>HTTP response</a:t>
            </a:r>
            <a:r>
              <a:rPr lang="en-US" dirty="0" smtClean="0"/>
              <a:t> back to the browser. The HTTP response contains  the addresses of the browser and the server as well as the HTML document that’s being returned.</a:t>
            </a:r>
          </a:p>
        </p:txBody>
      </p:sp>
    </p:spTree>
    <p:extLst>
      <p:ext uri="{BB962C8B-B14F-4D97-AF65-F5344CB8AC3E}">
        <p14:creationId xmlns:p14="http://schemas.microsoft.com/office/powerpoint/2010/main" val="261833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web page</a:t>
            </a:r>
            <a:endParaRPr lang="en-US" dirty="0"/>
          </a:p>
        </p:txBody>
      </p:sp>
      <p:sp>
        <p:nvSpPr>
          <p:cNvPr id="3" name="Content Placeholder 2"/>
          <p:cNvSpPr>
            <a:spLocks noGrp="1"/>
          </p:cNvSpPr>
          <p:nvPr>
            <p:ph idx="1"/>
          </p:nvPr>
        </p:nvSpPr>
        <p:spPr>
          <a:xfrm>
            <a:off x="457200" y="4439094"/>
            <a:ext cx="8229600" cy="2037906"/>
          </a:xfrm>
        </p:spPr>
        <p:txBody>
          <a:bodyPr>
            <a:normAutofit lnSpcReduction="10000"/>
          </a:bodyPr>
          <a:lstStyle/>
          <a:p>
            <a:r>
              <a:rPr lang="en-US" dirty="0" smtClean="0"/>
              <a:t>A </a:t>
            </a:r>
            <a:r>
              <a:rPr lang="en-US" i="1" dirty="0" smtClean="0"/>
              <a:t>dynamic web page</a:t>
            </a:r>
            <a:r>
              <a:rPr lang="en-US" dirty="0" smtClean="0"/>
              <a:t> is an HTML document that’s generated by a web form. Often, the web page changes according to information that’s sent to the web form by the browser.</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01" t="15674" r="18677" b="26651"/>
          <a:stretch/>
        </p:blipFill>
        <p:spPr bwMode="auto">
          <a:xfrm>
            <a:off x="381000" y="1143000"/>
            <a:ext cx="8305800" cy="329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875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172200"/>
          </a:xfrm>
        </p:spPr>
        <p:txBody>
          <a:bodyPr>
            <a:normAutofit fontScale="92500"/>
          </a:bodyPr>
          <a:lstStyle/>
          <a:p>
            <a:r>
              <a:rPr lang="en-US" dirty="0" smtClean="0"/>
              <a:t>When a web server receives a request for a dynamic web page, it looks up the extension of the requested file in a list of </a:t>
            </a:r>
            <a:r>
              <a:rPr lang="en-US" i="1" dirty="0" smtClean="0"/>
              <a:t>application mappings</a:t>
            </a:r>
            <a:r>
              <a:rPr lang="en-US" dirty="0" smtClean="0"/>
              <a:t> to find out which application server should process the request. If the file extension is </a:t>
            </a:r>
            <a:r>
              <a:rPr lang="en-US" dirty="0" err="1" smtClean="0"/>
              <a:t>aspx</a:t>
            </a:r>
            <a:r>
              <a:rPr lang="en-US" dirty="0" smtClean="0"/>
              <a:t>, the request is passed on to ASP.net for processing.</a:t>
            </a:r>
          </a:p>
          <a:p>
            <a:pPr lvl="1"/>
            <a:r>
              <a:rPr lang="en-US" dirty="0" smtClean="0"/>
              <a:t>Application mappings indicate what program a file extension is associated with.</a:t>
            </a:r>
          </a:p>
          <a:p>
            <a:r>
              <a:rPr lang="en-US" dirty="0" smtClean="0"/>
              <a:t>When the </a:t>
            </a:r>
            <a:r>
              <a:rPr lang="en-US" i="1" dirty="0" smtClean="0"/>
              <a:t>application server </a:t>
            </a:r>
            <a:r>
              <a:rPr lang="en-US" dirty="0" smtClean="0"/>
              <a:t>receives a request, it runs the specified web form. Then the web form generates an HTML document and returns it to the application server, which passes it back to the web server and from there to the browser.</a:t>
            </a:r>
            <a:endParaRPr lang="en-US" dirty="0"/>
          </a:p>
        </p:txBody>
      </p:sp>
    </p:spTree>
    <p:extLst>
      <p:ext uri="{BB962C8B-B14F-4D97-AF65-F5344CB8AC3E}">
        <p14:creationId xmlns:p14="http://schemas.microsoft.com/office/powerpoint/2010/main" val="22013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normAutofit lnSpcReduction="10000"/>
          </a:bodyPr>
          <a:lstStyle/>
          <a:p>
            <a:r>
              <a:rPr lang="en-US" dirty="0" smtClean="0"/>
              <a:t>The browser doesn’t know or care whether the HTML was retrieved from a static HTML file or generated dynamically by a web form. Either way, the browser simply displays the HTML that was returned as a result of the request.</a:t>
            </a:r>
          </a:p>
          <a:p>
            <a:r>
              <a:rPr lang="en-US" dirty="0" smtClean="0"/>
              <a:t>After the page is displayed, the user can interact with it using its controls. Some of those controls let the user </a:t>
            </a:r>
            <a:r>
              <a:rPr lang="en-US" i="1" dirty="0" smtClean="0"/>
              <a:t>post</a:t>
            </a:r>
            <a:r>
              <a:rPr lang="en-US" dirty="0" smtClean="0"/>
              <a:t> the page </a:t>
            </a:r>
            <a:r>
              <a:rPr lang="en-US" i="1" dirty="0" smtClean="0"/>
              <a:t>back</a:t>
            </a:r>
            <a:r>
              <a:rPr lang="en-US" dirty="0" smtClean="0"/>
              <a:t> to the server, which is called a </a:t>
            </a:r>
            <a:r>
              <a:rPr lang="en-US" i="1" dirty="0" err="1" smtClean="0"/>
              <a:t>postback</a:t>
            </a:r>
            <a:r>
              <a:rPr lang="en-US" i="1" dirty="0" smtClean="0"/>
              <a:t>. </a:t>
            </a:r>
            <a:r>
              <a:rPr lang="en-US" dirty="0" smtClean="0"/>
              <a:t>Then, the page is processed again using the data the user entered.</a:t>
            </a:r>
          </a:p>
          <a:p>
            <a:r>
              <a:rPr lang="en-US" dirty="0" smtClean="0"/>
              <a:t>The process that begins with the user requesting a web page and ends with the server sending a response back to the client is called a </a:t>
            </a:r>
            <a:r>
              <a:rPr lang="en-US" i="1" dirty="0" smtClean="0"/>
              <a:t>round trip.</a:t>
            </a:r>
            <a:endParaRPr lang="en-US" dirty="0"/>
          </a:p>
        </p:txBody>
      </p:sp>
    </p:spTree>
    <p:extLst>
      <p:ext uri="{BB962C8B-B14F-4D97-AF65-F5344CB8AC3E}">
        <p14:creationId xmlns:p14="http://schemas.microsoft.com/office/powerpoint/2010/main" val="328291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state?</a:t>
            </a:r>
            <a:endParaRPr lang="en-US" b="1" dirty="0"/>
          </a:p>
        </p:txBody>
      </p:sp>
      <p:sp>
        <p:nvSpPr>
          <p:cNvPr id="3" name="Content Placeholder 2"/>
          <p:cNvSpPr>
            <a:spLocks noGrp="1"/>
          </p:cNvSpPr>
          <p:nvPr>
            <p:ph idx="1"/>
          </p:nvPr>
        </p:nvSpPr>
        <p:spPr/>
        <p:txBody>
          <a:bodyPr>
            <a:normAutofit fontScale="92500" lnSpcReduction="10000"/>
          </a:bodyPr>
          <a:lstStyle/>
          <a:p>
            <a:r>
              <a:rPr lang="en-US" i="1" dirty="0" smtClean="0"/>
              <a:t>State </a:t>
            </a:r>
            <a:r>
              <a:rPr lang="en-US" dirty="0" smtClean="0"/>
              <a:t>refers to the current status of the properties, variables, and other data maintained by an application for a single user. The application must maintain a separate state for each user currently accessing the application.</a:t>
            </a:r>
          </a:p>
          <a:p>
            <a:r>
              <a:rPr lang="en-US" dirty="0" smtClean="0"/>
              <a:t>HTTP is a </a:t>
            </a:r>
            <a:r>
              <a:rPr lang="en-US" i="1" dirty="0" err="1" smtClean="0"/>
              <a:t>statless</a:t>
            </a:r>
            <a:r>
              <a:rPr lang="en-US" i="1" dirty="0" smtClean="0"/>
              <a:t> protocol. </a:t>
            </a:r>
            <a:r>
              <a:rPr lang="en-US" dirty="0" smtClean="0"/>
              <a:t>That means that it doesn’t keep track of state between roundtrips. Once a browser makes a request and receives a response, the application terminates and its state is lost.</a:t>
            </a:r>
            <a:endParaRPr lang="en-US" dirty="0"/>
          </a:p>
        </p:txBody>
      </p:sp>
    </p:spTree>
    <p:extLst>
      <p:ext uri="{BB962C8B-B14F-4D97-AF65-F5344CB8AC3E}">
        <p14:creationId xmlns:p14="http://schemas.microsoft.com/office/powerpoint/2010/main" val="1999999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019800"/>
          </a:xfrm>
        </p:spPr>
        <p:txBody>
          <a:bodyPr>
            <a:normAutofit fontScale="92500"/>
          </a:bodyPr>
          <a:lstStyle/>
          <a:p>
            <a:pPr marL="0" indent="0">
              <a:buNone/>
            </a:pPr>
            <a:r>
              <a:rPr lang="en-US" b="1" dirty="0" smtClean="0"/>
              <a:t>Four ASP.net features for maintaining state:</a:t>
            </a:r>
          </a:p>
          <a:p>
            <a:r>
              <a:rPr lang="en-US" dirty="0" smtClean="0"/>
              <a:t>View state:</a:t>
            </a:r>
          </a:p>
          <a:p>
            <a:pPr lvl="1"/>
            <a:r>
              <a:rPr lang="en-US" dirty="0" smtClean="0"/>
              <a:t>ASP.net uses </a:t>
            </a:r>
            <a:r>
              <a:rPr lang="en-US" i="1" dirty="0" smtClean="0"/>
              <a:t>view state</a:t>
            </a:r>
            <a:r>
              <a:rPr lang="en-US" dirty="0" smtClean="0"/>
              <a:t> to maintain the value of form control properties that the application changes between executions of the application. Since view state is implemented by default, no special coding is required.</a:t>
            </a:r>
          </a:p>
          <a:p>
            <a:r>
              <a:rPr lang="en-US" dirty="0" smtClean="0"/>
              <a:t>Session state:</a:t>
            </a:r>
          </a:p>
          <a:p>
            <a:pPr lvl="1"/>
            <a:r>
              <a:rPr lang="en-US" dirty="0" smtClean="0"/>
              <a:t>When a user starts a new session, ASP.net creates a </a:t>
            </a:r>
            <a:r>
              <a:rPr lang="en-US" i="1" dirty="0" smtClean="0"/>
              <a:t>session state</a:t>
            </a:r>
            <a:r>
              <a:rPr lang="en-US" dirty="0" smtClean="0"/>
              <a:t> </a:t>
            </a:r>
            <a:r>
              <a:rPr lang="en-US" i="1" dirty="0" smtClean="0"/>
              <a:t>object</a:t>
            </a:r>
            <a:r>
              <a:rPr lang="en-US" dirty="0" smtClean="0"/>
              <a:t> that contains a </a:t>
            </a:r>
            <a:r>
              <a:rPr lang="en-US" i="1" dirty="0" smtClean="0"/>
              <a:t>session ID. </a:t>
            </a:r>
            <a:r>
              <a:rPr lang="en-US" dirty="0" smtClean="0"/>
              <a:t>This ID is passed from the server to the browser and back to the server so the server can associate the browser with an existing session. To maintain </a:t>
            </a:r>
            <a:r>
              <a:rPr lang="en-US" i="1" dirty="0" smtClean="0"/>
              <a:t>session state</a:t>
            </a:r>
            <a:r>
              <a:rPr lang="en-US" dirty="0" smtClean="0"/>
              <a:t>, you can add program values to the session state object.</a:t>
            </a:r>
          </a:p>
        </p:txBody>
      </p:sp>
    </p:spTree>
    <p:extLst>
      <p:ext uri="{BB962C8B-B14F-4D97-AF65-F5344CB8AC3E}">
        <p14:creationId xmlns:p14="http://schemas.microsoft.com/office/powerpoint/2010/main" val="4030986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lstStyle/>
          <a:p>
            <a:r>
              <a:rPr lang="en-US" dirty="0" smtClean="0"/>
              <a:t>Application state:</a:t>
            </a:r>
          </a:p>
          <a:p>
            <a:pPr lvl="1"/>
            <a:r>
              <a:rPr lang="en-US" dirty="0" smtClean="0"/>
              <a:t>When an application begins, ASP.net creates an </a:t>
            </a:r>
            <a:r>
              <a:rPr lang="en-US" i="1" dirty="0" smtClean="0"/>
              <a:t>application state object</a:t>
            </a:r>
            <a:r>
              <a:rPr lang="en-US" dirty="0" smtClean="0"/>
              <a:t>. To maintain </a:t>
            </a:r>
            <a:r>
              <a:rPr lang="en-US" i="1" dirty="0" smtClean="0"/>
              <a:t>application state, </a:t>
            </a:r>
            <a:r>
              <a:rPr lang="en-US" dirty="0" smtClean="0"/>
              <a:t>you can add program values to the application state object. These values are available to all users of the application until the application ends.</a:t>
            </a:r>
          </a:p>
          <a:p>
            <a:r>
              <a:rPr lang="en-US" dirty="0" smtClean="0"/>
              <a:t>Profile:</a:t>
            </a:r>
          </a:p>
          <a:p>
            <a:pPr lvl="1"/>
            <a:r>
              <a:rPr lang="en-US" dirty="0" smtClean="0"/>
              <a:t>You can use the</a:t>
            </a:r>
            <a:r>
              <a:rPr lang="en-US" i="1" dirty="0" smtClean="0"/>
              <a:t> profile </a:t>
            </a:r>
            <a:r>
              <a:rPr lang="en-US" dirty="0" smtClean="0"/>
              <a:t>feature to keep track of user data. Although a profile is similar to a session state object, it persists between user sessions because it is stored in a database. The profile feature is not commonly used.</a:t>
            </a:r>
          </a:p>
          <a:p>
            <a:pPr lvl="1"/>
            <a:endParaRPr lang="en-US" dirty="0"/>
          </a:p>
        </p:txBody>
      </p:sp>
    </p:spTree>
    <p:extLst>
      <p:ext uri="{BB962C8B-B14F-4D97-AF65-F5344CB8AC3E}">
        <p14:creationId xmlns:p14="http://schemas.microsoft.com/office/powerpoint/2010/main" val="3560895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337" t="6373" r="14317" b="6186"/>
          <a:stretch/>
        </p:blipFill>
        <p:spPr bwMode="auto">
          <a:xfrm>
            <a:off x="304800" y="228600"/>
            <a:ext cx="8534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49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b="1" dirty="0" smtClean="0"/>
              <a:t>Three environments for developing ASP.net applications</a:t>
            </a:r>
            <a:endParaRPr lang="en-US" b="1"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332" t="10245" r="11798" b="2571"/>
          <a:stretch/>
        </p:blipFill>
        <p:spPr bwMode="auto">
          <a:xfrm>
            <a:off x="250371" y="1295400"/>
            <a:ext cx="8686800" cy="532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98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Applications</a:t>
            </a:r>
            <a:endParaRPr lang="en-US" b="1" dirty="0"/>
          </a:p>
        </p:txBody>
      </p:sp>
      <p:sp>
        <p:nvSpPr>
          <p:cNvPr id="3" name="Content Placeholder 2"/>
          <p:cNvSpPr>
            <a:spLocks noGrp="1"/>
          </p:cNvSpPr>
          <p:nvPr>
            <p:ph idx="1"/>
          </p:nvPr>
        </p:nvSpPr>
        <p:spPr/>
        <p:txBody>
          <a:bodyPr>
            <a:normAutofit lnSpcReduction="10000"/>
          </a:bodyPr>
          <a:lstStyle/>
          <a:p>
            <a:r>
              <a:rPr lang="en-US" dirty="0" smtClean="0"/>
              <a:t>A </a:t>
            </a:r>
            <a:r>
              <a:rPr lang="en-US" i="1" dirty="0" smtClean="0"/>
              <a:t>Web Application </a:t>
            </a:r>
            <a:r>
              <a:rPr lang="en-US" dirty="0" smtClean="0"/>
              <a:t>consists of </a:t>
            </a:r>
            <a:r>
              <a:rPr lang="en-US" i="1" dirty="0" smtClean="0"/>
              <a:t>web pages</a:t>
            </a:r>
            <a:r>
              <a:rPr lang="en-US" dirty="0" smtClean="0"/>
              <a:t> that are generated in response to user requests.</a:t>
            </a:r>
          </a:p>
          <a:p>
            <a:r>
              <a:rPr lang="en-US" dirty="0" smtClean="0"/>
              <a:t>Some examples of web applications:</a:t>
            </a:r>
          </a:p>
          <a:p>
            <a:pPr lvl="1"/>
            <a:r>
              <a:rPr lang="en-US" dirty="0" smtClean="0"/>
              <a:t>Search engines</a:t>
            </a:r>
          </a:p>
          <a:p>
            <a:pPr lvl="1"/>
            <a:r>
              <a:rPr lang="en-US" dirty="0" smtClean="0"/>
              <a:t>Online stores</a:t>
            </a:r>
          </a:p>
          <a:p>
            <a:pPr lvl="1"/>
            <a:r>
              <a:rPr lang="en-US" dirty="0" smtClean="0"/>
              <a:t>Auctions</a:t>
            </a:r>
          </a:p>
          <a:p>
            <a:pPr lvl="1"/>
            <a:r>
              <a:rPr lang="en-US" dirty="0" smtClean="0"/>
              <a:t>News sites</a:t>
            </a:r>
          </a:p>
          <a:p>
            <a:pPr lvl="1"/>
            <a:r>
              <a:rPr lang="en-US" dirty="0" smtClean="0"/>
              <a:t>Discussion groups</a:t>
            </a:r>
          </a:p>
          <a:p>
            <a:pPr lvl="1"/>
            <a:r>
              <a:rPr lang="en-US" dirty="0" smtClean="0"/>
              <a:t>Games</a:t>
            </a:r>
          </a:p>
          <a:p>
            <a:pPr lvl="1"/>
            <a:endParaRPr lang="en-US" dirty="0"/>
          </a:p>
        </p:txBody>
      </p:sp>
    </p:spTree>
    <p:extLst>
      <p:ext uri="{BB962C8B-B14F-4D97-AF65-F5344CB8AC3E}">
        <p14:creationId xmlns:p14="http://schemas.microsoft.com/office/powerpoint/2010/main" val="730355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172200"/>
          </a:xfrm>
        </p:spPr>
        <p:txBody>
          <a:bodyPr>
            <a:normAutofit lnSpcReduction="10000"/>
          </a:bodyPr>
          <a:lstStyle/>
          <a:p>
            <a:r>
              <a:rPr lang="en-US" dirty="0" smtClean="0"/>
              <a:t>Standalone development:</a:t>
            </a:r>
          </a:p>
          <a:p>
            <a:pPr lvl="1"/>
            <a:r>
              <a:rPr lang="en-US" dirty="0" smtClean="0"/>
              <a:t>When you use standalone development, a single computer serves as both the client and the server.</a:t>
            </a:r>
          </a:p>
          <a:p>
            <a:r>
              <a:rPr lang="en-US" dirty="0" smtClean="0"/>
              <a:t>Local area network development:</a:t>
            </a:r>
          </a:p>
          <a:p>
            <a:pPr lvl="1"/>
            <a:r>
              <a:rPr lang="en-US" dirty="0" smtClean="0"/>
              <a:t>When you use a </a:t>
            </a:r>
            <a:r>
              <a:rPr lang="en-US" i="1" dirty="0" smtClean="0"/>
              <a:t>local area network</a:t>
            </a:r>
            <a:r>
              <a:rPr lang="en-US" dirty="0" smtClean="0"/>
              <a:t> (LAN), a client computer communicates with a server computer over the LAN. With this setup, two or more programmers at the same site can work on the same application.</a:t>
            </a:r>
          </a:p>
          <a:p>
            <a:r>
              <a:rPr lang="en-US" dirty="0" smtClean="0"/>
              <a:t>Internet development:</a:t>
            </a:r>
          </a:p>
          <a:p>
            <a:pPr lvl="1"/>
            <a:r>
              <a:rPr lang="en-US" dirty="0" smtClean="0"/>
              <a:t>When you use Internet development, a client computer communicates with a server computer over the internet. With this setup, programmers at different locations can work on the same application</a:t>
            </a:r>
          </a:p>
          <a:p>
            <a:endParaRPr lang="en-US" dirty="0"/>
          </a:p>
        </p:txBody>
      </p:sp>
    </p:spTree>
    <p:extLst>
      <p:ext uri="{BB962C8B-B14F-4D97-AF65-F5344CB8AC3E}">
        <p14:creationId xmlns:p14="http://schemas.microsoft.com/office/powerpoint/2010/main" val="2552804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ASP.net</a:t>
            </a:r>
            <a:endParaRPr lang="en-US" dirty="0"/>
          </a:p>
        </p:txBody>
      </p:sp>
      <p:sp>
        <p:nvSpPr>
          <p:cNvPr id="3" name="Content Placeholder 2"/>
          <p:cNvSpPr>
            <a:spLocks noGrp="1"/>
          </p:cNvSpPr>
          <p:nvPr>
            <p:ph idx="1"/>
          </p:nvPr>
        </p:nvSpPr>
        <p:spPr/>
        <p:txBody>
          <a:bodyPr/>
          <a:lstStyle/>
          <a:p>
            <a:r>
              <a:rPr lang="en-US" dirty="0" smtClean="0"/>
              <a:t>For each web form in an application, ASP.net 4 keeps two files. The file with the </a:t>
            </a:r>
            <a:r>
              <a:rPr lang="en-US" dirty="0" err="1" smtClean="0"/>
              <a:t>aspx</a:t>
            </a:r>
            <a:r>
              <a:rPr lang="en-US" dirty="0" smtClean="0"/>
              <a:t> extension holds the HTML code and the ASP tags for the server controls. The file with the </a:t>
            </a:r>
            <a:r>
              <a:rPr lang="en-US" dirty="0" err="1" smtClean="0"/>
              <a:t>aspx.vb</a:t>
            </a:r>
            <a:r>
              <a:rPr lang="en-US" dirty="0" smtClean="0"/>
              <a:t> extension is the </a:t>
            </a:r>
            <a:r>
              <a:rPr lang="en-US" i="1" dirty="0" smtClean="0"/>
              <a:t>code-behind file </a:t>
            </a:r>
            <a:r>
              <a:rPr lang="en-US" dirty="0" smtClean="0"/>
              <a:t>that contains the Visual Basic code for the form.</a:t>
            </a:r>
            <a:endParaRPr lang="en-US" dirty="0"/>
          </a:p>
        </p:txBody>
      </p:sp>
    </p:spTree>
    <p:extLst>
      <p:ext uri="{BB962C8B-B14F-4D97-AF65-F5344CB8AC3E}">
        <p14:creationId xmlns:p14="http://schemas.microsoft.com/office/powerpoint/2010/main" val="2931413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the VS 2010 IDE</a:t>
            </a:r>
            <a:endParaRPr lang="en-US" dirty="0"/>
          </a:p>
        </p:txBody>
      </p:sp>
      <p:sp>
        <p:nvSpPr>
          <p:cNvPr id="3" name="Content Placeholder 2"/>
          <p:cNvSpPr>
            <a:spLocks noGrp="1"/>
          </p:cNvSpPr>
          <p:nvPr>
            <p:ph idx="1"/>
          </p:nvPr>
        </p:nvSpPr>
        <p:spPr>
          <a:xfrm>
            <a:off x="457200" y="1600201"/>
            <a:ext cx="8229600" cy="3124200"/>
          </a:xfrm>
        </p:spPr>
        <p:txBody>
          <a:bodyPr/>
          <a:lstStyle/>
          <a:p>
            <a:r>
              <a:rPr lang="en-US" dirty="0" smtClean="0"/>
              <a:t>The Visual Studio 2010 Integrated Development Environment (IDE) provides the interface for developing various kinds of applications. The IDE is a centralized location for developing these applications or components of applications as projects.</a:t>
            </a:r>
            <a:endParaRPr lang="en-US" dirty="0"/>
          </a:p>
        </p:txBody>
      </p:sp>
    </p:spTree>
    <p:extLst>
      <p:ext uri="{BB962C8B-B14F-4D97-AF65-F5344CB8AC3E}">
        <p14:creationId xmlns:p14="http://schemas.microsoft.com/office/powerpoint/2010/main" val="2117430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windows of VS 2010 IDE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Start Page</a:t>
            </a:r>
          </a:p>
          <a:p>
            <a:r>
              <a:rPr lang="en-US" dirty="0" smtClean="0"/>
              <a:t>Toolbars</a:t>
            </a:r>
          </a:p>
          <a:p>
            <a:r>
              <a:rPr lang="en-US" dirty="0" smtClean="0"/>
              <a:t>Solution Explorer Window</a:t>
            </a:r>
          </a:p>
          <a:p>
            <a:r>
              <a:rPr lang="en-US" dirty="0" smtClean="0"/>
              <a:t>Properties Window</a:t>
            </a:r>
          </a:p>
          <a:p>
            <a:r>
              <a:rPr lang="en-US" dirty="0" smtClean="0"/>
              <a:t>Code Editor</a:t>
            </a:r>
          </a:p>
          <a:p>
            <a:r>
              <a:rPr lang="en-US" dirty="0" smtClean="0"/>
              <a:t>Design View</a:t>
            </a:r>
          </a:p>
          <a:p>
            <a:r>
              <a:rPr lang="en-US" dirty="0" smtClean="0"/>
              <a:t>Source View</a:t>
            </a:r>
          </a:p>
          <a:p>
            <a:r>
              <a:rPr lang="en-US" dirty="0" smtClean="0"/>
              <a:t>IntelliSense</a:t>
            </a:r>
            <a:endParaRPr lang="en-US" dirty="0"/>
          </a:p>
        </p:txBody>
      </p:sp>
    </p:spTree>
    <p:extLst>
      <p:ext uri="{BB962C8B-B14F-4D97-AF65-F5344CB8AC3E}">
        <p14:creationId xmlns:p14="http://schemas.microsoft.com/office/powerpoint/2010/main" val="2822712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Page</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Start Page</a:t>
            </a:r>
            <a:r>
              <a:rPr lang="en-US" dirty="0" smtClean="0"/>
              <a:t> is the default page of Visual Studio 2010.</a:t>
            </a:r>
          </a:p>
          <a:p>
            <a:r>
              <a:rPr lang="en-US" dirty="0" smtClean="0"/>
              <a:t>The </a:t>
            </a:r>
            <a:r>
              <a:rPr lang="en-US" i="1" dirty="0" smtClean="0"/>
              <a:t>Start Page</a:t>
            </a:r>
            <a:r>
              <a:rPr lang="en-US" dirty="0" smtClean="0"/>
              <a:t> displays the following panes:</a:t>
            </a:r>
          </a:p>
          <a:p>
            <a:pPr lvl="1"/>
            <a:r>
              <a:rPr lang="en-US" i="1" dirty="0" smtClean="0"/>
              <a:t>Recent Projects:</a:t>
            </a:r>
            <a:r>
              <a:rPr lang="en-US" dirty="0" smtClean="0"/>
              <a:t> This pane displays a list of the most recent projects you opened with Visual Studio. You can open the projects by clicking on the hyperlink having the project’s name.</a:t>
            </a:r>
          </a:p>
          <a:p>
            <a:pPr lvl="1"/>
            <a:r>
              <a:rPr lang="en-US" i="1" dirty="0" smtClean="0"/>
              <a:t>Getting Started: </a:t>
            </a:r>
            <a:r>
              <a:rPr lang="en-US" dirty="0" smtClean="0"/>
              <a:t>This pane contains links to various programming tasks in the product’s documentation.</a:t>
            </a:r>
            <a:endParaRPr lang="en-US" i="1" dirty="0"/>
          </a:p>
        </p:txBody>
      </p:sp>
    </p:spTree>
    <p:extLst>
      <p:ext uri="{BB962C8B-B14F-4D97-AF65-F5344CB8AC3E}">
        <p14:creationId xmlns:p14="http://schemas.microsoft.com/office/powerpoint/2010/main" val="353506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Toolbars</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Toolbars </a:t>
            </a:r>
            <a:r>
              <a:rPr lang="en-US" dirty="0" smtClean="0"/>
              <a:t>in the .NET IDE provides developers with an easy access to the features of the IDE. The .NET IDE provides different toolbars for each category of tasks that are needed in the process of developing an application. The </a:t>
            </a:r>
            <a:r>
              <a:rPr lang="en-US" i="1" dirty="0" smtClean="0"/>
              <a:t>Standard Toolbar</a:t>
            </a:r>
            <a:r>
              <a:rPr lang="en-US" dirty="0" smtClean="0"/>
              <a:t> is the default visible toolbar.</a:t>
            </a:r>
            <a:endParaRPr lang="en-US" dirty="0"/>
          </a:p>
        </p:txBody>
      </p:sp>
    </p:spTree>
    <p:extLst>
      <p:ext uri="{BB962C8B-B14F-4D97-AF65-F5344CB8AC3E}">
        <p14:creationId xmlns:p14="http://schemas.microsoft.com/office/powerpoint/2010/main" val="2158666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Explorer</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Solution Explorer</a:t>
            </a:r>
            <a:r>
              <a:rPr lang="en-US" dirty="0" smtClean="0"/>
              <a:t> window lists the solution name, the project name, and all the forms and modules that are used in the project.</a:t>
            </a:r>
          </a:p>
          <a:p>
            <a:r>
              <a:rPr lang="en-US" dirty="0" smtClean="0"/>
              <a:t>The </a:t>
            </a:r>
            <a:r>
              <a:rPr lang="en-US" i="1" dirty="0" smtClean="0"/>
              <a:t>Solution Explorer</a:t>
            </a:r>
            <a:r>
              <a:rPr lang="en-US" dirty="0" smtClean="0"/>
              <a:t> window is viewed in either of the following ways:</a:t>
            </a:r>
          </a:p>
          <a:p>
            <a:pPr lvl="1"/>
            <a:r>
              <a:rPr lang="en-US" dirty="0" smtClean="0"/>
              <a:t>From the main menu, select View &gt; Solution Explorer</a:t>
            </a:r>
          </a:p>
          <a:p>
            <a:pPr lvl="1"/>
            <a:r>
              <a:rPr lang="en-US" dirty="0" smtClean="0"/>
              <a:t>Press the key combination CTRL+ALT+L</a:t>
            </a:r>
            <a:endParaRPr lang="en-US" dirty="0"/>
          </a:p>
        </p:txBody>
      </p:sp>
    </p:spTree>
    <p:extLst>
      <p:ext uri="{BB962C8B-B14F-4D97-AF65-F5344CB8AC3E}">
        <p14:creationId xmlns:p14="http://schemas.microsoft.com/office/powerpoint/2010/main" val="2384425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 Window</a:t>
            </a:r>
            <a:endParaRPr lang="en-US" dirty="0"/>
          </a:p>
        </p:txBody>
      </p:sp>
      <p:sp>
        <p:nvSpPr>
          <p:cNvPr id="3" name="Content Placeholder 2"/>
          <p:cNvSpPr>
            <a:spLocks noGrp="1"/>
          </p:cNvSpPr>
          <p:nvPr>
            <p:ph idx="1"/>
          </p:nvPr>
        </p:nvSpPr>
        <p:spPr>
          <a:xfrm>
            <a:off x="228600" y="1295400"/>
            <a:ext cx="8686800" cy="5257800"/>
          </a:xfrm>
        </p:spPr>
        <p:txBody>
          <a:bodyPr>
            <a:normAutofit fontScale="85000" lnSpcReduction="10000"/>
          </a:bodyPr>
          <a:lstStyle/>
          <a:p>
            <a:r>
              <a:rPr lang="en-US" dirty="0" smtClean="0"/>
              <a:t>The Visual Studio IDE makes the task of designing a user interface for Windows and Web applications very easy providing the </a:t>
            </a:r>
            <a:r>
              <a:rPr lang="en-US" i="1" dirty="0" smtClean="0"/>
              <a:t>Properties</a:t>
            </a:r>
            <a:r>
              <a:rPr lang="en-US" dirty="0" smtClean="0"/>
              <a:t> window.</a:t>
            </a:r>
          </a:p>
          <a:p>
            <a:r>
              <a:rPr lang="en-US" dirty="0" smtClean="0"/>
              <a:t>The properties of Windows Forms or Web Forms and the controls on the forms can be set interactively at the application design time by using this window.</a:t>
            </a:r>
          </a:p>
          <a:p>
            <a:r>
              <a:rPr lang="en-US" dirty="0" smtClean="0"/>
              <a:t>The buttons on the toolbar of the Properties window allow for sorting of properties in alphabetical order or category-wise navigation of properties and events.</a:t>
            </a:r>
          </a:p>
          <a:p>
            <a:r>
              <a:rPr lang="en-US" dirty="0" smtClean="0"/>
              <a:t>The </a:t>
            </a:r>
            <a:r>
              <a:rPr lang="en-US" i="1" dirty="0" smtClean="0"/>
              <a:t>Properties</a:t>
            </a:r>
            <a:r>
              <a:rPr lang="en-US" dirty="0" smtClean="0"/>
              <a:t> window is viewed in either of the following ways:</a:t>
            </a:r>
          </a:p>
          <a:p>
            <a:pPr lvl="1"/>
            <a:r>
              <a:rPr lang="en-US" dirty="0" smtClean="0"/>
              <a:t>From the main menu, select View &gt; Properties Windows.</a:t>
            </a:r>
          </a:p>
          <a:p>
            <a:pPr lvl="1"/>
            <a:r>
              <a:rPr lang="en-US" dirty="0" smtClean="0"/>
              <a:t>Press the F4 key.</a:t>
            </a:r>
            <a:endParaRPr lang="en-US" dirty="0"/>
          </a:p>
        </p:txBody>
      </p:sp>
    </p:spTree>
    <p:extLst>
      <p:ext uri="{BB962C8B-B14F-4D97-AF65-F5344CB8AC3E}">
        <p14:creationId xmlns:p14="http://schemas.microsoft.com/office/powerpoint/2010/main" val="2282254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Editor</a:t>
            </a:r>
            <a:endParaRPr lang="en-US" dirty="0"/>
          </a:p>
        </p:txBody>
      </p:sp>
      <p:sp>
        <p:nvSpPr>
          <p:cNvPr id="3" name="Content Placeholder 2"/>
          <p:cNvSpPr>
            <a:spLocks noGrp="1"/>
          </p:cNvSpPr>
          <p:nvPr>
            <p:ph idx="1"/>
          </p:nvPr>
        </p:nvSpPr>
        <p:spPr>
          <a:xfrm>
            <a:off x="228600" y="1517073"/>
            <a:ext cx="8686800" cy="5334000"/>
          </a:xfrm>
        </p:spPr>
        <p:txBody>
          <a:bodyPr>
            <a:normAutofit fontScale="85000" lnSpcReduction="20000"/>
          </a:bodyPr>
          <a:lstStyle/>
          <a:p>
            <a:r>
              <a:rPr lang="en-US" dirty="0" smtClean="0"/>
              <a:t>The Visual Studio IDE provides with a built-in and very advanced editor for writing code for the .NET projects. This supports the keywords and identifiers of the Visual Studio environment. If Visual Basic is chosen as the programming language for a .NET project, then the Code Editor for this project only supports Visual Basic syntax and not those of any other .NET programming language.</a:t>
            </a:r>
          </a:p>
          <a:p>
            <a:r>
              <a:rPr lang="en-US" dirty="0" smtClean="0"/>
              <a:t>The Code Editor recognizes keywords and identifiers of the programming language in use and applies proper color-coding schemes and layout indenting to them. It checks and warns the developer for the syntax errors, incorrect initialization of variables, invalid declarations, and unrecognized calling of procedures by appropriately highlighting them.</a:t>
            </a:r>
            <a:endParaRPr lang="en-US" dirty="0"/>
          </a:p>
        </p:txBody>
      </p:sp>
    </p:spTree>
    <p:extLst>
      <p:ext uri="{BB962C8B-B14F-4D97-AF65-F5344CB8AC3E}">
        <p14:creationId xmlns:p14="http://schemas.microsoft.com/office/powerpoint/2010/main" val="2800529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View</a:t>
            </a:r>
            <a:endParaRPr lang="en-US" dirty="0"/>
          </a:p>
        </p:txBody>
      </p:sp>
      <p:sp>
        <p:nvSpPr>
          <p:cNvPr id="3" name="Content Placeholder 2"/>
          <p:cNvSpPr>
            <a:spLocks noGrp="1"/>
          </p:cNvSpPr>
          <p:nvPr>
            <p:ph idx="1"/>
          </p:nvPr>
        </p:nvSpPr>
        <p:spPr>
          <a:xfrm>
            <a:off x="457200" y="1752600"/>
            <a:ext cx="8229600" cy="4800600"/>
          </a:xfrm>
        </p:spPr>
        <p:txBody>
          <a:bodyPr>
            <a:normAutofit fontScale="77500" lnSpcReduction="20000"/>
          </a:bodyPr>
          <a:lstStyle/>
          <a:p>
            <a:r>
              <a:rPr lang="en-US" dirty="0" smtClean="0"/>
              <a:t>The Design View of Visual Studio 2010 allows a developer to design a user-friendly and a customized Web Form.</a:t>
            </a:r>
          </a:p>
          <a:p>
            <a:r>
              <a:rPr lang="en-US" dirty="0" smtClean="0"/>
              <a:t>In the Design View, you can perfectly align the Web controls on a Web Form and set the graphical properties of these controls.</a:t>
            </a:r>
          </a:p>
          <a:p>
            <a:r>
              <a:rPr lang="en-US" dirty="0" smtClean="0"/>
              <a:t>The Design View offers a lot of customization and formatting features for the Web Forms, some of which are as follows:</a:t>
            </a:r>
          </a:p>
          <a:p>
            <a:pPr lvl="1"/>
            <a:r>
              <a:rPr lang="en-US" dirty="0" smtClean="0"/>
              <a:t>You can directly write text on the Web Form.</a:t>
            </a:r>
          </a:p>
          <a:p>
            <a:pPr lvl="1"/>
            <a:r>
              <a:rPr lang="en-US" dirty="0" smtClean="0"/>
              <a:t>You can customize the layout of the Web Forms as absolute and relative using position option in the format menu.</a:t>
            </a:r>
          </a:p>
          <a:p>
            <a:pPr lvl="1"/>
            <a:r>
              <a:rPr lang="en-US" dirty="0" smtClean="0"/>
              <a:t>You can apply various font styles, foreground. And background colors on the Web Form and the controls contained in it.</a:t>
            </a:r>
            <a:endParaRPr lang="en-US" dirty="0"/>
          </a:p>
        </p:txBody>
      </p:sp>
    </p:spTree>
    <p:extLst>
      <p:ext uri="{BB962C8B-B14F-4D97-AF65-F5344CB8AC3E}">
        <p14:creationId xmlns:p14="http://schemas.microsoft.com/office/powerpoint/2010/main" val="301604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Form</a:t>
            </a:r>
            <a:endParaRPr lang="en-US" b="1" dirty="0"/>
          </a:p>
        </p:txBody>
      </p:sp>
      <p:sp>
        <p:nvSpPr>
          <p:cNvPr id="3" name="Content Placeholder 2"/>
          <p:cNvSpPr>
            <a:spLocks noGrp="1"/>
          </p:cNvSpPr>
          <p:nvPr>
            <p:ph idx="1"/>
          </p:nvPr>
        </p:nvSpPr>
        <p:spPr/>
        <p:txBody>
          <a:bodyPr/>
          <a:lstStyle/>
          <a:p>
            <a:r>
              <a:rPr lang="en-US" dirty="0" smtClean="0"/>
              <a:t>A web page that contains controls that let the user interact with the page, like textboxes and drop-down lists, are called </a:t>
            </a:r>
            <a:r>
              <a:rPr lang="en-US" i="1" dirty="0"/>
              <a:t>w</a:t>
            </a:r>
            <a:r>
              <a:rPr lang="en-US" i="1" dirty="0" smtClean="0"/>
              <a:t>eb form.</a:t>
            </a:r>
          </a:p>
          <a:p>
            <a:r>
              <a:rPr lang="en-US" dirty="0" smtClean="0"/>
              <a:t>An ASP.net application consists of one web form for each web application.</a:t>
            </a:r>
            <a:endParaRPr lang="en-US" dirty="0"/>
          </a:p>
        </p:txBody>
      </p:sp>
    </p:spTree>
    <p:extLst>
      <p:ext uri="{BB962C8B-B14F-4D97-AF65-F5344CB8AC3E}">
        <p14:creationId xmlns:p14="http://schemas.microsoft.com/office/powerpoint/2010/main" val="303086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View</a:t>
            </a:r>
            <a:endParaRPr lang="en-US" dirty="0"/>
          </a:p>
        </p:txBody>
      </p:sp>
      <p:sp>
        <p:nvSpPr>
          <p:cNvPr id="3" name="Content Placeholder 2"/>
          <p:cNvSpPr>
            <a:spLocks noGrp="1"/>
          </p:cNvSpPr>
          <p:nvPr>
            <p:ph idx="1"/>
          </p:nvPr>
        </p:nvSpPr>
        <p:spPr>
          <a:xfrm>
            <a:off x="304800" y="1295400"/>
            <a:ext cx="8534400" cy="5181600"/>
          </a:xfrm>
        </p:spPr>
        <p:txBody>
          <a:bodyPr>
            <a:normAutofit fontScale="92500" lnSpcReduction="20000"/>
          </a:bodyPr>
          <a:lstStyle/>
          <a:p>
            <a:r>
              <a:rPr lang="en-US" dirty="0" smtClean="0"/>
              <a:t>You can access the Source View of a Web page by clicking the source tab present at the bottom of the Visual Studio IDE. </a:t>
            </a:r>
          </a:p>
          <a:p>
            <a:r>
              <a:rPr lang="en-US" dirty="0" smtClean="0"/>
              <a:t>This view contains the HTML definition of the Web Form and all the controls present to it. </a:t>
            </a:r>
          </a:p>
          <a:p>
            <a:r>
              <a:rPr lang="en-US" dirty="0" smtClean="0"/>
              <a:t>If you drag and drop a control on the Web Form either in the Design view or in the Source view, you see that their equivalent HTML tags are induced into the Source View.</a:t>
            </a:r>
          </a:p>
          <a:p>
            <a:r>
              <a:rPr lang="en-US" dirty="0" smtClean="0"/>
              <a:t>Also as you go on customizing a control’s appearance by setting different properties through the Properties window, these are reflected in the HTML tag for that control in the Design view.</a:t>
            </a:r>
            <a:endParaRPr lang="en-US" dirty="0"/>
          </a:p>
        </p:txBody>
      </p:sp>
    </p:spTree>
    <p:extLst>
      <p:ext uri="{BB962C8B-B14F-4D97-AF65-F5344CB8AC3E}">
        <p14:creationId xmlns:p14="http://schemas.microsoft.com/office/powerpoint/2010/main" val="3458289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Visual Studio Code Editor supports the feature of </a:t>
            </a:r>
            <a:r>
              <a:rPr lang="en-US" i="1" dirty="0" smtClean="0"/>
              <a:t>IntelliSense, </a:t>
            </a:r>
            <a:r>
              <a:rPr lang="en-US" dirty="0" smtClean="0"/>
              <a:t>which helps you to write accurate code. As you start typing the code the methods, properties, and events of the .NET Framework Class Library are automatically offered as a sorted list with the help of IntelliSense feature. This list, which automatically opens in an IntelliSense, shows all the members that are valid for using the code.</a:t>
            </a:r>
          </a:p>
          <a:p>
            <a:r>
              <a:rPr lang="en-US" dirty="0" smtClean="0"/>
              <a:t>When the Web developer selects an option from the IntelliSense, it is included in the line of code with accurate spelling and case.</a:t>
            </a:r>
          </a:p>
          <a:p>
            <a:r>
              <a:rPr lang="en-US" dirty="0" smtClean="0"/>
              <a:t>While writing a code, if there is any error in the code, the IntelliSense underline the code or the keyword that signifies an induced error.</a:t>
            </a:r>
            <a:endParaRPr lang="en-US" dirty="0"/>
          </a:p>
        </p:txBody>
      </p:sp>
    </p:spTree>
    <p:extLst>
      <p:ext uri="{BB962C8B-B14F-4D97-AF65-F5344CB8AC3E}">
        <p14:creationId xmlns:p14="http://schemas.microsoft.com/office/powerpoint/2010/main" val="21138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and Software components of web applications</a:t>
            </a:r>
            <a:endParaRPr lang="en-US" b="1"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262" t="28698" r="24346" b="28884"/>
          <a:stretch/>
        </p:blipFill>
        <p:spPr bwMode="auto">
          <a:xfrm>
            <a:off x="1676400" y="2438400"/>
            <a:ext cx="5890394" cy="242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05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096000"/>
          </a:xfrm>
        </p:spPr>
        <p:txBody>
          <a:bodyPr>
            <a:normAutofit fontScale="92500" lnSpcReduction="10000"/>
          </a:bodyPr>
          <a:lstStyle/>
          <a:p>
            <a:r>
              <a:rPr lang="en-US" dirty="0" smtClean="0"/>
              <a:t>Web applications are a type of </a:t>
            </a:r>
            <a:r>
              <a:rPr lang="en-US" i="1" dirty="0" smtClean="0"/>
              <a:t>client / server</a:t>
            </a:r>
            <a:r>
              <a:rPr lang="en-US" dirty="0" smtClean="0"/>
              <a:t> </a:t>
            </a:r>
            <a:r>
              <a:rPr lang="en-US" i="1" dirty="0" smtClean="0"/>
              <a:t>application.</a:t>
            </a:r>
            <a:endParaRPr lang="en-US" dirty="0" smtClean="0"/>
          </a:p>
          <a:p>
            <a:pPr lvl="1"/>
            <a:r>
              <a:rPr lang="en-US" dirty="0" smtClean="0"/>
              <a:t>In</a:t>
            </a:r>
            <a:r>
              <a:rPr lang="en-US" i="1" dirty="0" smtClean="0"/>
              <a:t> client / server application </a:t>
            </a:r>
            <a:r>
              <a:rPr lang="en-US" dirty="0" smtClean="0"/>
              <a:t>the function of the application are split between the </a:t>
            </a:r>
            <a:r>
              <a:rPr lang="en-US" i="1" dirty="0" smtClean="0"/>
              <a:t>client </a:t>
            </a:r>
            <a:r>
              <a:rPr lang="en-US" dirty="0" smtClean="0"/>
              <a:t>computer and </a:t>
            </a:r>
            <a:r>
              <a:rPr lang="en-US" i="1" dirty="0" smtClean="0"/>
              <a:t>server</a:t>
            </a:r>
            <a:r>
              <a:rPr lang="en-US" dirty="0" smtClean="0"/>
              <a:t> computer.</a:t>
            </a:r>
          </a:p>
          <a:p>
            <a:pPr lvl="1"/>
            <a:r>
              <a:rPr lang="en-US" dirty="0" smtClean="0"/>
              <a:t>In a web application, the client and server computers are connected via internet or via </a:t>
            </a:r>
            <a:r>
              <a:rPr lang="en-US" i="1" dirty="0" smtClean="0"/>
              <a:t>intranet</a:t>
            </a:r>
            <a:r>
              <a:rPr lang="en-US" dirty="0" smtClean="0"/>
              <a:t> (a local area network).</a:t>
            </a:r>
          </a:p>
          <a:p>
            <a:r>
              <a:rPr lang="en-US" dirty="0" smtClean="0"/>
              <a:t>In a web application, the user works with a </a:t>
            </a:r>
            <a:r>
              <a:rPr lang="en-US" i="1" dirty="0" smtClean="0"/>
              <a:t>web browser</a:t>
            </a:r>
            <a:r>
              <a:rPr lang="en-US" dirty="0" smtClean="0"/>
              <a:t> at the client computer.</a:t>
            </a:r>
          </a:p>
          <a:p>
            <a:pPr lvl="1"/>
            <a:r>
              <a:rPr lang="en-US" dirty="0" smtClean="0"/>
              <a:t>The </a:t>
            </a:r>
            <a:r>
              <a:rPr lang="en-US" i="1" dirty="0" smtClean="0"/>
              <a:t>web browser </a:t>
            </a:r>
            <a:r>
              <a:rPr lang="en-US" dirty="0" smtClean="0"/>
              <a:t>provides the user interface for the application. </a:t>
            </a:r>
            <a:endParaRPr lang="en-US" dirty="0"/>
          </a:p>
          <a:p>
            <a:pPr lvl="1"/>
            <a:r>
              <a:rPr lang="en-US" dirty="0" smtClean="0"/>
              <a:t>The most common web browser is Microsoft’s Internet Explorer, but other web browsers like Mozilla Firefox and Chrome may be used. </a:t>
            </a:r>
            <a:endParaRPr lang="en-US" dirty="0"/>
          </a:p>
        </p:txBody>
      </p:sp>
    </p:spTree>
    <p:extLst>
      <p:ext uri="{BB962C8B-B14F-4D97-AF65-F5344CB8AC3E}">
        <p14:creationId xmlns:p14="http://schemas.microsoft.com/office/powerpoint/2010/main" val="78512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172200"/>
          </a:xfrm>
        </p:spPr>
        <p:txBody>
          <a:bodyPr>
            <a:normAutofit fontScale="92500" lnSpcReduction="10000"/>
          </a:bodyPr>
          <a:lstStyle/>
          <a:p>
            <a:r>
              <a:rPr lang="en-US" dirty="0" smtClean="0"/>
              <a:t>The application runs on the server computer under the control of </a:t>
            </a:r>
            <a:r>
              <a:rPr lang="en-US" i="1" dirty="0" smtClean="0"/>
              <a:t>web server </a:t>
            </a:r>
            <a:r>
              <a:rPr lang="en-US" dirty="0" smtClean="0"/>
              <a:t>software.</a:t>
            </a:r>
          </a:p>
          <a:p>
            <a:pPr lvl="1"/>
            <a:r>
              <a:rPr lang="en-US" dirty="0" smtClean="0"/>
              <a:t>The web application itself is stored on the server computer. This computer runs </a:t>
            </a:r>
            <a:r>
              <a:rPr lang="en-US" i="1" dirty="0" smtClean="0"/>
              <a:t>web server</a:t>
            </a:r>
            <a:r>
              <a:rPr lang="en-US" dirty="0" smtClean="0"/>
              <a:t> software that enables it to send web pages to web browsers.</a:t>
            </a:r>
          </a:p>
          <a:p>
            <a:pPr lvl="1"/>
            <a:r>
              <a:rPr lang="en-US" dirty="0" smtClean="0"/>
              <a:t>For ASP.net applications, the server typically runs Microsoft’s web server, called Internet Information Services, or IIS. Although </a:t>
            </a:r>
            <a:r>
              <a:rPr lang="en-US" i="1" dirty="0" smtClean="0"/>
              <a:t>Apache </a:t>
            </a:r>
            <a:r>
              <a:rPr lang="en-US" dirty="0" smtClean="0"/>
              <a:t>can also be used.</a:t>
            </a:r>
          </a:p>
          <a:p>
            <a:r>
              <a:rPr lang="en-US" dirty="0" smtClean="0"/>
              <a:t>The server computer also runs a </a:t>
            </a:r>
            <a:r>
              <a:rPr lang="en-US" i="1" dirty="0" smtClean="0"/>
              <a:t>Database Management System or DBMS</a:t>
            </a:r>
            <a:r>
              <a:rPr lang="en-US" dirty="0" smtClean="0"/>
              <a:t>, such as Microsoft SQL’s Server.</a:t>
            </a:r>
          </a:p>
          <a:p>
            <a:pPr lvl="1"/>
            <a:r>
              <a:rPr lang="en-US" dirty="0" smtClean="0"/>
              <a:t>The DBMS provides access to information stored in a database. </a:t>
            </a:r>
          </a:p>
          <a:p>
            <a:pPr lvl="1"/>
            <a:r>
              <a:rPr lang="en-US" dirty="0" smtClean="0"/>
              <a:t>To improve performance on larger applications, the DBMS can be run on a separate server computer.</a:t>
            </a:r>
          </a:p>
        </p:txBody>
      </p:sp>
    </p:spTree>
    <p:extLst>
      <p:ext uri="{BB962C8B-B14F-4D97-AF65-F5344CB8AC3E}">
        <p14:creationId xmlns:p14="http://schemas.microsoft.com/office/powerpoint/2010/main" val="309288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172200"/>
          </a:xfrm>
        </p:spPr>
        <p:txBody>
          <a:bodyPr/>
          <a:lstStyle/>
          <a:p>
            <a:r>
              <a:rPr lang="en-US" dirty="0" smtClean="0"/>
              <a:t>The user interface for a web application is implemented as a series of </a:t>
            </a:r>
            <a:r>
              <a:rPr lang="en-US" i="1" dirty="0" smtClean="0"/>
              <a:t>web pages</a:t>
            </a:r>
            <a:r>
              <a:rPr lang="en-US" dirty="0" smtClean="0"/>
              <a:t> that are displayed in the web browser.</a:t>
            </a:r>
          </a:p>
          <a:p>
            <a:r>
              <a:rPr lang="en-US" dirty="0" smtClean="0"/>
              <a:t>Each web page is defined by a </a:t>
            </a:r>
            <a:r>
              <a:rPr lang="en-US" i="1" dirty="0" smtClean="0"/>
              <a:t>web form</a:t>
            </a:r>
            <a:r>
              <a:rPr lang="en-US" dirty="0" smtClean="0"/>
              <a:t> using HTML, or </a:t>
            </a:r>
            <a:r>
              <a:rPr lang="en-US" dirty="0" err="1" smtClean="0"/>
              <a:t>HyperText</a:t>
            </a:r>
            <a:r>
              <a:rPr lang="en-US" dirty="0" smtClean="0"/>
              <a:t> Mark-up Language, which is a collection of mark-up tags.</a:t>
            </a:r>
          </a:p>
          <a:p>
            <a:r>
              <a:rPr lang="en-US" dirty="0" smtClean="0"/>
              <a:t>The web browser and web server exchange information using HTTP, or </a:t>
            </a:r>
            <a:r>
              <a:rPr lang="en-US" dirty="0" err="1" smtClean="0"/>
              <a:t>HyperText</a:t>
            </a:r>
            <a:r>
              <a:rPr lang="en-US" dirty="0" smtClean="0"/>
              <a:t> Transfer Protocol.</a:t>
            </a:r>
          </a:p>
        </p:txBody>
      </p:sp>
    </p:spTree>
    <p:extLst>
      <p:ext uri="{BB962C8B-B14F-4D97-AF65-F5344CB8AC3E}">
        <p14:creationId xmlns:p14="http://schemas.microsoft.com/office/powerpoint/2010/main" val="402362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840162"/>
          </a:xfrm>
        </p:spPr>
        <p:txBody>
          <a:bodyPr>
            <a:normAutofit/>
          </a:bodyPr>
          <a:lstStyle/>
          <a:p>
            <a:r>
              <a:rPr lang="en-US" sz="5400" b="1" dirty="0" smtClean="0"/>
              <a:t>Static web </a:t>
            </a:r>
            <a:r>
              <a:rPr lang="en-US" sz="5400" b="1" dirty="0"/>
              <a:t>p</a:t>
            </a:r>
            <a:r>
              <a:rPr lang="en-US" sz="5400" b="1" dirty="0" smtClean="0"/>
              <a:t>ages and Dynamic web pages</a:t>
            </a:r>
            <a:endParaRPr lang="en-US" sz="5400" b="1" dirty="0"/>
          </a:p>
        </p:txBody>
      </p:sp>
    </p:spTree>
    <p:extLst>
      <p:ext uri="{BB962C8B-B14F-4D97-AF65-F5344CB8AC3E}">
        <p14:creationId xmlns:p14="http://schemas.microsoft.com/office/powerpoint/2010/main" val="297606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web page</a:t>
            </a:r>
            <a:endParaRPr lang="en-US" dirty="0"/>
          </a:p>
        </p:txBody>
      </p:sp>
      <p:sp>
        <p:nvSpPr>
          <p:cNvPr id="3" name="Content Placeholder 2"/>
          <p:cNvSpPr>
            <a:spLocks noGrp="1"/>
          </p:cNvSpPr>
          <p:nvPr>
            <p:ph idx="1"/>
          </p:nvPr>
        </p:nvSpPr>
        <p:spPr>
          <a:xfrm>
            <a:off x="419100" y="3505200"/>
            <a:ext cx="8229600" cy="2925763"/>
          </a:xfrm>
        </p:spPr>
        <p:txBody>
          <a:bodyPr>
            <a:normAutofit lnSpcReduction="10000"/>
          </a:bodyPr>
          <a:lstStyle/>
          <a:p>
            <a:r>
              <a:rPr lang="en-US" dirty="0" smtClean="0"/>
              <a:t>A </a:t>
            </a:r>
            <a:r>
              <a:rPr lang="en-US" i="1" dirty="0" smtClean="0"/>
              <a:t>static web page</a:t>
            </a:r>
            <a:r>
              <a:rPr lang="en-US" dirty="0" smtClean="0"/>
              <a:t> is an HTML document that is the same each time it is viewed. In other words, a static web page doesn’t change in response to user input. Everyone who views a static web page sees exactly the same content.</a:t>
            </a:r>
            <a:endParaRPr lang="en-US"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479" t="29070" r="23256" b="35465"/>
          <a:stretch/>
        </p:blipFill>
        <p:spPr bwMode="auto">
          <a:xfrm>
            <a:off x="838200" y="1261949"/>
            <a:ext cx="7391400" cy="202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490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2204</Words>
  <Application>Microsoft Office PowerPoint</Application>
  <PresentationFormat>On-screen Show (4:3)</PresentationFormat>
  <Paragraphs>116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Introduction to ASP.net</vt:lpstr>
      <vt:lpstr>Web Applications</vt:lpstr>
      <vt:lpstr>Web Form</vt:lpstr>
      <vt:lpstr>Hardware and Software components of web applications</vt:lpstr>
      <vt:lpstr>PowerPoint Presentation</vt:lpstr>
      <vt:lpstr>PowerPoint Presentation</vt:lpstr>
      <vt:lpstr>PowerPoint Presentation</vt:lpstr>
      <vt:lpstr>Static web pages and Dynamic web pages</vt:lpstr>
      <vt:lpstr>Static web page</vt:lpstr>
      <vt:lpstr>PowerPoint Presentation</vt:lpstr>
      <vt:lpstr>PowerPoint Presentation</vt:lpstr>
      <vt:lpstr>Dynamic web page</vt:lpstr>
      <vt:lpstr>PowerPoint Presentation</vt:lpstr>
      <vt:lpstr>PowerPoint Presentation</vt:lpstr>
      <vt:lpstr>What is state?</vt:lpstr>
      <vt:lpstr>PowerPoint Presentation</vt:lpstr>
      <vt:lpstr>PowerPoint Presentation</vt:lpstr>
      <vt:lpstr>PowerPoint Presentation</vt:lpstr>
      <vt:lpstr>Three environments for developing ASP.net applications</vt:lpstr>
      <vt:lpstr>PowerPoint Presentation</vt:lpstr>
      <vt:lpstr>More about ASP.net</vt:lpstr>
      <vt:lpstr>Introduction to the VS 2010 IDE</vt:lpstr>
      <vt:lpstr>Basic windows of VS 2010 IDE</vt:lpstr>
      <vt:lpstr>Start Page</vt:lpstr>
      <vt:lpstr>Toolbars</vt:lpstr>
      <vt:lpstr>Solution Explorer</vt:lpstr>
      <vt:lpstr>Properties Window</vt:lpstr>
      <vt:lpstr>Code Editor</vt:lpstr>
      <vt:lpstr>Design View</vt:lpstr>
      <vt:lpstr>Source View</vt:lpstr>
      <vt:lpstr>IntelliSense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dc:title>
  <dc:creator>Michell</dc:creator>
  <cp:lastModifiedBy>Michell</cp:lastModifiedBy>
  <cp:revision>23</cp:revision>
  <dcterms:created xsi:type="dcterms:W3CDTF">2012-06-15T17:58:52Z</dcterms:created>
  <dcterms:modified xsi:type="dcterms:W3CDTF">2012-06-20T15:17:20Z</dcterms:modified>
</cp:coreProperties>
</file>