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6B11-6C64-44C8-958F-01D50D7FF45E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63C-085A-4D74-99D8-442F3C4E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4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6B11-6C64-44C8-958F-01D50D7FF45E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63C-085A-4D74-99D8-442F3C4E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3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6B11-6C64-44C8-958F-01D50D7FF45E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63C-085A-4D74-99D8-442F3C4E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6B11-6C64-44C8-958F-01D50D7FF45E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63C-085A-4D74-99D8-442F3C4E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4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6B11-6C64-44C8-958F-01D50D7FF45E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63C-085A-4D74-99D8-442F3C4E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2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6B11-6C64-44C8-958F-01D50D7FF45E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63C-085A-4D74-99D8-442F3C4E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6B11-6C64-44C8-958F-01D50D7FF45E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63C-085A-4D74-99D8-442F3C4E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6B11-6C64-44C8-958F-01D50D7FF45E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63C-085A-4D74-99D8-442F3C4E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6B11-6C64-44C8-958F-01D50D7FF45E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63C-085A-4D74-99D8-442F3C4E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6B11-6C64-44C8-958F-01D50D7FF45E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63C-085A-4D74-99D8-442F3C4E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6B11-6C64-44C8-958F-01D50D7FF45E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63C-085A-4D74-99D8-442F3C4E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6B11-6C64-44C8-958F-01D50D7FF45E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AD63C-085A-4D74-99D8-442F3C4E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2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smtClean="0"/>
              <a:t>Validation </a:t>
            </a:r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1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686800" cy="685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CompareValidator</a:t>
            </a:r>
            <a:r>
              <a:rPr lang="en-US" dirty="0"/>
              <a:t> has six important properties:</a:t>
            </a:r>
          </a:p>
          <a:p>
            <a:pPr lvl="1"/>
            <a:r>
              <a:rPr lang="en-US" b="1" dirty="0" err="1" smtClean="0"/>
              <a:t>ControlToValidate</a:t>
            </a:r>
            <a:r>
              <a:rPr lang="en-US" dirty="0" smtClean="0"/>
              <a:t>—The </a:t>
            </a:r>
            <a:r>
              <a:rPr lang="en-US" dirty="0"/>
              <a:t>ID of the form field validated.</a:t>
            </a:r>
          </a:p>
          <a:p>
            <a:pPr lvl="1"/>
            <a:r>
              <a:rPr lang="en-US" b="1" dirty="0" err="1" smtClean="0"/>
              <a:t>ErrorMessage</a:t>
            </a:r>
            <a:r>
              <a:rPr lang="en-US" dirty="0" smtClean="0"/>
              <a:t>—The </a:t>
            </a:r>
            <a:r>
              <a:rPr lang="en-US" dirty="0"/>
              <a:t>error message displayed when validation fails.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—The </a:t>
            </a:r>
            <a:r>
              <a:rPr lang="en-US" dirty="0"/>
              <a:t>type of value compared. Possible values are String, Integer, </a:t>
            </a:r>
            <a:r>
              <a:rPr lang="en-US" dirty="0" smtClean="0"/>
              <a:t>Double, Date</a:t>
            </a:r>
            <a:r>
              <a:rPr lang="en-US" dirty="0"/>
              <a:t>, and Currency.</a:t>
            </a:r>
          </a:p>
          <a:p>
            <a:pPr lvl="1"/>
            <a:r>
              <a:rPr lang="en-US" b="1" dirty="0" smtClean="0"/>
              <a:t>Operator</a:t>
            </a:r>
            <a:r>
              <a:rPr lang="en-US" dirty="0" smtClean="0"/>
              <a:t>—The </a:t>
            </a:r>
            <a:r>
              <a:rPr lang="en-US" dirty="0"/>
              <a:t>type of comparison to perform. Possible values are </a:t>
            </a:r>
            <a:r>
              <a:rPr lang="en-US" dirty="0" err="1" smtClean="0"/>
              <a:t>DataTypeCheck</a:t>
            </a:r>
            <a:r>
              <a:rPr lang="en-US" dirty="0" smtClean="0"/>
              <a:t>, Equal</a:t>
            </a:r>
            <a:r>
              <a:rPr lang="en-US" dirty="0"/>
              <a:t>, </a:t>
            </a:r>
            <a:r>
              <a:rPr lang="en-US" dirty="0" err="1"/>
              <a:t>GreaterThan</a:t>
            </a:r>
            <a:r>
              <a:rPr lang="en-US" dirty="0"/>
              <a:t>, </a:t>
            </a:r>
            <a:r>
              <a:rPr lang="en-US" dirty="0" err="1"/>
              <a:t>GreaterThanEqual</a:t>
            </a:r>
            <a:r>
              <a:rPr lang="en-US" dirty="0"/>
              <a:t>, </a:t>
            </a:r>
            <a:r>
              <a:rPr lang="en-US" dirty="0" err="1"/>
              <a:t>LessThan</a:t>
            </a:r>
            <a:r>
              <a:rPr lang="en-US" dirty="0"/>
              <a:t>, </a:t>
            </a:r>
            <a:r>
              <a:rPr lang="en-US" dirty="0" err="1"/>
              <a:t>LessThanEqual</a:t>
            </a:r>
            <a:r>
              <a:rPr lang="en-US" dirty="0"/>
              <a:t>, and </a:t>
            </a:r>
            <a:r>
              <a:rPr lang="en-US" dirty="0" err="1"/>
              <a:t>NotEqual</a:t>
            </a:r>
            <a:r>
              <a:rPr lang="en-US" dirty="0"/>
              <a:t>.</a:t>
            </a:r>
          </a:p>
          <a:p>
            <a:pPr lvl="1"/>
            <a:r>
              <a:rPr lang="en-US" b="1" dirty="0" err="1" smtClean="0"/>
              <a:t>ValueToCompare</a:t>
            </a:r>
            <a:r>
              <a:rPr lang="en-US" dirty="0" smtClean="0"/>
              <a:t>—The </a:t>
            </a:r>
            <a:r>
              <a:rPr lang="en-US" dirty="0"/>
              <a:t>fixed value against which to compare.</a:t>
            </a:r>
          </a:p>
          <a:p>
            <a:pPr lvl="1"/>
            <a:r>
              <a:rPr lang="en-US" b="1" dirty="0" err="1" smtClean="0"/>
              <a:t>ControlToCompare</a:t>
            </a:r>
            <a:r>
              <a:rPr lang="en-US" dirty="0" smtClean="0"/>
              <a:t>—The </a:t>
            </a:r>
            <a:r>
              <a:rPr lang="en-US" dirty="0"/>
              <a:t>ID of a control against which to compare.</a:t>
            </a:r>
          </a:p>
        </p:txBody>
      </p:sp>
    </p:spTree>
    <p:extLst>
      <p:ext uri="{BB962C8B-B14F-4D97-AF65-F5344CB8AC3E}">
        <p14:creationId xmlns:p14="http://schemas.microsoft.com/office/powerpoint/2010/main" val="268093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400800"/>
          </a:xfrm>
        </p:spPr>
        <p:txBody>
          <a:bodyPr>
            <a:normAutofit/>
          </a:bodyPr>
          <a:lstStyle/>
          <a:p>
            <a:r>
              <a:rPr lang="en-US" b="1" dirty="0"/>
              <a:t>An important limitation of the </a:t>
            </a:r>
            <a:r>
              <a:rPr lang="en-US" b="1" dirty="0" err="1"/>
              <a:t>CompareValidator</a:t>
            </a:r>
            <a:r>
              <a:rPr lang="en-US" b="1" dirty="0"/>
              <a:t> concerns how it performs a data </a:t>
            </a:r>
            <a:r>
              <a:rPr lang="en-US" b="1" dirty="0" smtClean="0"/>
              <a:t>type check</a:t>
            </a:r>
            <a:r>
              <a:rPr lang="en-US" b="1" dirty="0"/>
              <a:t>. </a:t>
            </a:r>
            <a:r>
              <a:rPr lang="en-US" dirty="0"/>
              <a:t>You cannot enter a long </a:t>
            </a:r>
            <a:r>
              <a:rPr lang="en-US" dirty="0" smtClean="0"/>
              <a:t>date(for example, December </a:t>
            </a:r>
            <a:r>
              <a:rPr lang="en-US" dirty="0"/>
              <a:t>25, 1966). You must enter a short date (for example, 12/25/1966). </a:t>
            </a:r>
            <a:r>
              <a:rPr lang="en-US" dirty="0" smtClean="0"/>
              <a:t>When validating </a:t>
            </a:r>
            <a:r>
              <a:rPr lang="en-US" dirty="0"/>
              <a:t>currency amounts, you cannot enter the currency symbol. If these </a:t>
            </a:r>
            <a:r>
              <a:rPr lang="en-US" dirty="0" smtClean="0"/>
              <a:t>limitations concern </a:t>
            </a:r>
            <a:r>
              <a:rPr lang="en-US" dirty="0"/>
              <a:t>you, you can use either the </a:t>
            </a:r>
            <a:r>
              <a:rPr lang="en-US" dirty="0" err="1"/>
              <a:t>RegularExpression</a:t>
            </a:r>
            <a:r>
              <a:rPr lang="en-US" dirty="0"/>
              <a:t> or </a:t>
            </a:r>
            <a:r>
              <a:rPr lang="en-US" dirty="0" err="1"/>
              <a:t>CustomValidator</a:t>
            </a:r>
            <a:r>
              <a:rPr lang="en-US" dirty="0"/>
              <a:t> </a:t>
            </a:r>
            <a:r>
              <a:rPr lang="en-US" dirty="0" smtClean="0"/>
              <a:t>controls to </a:t>
            </a:r>
            <a:r>
              <a:rPr lang="en-US" dirty="0"/>
              <a:t>perform a more flexible data type check.</a:t>
            </a:r>
          </a:p>
        </p:txBody>
      </p:sp>
    </p:spTree>
    <p:extLst>
      <p:ext uri="{BB962C8B-B14F-4D97-AF65-F5344CB8AC3E}">
        <p14:creationId xmlns:p14="http://schemas.microsoft.com/office/powerpoint/2010/main" val="301684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for </a:t>
            </a:r>
            <a:r>
              <a:rPr lang="en-US" dirty="0" err="1" smtClean="0"/>
              <a:t>CompareValidator</a:t>
            </a:r>
            <a:r>
              <a:rPr lang="en-US" dirty="0" smtClean="0"/>
              <a:t> Date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657600"/>
          </a:xfrm>
        </p:spPr>
        <p:txBody>
          <a:bodyPr/>
          <a:lstStyle/>
          <a:p>
            <a:r>
              <a:rPr lang="en-US" dirty="0" smtClean="0"/>
              <a:t>Add:</a:t>
            </a:r>
            <a:r>
              <a:rPr lang="en-US" dirty="0"/>
              <a:t> </a:t>
            </a:r>
            <a:r>
              <a:rPr lang="en-US" dirty="0" smtClean="0"/>
              <a:t>Label, </a:t>
            </a:r>
            <a:r>
              <a:rPr lang="en-US" dirty="0" err="1" smtClean="0"/>
              <a:t>TextBox</a:t>
            </a:r>
            <a:r>
              <a:rPr lang="en-US" dirty="0" smtClean="0"/>
              <a:t>, </a:t>
            </a:r>
            <a:r>
              <a:rPr lang="en-US" dirty="0" err="1" smtClean="0"/>
              <a:t>CompareValidator</a:t>
            </a:r>
            <a:r>
              <a:rPr lang="en-US" dirty="0" smtClean="0"/>
              <a:t>, Button</a:t>
            </a:r>
          </a:p>
          <a:p>
            <a:r>
              <a:rPr lang="en-US" dirty="0" smtClean="0"/>
              <a:t>Change:</a:t>
            </a:r>
          </a:p>
          <a:p>
            <a:pPr lvl="1"/>
            <a:r>
              <a:rPr lang="en-US" dirty="0" err="1" smtClean="0"/>
              <a:t>CompareValidator</a:t>
            </a:r>
            <a:endParaRPr lang="en-US" dirty="0" smtClean="0"/>
          </a:p>
          <a:p>
            <a:pPr lvl="2"/>
            <a:r>
              <a:rPr lang="en-US" dirty="0" err="1" smtClean="0"/>
              <a:t>ErrorMessage</a:t>
            </a:r>
            <a:r>
              <a:rPr lang="en-US" dirty="0" smtClean="0"/>
              <a:t>: “Invalid Date”</a:t>
            </a:r>
          </a:p>
          <a:p>
            <a:pPr lvl="2"/>
            <a:r>
              <a:rPr lang="en-US" dirty="0" err="1" smtClean="0"/>
              <a:t>ControlToValidate</a:t>
            </a:r>
            <a:r>
              <a:rPr lang="en-US" dirty="0" smtClean="0"/>
              <a:t>: textbox1</a:t>
            </a:r>
          </a:p>
          <a:p>
            <a:pPr lvl="2"/>
            <a:r>
              <a:rPr lang="en-US" dirty="0" smtClean="0"/>
              <a:t>Type: Date</a:t>
            </a:r>
          </a:p>
          <a:p>
            <a:pPr lvl="2"/>
            <a:r>
              <a:rPr lang="en-US" dirty="0" smtClean="0"/>
              <a:t>Operator: </a:t>
            </a:r>
            <a:r>
              <a:rPr lang="en-US" dirty="0" err="1" smtClean="0"/>
              <a:t>DateTypeCheck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7" t="31303" r="56396" b="54929"/>
          <a:stretch/>
        </p:blipFill>
        <p:spPr bwMode="auto">
          <a:xfrm>
            <a:off x="533400" y="1371600"/>
            <a:ext cx="3581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45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for </a:t>
            </a:r>
            <a:r>
              <a:rPr lang="en-US" dirty="0" err="1" smtClean="0"/>
              <a:t>CompareValidator</a:t>
            </a:r>
            <a:r>
              <a:rPr lang="en-US" dirty="0" smtClean="0"/>
              <a:t> </a:t>
            </a:r>
            <a:r>
              <a:rPr lang="en-US" dirty="0" err="1" smtClean="0"/>
              <a:t>ValueToCompare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Add: Label, </a:t>
            </a:r>
            <a:r>
              <a:rPr lang="en-US" dirty="0" err="1" smtClean="0"/>
              <a:t>TextBox</a:t>
            </a:r>
            <a:r>
              <a:rPr lang="en-US" dirty="0" smtClean="0"/>
              <a:t>, </a:t>
            </a:r>
            <a:r>
              <a:rPr lang="en-US" dirty="0" err="1" smtClean="0"/>
              <a:t>CompareValidator</a:t>
            </a:r>
            <a:r>
              <a:rPr lang="en-US" dirty="0" smtClean="0"/>
              <a:t>, Button</a:t>
            </a:r>
          </a:p>
          <a:p>
            <a:r>
              <a:rPr lang="en-US" dirty="0" smtClean="0"/>
              <a:t>Change: </a:t>
            </a:r>
          </a:p>
          <a:p>
            <a:pPr lvl="1"/>
            <a:r>
              <a:rPr lang="en-US" dirty="0" err="1" smtClean="0"/>
              <a:t>CompareValidator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ErrorMessage</a:t>
            </a:r>
            <a:r>
              <a:rPr lang="en-US" dirty="0" smtClean="0"/>
              <a:t>: “Date must be greater than now”</a:t>
            </a:r>
          </a:p>
          <a:p>
            <a:pPr lvl="2"/>
            <a:r>
              <a:rPr lang="en-US" dirty="0" err="1" smtClean="0"/>
              <a:t>ControlToValidate</a:t>
            </a:r>
            <a:r>
              <a:rPr lang="en-US" dirty="0" smtClean="0"/>
              <a:t>: TextBox1</a:t>
            </a:r>
          </a:p>
          <a:p>
            <a:pPr lvl="2"/>
            <a:r>
              <a:rPr lang="en-US" dirty="0" smtClean="0"/>
              <a:t>Type: Date</a:t>
            </a:r>
          </a:p>
          <a:p>
            <a:pPr lvl="2"/>
            <a:r>
              <a:rPr lang="en-US" dirty="0" smtClean="0"/>
              <a:t>Operator: Greater Than</a:t>
            </a:r>
          </a:p>
          <a:p>
            <a:r>
              <a:rPr lang="en-US" dirty="0" smtClean="0"/>
              <a:t>Code for Form:</a:t>
            </a:r>
          </a:p>
          <a:p>
            <a:pPr lvl="1"/>
            <a:r>
              <a:rPr lang="en-US" dirty="0"/>
              <a:t>CompareValidator1.ValueToCompare = Today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8" t="27954" r="51381" b="57907"/>
          <a:stretch/>
        </p:blipFill>
        <p:spPr bwMode="auto">
          <a:xfrm>
            <a:off x="609600" y="1360968"/>
            <a:ext cx="3886200" cy="115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86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for </a:t>
            </a:r>
            <a:r>
              <a:rPr lang="en-US" dirty="0" err="1" smtClean="0"/>
              <a:t>CompareValidator</a:t>
            </a:r>
            <a:r>
              <a:rPr lang="en-US" dirty="0" smtClean="0"/>
              <a:t> </a:t>
            </a:r>
            <a:r>
              <a:rPr lang="en-US" dirty="0" err="1" smtClean="0"/>
              <a:t>ControlsToCompare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3124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Add: 2 Labels, 2 </a:t>
            </a:r>
            <a:r>
              <a:rPr lang="en-US" dirty="0" err="1" smtClean="0"/>
              <a:t>TextBox</a:t>
            </a:r>
            <a:r>
              <a:rPr lang="en-US" dirty="0" smtClean="0"/>
              <a:t>, </a:t>
            </a:r>
            <a:r>
              <a:rPr lang="en-US" dirty="0" err="1" smtClean="0"/>
              <a:t>CompareValidator</a:t>
            </a:r>
            <a:r>
              <a:rPr lang="en-US" dirty="0" smtClean="0"/>
              <a:t>, Button</a:t>
            </a:r>
          </a:p>
          <a:p>
            <a:r>
              <a:rPr lang="en-US" dirty="0" smtClean="0"/>
              <a:t>Change:</a:t>
            </a:r>
          </a:p>
          <a:p>
            <a:pPr lvl="1"/>
            <a:r>
              <a:rPr lang="en-US" dirty="0" err="1" smtClean="0"/>
              <a:t>CompareValidator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ErrorMessage</a:t>
            </a:r>
            <a:r>
              <a:rPr lang="en-US" dirty="0" smtClean="0"/>
              <a:t>: “End date must be greater than start date”.</a:t>
            </a:r>
          </a:p>
          <a:p>
            <a:pPr lvl="2"/>
            <a:r>
              <a:rPr lang="en-US" dirty="0" err="1" smtClean="0"/>
              <a:t>ControlToValidate</a:t>
            </a:r>
            <a:r>
              <a:rPr lang="en-US" dirty="0" smtClean="0"/>
              <a:t>: TextBox2</a:t>
            </a:r>
          </a:p>
          <a:p>
            <a:pPr lvl="2"/>
            <a:r>
              <a:rPr lang="en-US" dirty="0" err="1" smtClean="0"/>
              <a:t>ControlsToCompare</a:t>
            </a:r>
            <a:r>
              <a:rPr lang="en-US" dirty="0" smtClean="0"/>
              <a:t>: TextBox1</a:t>
            </a:r>
          </a:p>
          <a:p>
            <a:pPr lvl="2"/>
            <a:r>
              <a:rPr lang="en-US" dirty="0" smtClean="0"/>
              <a:t>Type: Date</a:t>
            </a:r>
          </a:p>
          <a:p>
            <a:pPr lvl="2"/>
            <a:r>
              <a:rPr lang="en-US" dirty="0" smtClean="0"/>
              <a:t>Operator: Greater than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7" t="29070" r="45713" b="51209"/>
          <a:stretch/>
        </p:blipFill>
        <p:spPr bwMode="auto">
          <a:xfrm>
            <a:off x="381000" y="1679944"/>
            <a:ext cx="4876800" cy="159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4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RegularExpressionValidator</a:t>
            </a:r>
            <a:r>
              <a:rPr lang="en-US" b="1" dirty="0"/>
              <a:t> </a:t>
            </a:r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RegularExpressionValidator</a:t>
            </a:r>
            <a:r>
              <a:rPr lang="en-US" dirty="0"/>
              <a:t> control enables you to compare the value of a </a:t>
            </a:r>
            <a:r>
              <a:rPr lang="en-US" dirty="0" smtClean="0"/>
              <a:t>form field </a:t>
            </a:r>
            <a:r>
              <a:rPr lang="en-US" dirty="0"/>
              <a:t>against a regular expression. You can use a regular expression to represent </a:t>
            </a:r>
            <a:r>
              <a:rPr lang="en-US" dirty="0" smtClean="0"/>
              <a:t>string patterns </a:t>
            </a:r>
            <a:r>
              <a:rPr lang="en-US" dirty="0"/>
              <a:t>such as email addresses, Social Security numbers, phone numbers, dates, </a:t>
            </a:r>
            <a:r>
              <a:rPr lang="en-US" dirty="0" smtClean="0"/>
              <a:t>currency amounts</a:t>
            </a:r>
            <a:r>
              <a:rPr lang="en-US" dirty="0"/>
              <a:t>, and product codes.</a:t>
            </a:r>
          </a:p>
        </p:txBody>
      </p:sp>
    </p:spTree>
    <p:extLst>
      <p:ext uri="{BB962C8B-B14F-4D97-AF65-F5344CB8AC3E}">
        <p14:creationId xmlns:p14="http://schemas.microsoft.com/office/powerpoint/2010/main" val="86891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for </a:t>
            </a:r>
            <a:r>
              <a:rPr lang="en-US" dirty="0" err="1" smtClean="0"/>
              <a:t>RegularExpressionValidator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Add: Label, </a:t>
            </a:r>
            <a:r>
              <a:rPr lang="en-US" dirty="0" err="1" smtClean="0"/>
              <a:t>TextBox</a:t>
            </a:r>
            <a:r>
              <a:rPr lang="en-US" dirty="0" smtClean="0"/>
              <a:t>, </a:t>
            </a:r>
            <a:r>
              <a:rPr lang="en-US" dirty="0" err="1" smtClean="0"/>
              <a:t>RegularExpressionValidator</a:t>
            </a:r>
            <a:r>
              <a:rPr lang="en-US" dirty="0" smtClean="0"/>
              <a:t>, Button</a:t>
            </a:r>
          </a:p>
          <a:p>
            <a:r>
              <a:rPr lang="en-US" dirty="0" smtClean="0"/>
              <a:t>Change:</a:t>
            </a:r>
          </a:p>
          <a:p>
            <a:pPr lvl="1"/>
            <a:r>
              <a:rPr lang="en-US" dirty="0" err="1" smtClean="0"/>
              <a:t>RegularExpressionValidator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ControlToValidate</a:t>
            </a:r>
            <a:r>
              <a:rPr lang="en-US" dirty="0" smtClean="0"/>
              <a:t>: TextBox1</a:t>
            </a:r>
          </a:p>
          <a:p>
            <a:pPr lvl="2"/>
            <a:r>
              <a:rPr lang="en-US" dirty="0" err="1" smtClean="0"/>
              <a:t>ErrorMessage</a:t>
            </a:r>
            <a:r>
              <a:rPr lang="en-US" dirty="0" smtClean="0"/>
              <a:t>: “Invalid email”</a:t>
            </a:r>
          </a:p>
          <a:p>
            <a:pPr lvl="2"/>
            <a:r>
              <a:rPr lang="en-US" dirty="0" err="1" smtClean="0"/>
              <a:t>ValidationExpression</a:t>
            </a:r>
            <a:r>
              <a:rPr lang="en-US" dirty="0" smtClean="0"/>
              <a:t>: Email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t="27209" r="55087" b="56419"/>
          <a:stretch/>
        </p:blipFill>
        <p:spPr bwMode="auto">
          <a:xfrm>
            <a:off x="457200" y="1637414"/>
            <a:ext cx="4724400" cy="141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03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err="1"/>
              <a:t>ValidationSummary</a:t>
            </a:r>
            <a:r>
              <a:rPr lang="en-US" b="1" dirty="0"/>
              <a:t> </a:t>
            </a:r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400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ValidationSummary</a:t>
            </a:r>
            <a:r>
              <a:rPr lang="en-US" dirty="0"/>
              <a:t> control enables you to display a list of all the validation errors </a:t>
            </a:r>
            <a:r>
              <a:rPr lang="en-US" dirty="0" smtClean="0"/>
              <a:t>in a </a:t>
            </a:r>
            <a:r>
              <a:rPr lang="en-US" dirty="0"/>
              <a:t>page in one location. This control is particularly useful when working with large </a:t>
            </a:r>
            <a:r>
              <a:rPr lang="en-US" dirty="0" smtClean="0"/>
              <a:t>forms. If </a:t>
            </a:r>
            <a:r>
              <a:rPr lang="en-US" dirty="0"/>
              <a:t>a user enters the wrong value for a form field located toward the end of the page, </a:t>
            </a:r>
            <a:r>
              <a:rPr lang="en-US" dirty="0" smtClean="0"/>
              <a:t>the user </a:t>
            </a:r>
            <a:r>
              <a:rPr lang="en-US" dirty="0"/>
              <a:t>might never see the error message. If you use the </a:t>
            </a:r>
            <a:r>
              <a:rPr lang="en-US" dirty="0" err="1"/>
              <a:t>ValidationSummary</a:t>
            </a:r>
            <a:r>
              <a:rPr lang="en-US" dirty="0"/>
              <a:t> </a:t>
            </a:r>
            <a:r>
              <a:rPr lang="en-US" dirty="0" smtClean="0"/>
              <a:t>control, however</a:t>
            </a:r>
            <a:r>
              <a:rPr lang="en-US" dirty="0"/>
              <a:t>, you can always display a list of errors at the top of the form.</a:t>
            </a:r>
          </a:p>
          <a:p>
            <a:r>
              <a:rPr lang="en-US" dirty="0"/>
              <a:t>Each of the validation controls includes an </a:t>
            </a:r>
            <a:r>
              <a:rPr lang="en-US" dirty="0" err="1"/>
              <a:t>ErrorMessage</a:t>
            </a:r>
            <a:r>
              <a:rPr lang="en-US" dirty="0"/>
              <a:t> property. We have not </a:t>
            </a:r>
            <a:r>
              <a:rPr lang="en-US" dirty="0" smtClean="0"/>
              <a:t>been using </a:t>
            </a:r>
            <a:r>
              <a:rPr lang="en-US" dirty="0"/>
              <a:t>the </a:t>
            </a:r>
            <a:r>
              <a:rPr lang="en-US" dirty="0" err="1"/>
              <a:t>ErrorMessage</a:t>
            </a:r>
            <a:r>
              <a:rPr lang="en-US" dirty="0"/>
              <a:t> property to represent the validation error message. Instead, </a:t>
            </a:r>
            <a:r>
              <a:rPr lang="en-US" dirty="0" smtClean="0"/>
              <a:t>we have </a:t>
            </a:r>
            <a:r>
              <a:rPr lang="en-US" dirty="0"/>
              <a:t>used the Text </a:t>
            </a:r>
            <a:r>
              <a:rPr lang="en-US" dirty="0" smtClean="0"/>
              <a:t>property. The </a:t>
            </a:r>
            <a:r>
              <a:rPr lang="en-US" dirty="0"/>
              <a:t>distinction between the </a:t>
            </a:r>
            <a:r>
              <a:rPr lang="en-US" dirty="0" err="1"/>
              <a:t>ErrorMessage</a:t>
            </a:r>
            <a:r>
              <a:rPr lang="en-US" dirty="0"/>
              <a:t> and Text property is that any message that </a:t>
            </a:r>
            <a:r>
              <a:rPr lang="en-US" dirty="0" smtClean="0"/>
              <a:t>you assign </a:t>
            </a:r>
            <a:r>
              <a:rPr lang="en-US" dirty="0"/>
              <a:t>to the </a:t>
            </a:r>
            <a:r>
              <a:rPr lang="en-US" dirty="0" err="1"/>
              <a:t>ErrorMessage</a:t>
            </a:r>
            <a:r>
              <a:rPr lang="en-US" dirty="0"/>
              <a:t> property appears in the </a:t>
            </a:r>
            <a:r>
              <a:rPr lang="en-US" dirty="0" err="1"/>
              <a:t>ValidationSummary</a:t>
            </a:r>
            <a:r>
              <a:rPr lang="en-US" dirty="0"/>
              <a:t> control, and </a:t>
            </a:r>
            <a:r>
              <a:rPr lang="en-US" dirty="0" smtClean="0"/>
              <a:t>any message </a:t>
            </a:r>
            <a:r>
              <a:rPr lang="en-US" dirty="0"/>
              <a:t>that you assign to the Text property appears in the body of the page. </a:t>
            </a:r>
            <a:r>
              <a:rPr lang="en-US" dirty="0" smtClean="0"/>
              <a:t>Normally, you </a:t>
            </a:r>
            <a:r>
              <a:rPr lang="en-US" dirty="0"/>
              <a:t>want to keep the error message for the Text property short (for example</a:t>
            </a:r>
            <a:r>
              <a:rPr lang="en-US" dirty="0" smtClean="0"/>
              <a:t>, ”</a:t>
            </a:r>
            <a:r>
              <a:rPr lang="en-US" dirty="0"/>
              <a:t>Required!”). The message assigned to the </a:t>
            </a:r>
            <a:r>
              <a:rPr lang="en-US" dirty="0" err="1"/>
              <a:t>ErrorMessage</a:t>
            </a:r>
            <a:r>
              <a:rPr lang="en-US" dirty="0"/>
              <a:t> property, on the other </a:t>
            </a:r>
            <a:r>
              <a:rPr lang="en-US" dirty="0" smtClean="0"/>
              <a:t>hand, should </a:t>
            </a:r>
            <a:r>
              <a:rPr lang="en-US" dirty="0"/>
              <a:t>identify the form field that has the error (for example, ”First name </a:t>
            </a:r>
            <a:r>
              <a:rPr lang="en-US" dirty="0" smtClean="0"/>
              <a:t>is required</a:t>
            </a:r>
            <a:r>
              <a:rPr lang="en-US" dirty="0"/>
              <a:t>!”).</a:t>
            </a:r>
          </a:p>
        </p:txBody>
      </p:sp>
    </p:spTree>
    <p:extLst>
      <p:ext uri="{BB962C8B-B14F-4D97-AF65-F5344CB8AC3E}">
        <p14:creationId xmlns:p14="http://schemas.microsoft.com/office/powerpoint/2010/main" val="384559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581"/>
            <a:ext cx="8229600" cy="1143000"/>
          </a:xfrm>
        </p:spPr>
        <p:txBody>
          <a:bodyPr/>
          <a:lstStyle/>
          <a:p>
            <a:r>
              <a:rPr lang="en-US" dirty="0" smtClean="0"/>
              <a:t>Sample for </a:t>
            </a:r>
            <a:r>
              <a:rPr lang="en-US" dirty="0" err="1" smtClean="0"/>
              <a:t>ValidationSummary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Add: 2 Labels, 2 </a:t>
            </a:r>
            <a:r>
              <a:rPr lang="en-US" dirty="0" err="1" smtClean="0"/>
              <a:t>TextBoxes</a:t>
            </a:r>
            <a:r>
              <a:rPr lang="en-US" dirty="0" smtClean="0"/>
              <a:t>, 2 </a:t>
            </a:r>
            <a:r>
              <a:rPr lang="en-US" dirty="0" err="1" smtClean="0"/>
              <a:t>RequiredFieldValidator</a:t>
            </a:r>
            <a:r>
              <a:rPr lang="en-US" dirty="0" smtClean="0"/>
              <a:t>, </a:t>
            </a:r>
            <a:r>
              <a:rPr lang="en-US" dirty="0" err="1" smtClean="0"/>
              <a:t>ValidationSummary</a:t>
            </a:r>
            <a:r>
              <a:rPr lang="en-US" dirty="0" smtClean="0"/>
              <a:t>, Button</a:t>
            </a:r>
          </a:p>
          <a:p>
            <a:r>
              <a:rPr lang="en-US" dirty="0" smtClean="0"/>
              <a:t>Change:</a:t>
            </a:r>
          </a:p>
          <a:p>
            <a:pPr lvl="1"/>
            <a:r>
              <a:rPr lang="en-US" dirty="0" smtClean="0"/>
              <a:t>RequiredFieldValidator1:</a:t>
            </a:r>
          </a:p>
          <a:p>
            <a:pPr lvl="2"/>
            <a:r>
              <a:rPr lang="en-US" dirty="0" err="1" smtClean="0"/>
              <a:t>ControlToValidate</a:t>
            </a:r>
            <a:r>
              <a:rPr lang="en-US" dirty="0" smtClean="0"/>
              <a:t>: TextBox1</a:t>
            </a:r>
          </a:p>
          <a:p>
            <a:pPr lvl="2"/>
            <a:r>
              <a:rPr lang="en-US" dirty="0" err="1" smtClean="0"/>
              <a:t>ErrorMessage</a:t>
            </a:r>
            <a:r>
              <a:rPr lang="en-US" dirty="0" smtClean="0"/>
              <a:t>: First Name is required</a:t>
            </a:r>
          </a:p>
          <a:p>
            <a:pPr lvl="1"/>
            <a:r>
              <a:rPr lang="en-US" dirty="0" smtClean="0"/>
              <a:t>RequiredFieldValidator2:</a:t>
            </a:r>
          </a:p>
          <a:p>
            <a:pPr lvl="2"/>
            <a:r>
              <a:rPr lang="en-US" dirty="0" err="1" smtClean="0"/>
              <a:t>ControlToValidate</a:t>
            </a:r>
            <a:r>
              <a:rPr lang="en-US" dirty="0" smtClean="0"/>
              <a:t>: TextBox2</a:t>
            </a:r>
          </a:p>
          <a:p>
            <a:pPr lvl="2"/>
            <a:r>
              <a:rPr lang="en-US" dirty="0" err="1" smtClean="0"/>
              <a:t>ErrorMessage</a:t>
            </a:r>
            <a:r>
              <a:rPr lang="en-US" dirty="0" smtClean="0"/>
              <a:t>: Last Name is required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3" t="19023" r="68387" b="51582"/>
          <a:stretch/>
        </p:blipFill>
        <p:spPr bwMode="auto">
          <a:xfrm>
            <a:off x="882502" y="914400"/>
            <a:ext cx="3537098" cy="167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70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Overview of Validation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Common Validation controls in </a:t>
            </a:r>
            <a:r>
              <a:rPr lang="en-US" dirty="0" err="1" smtClean="0"/>
              <a:t>ASP.Net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err="1" smtClean="0"/>
              <a:t>RequiredFieldValidator</a:t>
            </a:r>
            <a:r>
              <a:rPr lang="en-US" dirty="0" smtClean="0"/>
              <a:t>—Enables </a:t>
            </a:r>
            <a:r>
              <a:rPr lang="en-US" dirty="0"/>
              <a:t>you to require </a:t>
            </a:r>
            <a:r>
              <a:rPr lang="en-US" dirty="0" smtClean="0"/>
              <a:t>a user </a:t>
            </a:r>
            <a:r>
              <a:rPr lang="en-US" dirty="0"/>
              <a:t>to enter a value in a form field.</a:t>
            </a:r>
          </a:p>
          <a:p>
            <a:pPr lvl="1"/>
            <a:r>
              <a:rPr lang="en-US" b="1" dirty="0" err="1" smtClean="0"/>
              <a:t>RangeValidator</a:t>
            </a:r>
            <a:r>
              <a:rPr lang="en-US" dirty="0" smtClean="0"/>
              <a:t>—Enables </a:t>
            </a:r>
            <a:r>
              <a:rPr lang="en-US" dirty="0"/>
              <a:t>you to check whether </a:t>
            </a:r>
            <a:r>
              <a:rPr lang="en-US" dirty="0" smtClean="0"/>
              <a:t>a value </a:t>
            </a:r>
            <a:r>
              <a:rPr lang="en-US" dirty="0"/>
              <a:t>falls between a certain minimum and </a:t>
            </a:r>
            <a:r>
              <a:rPr lang="en-US" dirty="0" smtClean="0"/>
              <a:t>maximum value</a:t>
            </a:r>
            <a:r>
              <a:rPr lang="en-US" dirty="0"/>
              <a:t>.</a:t>
            </a:r>
          </a:p>
          <a:p>
            <a:pPr lvl="1"/>
            <a:r>
              <a:rPr lang="en-US" b="1" dirty="0" err="1" smtClean="0"/>
              <a:t>CompareValidator</a:t>
            </a:r>
            <a:r>
              <a:rPr lang="en-US" dirty="0" smtClean="0"/>
              <a:t>—Enables </a:t>
            </a:r>
            <a:r>
              <a:rPr lang="en-US" dirty="0"/>
              <a:t>you to compare a </a:t>
            </a:r>
            <a:r>
              <a:rPr lang="en-US" dirty="0" smtClean="0"/>
              <a:t>value against </a:t>
            </a:r>
            <a:r>
              <a:rPr lang="en-US" dirty="0"/>
              <a:t>another value or perform a data type check</a:t>
            </a:r>
            <a:r>
              <a:rPr lang="en-US" dirty="0" smtClean="0"/>
              <a:t>.</a:t>
            </a:r>
          </a:p>
          <a:p>
            <a:pPr lvl="1"/>
            <a:r>
              <a:rPr lang="en-US" sz="2400" b="1" dirty="0" err="1" smtClean="0"/>
              <a:t>RegularExpressionValidator</a:t>
            </a:r>
            <a:r>
              <a:rPr lang="en-US" dirty="0" smtClean="0"/>
              <a:t>—Enables </a:t>
            </a:r>
            <a:r>
              <a:rPr lang="en-US" dirty="0"/>
              <a:t>you to compare a value against a </a:t>
            </a:r>
            <a:r>
              <a:rPr lang="en-US" dirty="0" smtClean="0"/>
              <a:t>regular expression</a:t>
            </a:r>
            <a:r>
              <a:rPr lang="en-US" dirty="0"/>
              <a:t>.</a:t>
            </a:r>
          </a:p>
          <a:p>
            <a:pPr lvl="1"/>
            <a:r>
              <a:rPr lang="en-US" sz="2400" b="1" dirty="0" err="1" smtClean="0"/>
              <a:t>ValidationSummary</a:t>
            </a:r>
            <a:r>
              <a:rPr lang="en-US" dirty="0" smtClean="0"/>
              <a:t>—Enables </a:t>
            </a:r>
            <a:r>
              <a:rPr lang="en-US" dirty="0"/>
              <a:t>you to display a summary of all validation errors in </a:t>
            </a:r>
            <a:r>
              <a:rPr lang="en-US" dirty="0" smtClean="0"/>
              <a:t>a page.</a:t>
            </a:r>
          </a:p>
          <a:p>
            <a:r>
              <a:rPr lang="en-US" dirty="0"/>
              <a:t>You can associate the validation controls with any form controls included in </a:t>
            </a:r>
            <a:r>
              <a:rPr lang="en-US" dirty="0" smtClean="0"/>
              <a:t>ASP.NET Framework</a:t>
            </a:r>
            <a:r>
              <a:rPr lang="en-US" dirty="0"/>
              <a:t>. For example, if you want to require a user to enter a value into a </a:t>
            </a:r>
            <a:r>
              <a:rPr lang="en-US" dirty="0" err="1" smtClean="0"/>
              <a:t>TextBox</a:t>
            </a:r>
            <a:r>
              <a:rPr lang="en-US" dirty="0" smtClean="0"/>
              <a:t> control</a:t>
            </a:r>
            <a:r>
              <a:rPr lang="en-US" dirty="0"/>
              <a:t>, you can associate a </a:t>
            </a:r>
            <a:r>
              <a:rPr lang="en-US" dirty="0" err="1"/>
              <a:t>RequiredFieldValidator</a:t>
            </a:r>
            <a:r>
              <a:rPr lang="en-US" dirty="0"/>
              <a:t> control with the </a:t>
            </a:r>
            <a:r>
              <a:rPr lang="en-US" dirty="0" err="1"/>
              <a:t>TextBox</a:t>
            </a:r>
            <a:r>
              <a:rPr lang="en-US" dirty="0"/>
              <a:t> control.</a:t>
            </a:r>
          </a:p>
        </p:txBody>
      </p:sp>
    </p:spTree>
    <p:extLst>
      <p:ext uri="{BB962C8B-B14F-4D97-AF65-F5344CB8AC3E}">
        <p14:creationId xmlns:p14="http://schemas.microsoft.com/office/powerpoint/2010/main" val="302506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</a:t>
            </a:r>
            <a:r>
              <a:rPr lang="en-US" dirty="0"/>
              <a:t>should always check the </a:t>
            </a:r>
            <a:r>
              <a:rPr lang="en-US" dirty="0" err="1"/>
              <a:t>Page.IsValid</a:t>
            </a:r>
            <a:r>
              <a:rPr lang="en-US" dirty="0"/>
              <a:t> property </a:t>
            </a:r>
            <a:r>
              <a:rPr lang="en-US" dirty="0" smtClean="0"/>
              <a:t>when working </a:t>
            </a:r>
            <a:r>
              <a:rPr lang="en-US" dirty="0"/>
              <a:t>with data submitted with a form that contains validation controls. Each of </a:t>
            </a:r>
            <a:r>
              <a:rPr lang="en-US" dirty="0" smtClean="0"/>
              <a:t>the validation </a:t>
            </a:r>
            <a:r>
              <a:rPr lang="en-US" dirty="0"/>
              <a:t>controls includes an </a:t>
            </a:r>
            <a:r>
              <a:rPr lang="en-US" dirty="0" err="1"/>
              <a:t>IsValid</a:t>
            </a:r>
            <a:r>
              <a:rPr lang="en-US" dirty="0"/>
              <a:t> property that returns the value True when a </a:t>
            </a:r>
            <a:r>
              <a:rPr lang="en-US" dirty="0" smtClean="0"/>
              <a:t>validation error </a:t>
            </a:r>
            <a:r>
              <a:rPr lang="en-US" dirty="0"/>
              <a:t>doesn’t exist. The </a:t>
            </a:r>
            <a:r>
              <a:rPr lang="en-US" dirty="0" err="1"/>
              <a:t>Page.IsValid</a:t>
            </a:r>
            <a:r>
              <a:rPr lang="en-US" dirty="0"/>
              <a:t> property returns the value True when </a:t>
            </a:r>
            <a:r>
              <a:rPr lang="en-US" dirty="0" smtClean="0"/>
              <a:t>the </a:t>
            </a:r>
            <a:r>
              <a:rPr lang="en-US" dirty="0" err="1" smtClean="0"/>
              <a:t>IsValid</a:t>
            </a:r>
            <a:r>
              <a:rPr lang="en-US" dirty="0" smtClean="0"/>
              <a:t> </a:t>
            </a:r>
            <a:r>
              <a:rPr lang="en-US" dirty="0"/>
              <a:t>property for of the validation controls in a page returns the value True.</a:t>
            </a:r>
          </a:p>
          <a:p>
            <a:r>
              <a:rPr lang="en-US" dirty="0"/>
              <a:t>It is easy to forget to check the </a:t>
            </a:r>
            <a:r>
              <a:rPr lang="en-US" dirty="0" err="1"/>
              <a:t>Page.IsValid</a:t>
            </a:r>
            <a:r>
              <a:rPr lang="en-US" dirty="0"/>
              <a:t> property. When you use a browser </a:t>
            </a:r>
            <a:r>
              <a:rPr lang="en-US" dirty="0" smtClean="0"/>
              <a:t>that supports </a:t>
            </a:r>
            <a:r>
              <a:rPr lang="en-US" dirty="0"/>
              <a:t>JavaScript with the validation controls, you are prevented from submitting </a:t>
            </a:r>
            <a:r>
              <a:rPr lang="en-US" dirty="0" smtClean="0"/>
              <a:t>a form </a:t>
            </a:r>
            <a:r>
              <a:rPr lang="en-US" dirty="0"/>
              <a:t>back to the server when validation errors exist. However, if someone requests a </a:t>
            </a:r>
            <a:r>
              <a:rPr lang="en-US" dirty="0" smtClean="0"/>
              <a:t>page using </a:t>
            </a:r>
            <a:r>
              <a:rPr lang="en-US" dirty="0"/>
              <a:t>a browser that does not support JavaScript, the page is submitted back to the </a:t>
            </a:r>
            <a:r>
              <a:rPr lang="en-US" dirty="0" smtClean="0"/>
              <a:t>server even </a:t>
            </a:r>
            <a:r>
              <a:rPr lang="en-US" dirty="0"/>
              <a:t>when validation errors exist.</a:t>
            </a:r>
          </a:p>
        </p:txBody>
      </p:sp>
    </p:spTree>
    <p:extLst>
      <p:ext uri="{BB962C8B-B14F-4D97-AF65-F5344CB8AC3E}">
        <p14:creationId xmlns:p14="http://schemas.microsoft.com/office/powerpoint/2010/main" val="288659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err="1"/>
              <a:t>RequiredFieldValidator</a:t>
            </a:r>
            <a:r>
              <a:rPr lang="en-US" b="1" dirty="0"/>
              <a:t> </a:t>
            </a:r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RequiredFieldValidator</a:t>
            </a:r>
            <a:r>
              <a:rPr lang="en-US" dirty="0"/>
              <a:t> control enables you to require a user to enter a value into </a:t>
            </a:r>
            <a:r>
              <a:rPr lang="en-US" dirty="0" smtClean="0"/>
              <a:t>a form </a:t>
            </a:r>
            <a:r>
              <a:rPr lang="en-US" dirty="0"/>
              <a:t>field before submitting the form.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must set two important properties when </a:t>
            </a:r>
            <a:r>
              <a:rPr lang="en-US" dirty="0" smtClean="0"/>
              <a:t>using the </a:t>
            </a:r>
            <a:r>
              <a:rPr lang="en-US" dirty="0" err="1"/>
              <a:t>RequiredFieldValidator</a:t>
            </a:r>
            <a:r>
              <a:rPr lang="en-US" dirty="0"/>
              <a:t> control:</a:t>
            </a:r>
          </a:p>
          <a:p>
            <a:pPr lvl="1"/>
            <a:r>
              <a:rPr lang="en-US" b="1" dirty="0" err="1" smtClean="0"/>
              <a:t>ControlToValidate</a:t>
            </a:r>
            <a:r>
              <a:rPr lang="en-US" dirty="0" smtClean="0"/>
              <a:t>—The </a:t>
            </a:r>
            <a:r>
              <a:rPr lang="en-US" dirty="0"/>
              <a:t>ID of the form field validated.</a:t>
            </a:r>
          </a:p>
          <a:p>
            <a:pPr lvl="1"/>
            <a:r>
              <a:rPr lang="en-US" b="1" dirty="0" err="1" smtClean="0"/>
              <a:t>ErrorMessage</a:t>
            </a:r>
            <a:r>
              <a:rPr lang="en-US" dirty="0" smtClean="0"/>
              <a:t>—The </a:t>
            </a:r>
            <a:r>
              <a:rPr lang="en-US" dirty="0"/>
              <a:t>error message displayed when validation fails</a:t>
            </a:r>
            <a:r>
              <a:rPr lang="en-US" dirty="0" smtClean="0"/>
              <a:t>.</a:t>
            </a:r>
          </a:p>
          <a:p>
            <a:r>
              <a:rPr lang="en-US" dirty="0"/>
              <a:t>By default, the </a:t>
            </a:r>
            <a:r>
              <a:rPr lang="en-US" dirty="0" err="1"/>
              <a:t>RequiredFieldValidator</a:t>
            </a:r>
            <a:r>
              <a:rPr lang="en-US" dirty="0"/>
              <a:t> checks for a nonempty string (</a:t>
            </a:r>
            <a:r>
              <a:rPr lang="en-US" dirty="0" smtClean="0"/>
              <a:t>spaces don’t </a:t>
            </a:r>
            <a:r>
              <a:rPr lang="en-US" dirty="0"/>
              <a:t>count). If you enter anything into the form field associated with </a:t>
            </a:r>
            <a:r>
              <a:rPr lang="en-US" dirty="0" smtClean="0"/>
              <a:t>the </a:t>
            </a:r>
            <a:r>
              <a:rPr lang="en-US" dirty="0" err="1" smtClean="0"/>
              <a:t>RequiredFieldValidator</a:t>
            </a:r>
            <a:r>
              <a:rPr lang="en-US" dirty="0"/>
              <a:t>, the </a:t>
            </a:r>
            <a:r>
              <a:rPr lang="en-US" dirty="0" err="1"/>
              <a:t>RequiredFieldValidator</a:t>
            </a:r>
            <a:r>
              <a:rPr lang="en-US" dirty="0"/>
              <a:t> does not display its </a:t>
            </a:r>
            <a:r>
              <a:rPr lang="en-US" dirty="0" smtClean="0"/>
              <a:t>validation error </a:t>
            </a:r>
            <a:r>
              <a:rPr lang="en-US" dirty="0"/>
              <a:t>message.</a:t>
            </a:r>
          </a:p>
        </p:txBody>
      </p:sp>
    </p:spTree>
    <p:extLst>
      <p:ext uri="{BB962C8B-B14F-4D97-AF65-F5344CB8AC3E}">
        <p14:creationId xmlns:p14="http://schemas.microsoft.com/office/powerpoint/2010/main" val="115336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for Required Field Validator Text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581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Insert 2 </a:t>
            </a:r>
            <a:r>
              <a:rPr lang="en-US" dirty="0" err="1" smtClean="0"/>
              <a:t>RequiredFieldValidator</a:t>
            </a:r>
            <a:r>
              <a:rPr lang="en-US" dirty="0" smtClean="0"/>
              <a:t> on the web form. </a:t>
            </a:r>
          </a:p>
          <a:p>
            <a:r>
              <a:rPr lang="en-US" dirty="0" smtClean="0"/>
              <a:t>Change the </a:t>
            </a:r>
            <a:r>
              <a:rPr lang="en-US" b="1" dirty="0" err="1" smtClean="0"/>
              <a:t>ControlToValidate</a:t>
            </a:r>
            <a:r>
              <a:rPr lang="en-US" b="1" dirty="0" smtClean="0"/>
              <a:t> </a:t>
            </a:r>
            <a:r>
              <a:rPr lang="en-US" dirty="0" smtClean="0"/>
              <a:t>property of the 2 </a:t>
            </a:r>
            <a:r>
              <a:rPr lang="en-US" dirty="0" err="1" smtClean="0"/>
              <a:t>RequiredFieldValidator</a:t>
            </a:r>
            <a:r>
              <a:rPr lang="en-US" dirty="0" smtClean="0"/>
              <a:t> to the 2 </a:t>
            </a:r>
            <a:r>
              <a:rPr lang="en-US" dirty="0" err="1" smtClean="0"/>
              <a:t>TextBoxes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Change the </a:t>
            </a:r>
            <a:r>
              <a:rPr lang="en-US" b="1" dirty="0" err="1" smtClean="0"/>
              <a:t>ErrorMessage</a:t>
            </a:r>
            <a:r>
              <a:rPr lang="en-US" dirty="0" smtClean="0"/>
              <a:t> property of the 2 </a:t>
            </a:r>
            <a:r>
              <a:rPr lang="en-US" dirty="0" err="1" smtClean="0"/>
              <a:t>RequiredFieldValidator</a:t>
            </a:r>
            <a:r>
              <a:rPr lang="en-US" dirty="0" smtClean="0"/>
              <a:t> to (Required).</a:t>
            </a:r>
          </a:p>
          <a:p>
            <a:r>
              <a:rPr lang="en-US" dirty="0" smtClean="0"/>
              <a:t>Code for button:</a:t>
            </a:r>
            <a:endParaRPr lang="en-US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IsValid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{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Response.Redirect</a:t>
            </a:r>
            <a:r>
              <a:rPr lang="en-US" dirty="0"/>
              <a:t>("Webform2.aspx</a:t>
            </a:r>
            <a:r>
              <a:rPr lang="en-US" dirty="0" smtClean="0"/>
              <a:t>");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9" t="30558" r="61846" b="45628"/>
          <a:stretch/>
        </p:blipFill>
        <p:spPr bwMode="auto">
          <a:xfrm>
            <a:off x="609600" y="1143000"/>
            <a:ext cx="7924800" cy="179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48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for </a:t>
            </a:r>
            <a:r>
              <a:rPr lang="en-US" dirty="0" err="1" smtClean="0"/>
              <a:t>RequiredFieldValidator</a:t>
            </a:r>
            <a:r>
              <a:rPr lang="en-US" dirty="0" smtClean="0"/>
              <a:t> Initial Value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810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Insert a Drop-down List, a Button and a </a:t>
            </a:r>
            <a:r>
              <a:rPr lang="en-US" dirty="0" err="1" smtClean="0"/>
              <a:t>RequiredFieldValidator</a:t>
            </a:r>
            <a:r>
              <a:rPr lang="en-US" dirty="0" smtClean="0"/>
              <a:t> in the form.</a:t>
            </a:r>
          </a:p>
          <a:p>
            <a:r>
              <a:rPr lang="en-US" dirty="0" smtClean="0"/>
              <a:t>In the </a:t>
            </a:r>
            <a:r>
              <a:rPr lang="en-US" b="1" dirty="0" smtClean="0"/>
              <a:t>Items</a:t>
            </a:r>
            <a:r>
              <a:rPr lang="en-US" dirty="0" smtClean="0"/>
              <a:t> property of the Drop-down list type “Select Color, Red, Blue, Green”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RequiredFieldValidator</a:t>
            </a:r>
            <a:r>
              <a:rPr lang="en-US" dirty="0" smtClean="0"/>
              <a:t> change the </a:t>
            </a:r>
            <a:r>
              <a:rPr lang="en-US" b="1" dirty="0" err="1" smtClean="0"/>
              <a:t>ControlToValidate</a:t>
            </a:r>
            <a:r>
              <a:rPr lang="en-US" dirty="0" smtClean="0"/>
              <a:t> property into Drop-down List and change the </a:t>
            </a:r>
            <a:r>
              <a:rPr lang="en-US" b="1" dirty="0" err="1" smtClean="0"/>
              <a:t>InitialValue</a:t>
            </a:r>
            <a:r>
              <a:rPr lang="en-US" b="1" dirty="0" smtClean="0"/>
              <a:t> </a:t>
            </a:r>
            <a:r>
              <a:rPr lang="en-US" dirty="0" smtClean="0"/>
              <a:t> into “Select Color” and change the </a:t>
            </a:r>
            <a:r>
              <a:rPr lang="en-US" b="1" dirty="0" err="1" smtClean="0"/>
              <a:t>ErrorMessage</a:t>
            </a:r>
            <a:r>
              <a:rPr lang="en-US" b="1" dirty="0" smtClean="0"/>
              <a:t> </a:t>
            </a:r>
            <a:r>
              <a:rPr lang="en-US" dirty="0" smtClean="0"/>
              <a:t>property into “Please select color”.</a:t>
            </a:r>
          </a:p>
          <a:p>
            <a:r>
              <a:rPr lang="en-US" dirty="0" smtClean="0"/>
              <a:t>Codes for the button:</a:t>
            </a:r>
          </a:p>
          <a:p>
            <a:pPr lvl="1"/>
            <a:r>
              <a:rPr lang="en-US" dirty="0"/>
              <a:t> If </a:t>
            </a:r>
            <a:r>
              <a:rPr lang="en-US" dirty="0" err="1"/>
              <a:t>IsValid</a:t>
            </a:r>
            <a:r>
              <a:rPr lang="en-US" dirty="0"/>
              <a:t> </a:t>
            </a:r>
            <a:r>
              <a:rPr lang="en-US" dirty="0" smtClean="0"/>
              <a:t>Then</a:t>
            </a:r>
          </a:p>
          <a:p>
            <a:pPr lvl="1"/>
            <a:r>
              <a:rPr lang="en-US" dirty="0" err="1" smtClean="0"/>
              <a:t>MsgBox</a:t>
            </a:r>
            <a:r>
              <a:rPr lang="en-US" dirty="0"/>
              <a:t>("The selected color is " &amp; </a:t>
            </a:r>
            <a:r>
              <a:rPr lang="en-US" dirty="0" smtClean="0"/>
              <a:t>DropDownList1.Text)</a:t>
            </a:r>
          </a:p>
          <a:p>
            <a:pPr lvl="1"/>
            <a:r>
              <a:rPr lang="en-US" dirty="0" smtClean="0"/>
              <a:t>End </a:t>
            </a:r>
            <a:r>
              <a:rPr lang="en-US" dirty="0"/>
              <a:t>If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6" r="76671" b="61628"/>
          <a:stretch/>
        </p:blipFill>
        <p:spPr bwMode="auto">
          <a:xfrm>
            <a:off x="457200" y="1524000"/>
            <a:ext cx="2275367" cy="109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39" r="66788" b="48605"/>
          <a:stretch/>
        </p:blipFill>
        <p:spPr bwMode="auto">
          <a:xfrm>
            <a:off x="3200400" y="1524000"/>
            <a:ext cx="323938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03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RangeValidator</a:t>
            </a:r>
            <a:r>
              <a:rPr lang="en-US" b="1" dirty="0" smtClean="0"/>
              <a:t> </a:t>
            </a:r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RangeValidator</a:t>
            </a:r>
            <a:r>
              <a:rPr lang="en-US" dirty="0"/>
              <a:t> control enables you to check whether the value of a form field </a:t>
            </a:r>
            <a:r>
              <a:rPr lang="en-US" dirty="0" smtClean="0"/>
              <a:t>falls between </a:t>
            </a:r>
            <a:r>
              <a:rPr lang="en-US" dirty="0"/>
              <a:t>a certain minimum and maximum value. You must set five properties </a:t>
            </a:r>
            <a:r>
              <a:rPr lang="en-US" dirty="0" smtClean="0"/>
              <a:t>when using </a:t>
            </a:r>
            <a:r>
              <a:rPr lang="en-US" dirty="0"/>
              <a:t>this control</a:t>
            </a:r>
            <a:r>
              <a:rPr lang="en-US" dirty="0" smtClean="0"/>
              <a:t>:</a:t>
            </a:r>
          </a:p>
          <a:p>
            <a:pPr lvl="1"/>
            <a:r>
              <a:rPr lang="en-US" sz="2400" b="1" dirty="0" err="1"/>
              <a:t>ControlToValidate</a:t>
            </a:r>
            <a:r>
              <a:rPr lang="en-US" dirty="0"/>
              <a:t>—The ID of the form field validated.</a:t>
            </a:r>
          </a:p>
          <a:p>
            <a:pPr lvl="1"/>
            <a:r>
              <a:rPr lang="en-US" sz="2400" b="1" dirty="0" err="1" smtClean="0"/>
              <a:t>ErrorMessage</a:t>
            </a:r>
            <a:r>
              <a:rPr lang="en-US" dirty="0" smtClean="0"/>
              <a:t>—The </a:t>
            </a:r>
            <a:r>
              <a:rPr lang="en-US" dirty="0"/>
              <a:t>error message displayed when validation fails.</a:t>
            </a:r>
          </a:p>
          <a:p>
            <a:pPr lvl="1"/>
            <a:r>
              <a:rPr lang="en-US" sz="2400" b="1" dirty="0" err="1" smtClean="0"/>
              <a:t>MinimumValue</a:t>
            </a:r>
            <a:r>
              <a:rPr lang="en-US" dirty="0" smtClean="0"/>
              <a:t>—The </a:t>
            </a:r>
            <a:r>
              <a:rPr lang="en-US" dirty="0"/>
              <a:t>minimum value of the validation range.</a:t>
            </a:r>
          </a:p>
          <a:p>
            <a:pPr lvl="1"/>
            <a:r>
              <a:rPr lang="en-US" sz="2400" b="1" dirty="0" err="1" smtClean="0"/>
              <a:t>MaximumValue</a:t>
            </a:r>
            <a:r>
              <a:rPr lang="en-US" dirty="0" smtClean="0"/>
              <a:t>—The </a:t>
            </a:r>
            <a:r>
              <a:rPr lang="en-US" dirty="0"/>
              <a:t>maximum value of the validation range.</a:t>
            </a:r>
          </a:p>
          <a:p>
            <a:pPr lvl="1"/>
            <a:r>
              <a:rPr lang="en-US" sz="2400" b="1" dirty="0" smtClean="0"/>
              <a:t>Type</a:t>
            </a:r>
            <a:r>
              <a:rPr lang="en-US" dirty="0" smtClean="0"/>
              <a:t>—The </a:t>
            </a:r>
            <a:r>
              <a:rPr lang="en-US" dirty="0"/>
              <a:t>type of comparison to perform. Possible values are </a:t>
            </a:r>
            <a:r>
              <a:rPr lang="en-US" sz="2400" dirty="0"/>
              <a:t>String</a:t>
            </a:r>
            <a:r>
              <a:rPr lang="en-US" dirty="0"/>
              <a:t>, </a:t>
            </a:r>
            <a:r>
              <a:rPr lang="en-US" sz="2400" dirty="0" smtClean="0"/>
              <a:t>Integer</a:t>
            </a:r>
            <a:r>
              <a:rPr lang="en-US" dirty="0" smtClean="0"/>
              <a:t>, Double</a:t>
            </a:r>
            <a:r>
              <a:rPr lang="en-US" sz="3600" dirty="0"/>
              <a:t>, </a:t>
            </a:r>
            <a:r>
              <a:rPr lang="en-US" dirty="0"/>
              <a:t>Date</a:t>
            </a:r>
            <a:r>
              <a:rPr lang="en-US" sz="3600" dirty="0"/>
              <a:t>, and </a:t>
            </a:r>
            <a:r>
              <a:rPr lang="en-US" dirty="0"/>
              <a:t>Currency</a:t>
            </a:r>
            <a:r>
              <a:rPr lang="en-US" sz="36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3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Program for </a:t>
            </a:r>
            <a:r>
              <a:rPr lang="en-US" dirty="0" err="1" smtClean="0"/>
              <a:t>RangeValidator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program checks the age if it is between 5 to 100.</a:t>
            </a:r>
          </a:p>
          <a:p>
            <a:r>
              <a:rPr lang="en-US" dirty="0" smtClean="0"/>
              <a:t>Add: </a:t>
            </a:r>
            <a:r>
              <a:rPr lang="en-US" dirty="0" err="1" smtClean="0"/>
              <a:t>TextBox</a:t>
            </a:r>
            <a:r>
              <a:rPr lang="en-US" dirty="0" smtClean="0"/>
              <a:t>, Label, </a:t>
            </a:r>
            <a:r>
              <a:rPr lang="en-US" dirty="0" err="1" smtClean="0"/>
              <a:t>RangeValidator</a:t>
            </a:r>
            <a:r>
              <a:rPr lang="en-US" dirty="0" smtClean="0"/>
              <a:t>, Button.</a:t>
            </a:r>
          </a:p>
          <a:p>
            <a:r>
              <a:rPr lang="en-US" dirty="0" smtClean="0"/>
              <a:t>Change: </a:t>
            </a:r>
          </a:p>
          <a:p>
            <a:pPr lvl="1"/>
            <a:r>
              <a:rPr lang="en-US" dirty="0" err="1" smtClean="0"/>
              <a:t>RangeValidator</a:t>
            </a:r>
            <a:endParaRPr lang="en-US" dirty="0" smtClean="0"/>
          </a:p>
          <a:p>
            <a:pPr lvl="2"/>
            <a:r>
              <a:rPr lang="en-US" dirty="0" smtClean="0"/>
              <a:t>ControlToValidate:Textbox1</a:t>
            </a:r>
          </a:p>
          <a:p>
            <a:pPr lvl="2"/>
            <a:r>
              <a:rPr lang="en-US" dirty="0" err="1" smtClean="0"/>
              <a:t>ErrorMesssage</a:t>
            </a:r>
            <a:r>
              <a:rPr lang="en-US" dirty="0" smtClean="0"/>
              <a:t>: (Invalid Age)</a:t>
            </a:r>
          </a:p>
          <a:p>
            <a:pPr lvl="2"/>
            <a:r>
              <a:rPr lang="en-US" dirty="0" err="1" smtClean="0"/>
              <a:t>MinimumValue</a:t>
            </a:r>
            <a:r>
              <a:rPr lang="en-US" dirty="0" smtClean="0"/>
              <a:t>: 5</a:t>
            </a:r>
          </a:p>
          <a:p>
            <a:pPr lvl="2"/>
            <a:r>
              <a:rPr lang="en-US" dirty="0" err="1" smtClean="0"/>
              <a:t>MaximumValue</a:t>
            </a:r>
            <a:r>
              <a:rPr lang="en-US" dirty="0" smtClean="0"/>
              <a:t>: 100</a:t>
            </a:r>
          </a:p>
          <a:p>
            <a:pPr lvl="2"/>
            <a:r>
              <a:rPr lang="en-US" dirty="0" smtClean="0"/>
              <a:t>Type: Integer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8" t="33907" r="60320" b="52697"/>
          <a:stretch/>
        </p:blipFill>
        <p:spPr bwMode="auto">
          <a:xfrm>
            <a:off x="914400" y="1143000"/>
            <a:ext cx="2895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26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CompareValidator</a:t>
            </a:r>
            <a:r>
              <a:rPr lang="en-US" b="1" dirty="0" smtClean="0"/>
              <a:t> </a:t>
            </a:r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CompareValidator</a:t>
            </a:r>
            <a:r>
              <a:rPr lang="en-US" dirty="0"/>
              <a:t> control enables you to perform three different types of </a:t>
            </a:r>
            <a:r>
              <a:rPr lang="en-US" dirty="0" smtClean="0"/>
              <a:t>validation tasks</a:t>
            </a:r>
            <a:r>
              <a:rPr lang="en-US" dirty="0"/>
              <a:t>. You can use the </a:t>
            </a:r>
            <a:r>
              <a:rPr lang="en-US" dirty="0" err="1"/>
              <a:t>CompareValidator</a:t>
            </a:r>
            <a:r>
              <a:rPr lang="en-US" dirty="0"/>
              <a:t> to perform a data type check. In other </a:t>
            </a:r>
            <a:r>
              <a:rPr lang="en-US" dirty="0" smtClean="0"/>
              <a:t>words, you </a:t>
            </a:r>
            <a:r>
              <a:rPr lang="en-US" dirty="0"/>
              <a:t>can use the control to determine whether a user has entered the proper type of </a:t>
            </a:r>
            <a:r>
              <a:rPr lang="en-US" dirty="0" smtClean="0"/>
              <a:t>value into </a:t>
            </a:r>
            <a:r>
              <a:rPr lang="en-US" dirty="0"/>
              <a:t>a form field, such as a date in a birth date field.</a:t>
            </a:r>
          </a:p>
          <a:p>
            <a:r>
              <a:rPr lang="en-US" dirty="0"/>
              <a:t>You also can use the </a:t>
            </a:r>
            <a:r>
              <a:rPr lang="en-US" dirty="0" err="1"/>
              <a:t>CompareValidator</a:t>
            </a:r>
            <a:r>
              <a:rPr lang="en-US" dirty="0"/>
              <a:t> to compare the value entered into a form </a:t>
            </a:r>
            <a:r>
              <a:rPr lang="en-US" dirty="0" smtClean="0"/>
              <a:t>field against </a:t>
            </a:r>
            <a:r>
              <a:rPr lang="en-US" dirty="0"/>
              <a:t>a fixed value. For example, if you build an auction website, you can use </a:t>
            </a:r>
            <a:r>
              <a:rPr lang="en-US" dirty="0" smtClean="0"/>
              <a:t>the </a:t>
            </a:r>
            <a:r>
              <a:rPr lang="en-US" dirty="0" err="1" smtClean="0"/>
              <a:t>CompareValidator</a:t>
            </a:r>
            <a:r>
              <a:rPr lang="en-US" dirty="0" smtClean="0"/>
              <a:t> </a:t>
            </a:r>
            <a:r>
              <a:rPr lang="en-US" dirty="0"/>
              <a:t>to check whether a new minimum bid is greater than the previous</a:t>
            </a:r>
          </a:p>
          <a:p>
            <a:r>
              <a:rPr lang="en-US" dirty="0"/>
              <a:t>minimum bid.</a:t>
            </a:r>
          </a:p>
          <a:p>
            <a:r>
              <a:rPr lang="en-US" dirty="0"/>
              <a:t>Finally, you can use the </a:t>
            </a:r>
            <a:r>
              <a:rPr lang="en-US" dirty="0" err="1"/>
              <a:t>CompareValidator</a:t>
            </a:r>
            <a:r>
              <a:rPr lang="en-US" dirty="0"/>
              <a:t> to compare the value of one form field </a:t>
            </a:r>
            <a:r>
              <a:rPr lang="en-US" dirty="0" smtClean="0"/>
              <a:t>against another</a:t>
            </a:r>
            <a:r>
              <a:rPr lang="en-US" dirty="0"/>
              <a:t>. For example, you use the </a:t>
            </a:r>
            <a:r>
              <a:rPr lang="en-US" dirty="0" err="1"/>
              <a:t>CompareValidator</a:t>
            </a:r>
            <a:r>
              <a:rPr lang="en-US" dirty="0"/>
              <a:t> to check whether the value </a:t>
            </a:r>
            <a:r>
              <a:rPr lang="en-US" dirty="0" smtClean="0"/>
              <a:t>entered into </a:t>
            </a:r>
            <a:r>
              <a:rPr lang="en-US" dirty="0"/>
              <a:t>the meeting start date is less than the value entered into the meeting end date.</a:t>
            </a:r>
          </a:p>
        </p:txBody>
      </p:sp>
    </p:spTree>
    <p:extLst>
      <p:ext uri="{BB962C8B-B14F-4D97-AF65-F5344CB8AC3E}">
        <p14:creationId xmlns:p14="http://schemas.microsoft.com/office/powerpoint/2010/main" val="155042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1414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Validation Controls</vt:lpstr>
      <vt:lpstr>Overview of Validation controls</vt:lpstr>
      <vt:lpstr>PowerPoint Presentation</vt:lpstr>
      <vt:lpstr>RequiredFieldValidator Control</vt:lpstr>
      <vt:lpstr>Sample for Required Field Validator Text property</vt:lpstr>
      <vt:lpstr>Sample for RequiredFieldValidator Initial Value Property</vt:lpstr>
      <vt:lpstr>RangeValidator Control</vt:lpstr>
      <vt:lpstr>Sample Program for RangeValidator</vt:lpstr>
      <vt:lpstr>CompareValidator Control</vt:lpstr>
      <vt:lpstr>PowerPoint Presentation</vt:lpstr>
      <vt:lpstr>PowerPoint Presentation</vt:lpstr>
      <vt:lpstr>Sample for CompareValidator Date Check</vt:lpstr>
      <vt:lpstr>Sample for CompareValidator ValueToCompare</vt:lpstr>
      <vt:lpstr>Sample for CompareValidator ControlsToCompare</vt:lpstr>
      <vt:lpstr>RegularExpressionValidator Control</vt:lpstr>
      <vt:lpstr>Sample for RegularExpressionValidator Email</vt:lpstr>
      <vt:lpstr>ValidationSummary Control</vt:lpstr>
      <vt:lpstr>Sample for ValidationSummary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Validation Controls</dc:title>
  <dc:creator>Michell</dc:creator>
  <cp:lastModifiedBy>Michelle</cp:lastModifiedBy>
  <cp:revision>32</cp:revision>
  <dcterms:created xsi:type="dcterms:W3CDTF">2012-06-28T17:18:18Z</dcterms:created>
  <dcterms:modified xsi:type="dcterms:W3CDTF">2013-02-22T19:22:08Z</dcterms:modified>
</cp:coreProperties>
</file>