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3" r:id="rId20"/>
    <p:sldId id="276" r:id="rId21"/>
    <p:sldId id="274"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2" autoAdjust="0"/>
    <p:restoredTop sz="94617" autoAdjust="0"/>
  </p:normalViewPr>
  <p:slideViewPr>
    <p:cSldViewPr>
      <p:cViewPr varScale="1">
        <p:scale>
          <a:sx n="59" d="100"/>
          <a:sy n="59" d="100"/>
        </p:scale>
        <p:origin x="-810"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A5D1DC-9EF4-4564-9CD4-355A9F9216B3}" type="datetimeFigureOut">
              <a:rPr lang="en-US" smtClean="0"/>
              <a:t>7/8/2012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4B0FB-17AB-45EF-A493-C21ABCB9A267}" type="slidenum">
              <a:rPr lang="en-US" smtClean="0"/>
              <a:t>‹#›</a:t>
            </a:fld>
            <a:endParaRPr lang="en-US"/>
          </a:p>
        </p:txBody>
      </p:sp>
    </p:spTree>
    <p:extLst>
      <p:ext uri="{BB962C8B-B14F-4D97-AF65-F5344CB8AC3E}">
        <p14:creationId xmlns:p14="http://schemas.microsoft.com/office/powerpoint/2010/main" val="3607904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A5D1DC-9EF4-4564-9CD4-355A9F9216B3}" type="datetimeFigureOut">
              <a:rPr lang="en-US" smtClean="0"/>
              <a:t>7/8/2012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4B0FB-17AB-45EF-A493-C21ABCB9A267}" type="slidenum">
              <a:rPr lang="en-US" smtClean="0"/>
              <a:t>‹#›</a:t>
            </a:fld>
            <a:endParaRPr lang="en-US"/>
          </a:p>
        </p:txBody>
      </p:sp>
    </p:spTree>
    <p:extLst>
      <p:ext uri="{BB962C8B-B14F-4D97-AF65-F5344CB8AC3E}">
        <p14:creationId xmlns:p14="http://schemas.microsoft.com/office/powerpoint/2010/main" val="3092449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A5D1DC-9EF4-4564-9CD4-355A9F9216B3}" type="datetimeFigureOut">
              <a:rPr lang="en-US" smtClean="0"/>
              <a:t>7/8/2012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4B0FB-17AB-45EF-A493-C21ABCB9A267}" type="slidenum">
              <a:rPr lang="en-US" smtClean="0"/>
              <a:t>‹#›</a:t>
            </a:fld>
            <a:endParaRPr lang="en-US"/>
          </a:p>
        </p:txBody>
      </p:sp>
    </p:spTree>
    <p:extLst>
      <p:ext uri="{BB962C8B-B14F-4D97-AF65-F5344CB8AC3E}">
        <p14:creationId xmlns:p14="http://schemas.microsoft.com/office/powerpoint/2010/main" val="2273992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A5D1DC-9EF4-4564-9CD4-355A9F9216B3}" type="datetimeFigureOut">
              <a:rPr lang="en-US" smtClean="0"/>
              <a:t>7/8/2012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4B0FB-17AB-45EF-A493-C21ABCB9A267}" type="slidenum">
              <a:rPr lang="en-US" smtClean="0"/>
              <a:t>‹#›</a:t>
            </a:fld>
            <a:endParaRPr lang="en-US"/>
          </a:p>
        </p:txBody>
      </p:sp>
    </p:spTree>
    <p:extLst>
      <p:ext uri="{BB962C8B-B14F-4D97-AF65-F5344CB8AC3E}">
        <p14:creationId xmlns:p14="http://schemas.microsoft.com/office/powerpoint/2010/main" val="3313436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A5D1DC-9EF4-4564-9CD4-355A9F9216B3}" type="datetimeFigureOut">
              <a:rPr lang="en-US" smtClean="0"/>
              <a:t>7/8/2012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4B0FB-17AB-45EF-A493-C21ABCB9A267}" type="slidenum">
              <a:rPr lang="en-US" smtClean="0"/>
              <a:t>‹#›</a:t>
            </a:fld>
            <a:endParaRPr lang="en-US"/>
          </a:p>
        </p:txBody>
      </p:sp>
    </p:spTree>
    <p:extLst>
      <p:ext uri="{BB962C8B-B14F-4D97-AF65-F5344CB8AC3E}">
        <p14:creationId xmlns:p14="http://schemas.microsoft.com/office/powerpoint/2010/main" val="3704697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A5D1DC-9EF4-4564-9CD4-355A9F9216B3}" type="datetimeFigureOut">
              <a:rPr lang="en-US" smtClean="0"/>
              <a:t>7/8/2012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C4B0FB-17AB-45EF-A493-C21ABCB9A267}" type="slidenum">
              <a:rPr lang="en-US" smtClean="0"/>
              <a:t>‹#›</a:t>
            </a:fld>
            <a:endParaRPr lang="en-US"/>
          </a:p>
        </p:txBody>
      </p:sp>
    </p:spTree>
    <p:extLst>
      <p:ext uri="{BB962C8B-B14F-4D97-AF65-F5344CB8AC3E}">
        <p14:creationId xmlns:p14="http://schemas.microsoft.com/office/powerpoint/2010/main" val="2957520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A5D1DC-9EF4-4564-9CD4-355A9F9216B3}" type="datetimeFigureOut">
              <a:rPr lang="en-US" smtClean="0"/>
              <a:t>7/8/2012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C4B0FB-17AB-45EF-A493-C21ABCB9A267}" type="slidenum">
              <a:rPr lang="en-US" smtClean="0"/>
              <a:t>‹#›</a:t>
            </a:fld>
            <a:endParaRPr lang="en-US"/>
          </a:p>
        </p:txBody>
      </p:sp>
    </p:spTree>
    <p:extLst>
      <p:ext uri="{BB962C8B-B14F-4D97-AF65-F5344CB8AC3E}">
        <p14:creationId xmlns:p14="http://schemas.microsoft.com/office/powerpoint/2010/main" val="98548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A5D1DC-9EF4-4564-9CD4-355A9F9216B3}" type="datetimeFigureOut">
              <a:rPr lang="en-US" smtClean="0"/>
              <a:t>7/8/2012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C4B0FB-17AB-45EF-A493-C21ABCB9A267}" type="slidenum">
              <a:rPr lang="en-US" smtClean="0"/>
              <a:t>‹#›</a:t>
            </a:fld>
            <a:endParaRPr lang="en-US"/>
          </a:p>
        </p:txBody>
      </p:sp>
    </p:spTree>
    <p:extLst>
      <p:ext uri="{BB962C8B-B14F-4D97-AF65-F5344CB8AC3E}">
        <p14:creationId xmlns:p14="http://schemas.microsoft.com/office/powerpoint/2010/main" val="161341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5D1DC-9EF4-4564-9CD4-355A9F9216B3}" type="datetimeFigureOut">
              <a:rPr lang="en-US" smtClean="0"/>
              <a:t>7/8/2012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C4B0FB-17AB-45EF-A493-C21ABCB9A267}" type="slidenum">
              <a:rPr lang="en-US" smtClean="0"/>
              <a:t>‹#›</a:t>
            </a:fld>
            <a:endParaRPr lang="en-US"/>
          </a:p>
        </p:txBody>
      </p:sp>
    </p:spTree>
    <p:extLst>
      <p:ext uri="{BB962C8B-B14F-4D97-AF65-F5344CB8AC3E}">
        <p14:creationId xmlns:p14="http://schemas.microsoft.com/office/powerpoint/2010/main" val="2918690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A5D1DC-9EF4-4564-9CD4-355A9F9216B3}" type="datetimeFigureOut">
              <a:rPr lang="en-US" smtClean="0"/>
              <a:t>7/8/2012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C4B0FB-17AB-45EF-A493-C21ABCB9A267}" type="slidenum">
              <a:rPr lang="en-US" smtClean="0"/>
              <a:t>‹#›</a:t>
            </a:fld>
            <a:endParaRPr lang="en-US"/>
          </a:p>
        </p:txBody>
      </p:sp>
    </p:spTree>
    <p:extLst>
      <p:ext uri="{BB962C8B-B14F-4D97-AF65-F5344CB8AC3E}">
        <p14:creationId xmlns:p14="http://schemas.microsoft.com/office/powerpoint/2010/main" val="3576930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A5D1DC-9EF4-4564-9CD4-355A9F9216B3}" type="datetimeFigureOut">
              <a:rPr lang="en-US" smtClean="0"/>
              <a:t>7/8/2012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C4B0FB-17AB-45EF-A493-C21ABCB9A267}" type="slidenum">
              <a:rPr lang="en-US" smtClean="0"/>
              <a:t>‹#›</a:t>
            </a:fld>
            <a:endParaRPr lang="en-US"/>
          </a:p>
        </p:txBody>
      </p:sp>
    </p:spTree>
    <p:extLst>
      <p:ext uri="{BB962C8B-B14F-4D97-AF65-F5344CB8AC3E}">
        <p14:creationId xmlns:p14="http://schemas.microsoft.com/office/powerpoint/2010/main" val="2221213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A5D1DC-9EF4-4564-9CD4-355A9F9216B3}" type="datetimeFigureOut">
              <a:rPr lang="en-US" smtClean="0"/>
              <a:t>7/8/2012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C4B0FB-17AB-45EF-A493-C21ABCB9A267}" type="slidenum">
              <a:rPr lang="en-US" smtClean="0"/>
              <a:t>‹#›</a:t>
            </a:fld>
            <a:endParaRPr lang="en-US"/>
          </a:p>
        </p:txBody>
      </p:sp>
    </p:spTree>
    <p:extLst>
      <p:ext uri="{BB962C8B-B14F-4D97-AF65-F5344CB8AC3E}">
        <p14:creationId xmlns:p14="http://schemas.microsoft.com/office/powerpoint/2010/main" val="1093657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16175"/>
            <a:ext cx="7772400" cy="1470025"/>
          </a:xfrm>
        </p:spPr>
        <p:txBody>
          <a:bodyPr>
            <a:normAutofit fontScale="90000"/>
          </a:bodyPr>
          <a:lstStyle/>
          <a:p>
            <a:r>
              <a:rPr lang="en-US" dirty="0" smtClean="0"/>
              <a:t>Chapter 6 HTML in </a:t>
            </a:r>
            <a:r>
              <a:rPr lang="en-US" dirty="0" err="1" smtClean="0"/>
              <a:t>ASP.Net</a:t>
            </a:r>
            <a:r>
              <a:rPr lang="en-US" dirty="0" smtClean="0"/>
              <a:t>,</a:t>
            </a:r>
            <a:r>
              <a:rPr lang="en-US" dirty="0"/>
              <a:t> </a:t>
            </a:r>
            <a:r>
              <a:rPr lang="en-US" dirty="0" smtClean="0"/>
              <a:t>Session State and Selection Statements</a:t>
            </a:r>
            <a:endParaRPr lang="en-US" dirty="0"/>
          </a:p>
        </p:txBody>
      </p:sp>
    </p:spTree>
    <p:extLst>
      <p:ext uri="{BB962C8B-B14F-4D97-AF65-F5344CB8AC3E}">
        <p14:creationId xmlns:p14="http://schemas.microsoft.com/office/powerpoint/2010/main" val="2596149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143000"/>
          </a:xfrm>
        </p:spPr>
        <p:txBody>
          <a:bodyPr>
            <a:normAutofit fontScale="90000"/>
          </a:bodyPr>
          <a:lstStyle/>
          <a:p>
            <a:r>
              <a:rPr lang="en-US" dirty="0" smtClean="0"/>
              <a:t>Sample program using the Session state</a:t>
            </a:r>
            <a:endParaRPr lang="en-US" dirty="0"/>
          </a:p>
        </p:txBody>
      </p:sp>
      <p:sp>
        <p:nvSpPr>
          <p:cNvPr id="3" name="Content Placeholder 2"/>
          <p:cNvSpPr>
            <a:spLocks noGrp="1"/>
          </p:cNvSpPr>
          <p:nvPr>
            <p:ph idx="1"/>
          </p:nvPr>
        </p:nvSpPr>
        <p:spPr>
          <a:xfrm>
            <a:off x="152400" y="2514600"/>
            <a:ext cx="8839200" cy="4114800"/>
          </a:xfrm>
        </p:spPr>
        <p:txBody>
          <a:bodyPr>
            <a:normAutofit fontScale="77500" lnSpcReduction="20000"/>
          </a:bodyPr>
          <a:lstStyle/>
          <a:p>
            <a:pPr marL="0" indent="0">
              <a:buNone/>
            </a:pPr>
            <a:r>
              <a:rPr lang="en-US" dirty="0" smtClean="0"/>
              <a:t>Dim </a:t>
            </a:r>
            <a:r>
              <a:rPr lang="en-US" dirty="0" err="1"/>
              <a:t>clickcount</a:t>
            </a:r>
            <a:r>
              <a:rPr lang="en-US" dirty="0"/>
              <a:t> As Integer</a:t>
            </a:r>
          </a:p>
          <a:p>
            <a:r>
              <a:rPr lang="en-US" dirty="0" smtClean="0"/>
              <a:t>Button Code:</a:t>
            </a:r>
            <a:endParaRPr lang="en-US" dirty="0"/>
          </a:p>
          <a:p>
            <a:pPr lvl="1"/>
            <a:r>
              <a:rPr lang="en-US" dirty="0" err="1" smtClean="0"/>
              <a:t>clickcount</a:t>
            </a:r>
            <a:r>
              <a:rPr lang="en-US" dirty="0" smtClean="0"/>
              <a:t> </a:t>
            </a:r>
            <a:r>
              <a:rPr lang="en-US" dirty="0"/>
              <a:t>+= 1</a:t>
            </a:r>
          </a:p>
          <a:p>
            <a:pPr lvl="1"/>
            <a:r>
              <a:rPr lang="en-US" dirty="0" smtClean="0"/>
              <a:t>Label1.Text </a:t>
            </a:r>
            <a:r>
              <a:rPr lang="en-US" dirty="0"/>
              <a:t>= "You clicked the button " &amp; </a:t>
            </a:r>
            <a:r>
              <a:rPr lang="en-US" dirty="0" err="1"/>
              <a:t>clickcount</a:t>
            </a:r>
            <a:r>
              <a:rPr lang="en-US" dirty="0"/>
              <a:t> &amp; " times."</a:t>
            </a:r>
          </a:p>
          <a:p>
            <a:pPr lvl="1"/>
            <a:r>
              <a:rPr lang="en-US" dirty="0" smtClean="0"/>
              <a:t>Session</a:t>
            </a:r>
            <a:r>
              <a:rPr lang="en-US" dirty="0"/>
              <a:t>("</a:t>
            </a:r>
            <a:r>
              <a:rPr lang="en-US" dirty="0" err="1"/>
              <a:t>SaveClickCount</a:t>
            </a:r>
            <a:r>
              <a:rPr lang="en-US" dirty="0"/>
              <a:t>") = </a:t>
            </a:r>
            <a:r>
              <a:rPr lang="en-US" dirty="0" err="1"/>
              <a:t>clickcount</a:t>
            </a:r>
            <a:endParaRPr lang="en-US" dirty="0"/>
          </a:p>
          <a:p>
            <a:r>
              <a:rPr lang="en-US" dirty="0" err="1" smtClean="0"/>
              <a:t>Page_Load</a:t>
            </a:r>
            <a:r>
              <a:rPr lang="en-US" dirty="0" smtClean="0"/>
              <a:t> Code:</a:t>
            </a:r>
            <a:endParaRPr lang="en-US" dirty="0"/>
          </a:p>
          <a:p>
            <a:pPr lvl="1"/>
            <a:r>
              <a:rPr lang="en-US" dirty="0" smtClean="0"/>
              <a:t>If </a:t>
            </a:r>
            <a:r>
              <a:rPr lang="en-US" dirty="0"/>
              <a:t>Session("</a:t>
            </a:r>
            <a:r>
              <a:rPr lang="en-US" dirty="0" err="1"/>
              <a:t>SaveClickCount</a:t>
            </a:r>
            <a:r>
              <a:rPr lang="en-US" dirty="0"/>
              <a:t>") Is Nothing Then</a:t>
            </a:r>
          </a:p>
          <a:p>
            <a:pPr lvl="1"/>
            <a:r>
              <a:rPr lang="en-US" dirty="0" err="1" smtClean="0"/>
              <a:t>clickcount</a:t>
            </a:r>
            <a:r>
              <a:rPr lang="en-US" dirty="0" smtClean="0"/>
              <a:t> </a:t>
            </a:r>
            <a:r>
              <a:rPr lang="en-US" dirty="0"/>
              <a:t>= 0</a:t>
            </a:r>
          </a:p>
          <a:p>
            <a:pPr lvl="1"/>
            <a:r>
              <a:rPr lang="en-US" dirty="0" smtClean="0"/>
              <a:t>Else</a:t>
            </a:r>
            <a:endParaRPr lang="en-US" dirty="0"/>
          </a:p>
          <a:p>
            <a:pPr lvl="1"/>
            <a:r>
              <a:rPr lang="en-US" dirty="0" err="1" smtClean="0"/>
              <a:t>clickcount</a:t>
            </a:r>
            <a:r>
              <a:rPr lang="en-US" dirty="0" smtClean="0"/>
              <a:t> </a:t>
            </a:r>
            <a:r>
              <a:rPr lang="en-US" dirty="0"/>
              <a:t>= Session("</a:t>
            </a:r>
            <a:r>
              <a:rPr lang="en-US" dirty="0" err="1"/>
              <a:t>SaveClickCount</a:t>
            </a:r>
            <a:r>
              <a:rPr lang="en-US" dirty="0"/>
              <a:t>").</a:t>
            </a:r>
            <a:r>
              <a:rPr lang="en-US" dirty="0" err="1"/>
              <a:t>ToString</a:t>
            </a:r>
            <a:endParaRPr lang="en-US" dirty="0"/>
          </a:p>
          <a:p>
            <a:pPr lvl="1"/>
            <a:r>
              <a:rPr lang="en-US" dirty="0" smtClean="0"/>
              <a:t>End If</a:t>
            </a:r>
            <a:endParaRPr lang="en-US"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737" t="40246" r="60855" b="44596"/>
          <a:stretch/>
        </p:blipFill>
        <p:spPr bwMode="auto">
          <a:xfrm>
            <a:off x="3124200" y="1219200"/>
            <a:ext cx="2667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3456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14600"/>
            <a:ext cx="8229600" cy="3611563"/>
          </a:xfrm>
        </p:spPr>
        <p:txBody>
          <a:bodyPr/>
          <a:lstStyle/>
          <a:p>
            <a:r>
              <a:rPr lang="en-US" dirty="0" smtClean="0"/>
              <a:t>WebForm1 Button Code:</a:t>
            </a:r>
          </a:p>
          <a:p>
            <a:pPr lvl="1"/>
            <a:r>
              <a:rPr lang="en-US" dirty="0"/>
              <a:t>Session("Color") = ListBox1.SelectedValue</a:t>
            </a:r>
          </a:p>
          <a:p>
            <a:pPr lvl="1"/>
            <a:r>
              <a:rPr lang="en-US" dirty="0" err="1" smtClean="0"/>
              <a:t>Response.Redirect</a:t>
            </a:r>
            <a:r>
              <a:rPr lang="en-US" dirty="0"/>
              <a:t>("Webform2.aspx") </a:t>
            </a:r>
          </a:p>
          <a:p>
            <a:r>
              <a:rPr lang="en-US" dirty="0" smtClean="0"/>
              <a:t>WebForm2 Page Load Code:</a:t>
            </a:r>
          </a:p>
          <a:p>
            <a:pPr lvl="1"/>
            <a:r>
              <a:rPr lang="en-US" dirty="0"/>
              <a:t> Label1.Text = Session("Color").</a:t>
            </a:r>
            <a:r>
              <a:rPr lang="en-US" dirty="0" err="1"/>
              <a:t>ToString</a:t>
            </a:r>
            <a:endParaRPr lang="en-US" dirty="0"/>
          </a:p>
          <a:p>
            <a:pPr lvl="1"/>
            <a:endParaRPr lang="en-US"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289" t="23403" r="85691" b="51895"/>
          <a:stretch/>
        </p:blipFill>
        <p:spPr bwMode="auto">
          <a:xfrm>
            <a:off x="2133600" y="609600"/>
            <a:ext cx="1074821" cy="1411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125" t="23123" r="89638" b="73228"/>
          <a:stretch/>
        </p:blipFill>
        <p:spPr bwMode="auto">
          <a:xfrm>
            <a:off x="4724400" y="762000"/>
            <a:ext cx="705853" cy="208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7563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color and text</a:t>
            </a:r>
            <a:endParaRPr lang="en-US" dirty="0"/>
          </a:p>
        </p:txBody>
      </p:sp>
      <p:sp>
        <p:nvSpPr>
          <p:cNvPr id="3" name="Content Placeholder 2"/>
          <p:cNvSpPr>
            <a:spLocks noGrp="1"/>
          </p:cNvSpPr>
          <p:nvPr>
            <p:ph idx="1"/>
          </p:nvPr>
        </p:nvSpPr>
        <p:spPr>
          <a:xfrm>
            <a:off x="457200" y="3581400"/>
            <a:ext cx="8229600" cy="2971800"/>
          </a:xfrm>
        </p:spPr>
        <p:txBody>
          <a:bodyPr>
            <a:normAutofit fontScale="77500" lnSpcReduction="20000"/>
          </a:bodyPr>
          <a:lstStyle/>
          <a:p>
            <a:r>
              <a:rPr lang="en-US" dirty="0" smtClean="0"/>
              <a:t>Webform1 Button Code:</a:t>
            </a:r>
          </a:p>
          <a:p>
            <a:pPr lvl="1"/>
            <a:r>
              <a:rPr lang="en-US" dirty="0"/>
              <a:t>Session("Color") = ListBox1.SelectedValue</a:t>
            </a:r>
          </a:p>
          <a:p>
            <a:pPr lvl="1"/>
            <a:r>
              <a:rPr lang="en-US" dirty="0" err="1" smtClean="0"/>
              <a:t>Response.Redirect</a:t>
            </a:r>
            <a:r>
              <a:rPr lang="en-US" dirty="0"/>
              <a:t>("Webform2.aspx")  </a:t>
            </a:r>
          </a:p>
          <a:p>
            <a:r>
              <a:rPr lang="en-US" dirty="0" smtClean="0"/>
              <a:t>Webform2 Page Load Code:</a:t>
            </a:r>
          </a:p>
          <a:p>
            <a:pPr lvl="1"/>
            <a:r>
              <a:rPr lang="en-US" dirty="0"/>
              <a:t>Label1.Style.Add("color", Session("color").</a:t>
            </a:r>
            <a:r>
              <a:rPr lang="en-US" dirty="0" err="1"/>
              <a:t>ToString</a:t>
            </a:r>
            <a:r>
              <a:rPr lang="en-US" dirty="0"/>
              <a:t>)</a:t>
            </a:r>
          </a:p>
          <a:p>
            <a:pPr lvl="1"/>
            <a:r>
              <a:rPr lang="en-US" dirty="0" smtClean="0"/>
              <a:t>Label1.Text </a:t>
            </a:r>
            <a:r>
              <a:rPr lang="en-US" dirty="0"/>
              <a:t>= Session("color").</a:t>
            </a:r>
            <a:r>
              <a:rPr lang="en-US" dirty="0" err="1" smtClean="0"/>
              <a:t>ToString</a:t>
            </a:r>
            <a:endParaRPr lang="en-US" dirty="0" smtClean="0"/>
          </a:p>
          <a:p>
            <a:r>
              <a:rPr lang="en-US" dirty="0" smtClean="0"/>
              <a:t>Webform2 Button Code:</a:t>
            </a:r>
          </a:p>
          <a:p>
            <a:pPr lvl="1"/>
            <a:r>
              <a:rPr lang="en-US" dirty="0" err="1"/>
              <a:t>Response.Redirect</a:t>
            </a:r>
            <a:r>
              <a:rPr lang="en-US" dirty="0"/>
              <a:t>("Webform1.aspx")</a:t>
            </a:r>
          </a:p>
          <a:p>
            <a:pPr lvl="1"/>
            <a:endParaRPr lang="en-US" dirty="0"/>
          </a:p>
          <a:p>
            <a:pPr lvl="1"/>
            <a:endParaRPr lang="en-US"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9018" r="88651" b="46561"/>
          <a:stretch/>
        </p:blipFill>
        <p:spPr bwMode="auto">
          <a:xfrm>
            <a:off x="2286000" y="1367588"/>
            <a:ext cx="1600200" cy="201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8175" r="92599" b="61158"/>
          <a:stretch/>
        </p:blipFill>
        <p:spPr bwMode="auto">
          <a:xfrm>
            <a:off x="4912895" y="1860884"/>
            <a:ext cx="72189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9146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dates</a:t>
            </a:r>
            <a:endParaRPr lang="en-US" dirty="0"/>
          </a:p>
        </p:txBody>
      </p:sp>
      <p:sp>
        <p:nvSpPr>
          <p:cNvPr id="3" name="Content Placeholder 2"/>
          <p:cNvSpPr>
            <a:spLocks noGrp="1"/>
          </p:cNvSpPr>
          <p:nvPr>
            <p:ph idx="1"/>
          </p:nvPr>
        </p:nvSpPr>
        <p:spPr>
          <a:xfrm>
            <a:off x="152400" y="3830054"/>
            <a:ext cx="8839200" cy="2723146"/>
          </a:xfrm>
        </p:spPr>
        <p:txBody>
          <a:bodyPr>
            <a:normAutofit fontScale="85000" lnSpcReduction="20000"/>
          </a:bodyPr>
          <a:lstStyle/>
          <a:p>
            <a:r>
              <a:rPr lang="en-US" dirty="0" smtClean="0"/>
              <a:t>Webform1 Button Code:</a:t>
            </a:r>
          </a:p>
          <a:p>
            <a:pPr lvl="1"/>
            <a:r>
              <a:rPr lang="en-US" dirty="0"/>
              <a:t>Session("</a:t>
            </a:r>
            <a:r>
              <a:rPr lang="en-US" dirty="0" err="1"/>
              <a:t>DateSelect</a:t>
            </a:r>
            <a:r>
              <a:rPr lang="en-US" dirty="0"/>
              <a:t>") = Calendar1.SelectedDate.Date</a:t>
            </a:r>
          </a:p>
          <a:p>
            <a:pPr lvl="1"/>
            <a:r>
              <a:rPr lang="en-US" dirty="0" err="1" smtClean="0"/>
              <a:t>Response.Redirect</a:t>
            </a:r>
            <a:r>
              <a:rPr lang="en-US" dirty="0"/>
              <a:t>("Webform2.aspx")   </a:t>
            </a:r>
          </a:p>
          <a:p>
            <a:r>
              <a:rPr lang="en-US" dirty="0" smtClean="0"/>
              <a:t>Webform2 Page Load Code:</a:t>
            </a:r>
          </a:p>
          <a:p>
            <a:pPr lvl="1"/>
            <a:r>
              <a:rPr lang="en-US" dirty="0"/>
              <a:t> Label1.Text = Session("</a:t>
            </a:r>
            <a:r>
              <a:rPr lang="en-US" dirty="0" err="1"/>
              <a:t>DateSelect</a:t>
            </a:r>
            <a:r>
              <a:rPr lang="en-US" dirty="0"/>
              <a:t>").</a:t>
            </a:r>
            <a:r>
              <a:rPr lang="en-US" dirty="0" err="1" smtClean="0"/>
              <a:t>ToString</a:t>
            </a:r>
            <a:endParaRPr lang="en-US" dirty="0" smtClean="0"/>
          </a:p>
          <a:p>
            <a:r>
              <a:rPr lang="en-US" dirty="0" smtClean="0"/>
              <a:t>Webform2 Button Code:</a:t>
            </a:r>
          </a:p>
          <a:p>
            <a:pPr lvl="1"/>
            <a:r>
              <a:rPr lang="en-US" dirty="0" err="1"/>
              <a:t>Response.Redirect</a:t>
            </a:r>
            <a:r>
              <a:rPr lang="en-US" dirty="0"/>
              <a:t>("Webform1.aspx")</a:t>
            </a:r>
          </a:p>
          <a:p>
            <a:pPr marL="457200" lvl="1" indent="0">
              <a:buNone/>
            </a:pPr>
            <a:endParaRPr lang="en-US" dirty="0"/>
          </a:p>
          <a:p>
            <a:pPr lvl="1"/>
            <a:endParaRPr lang="en-US"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7895" r="72697" b="27755"/>
          <a:stretch/>
        </p:blipFill>
        <p:spPr bwMode="auto">
          <a:xfrm>
            <a:off x="838200" y="1295400"/>
            <a:ext cx="2662989" cy="2534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8456" r="82895" b="60035"/>
          <a:stretch/>
        </p:blipFill>
        <p:spPr bwMode="auto">
          <a:xfrm>
            <a:off x="4876800" y="2009272"/>
            <a:ext cx="1668379" cy="657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3263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Sample for transferring username to other </a:t>
            </a:r>
            <a:r>
              <a:rPr lang="en-US" dirty="0" err="1" smtClean="0"/>
              <a:t>webform</a:t>
            </a:r>
            <a:endParaRPr lang="en-US" dirty="0"/>
          </a:p>
        </p:txBody>
      </p:sp>
      <p:sp>
        <p:nvSpPr>
          <p:cNvPr id="3" name="Content Placeholder 2"/>
          <p:cNvSpPr>
            <a:spLocks noGrp="1"/>
          </p:cNvSpPr>
          <p:nvPr>
            <p:ph idx="1"/>
          </p:nvPr>
        </p:nvSpPr>
        <p:spPr>
          <a:xfrm>
            <a:off x="152400" y="2895600"/>
            <a:ext cx="8839200" cy="3657600"/>
          </a:xfrm>
        </p:spPr>
        <p:txBody>
          <a:bodyPr>
            <a:normAutofit fontScale="85000" lnSpcReduction="20000"/>
          </a:bodyPr>
          <a:lstStyle/>
          <a:p>
            <a:r>
              <a:rPr lang="en-US" dirty="0" smtClean="0"/>
              <a:t>Webform1 Button Code:</a:t>
            </a:r>
          </a:p>
          <a:p>
            <a:pPr lvl="1"/>
            <a:r>
              <a:rPr lang="en-US" dirty="0"/>
              <a:t>If </a:t>
            </a:r>
            <a:r>
              <a:rPr lang="en-US" dirty="0" err="1"/>
              <a:t>IsValid</a:t>
            </a:r>
            <a:r>
              <a:rPr lang="en-US" dirty="0"/>
              <a:t> Then</a:t>
            </a:r>
          </a:p>
          <a:p>
            <a:pPr lvl="1"/>
            <a:r>
              <a:rPr lang="en-US" dirty="0" smtClean="0"/>
              <a:t>Session</a:t>
            </a:r>
            <a:r>
              <a:rPr lang="en-US" dirty="0"/>
              <a:t>("username") = TextBox1.Text</a:t>
            </a:r>
          </a:p>
          <a:p>
            <a:pPr lvl="1"/>
            <a:r>
              <a:rPr lang="en-US" dirty="0" err="1" smtClean="0"/>
              <a:t>Response.Redirect</a:t>
            </a:r>
            <a:r>
              <a:rPr lang="en-US" dirty="0"/>
              <a:t>("Webform2.aspx")</a:t>
            </a:r>
          </a:p>
          <a:p>
            <a:pPr lvl="1"/>
            <a:r>
              <a:rPr lang="en-US" dirty="0" smtClean="0"/>
              <a:t>End </a:t>
            </a:r>
            <a:r>
              <a:rPr lang="en-US" dirty="0"/>
              <a:t>If  </a:t>
            </a:r>
            <a:endParaRPr lang="en-US" dirty="0" smtClean="0"/>
          </a:p>
          <a:p>
            <a:r>
              <a:rPr lang="en-US" dirty="0" smtClean="0"/>
              <a:t>Webform2 Page Load Code:</a:t>
            </a:r>
          </a:p>
          <a:p>
            <a:pPr lvl="1"/>
            <a:r>
              <a:rPr lang="en-US" dirty="0"/>
              <a:t>Label1.Text = "Welcome " + Session("username").</a:t>
            </a:r>
            <a:r>
              <a:rPr lang="en-US" dirty="0" err="1" smtClean="0"/>
              <a:t>ToString</a:t>
            </a:r>
            <a:endParaRPr lang="en-US" dirty="0" smtClean="0"/>
          </a:p>
          <a:p>
            <a:r>
              <a:rPr lang="en-US" dirty="0" smtClean="0"/>
              <a:t>Webform2 Button Code:</a:t>
            </a:r>
          </a:p>
          <a:p>
            <a:pPr lvl="1"/>
            <a:r>
              <a:rPr lang="en-US" dirty="0" err="1"/>
              <a:t>Response.Redirect</a:t>
            </a:r>
            <a:r>
              <a:rPr lang="en-US" dirty="0"/>
              <a:t>("Webform1.aspx")</a:t>
            </a:r>
          </a:p>
          <a:p>
            <a:pPr marL="457200" lvl="1" indent="0">
              <a:buNone/>
            </a:pPr>
            <a:endParaRPr lang="en-US" dirty="0"/>
          </a:p>
          <a:p>
            <a:pPr lvl="1"/>
            <a:endParaRPr lang="en-US" dirty="0"/>
          </a:p>
          <a:p>
            <a:pPr lvl="1"/>
            <a:endParaRPr lang="en-US" dirty="0"/>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8175" r="70559" b="57790"/>
          <a:stretch/>
        </p:blipFill>
        <p:spPr bwMode="auto">
          <a:xfrm>
            <a:off x="1524000" y="1921041"/>
            <a:ext cx="2871537" cy="80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7193" r="86678" b="60596"/>
          <a:stretch/>
        </p:blipFill>
        <p:spPr bwMode="auto">
          <a:xfrm>
            <a:off x="5181600" y="1848851"/>
            <a:ext cx="1299411" cy="697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8227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t>Selection Statements</a:t>
            </a:r>
            <a:endParaRPr lang="en-US" dirty="0"/>
          </a:p>
        </p:txBody>
      </p:sp>
    </p:spTree>
    <p:extLst>
      <p:ext uri="{BB962C8B-B14F-4D97-AF65-F5344CB8AC3E}">
        <p14:creationId xmlns:p14="http://schemas.microsoft.com/office/powerpoint/2010/main" val="2714032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Making Decisions in a Program</a:t>
            </a:r>
            <a:endParaRPr lang="en-US" dirty="0"/>
          </a:p>
        </p:txBody>
      </p:sp>
      <p:sp>
        <p:nvSpPr>
          <p:cNvPr id="3" name="Content Placeholder 2"/>
          <p:cNvSpPr>
            <a:spLocks noGrp="1"/>
          </p:cNvSpPr>
          <p:nvPr>
            <p:ph idx="1"/>
          </p:nvPr>
        </p:nvSpPr>
        <p:spPr>
          <a:xfrm>
            <a:off x="152400" y="1600200"/>
            <a:ext cx="8839200" cy="5105400"/>
          </a:xfrm>
        </p:spPr>
        <p:txBody>
          <a:bodyPr>
            <a:normAutofit fontScale="92500" lnSpcReduction="20000"/>
          </a:bodyPr>
          <a:lstStyle/>
          <a:p>
            <a:r>
              <a:rPr lang="en-US" dirty="0" smtClean="0"/>
              <a:t>The </a:t>
            </a:r>
            <a:r>
              <a:rPr lang="en-US" b="1" dirty="0"/>
              <a:t>selection </a:t>
            </a:r>
            <a:r>
              <a:rPr lang="en-US" b="1" dirty="0" smtClean="0"/>
              <a:t>structure </a:t>
            </a:r>
            <a:r>
              <a:rPr lang="en-US" dirty="0" smtClean="0"/>
              <a:t>indicates </a:t>
            </a:r>
            <a:r>
              <a:rPr lang="en-US" dirty="0"/>
              <a:t>that a decision (based on some condition) needs to be </a:t>
            </a:r>
            <a:r>
              <a:rPr lang="en-US" dirty="0" smtClean="0"/>
              <a:t>made, followed </a:t>
            </a:r>
            <a:r>
              <a:rPr lang="en-US" dirty="0"/>
              <a:t>by an appropriate action derived from that decision. </a:t>
            </a:r>
            <a:r>
              <a:rPr lang="en-US" dirty="0" smtClean="0"/>
              <a:t>There are three </a:t>
            </a:r>
            <a:r>
              <a:rPr lang="en-US" dirty="0"/>
              <a:t>types of selection structures: single-alternative, </a:t>
            </a:r>
            <a:r>
              <a:rPr lang="en-US" dirty="0" smtClean="0"/>
              <a:t>dual-alternative, and </a:t>
            </a:r>
            <a:r>
              <a:rPr lang="en-US" dirty="0"/>
              <a:t>multiple-alternative</a:t>
            </a:r>
            <a:r>
              <a:rPr lang="en-US" dirty="0" smtClean="0"/>
              <a:t>.</a:t>
            </a:r>
          </a:p>
          <a:p>
            <a:r>
              <a:rPr lang="en-US" dirty="0" smtClean="0"/>
              <a:t>The </a:t>
            </a:r>
            <a:r>
              <a:rPr lang="en-US" b="1" dirty="0" smtClean="0"/>
              <a:t>single-alternative </a:t>
            </a:r>
            <a:r>
              <a:rPr lang="en-US" b="1" dirty="0"/>
              <a:t>selection </a:t>
            </a:r>
            <a:r>
              <a:rPr lang="en-US" b="1" dirty="0" smtClean="0"/>
              <a:t>structure</a:t>
            </a:r>
            <a:r>
              <a:rPr lang="en-US" dirty="0"/>
              <a:t> </a:t>
            </a:r>
            <a:r>
              <a:rPr lang="en-US" dirty="0" smtClean="0"/>
              <a:t>requires </a:t>
            </a:r>
            <a:r>
              <a:rPr lang="en-US" dirty="0"/>
              <a:t>a </a:t>
            </a:r>
            <a:r>
              <a:rPr lang="en-US" dirty="0" smtClean="0"/>
              <a:t>specific </a:t>
            </a:r>
            <a:r>
              <a:rPr lang="en-US" dirty="0"/>
              <a:t>set </a:t>
            </a:r>
            <a:r>
              <a:rPr lang="en-US" dirty="0" smtClean="0"/>
              <a:t>of tasks </a:t>
            </a:r>
            <a:r>
              <a:rPr lang="en-US" dirty="0"/>
              <a:t>to be performed only when the condition is true</a:t>
            </a:r>
            <a:r>
              <a:rPr lang="en-US" dirty="0" smtClean="0"/>
              <a:t>.</a:t>
            </a:r>
          </a:p>
          <a:p>
            <a:r>
              <a:rPr lang="en-US" dirty="0" smtClean="0"/>
              <a:t>The </a:t>
            </a:r>
            <a:r>
              <a:rPr lang="en-US" b="1" dirty="0" smtClean="0"/>
              <a:t>dual-alternative </a:t>
            </a:r>
            <a:r>
              <a:rPr lang="en-US" b="1" dirty="0"/>
              <a:t>selection </a:t>
            </a:r>
            <a:r>
              <a:rPr lang="en-US" b="1" dirty="0" smtClean="0"/>
              <a:t>structure</a:t>
            </a:r>
            <a:r>
              <a:rPr lang="en-US" dirty="0"/>
              <a:t> </a:t>
            </a:r>
            <a:r>
              <a:rPr lang="en-US" dirty="0" smtClean="0"/>
              <a:t>contains </a:t>
            </a:r>
            <a:r>
              <a:rPr lang="en-US" dirty="0"/>
              <a:t>one set of tasks </a:t>
            </a:r>
            <a:r>
              <a:rPr lang="en-US" dirty="0" smtClean="0"/>
              <a:t>to perform </a:t>
            </a:r>
            <a:r>
              <a:rPr lang="en-US" dirty="0"/>
              <a:t>when the condition is true, but a </a:t>
            </a:r>
            <a:r>
              <a:rPr lang="en-US" dirty="0" smtClean="0"/>
              <a:t>different </a:t>
            </a:r>
            <a:r>
              <a:rPr lang="en-US" dirty="0"/>
              <a:t>set of tasks to </a:t>
            </a:r>
            <a:r>
              <a:rPr lang="en-US" dirty="0" smtClean="0"/>
              <a:t>perform when </a:t>
            </a:r>
            <a:r>
              <a:rPr lang="en-US" dirty="0"/>
              <a:t>the condition is false. </a:t>
            </a:r>
          </a:p>
        </p:txBody>
      </p:sp>
    </p:spTree>
    <p:extLst>
      <p:ext uri="{BB962C8B-B14F-4D97-AF65-F5344CB8AC3E}">
        <p14:creationId xmlns:p14="http://schemas.microsoft.com/office/powerpoint/2010/main" val="3119417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If . . . Then . . . Else statement</a:t>
            </a:r>
            <a:br>
              <a:rPr lang="en-US" b="1" dirty="0"/>
            </a:br>
            <a:endParaRPr lang="en-US" dirty="0"/>
          </a:p>
        </p:txBody>
      </p:sp>
      <p:sp>
        <p:nvSpPr>
          <p:cNvPr id="3" name="Content Placeholder 2"/>
          <p:cNvSpPr>
            <a:spLocks noGrp="1"/>
          </p:cNvSpPr>
          <p:nvPr>
            <p:ph idx="1"/>
          </p:nvPr>
        </p:nvSpPr>
        <p:spPr/>
        <p:txBody>
          <a:bodyPr>
            <a:normAutofit/>
          </a:bodyPr>
          <a:lstStyle/>
          <a:p>
            <a:r>
              <a:rPr lang="en-US" dirty="0" smtClean="0"/>
              <a:t>Syntax</a:t>
            </a:r>
            <a:endParaRPr lang="en-US" dirty="0"/>
          </a:p>
          <a:p>
            <a:pPr marL="0" indent="0">
              <a:buNone/>
            </a:pPr>
            <a:r>
              <a:rPr lang="en-US" b="1" dirty="0"/>
              <a:t>If </a:t>
            </a:r>
            <a:r>
              <a:rPr lang="en-US" i="1" dirty="0"/>
              <a:t>condition </a:t>
            </a:r>
            <a:r>
              <a:rPr lang="en-US" b="1" dirty="0"/>
              <a:t>Then</a:t>
            </a:r>
          </a:p>
          <a:p>
            <a:pPr marL="0" indent="0">
              <a:buNone/>
            </a:pPr>
            <a:r>
              <a:rPr lang="en-US" i="1" dirty="0" smtClean="0"/>
              <a:t>	statement </a:t>
            </a:r>
            <a:r>
              <a:rPr lang="en-US" i="1" dirty="0"/>
              <a:t>block to be processed when </a:t>
            </a:r>
            <a:r>
              <a:rPr lang="en-US" i="1" dirty="0" smtClean="0"/>
              <a:t>the 	condition </a:t>
            </a:r>
            <a:r>
              <a:rPr lang="en-US" i="1" dirty="0"/>
              <a:t>is true</a:t>
            </a:r>
          </a:p>
          <a:p>
            <a:pPr marL="0" indent="0">
              <a:buNone/>
            </a:pPr>
            <a:r>
              <a:rPr lang="en-US" b="1" dirty="0"/>
              <a:t>[Else</a:t>
            </a:r>
          </a:p>
          <a:p>
            <a:pPr marL="0" indent="0">
              <a:buNone/>
            </a:pPr>
            <a:r>
              <a:rPr lang="en-US" i="1" dirty="0" smtClean="0"/>
              <a:t>	statement </a:t>
            </a:r>
            <a:r>
              <a:rPr lang="en-US" i="1" dirty="0"/>
              <a:t>block to be processed when the </a:t>
            </a:r>
            <a:r>
              <a:rPr lang="en-US" i="1" dirty="0" smtClean="0"/>
              <a:t>	condition </a:t>
            </a:r>
            <a:r>
              <a:rPr lang="en-US" i="1" dirty="0"/>
              <a:t>is false</a:t>
            </a:r>
            <a:r>
              <a:rPr lang="en-US" dirty="0"/>
              <a:t>]</a:t>
            </a:r>
          </a:p>
          <a:p>
            <a:pPr marL="0" indent="0">
              <a:buNone/>
            </a:pPr>
            <a:r>
              <a:rPr lang="en-US" b="1" dirty="0"/>
              <a:t>End If</a:t>
            </a:r>
            <a:endParaRPr lang="en-US" dirty="0"/>
          </a:p>
        </p:txBody>
      </p:sp>
    </p:spTree>
    <p:extLst>
      <p:ext uri="{BB962C8B-B14F-4D97-AF65-F5344CB8AC3E}">
        <p14:creationId xmlns:p14="http://schemas.microsoft.com/office/powerpoint/2010/main" val="1610306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Sample for IF…THEN…ELSE Statement</a:t>
            </a:r>
            <a:endParaRPr lang="en-US" dirty="0"/>
          </a:p>
        </p:txBody>
      </p:sp>
      <p:sp>
        <p:nvSpPr>
          <p:cNvPr id="3" name="Content Placeholder 2"/>
          <p:cNvSpPr>
            <a:spLocks noGrp="1"/>
          </p:cNvSpPr>
          <p:nvPr>
            <p:ph idx="1"/>
          </p:nvPr>
        </p:nvSpPr>
        <p:spPr>
          <a:xfrm>
            <a:off x="533400" y="3200400"/>
            <a:ext cx="8229600" cy="3429000"/>
          </a:xfrm>
        </p:spPr>
        <p:txBody>
          <a:bodyPr>
            <a:normAutofit fontScale="70000" lnSpcReduction="20000"/>
          </a:bodyPr>
          <a:lstStyle/>
          <a:p>
            <a:r>
              <a:rPr lang="en-US" dirty="0" smtClean="0"/>
              <a:t>Code for Button:</a:t>
            </a:r>
          </a:p>
          <a:p>
            <a:pPr lvl="1"/>
            <a:r>
              <a:rPr lang="en-US" dirty="0" smtClean="0"/>
              <a:t>Dim </a:t>
            </a:r>
            <a:r>
              <a:rPr lang="en-US" dirty="0"/>
              <a:t>Total, Discount As Double</a:t>
            </a:r>
          </a:p>
          <a:p>
            <a:pPr lvl="1"/>
            <a:r>
              <a:rPr lang="en-US" dirty="0" smtClean="0"/>
              <a:t>Total </a:t>
            </a:r>
            <a:r>
              <a:rPr lang="en-US" dirty="0"/>
              <a:t>= Val(TextBox1.Text) * Val(TextBox2.Text)</a:t>
            </a:r>
          </a:p>
          <a:p>
            <a:pPr lvl="1"/>
            <a:r>
              <a:rPr lang="en-US" dirty="0" smtClean="0"/>
              <a:t>If </a:t>
            </a:r>
            <a:r>
              <a:rPr lang="en-US" dirty="0"/>
              <a:t>Val(TextBox2.Text) &gt; 5 Then</a:t>
            </a:r>
          </a:p>
          <a:p>
            <a:pPr lvl="2"/>
            <a:r>
              <a:rPr lang="en-US" dirty="0" smtClean="0"/>
              <a:t>Discount </a:t>
            </a:r>
            <a:r>
              <a:rPr lang="en-US" dirty="0"/>
              <a:t>= Total * 0.1</a:t>
            </a:r>
          </a:p>
          <a:p>
            <a:pPr lvl="1"/>
            <a:r>
              <a:rPr lang="en-US" dirty="0" smtClean="0"/>
              <a:t>Else</a:t>
            </a:r>
            <a:endParaRPr lang="en-US" dirty="0"/>
          </a:p>
          <a:p>
            <a:pPr lvl="2"/>
            <a:r>
              <a:rPr lang="en-US" dirty="0" smtClean="0"/>
              <a:t>Discount </a:t>
            </a:r>
            <a:r>
              <a:rPr lang="en-US" dirty="0"/>
              <a:t>= 0</a:t>
            </a:r>
          </a:p>
          <a:p>
            <a:pPr lvl="1"/>
            <a:r>
              <a:rPr lang="en-US" dirty="0" smtClean="0"/>
              <a:t>End </a:t>
            </a:r>
            <a:r>
              <a:rPr lang="en-US" dirty="0"/>
              <a:t>If</a:t>
            </a:r>
          </a:p>
          <a:p>
            <a:pPr lvl="1"/>
            <a:r>
              <a:rPr lang="en-US" dirty="0" smtClean="0"/>
              <a:t>Total </a:t>
            </a:r>
            <a:r>
              <a:rPr lang="en-US" dirty="0"/>
              <a:t>= Total - Discount</a:t>
            </a:r>
          </a:p>
          <a:p>
            <a:pPr lvl="1"/>
            <a:r>
              <a:rPr lang="en-US" dirty="0" smtClean="0"/>
              <a:t>TextBox3.Text </a:t>
            </a:r>
            <a:r>
              <a:rPr lang="en-US" dirty="0"/>
              <a:t>= Discount</a:t>
            </a:r>
          </a:p>
          <a:p>
            <a:pPr lvl="1"/>
            <a:r>
              <a:rPr lang="en-US" dirty="0" smtClean="0"/>
              <a:t>TextBox4.Text </a:t>
            </a:r>
            <a:r>
              <a:rPr lang="en-US" dirty="0"/>
              <a:t>= Total</a:t>
            </a:r>
          </a:p>
          <a:p>
            <a:pPr lvl="1"/>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7895" r="72862" b="44596"/>
          <a:stretch/>
        </p:blipFill>
        <p:spPr bwMode="auto">
          <a:xfrm>
            <a:off x="2362200" y="1143000"/>
            <a:ext cx="4648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7797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Operators</a:t>
            </a:r>
            <a:endParaRPr lang="en-US" dirty="0"/>
          </a:p>
        </p:txBody>
      </p:sp>
      <p:sp>
        <p:nvSpPr>
          <p:cNvPr id="3" name="Content Placeholder 2"/>
          <p:cNvSpPr>
            <a:spLocks noGrp="1"/>
          </p:cNvSpPr>
          <p:nvPr>
            <p:ph idx="1"/>
          </p:nvPr>
        </p:nvSpPr>
        <p:spPr>
          <a:xfrm>
            <a:off x="457200" y="1600200"/>
            <a:ext cx="8229600" cy="2514599"/>
          </a:xfrm>
        </p:spPr>
        <p:txBody>
          <a:bodyPr>
            <a:normAutofit fontScale="92500"/>
          </a:bodyPr>
          <a:lstStyle/>
          <a:p>
            <a:r>
              <a:rPr lang="en-US" dirty="0"/>
              <a:t>T</a:t>
            </a:r>
            <a:r>
              <a:rPr lang="en-US" dirty="0" smtClean="0"/>
              <a:t>he </a:t>
            </a:r>
            <a:r>
              <a:rPr lang="en-US" dirty="0"/>
              <a:t>condition in an If . . . </a:t>
            </a:r>
            <a:r>
              <a:rPr lang="en-US" dirty="0" smtClean="0"/>
              <a:t>Then </a:t>
            </a:r>
            <a:r>
              <a:rPr lang="en-US" dirty="0"/>
              <a:t>. . . Else </a:t>
            </a:r>
            <a:r>
              <a:rPr lang="en-US" dirty="0" smtClean="0"/>
              <a:t>statement can </a:t>
            </a:r>
            <a:r>
              <a:rPr lang="en-US" dirty="0"/>
              <a:t>contain comparison operators. </a:t>
            </a:r>
            <a:r>
              <a:rPr lang="en-US" dirty="0" smtClean="0"/>
              <a:t>The </a:t>
            </a:r>
            <a:r>
              <a:rPr lang="en-US" dirty="0"/>
              <a:t>operators are called </a:t>
            </a:r>
            <a:r>
              <a:rPr lang="en-US" b="1" dirty="0" smtClean="0"/>
              <a:t>comparison operators </a:t>
            </a:r>
            <a:r>
              <a:rPr lang="en-US" dirty="0"/>
              <a:t>because they are used to compare two values. </a:t>
            </a:r>
            <a:r>
              <a:rPr lang="en-US" dirty="0" smtClean="0"/>
              <a:t>The comparison always </a:t>
            </a:r>
            <a:r>
              <a:rPr lang="en-US" dirty="0"/>
              <a:t>results in a Boolean value.</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4375" t="33790" r="28290" b="42351"/>
          <a:stretch/>
        </p:blipFill>
        <p:spPr bwMode="auto">
          <a:xfrm>
            <a:off x="762000" y="4427621"/>
            <a:ext cx="7543800" cy="1973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4078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dirty="0" smtClean="0"/>
              <a:t>Introduction to HTML</a:t>
            </a:r>
            <a:endParaRPr lang="en-US" dirty="0"/>
          </a:p>
        </p:txBody>
      </p:sp>
      <p:sp>
        <p:nvSpPr>
          <p:cNvPr id="3" name="Content Placeholder 2"/>
          <p:cNvSpPr>
            <a:spLocks noGrp="1"/>
          </p:cNvSpPr>
          <p:nvPr>
            <p:ph idx="1"/>
          </p:nvPr>
        </p:nvSpPr>
        <p:spPr>
          <a:xfrm>
            <a:off x="152400" y="685800"/>
            <a:ext cx="8839200" cy="6019800"/>
          </a:xfrm>
        </p:spPr>
        <p:txBody>
          <a:bodyPr>
            <a:normAutofit fontScale="92500" lnSpcReduction="10000"/>
          </a:bodyPr>
          <a:lstStyle/>
          <a:p>
            <a:r>
              <a:rPr lang="en-US" dirty="0" smtClean="0"/>
              <a:t>Elements and tags:</a:t>
            </a:r>
          </a:p>
          <a:p>
            <a:pPr lvl="1"/>
            <a:r>
              <a:rPr lang="en-US" dirty="0" smtClean="0"/>
              <a:t>An </a:t>
            </a:r>
            <a:r>
              <a:rPr lang="en-US" i="1" dirty="0" smtClean="0"/>
              <a:t>HTML document </a:t>
            </a:r>
            <a:r>
              <a:rPr lang="en-US" dirty="0" smtClean="0"/>
              <a:t>includes </a:t>
            </a:r>
            <a:r>
              <a:rPr lang="en-US" i="1" dirty="0" smtClean="0"/>
              <a:t>HTML elements</a:t>
            </a:r>
            <a:r>
              <a:rPr lang="en-US" dirty="0" smtClean="0"/>
              <a:t> that</a:t>
            </a:r>
            <a:r>
              <a:rPr lang="en-US" i="1" dirty="0" smtClean="0"/>
              <a:t> </a:t>
            </a:r>
            <a:r>
              <a:rPr lang="en-US" dirty="0" smtClean="0"/>
              <a:t>specify the content and structure of the page.</a:t>
            </a:r>
          </a:p>
          <a:p>
            <a:pPr lvl="1"/>
            <a:r>
              <a:rPr lang="en-US" dirty="0" smtClean="0"/>
              <a:t>Most HTML elements have three parts: a start tag, content, and an end tag. Each tag is coded within a set of brackets(&lt;&gt;).</a:t>
            </a:r>
          </a:p>
          <a:p>
            <a:pPr lvl="1"/>
            <a:r>
              <a:rPr lang="en-US" dirty="0" smtClean="0"/>
              <a:t>An element’s </a:t>
            </a:r>
            <a:r>
              <a:rPr lang="en-US" i="1" dirty="0" smtClean="0"/>
              <a:t>start tag</a:t>
            </a:r>
            <a:r>
              <a:rPr lang="en-US" dirty="0" smtClean="0"/>
              <a:t> include the name of the element. The </a:t>
            </a:r>
            <a:r>
              <a:rPr lang="en-US" i="1" dirty="0" smtClean="0"/>
              <a:t>end tag</a:t>
            </a:r>
            <a:r>
              <a:rPr lang="en-US" dirty="0" smtClean="0"/>
              <a:t> includes the element name preceded by a slash. And the </a:t>
            </a:r>
            <a:r>
              <a:rPr lang="en-US" i="1" dirty="0" smtClean="0"/>
              <a:t>content</a:t>
            </a:r>
            <a:r>
              <a:rPr lang="en-US" dirty="0" smtClean="0"/>
              <a:t> includes everything that appears between the start and end tags.</a:t>
            </a:r>
          </a:p>
          <a:p>
            <a:pPr lvl="1"/>
            <a:r>
              <a:rPr lang="en-US" dirty="0" smtClean="0"/>
              <a:t>Some HTML elements have no content or end tag. For example, the &lt;</a:t>
            </a:r>
            <a:r>
              <a:rPr lang="en-US" dirty="0" err="1" smtClean="0"/>
              <a:t>br</a:t>
            </a:r>
            <a:r>
              <a:rPr lang="en-US" dirty="0" smtClean="0"/>
              <a:t> /&gt; element, which forces a line break, consists of just one tag. This type of tag is called a </a:t>
            </a:r>
            <a:r>
              <a:rPr lang="en-US" i="1" dirty="0" smtClean="0"/>
              <a:t>self-closing tag</a:t>
            </a:r>
            <a:r>
              <a:rPr lang="en-US" dirty="0" smtClean="0"/>
              <a:t>.</a:t>
            </a:r>
          </a:p>
          <a:p>
            <a:pPr lvl="1"/>
            <a:r>
              <a:rPr lang="en-US" dirty="0" smtClean="0"/>
              <a:t>You should use lowercase letters for all your tags.</a:t>
            </a:r>
          </a:p>
        </p:txBody>
      </p:sp>
    </p:spTree>
    <p:extLst>
      <p:ext uri="{BB962C8B-B14F-4D97-AF65-F5344CB8AC3E}">
        <p14:creationId xmlns:p14="http://schemas.microsoft.com/office/powerpoint/2010/main" val="40301646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for Comparison Operators</a:t>
            </a:r>
            <a:endParaRPr lang="en-US" dirty="0"/>
          </a:p>
        </p:txBody>
      </p:sp>
      <p:sp>
        <p:nvSpPr>
          <p:cNvPr id="3" name="Content Placeholder 2"/>
          <p:cNvSpPr>
            <a:spLocks noGrp="1"/>
          </p:cNvSpPr>
          <p:nvPr>
            <p:ph idx="1"/>
          </p:nvPr>
        </p:nvSpPr>
        <p:spPr>
          <a:xfrm>
            <a:off x="152400" y="3600450"/>
            <a:ext cx="8839200" cy="3257550"/>
          </a:xfrm>
        </p:spPr>
        <p:txBody>
          <a:bodyPr>
            <a:normAutofit fontScale="70000" lnSpcReduction="20000"/>
          </a:bodyPr>
          <a:lstStyle/>
          <a:p>
            <a:r>
              <a:rPr lang="en-US" dirty="0" smtClean="0"/>
              <a:t>Code for Button:</a:t>
            </a:r>
          </a:p>
          <a:p>
            <a:pPr lvl="1"/>
            <a:r>
              <a:rPr lang="en-US" dirty="0" smtClean="0"/>
              <a:t>If </a:t>
            </a:r>
            <a:r>
              <a:rPr lang="en-US" dirty="0" err="1"/>
              <a:t>IsValid</a:t>
            </a:r>
            <a:r>
              <a:rPr lang="en-US" dirty="0"/>
              <a:t> Then</a:t>
            </a:r>
          </a:p>
          <a:p>
            <a:pPr lvl="2"/>
            <a:r>
              <a:rPr lang="en-US" dirty="0" smtClean="0"/>
              <a:t>Dim </a:t>
            </a:r>
            <a:r>
              <a:rPr lang="en-US" dirty="0" err="1"/>
              <a:t>DateBorrowed</a:t>
            </a:r>
            <a:r>
              <a:rPr lang="en-US" dirty="0"/>
              <a:t> As Date</a:t>
            </a:r>
          </a:p>
          <a:p>
            <a:pPr lvl="2"/>
            <a:r>
              <a:rPr lang="en-US" dirty="0" smtClean="0"/>
              <a:t>Dim </a:t>
            </a:r>
            <a:r>
              <a:rPr lang="en-US" dirty="0" err="1"/>
              <a:t>DateReturned</a:t>
            </a:r>
            <a:r>
              <a:rPr lang="en-US" dirty="0"/>
              <a:t> As Date</a:t>
            </a:r>
          </a:p>
          <a:p>
            <a:pPr lvl="2"/>
            <a:r>
              <a:rPr lang="en-US" dirty="0" err="1" smtClean="0"/>
              <a:t>DateBorrowed</a:t>
            </a:r>
            <a:r>
              <a:rPr lang="en-US" dirty="0" smtClean="0"/>
              <a:t> </a:t>
            </a:r>
            <a:r>
              <a:rPr lang="en-US" dirty="0"/>
              <a:t>= TextBox1.Text</a:t>
            </a:r>
          </a:p>
          <a:p>
            <a:pPr lvl="2"/>
            <a:r>
              <a:rPr lang="en-US" dirty="0" err="1" smtClean="0"/>
              <a:t>DateReturned</a:t>
            </a:r>
            <a:r>
              <a:rPr lang="en-US" dirty="0" smtClean="0"/>
              <a:t> </a:t>
            </a:r>
            <a:r>
              <a:rPr lang="en-US" dirty="0"/>
              <a:t>= TextBox2.Text</a:t>
            </a:r>
          </a:p>
          <a:p>
            <a:pPr lvl="2"/>
            <a:r>
              <a:rPr lang="en-US" dirty="0" smtClean="0"/>
              <a:t>If </a:t>
            </a:r>
            <a:r>
              <a:rPr lang="en-US" dirty="0" err="1"/>
              <a:t>DateBorrowed</a:t>
            </a:r>
            <a:r>
              <a:rPr lang="en-US" dirty="0"/>
              <a:t> &gt; </a:t>
            </a:r>
            <a:r>
              <a:rPr lang="en-US" dirty="0" err="1"/>
              <a:t>DateReturned</a:t>
            </a:r>
            <a:r>
              <a:rPr lang="en-US" dirty="0"/>
              <a:t> Then</a:t>
            </a:r>
          </a:p>
          <a:p>
            <a:pPr lvl="3"/>
            <a:r>
              <a:rPr lang="en-US" dirty="0" smtClean="0"/>
              <a:t>Label3.Text </a:t>
            </a:r>
            <a:r>
              <a:rPr lang="en-US" dirty="0"/>
              <a:t>= "Date Borrowed must be less than Date Returned"</a:t>
            </a:r>
          </a:p>
          <a:p>
            <a:pPr lvl="2"/>
            <a:r>
              <a:rPr lang="en-US" dirty="0" smtClean="0"/>
              <a:t>Else</a:t>
            </a:r>
            <a:endParaRPr lang="en-US" dirty="0"/>
          </a:p>
          <a:p>
            <a:pPr lvl="3"/>
            <a:r>
              <a:rPr lang="en-US" dirty="0" smtClean="0"/>
              <a:t>Label3.Text </a:t>
            </a:r>
            <a:r>
              <a:rPr lang="en-US" dirty="0"/>
              <a:t>= "Dates are valid"</a:t>
            </a:r>
          </a:p>
          <a:p>
            <a:pPr lvl="2"/>
            <a:r>
              <a:rPr lang="en-US" dirty="0" smtClean="0"/>
              <a:t>End </a:t>
            </a:r>
            <a:r>
              <a:rPr lang="en-US" dirty="0"/>
              <a:t>If</a:t>
            </a:r>
          </a:p>
          <a:p>
            <a:pPr lvl="1"/>
            <a:r>
              <a:rPr lang="en-US" dirty="0" smtClean="0"/>
              <a:t>End </a:t>
            </a:r>
            <a:r>
              <a:rPr lang="en-US" dirty="0"/>
              <a:t>If</a:t>
            </a:r>
          </a:p>
          <a:p>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454" t="22842" r="70888" b="38579"/>
          <a:stretch/>
        </p:blipFill>
        <p:spPr bwMode="auto">
          <a:xfrm>
            <a:off x="336884" y="1371600"/>
            <a:ext cx="2502569" cy="220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7895" r="69737" b="31685"/>
          <a:stretch/>
        </p:blipFill>
        <p:spPr bwMode="auto">
          <a:xfrm>
            <a:off x="2887579" y="1290387"/>
            <a:ext cx="2951747" cy="231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t="27333" r="71711" b="31965"/>
          <a:stretch/>
        </p:blipFill>
        <p:spPr bwMode="auto">
          <a:xfrm>
            <a:off x="5839326" y="1250282"/>
            <a:ext cx="2759242" cy="232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6283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Logical Operators</a:t>
            </a:r>
            <a:endParaRPr lang="en-US" dirty="0"/>
          </a:p>
        </p:txBody>
      </p:sp>
      <p:sp>
        <p:nvSpPr>
          <p:cNvPr id="3" name="Content Placeholder 2"/>
          <p:cNvSpPr>
            <a:spLocks noGrp="1"/>
          </p:cNvSpPr>
          <p:nvPr>
            <p:ph idx="1"/>
          </p:nvPr>
        </p:nvSpPr>
        <p:spPr>
          <a:xfrm>
            <a:off x="457200" y="1600201"/>
            <a:ext cx="8229600" cy="1600200"/>
          </a:xfrm>
        </p:spPr>
        <p:txBody>
          <a:bodyPr/>
          <a:lstStyle/>
          <a:p>
            <a:r>
              <a:rPr lang="en-US" dirty="0"/>
              <a:t>An If . . . </a:t>
            </a:r>
            <a:r>
              <a:rPr lang="en-US" dirty="0" smtClean="0"/>
              <a:t>Then </a:t>
            </a:r>
            <a:r>
              <a:rPr lang="en-US" dirty="0"/>
              <a:t>. . . Else statement’s condition also can contain logical </a:t>
            </a:r>
            <a:r>
              <a:rPr lang="en-US" dirty="0" smtClean="0"/>
              <a:t>operators, often </a:t>
            </a:r>
            <a:r>
              <a:rPr lang="en-US" dirty="0"/>
              <a:t>referred to as Boolean operators.</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789" t="21438" r="48849" b="46562"/>
          <a:stretch/>
        </p:blipFill>
        <p:spPr bwMode="auto">
          <a:xfrm>
            <a:off x="914400" y="3352800"/>
            <a:ext cx="73152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6119" t="68035" r="47039" b="19334"/>
          <a:stretch/>
        </p:blipFill>
        <p:spPr bwMode="auto">
          <a:xfrm>
            <a:off x="990600" y="5189622"/>
            <a:ext cx="7086600" cy="906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0687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for Logical Operators</a:t>
            </a:r>
            <a:endParaRPr lang="en-US" dirty="0"/>
          </a:p>
        </p:txBody>
      </p:sp>
      <p:sp>
        <p:nvSpPr>
          <p:cNvPr id="3" name="Content Placeholder 2"/>
          <p:cNvSpPr>
            <a:spLocks noGrp="1"/>
          </p:cNvSpPr>
          <p:nvPr>
            <p:ph idx="1"/>
          </p:nvPr>
        </p:nvSpPr>
        <p:spPr>
          <a:xfrm>
            <a:off x="0" y="3733800"/>
            <a:ext cx="9144000" cy="2971800"/>
          </a:xfrm>
        </p:spPr>
        <p:txBody>
          <a:bodyPr>
            <a:normAutofit fontScale="92500"/>
          </a:bodyPr>
          <a:lstStyle/>
          <a:p>
            <a:r>
              <a:rPr lang="en-US" dirty="0"/>
              <a:t> </a:t>
            </a:r>
            <a:r>
              <a:rPr lang="en-US" dirty="0" smtClean="0"/>
              <a:t>Code for Button:</a:t>
            </a:r>
          </a:p>
          <a:p>
            <a:pPr lvl="1"/>
            <a:r>
              <a:rPr lang="en-US" dirty="0" smtClean="0"/>
              <a:t>If </a:t>
            </a:r>
            <a:r>
              <a:rPr lang="en-US" dirty="0"/>
              <a:t>TextBox1.Text = "Admin" And TextBox2.Text = "Admin" Then</a:t>
            </a:r>
          </a:p>
          <a:p>
            <a:pPr lvl="2"/>
            <a:r>
              <a:rPr lang="en-US" dirty="0" err="1" smtClean="0"/>
              <a:t>MsgBox</a:t>
            </a:r>
            <a:r>
              <a:rPr lang="en-US" dirty="0"/>
              <a:t>("Welcome")</a:t>
            </a:r>
          </a:p>
          <a:p>
            <a:pPr lvl="1"/>
            <a:r>
              <a:rPr lang="en-US" dirty="0" smtClean="0"/>
              <a:t>Else</a:t>
            </a:r>
            <a:endParaRPr lang="en-US" dirty="0"/>
          </a:p>
          <a:p>
            <a:pPr lvl="2"/>
            <a:r>
              <a:rPr lang="en-US" dirty="0" err="1" smtClean="0"/>
              <a:t>MsgBox</a:t>
            </a:r>
            <a:r>
              <a:rPr lang="en-US" dirty="0"/>
              <a:t>("Invalid Username or Password")</a:t>
            </a:r>
          </a:p>
          <a:p>
            <a:pPr lvl="1"/>
            <a:r>
              <a:rPr lang="en-US" dirty="0" smtClean="0"/>
              <a:t>End </a:t>
            </a:r>
            <a:r>
              <a:rPr lang="en-US" dirty="0"/>
              <a:t>If</a:t>
            </a:r>
          </a:p>
          <a:p>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8918" r="76001" b="32102"/>
          <a:stretch/>
        </p:blipFill>
        <p:spPr bwMode="auto">
          <a:xfrm>
            <a:off x="1524000" y="1295400"/>
            <a:ext cx="2326105" cy="2213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7895" r="75576" b="32526"/>
          <a:stretch/>
        </p:blipFill>
        <p:spPr bwMode="auto">
          <a:xfrm>
            <a:off x="4800600" y="1295400"/>
            <a:ext cx="2382252" cy="226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8250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fontScale="92500" lnSpcReduction="20000"/>
          </a:bodyPr>
          <a:lstStyle/>
          <a:p>
            <a:r>
              <a:rPr lang="en-US" dirty="0" smtClean="0"/>
              <a:t>Attributes:</a:t>
            </a:r>
          </a:p>
          <a:p>
            <a:pPr lvl="1"/>
            <a:r>
              <a:rPr lang="en-US" i="1" dirty="0" smtClean="0"/>
              <a:t>Attributes</a:t>
            </a:r>
            <a:r>
              <a:rPr lang="en-US" dirty="0" smtClean="0"/>
              <a:t> can appear within a start tag to supply optional values. For example, you can use the id attribute to specify a ID for any element.</a:t>
            </a:r>
          </a:p>
          <a:p>
            <a:pPr lvl="1"/>
            <a:r>
              <a:rPr lang="en-US" dirty="0" smtClean="0"/>
              <a:t>All attribute values should be enclosed on quotation marks.</a:t>
            </a:r>
          </a:p>
          <a:p>
            <a:pPr lvl="1"/>
            <a:r>
              <a:rPr lang="en-US" dirty="0" smtClean="0"/>
              <a:t>Use spaces to separate attribute from one another.</a:t>
            </a:r>
          </a:p>
          <a:p>
            <a:r>
              <a:rPr lang="en-US" dirty="0" smtClean="0"/>
              <a:t>Comments and white space:</a:t>
            </a:r>
          </a:p>
          <a:p>
            <a:pPr lvl="1"/>
            <a:r>
              <a:rPr lang="en-US" dirty="0" smtClean="0"/>
              <a:t>A </a:t>
            </a:r>
            <a:r>
              <a:rPr lang="en-US" i="1" dirty="0" smtClean="0"/>
              <a:t>comment</a:t>
            </a:r>
            <a:r>
              <a:rPr lang="en-US" dirty="0" smtClean="0"/>
              <a:t> is text that appears between the &lt;!-and-&gt; characters. Web browsers ignore comments, so you can use them to document sections of your HTML code that might otherwise be confusing.</a:t>
            </a:r>
          </a:p>
          <a:p>
            <a:pPr lvl="1"/>
            <a:r>
              <a:rPr lang="en-US" i="1" dirty="0" smtClean="0"/>
              <a:t>White space, </a:t>
            </a:r>
            <a:r>
              <a:rPr lang="en-US" dirty="0" smtClean="0"/>
              <a:t>such as tabs, line returns, and consecutive spaces, is ignored by browsers. As a result, you can use space to indent lines of code and line breaks to separate elements from one another. Used properly, white space can make your HTML code easier to read.</a:t>
            </a:r>
          </a:p>
          <a:p>
            <a:pPr lvl="1"/>
            <a:r>
              <a:rPr lang="en-US" dirty="0" smtClean="0"/>
              <a:t>To force the browser to display two or more consecutive spaces, use the </a:t>
            </a:r>
            <a:r>
              <a:rPr lang="en-US" i="1" dirty="0" smtClean="0"/>
              <a:t>character entity</a:t>
            </a:r>
            <a:r>
              <a:rPr lang="en-US" dirty="0" smtClean="0"/>
              <a:t> &amp;</a:t>
            </a:r>
            <a:r>
              <a:rPr lang="en-US" dirty="0" err="1" smtClean="0"/>
              <a:t>nbsp</a:t>
            </a:r>
            <a:r>
              <a:rPr lang="en-US" dirty="0" smtClean="0"/>
              <a:t>; for each space.</a:t>
            </a:r>
            <a:endParaRPr lang="en-US" dirty="0"/>
          </a:p>
        </p:txBody>
      </p:sp>
    </p:spTree>
    <p:extLst>
      <p:ext uri="{BB962C8B-B14F-4D97-AF65-F5344CB8AC3E}">
        <p14:creationId xmlns:p14="http://schemas.microsoft.com/office/powerpoint/2010/main" val="10623462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9296400" cy="1143000"/>
          </a:xfrm>
        </p:spPr>
        <p:txBody>
          <a:bodyPr>
            <a:normAutofit fontScale="90000"/>
          </a:bodyPr>
          <a:lstStyle/>
          <a:p>
            <a:r>
              <a:rPr lang="en-US" dirty="0" smtClean="0"/>
              <a:t>How to work with HTML using Visual Studio</a:t>
            </a:r>
            <a:endParaRPr lang="en-US" dirty="0"/>
          </a:p>
        </p:txBody>
      </p:sp>
      <p:sp>
        <p:nvSpPr>
          <p:cNvPr id="3" name="Content Placeholder 2"/>
          <p:cNvSpPr>
            <a:spLocks noGrp="1"/>
          </p:cNvSpPr>
          <p:nvPr>
            <p:ph idx="1"/>
          </p:nvPr>
        </p:nvSpPr>
        <p:spPr>
          <a:xfrm>
            <a:off x="152400" y="838200"/>
            <a:ext cx="8763000" cy="5791200"/>
          </a:xfrm>
        </p:spPr>
        <p:txBody>
          <a:bodyPr>
            <a:normAutofit fontScale="92500" lnSpcReduction="10000"/>
          </a:bodyPr>
          <a:lstStyle/>
          <a:p>
            <a:r>
              <a:rPr lang="en-US" dirty="0" smtClean="0"/>
              <a:t>To edit the HTML for a web page in Visual Studio, display the page in Source view by clicking on the Source button at the bottom of the Web Forms Designer window.</a:t>
            </a:r>
          </a:p>
          <a:p>
            <a:r>
              <a:rPr lang="en-US" dirty="0" smtClean="0"/>
              <a:t>Visual Studio uses distinctive colors to identify various items in Source view. In addition, it highlights syntax errors with a red wavy underline so they’re easy to locate.</a:t>
            </a:r>
          </a:p>
          <a:p>
            <a:r>
              <a:rPr lang="en-US" dirty="0" smtClean="0"/>
              <a:t>When you enter the opening bracket (&lt;) for a start tag, Visual Studio displays a list of the available elements. To select an element, type one or more letters of the element or scroll to the element, and then press the Tab or Enter key.</a:t>
            </a:r>
            <a:endParaRPr lang="en-US" dirty="0"/>
          </a:p>
        </p:txBody>
      </p:sp>
    </p:spTree>
    <p:extLst>
      <p:ext uri="{BB962C8B-B14F-4D97-AF65-F5344CB8AC3E}">
        <p14:creationId xmlns:p14="http://schemas.microsoft.com/office/powerpoint/2010/main" val="27544188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629400"/>
          </a:xfrm>
        </p:spPr>
        <p:txBody>
          <a:bodyPr>
            <a:normAutofit/>
          </a:bodyPr>
          <a:lstStyle/>
          <a:p>
            <a:r>
              <a:rPr lang="en-US" dirty="0" smtClean="0"/>
              <a:t>When you enter the name of an HTML element followed by a space, Visual Studio displays a list of the attributes you can use with that element. To select an attribute, type one or more letters of the attribute or scroll to the attribute, and then press Tab or Enter key.</a:t>
            </a:r>
          </a:p>
          <a:p>
            <a:r>
              <a:rPr lang="en-US" dirty="0" smtClean="0"/>
              <a:t>When you enter the closing bracket (&gt;) for a start tag, Visual Studio automatically adds the end tag.</a:t>
            </a:r>
          </a:p>
          <a:p>
            <a:r>
              <a:rPr lang="en-US" dirty="0" smtClean="0"/>
              <a:t>You can also add or modify element attributes using the Properties window. To do that, move the insertion point into tag for the element to display its attributes in the Properties window and then change the attribute values as appropriate.</a:t>
            </a:r>
            <a:endParaRPr lang="en-US" dirty="0"/>
          </a:p>
        </p:txBody>
      </p:sp>
    </p:spTree>
    <p:extLst>
      <p:ext uri="{BB962C8B-B14F-4D97-AF65-F5344CB8AC3E}">
        <p14:creationId xmlns:p14="http://schemas.microsoft.com/office/powerpoint/2010/main" val="1918397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web server controls are rendered</a:t>
            </a:r>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967" t="18351" r="18585" b="13718"/>
          <a:stretch/>
        </p:blipFill>
        <p:spPr bwMode="auto">
          <a:xfrm>
            <a:off x="381000" y="1620252"/>
            <a:ext cx="8305800" cy="4932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4008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ASP.NET control tags and HTML Tags</a:t>
            </a: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132" t="15263" r="14967" b="13719"/>
          <a:stretch/>
        </p:blipFill>
        <p:spPr bwMode="auto">
          <a:xfrm>
            <a:off x="533400" y="1676400"/>
            <a:ext cx="80772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9731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lstStyle/>
          <a:p>
            <a:r>
              <a:rPr lang="en-US" dirty="0" smtClean="0"/>
              <a:t>Session State</a:t>
            </a:r>
            <a:endParaRPr lang="en-US" dirty="0"/>
          </a:p>
        </p:txBody>
      </p:sp>
    </p:spTree>
    <p:extLst>
      <p:ext uri="{BB962C8B-B14F-4D97-AF65-F5344CB8AC3E}">
        <p14:creationId xmlns:p14="http://schemas.microsoft.com/office/powerpoint/2010/main" val="1128355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How to use Session State</a:t>
            </a:r>
            <a:endParaRPr lang="en-US" dirty="0"/>
          </a:p>
        </p:txBody>
      </p:sp>
      <p:sp>
        <p:nvSpPr>
          <p:cNvPr id="3" name="Content Placeholder 2"/>
          <p:cNvSpPr>
            <a:spLocks noGrp="1"/>
          </p:cNvSpPr>
          <p:nvPr>
            <p:ph idx="1"/>
          </p:nvPr>
        </p:nvSpPr>
        <p:spPr>
          <a:xfrm>
            <a:off x="457200" y="838200"/>
            <a:ext cx="8229600" cy="3886200"/>
          </a:xfrm>
        </p:spPr>
        <p:txBody>
          <a:bodyPr>
            <a:normAutofit fontScale="85000" lnSpcReduction="20000"/>
          </a:bodyPr>
          <a:lstStyle/>
          <a:p>
            <a:r>
              <a:rPr lang="en-US" dirty="0" smtClean="0"/>
              <a:t>ASP.NET uses </a:t>
            </a:r>
            <a:r>
              <a:rPr lang="en-US" i="1" dirty="0" smtClean="0"/>
              <a:t>session state </a:t>
            </a:r>
            <a:r>
              <a:rPr lang="en-US" dirty="0" smtClean="0"/>
              <a:t>to track the state of each user of an application. To do that, it creates a </a:t>
            </a:r>
            <a:r>
              <a:rPr lang="en-US" i="1" dirty="0" smtClean="0"/>
              <a:t>session state object</a:t>
            </a:r>
            <a:r>
              <a:rPr lang="en-US" dirty="0" smtClean="0"/>
              <a:t> that contains a </a:t>
            </a:r>
            <a:r>
              <a:rPr lang="en-US" i="1" dirty="0" smtClean="0"/>
              <a:t>session ID. </a:t>
            </a:r>
            <a:r>
              <a:rPr lang="en-US" dirty="0" smtClean="0"/>
              <a:t>This ID is passed to the browser and then back to  the server with the next request so the server can identify the session associated with that request.</a:t>
            </a:r>
          </a:p>
          <a:p>
            <a:r>
              <a:rPr lang="en-US" dirty="0" smtClean="0"/>
              <a:t>Because session states sends only the session ID to the browser, it doesn’t slow response time. By default, though, session state objects are maintained in server memory so they can slow performance on the server side.</a:t>
            </a:r>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625" t="13018" r="28618" b="55544"/>
          <a:stretch/>
        </p:blipFill>
        <p:spPr bwMode="auto">
          <a:xfrm>
            <a:off x="898358" y="4724400"/>
            <a:ext cx="7483642" cy="1796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6973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TotalTime>
  <Words>1232</Words>
  <Application>Microsoft Office PowerPoint</Application>
  <PresentationFormat>On-screen Show (4:3)</PresentationFormat>
  <Paragraphs>122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Chapter 6 HTML in ASP.Net, Session State and Selection Statements</vt:lpstr>
      <vt:lpstr>Introduction to HTML</vt:lpstr>
      <vt:lpstr>PowerPoint Presentation</vt:lpstr>
      <vt:lpstr>How to work with HTML using Visual Studio</vt:lpstr>
      <vt:lpstr>PowerPoint Presentation</vt:lpstr>
      <vt:lpstr>How web server controls are rendered</vt:lpstr>
      <vt:lpstr>Difference between ASP.NET control tags and HTML Tags</vt:lpstr>
      <vt:lpstr>Session State</vt:lpstr>
      <vt:lpstr>How to use Session State</vt:lpstr>
      <vt:lpstr>Sample program using the Session state</vt:lpstr>
      <vt:lpstr>PowerPoint Presentation</vt:lpstr>
      <vt:lpstr>Changing color and text</vt:lpstr>
      <vt:lpstr>Selecting dates</vt:lpstr>
      <vt:lpstr>Sample for transferring username to other webform</vt:lpstr>
      <vt:lpstr>Selection Statements</vt:lpstr>
      <vt:lpstr>Making Decisions in a Program</vt:lpstr>
      <vt:lpstr>If . . . Then . . . Else statement </vt:lpstr>
      <vt:lpstr>Sample for IF…THEN…ELSE Statement</vt:lpstr>
      <vt:lpstr>Comparison Operators</vt:lpstr>
      <vt:lpstr>Sample for Comparison Operators</vt:lpstr>
      <vt:lpstr>Logical Operators</vt:lpstr>
      <vt:lpstr>Sample for Logical Operators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Using HTML and CSS in ASP.Net</dc:title>
  <dc:creator>Michell</dc:creator>
  <cp:lastModifiedBy>Michell</cp:lastModifiedBy>
  <cp:revision>28</cp:revision>
  <dcterms:created xsi:type="dcterms:W3CDTF">2012-07-05T23:49:12Z</dcterms:created>
  <dcterms:modified xsi:type="dcterms:W3CDTF">2012-07-09T06:13:39Z</dcterms:modified>
</cp:coreProperties>
</file>