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1" r:id="rId3"/>
    <p:sldId id="293" r:id="rId4"/>
    <p:sldId id="288" r:id="rId5"/>
    <p:sldId id="294" r:id="rId6"/>
    <p:sldId id="295" r:id="rId7"/>
    <p:sldId id="297" r:id="rId8"/>
    <p:sldId id="296" r:id="rId9"/>
    <p:sldId id="298" r:id="rId10"/>
    <p:sldId id="280" r:id="rId11"/>
    <p:sldId id="265"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без заголовка" id="{B00CD749-54B4-4301-9071-EEC6A0E0694D}">
          <p14:sldIdLst>
            <p14:sldId id="256"/>
            <p14:sldId id="291"/>
            <p14:sldId id="293"/>
            <p14:sldId id="288"/>
            <p14:sldId id="294"/>
            <p14:sldId id="295"/>
            <p14:sldId id="297"/>
            <p14:sldId id="296"/>
            <p14:sldId id="298"/>
            <p14:sldId id="280"/>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30" autoAdjust="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1FBD8-3890-43F2-AFEC-55F15D04F7B3}" type="datetimeFigureOut">
              <a:rPr lang="ru-RU" smtClean="0"/>
              <a:t>24.01.2018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A3F78-1927-435B-B831-A9337583FE5B}" type="slidenum">
              <a:rPr lang="ru-RU" smtClean="0"/>
              <a:t>‹#›</a:t>
            </a:fld>
            <a:endParaRPr lang="ru-RU"/>
          </a:p>
        </p:txBody>
      </p:sp>
    </p:spTree>
    <p:extLst>
      <p:ext uri="{BB962C8B-B14F-4D97-AF65-F5344CB8AC3E}">
        <p14:creationId xmlns:p14="http://schemas.microsoft.com/office/powerpoint/2010/main" val="377202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4CA3F78-1927-435B-B831-A9337583FE5B}" type="slidenum">
              <a:rPr lang="ru-RU" smtClean="0"/>
              <a:t>1</a:t>
            </a:fld>
            <a:endParaRPr lang="ru-RU"/>
          </a:p>
        </p:txBody>
      </p:sp>
    </p:spTree>
    <p:extLst>
      <p:ext uri="{BB962C8B-B14F-4D97-AF65-F5344CB8AC3E}">
        <p14:creationId xmlns:p14="http://schemas.microsoft.com/office/powerpoint/2010/main" val="193485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2EE3FE5D-0504-48D1-9D02-11BE24BAAEBD}" type="datetimeFigureOut">
              <a:rPr lang="ru-RU" smtClean="0"/>
              <a:t>24.01.2018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0BFB939-F5F3-4181-A143-2D09539E1DB5}" type="slidenum">
              <a:rPr lang="ru-RU" smtClean="0"/>
              <a:t>‹#›</a:t>
            </a:fld>
            <a:endParaRPr lang="ru-RU"/>
          </a:p>
        </p:txBody>
      </p:sp>
    </p:spTree>
    <p:extLst>
      <p:ext uri="{BB962C8B-B14F-4D97-AF65-F5344CB8AC3E}">
        <p14:creationId xmlns:p14="http://schemas.microsoft.com/office/powerpoint/2010/main" val="277064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EE3FE5D-0504-48D1-9D02-11BE24BAAEBD}" type="datetimeFigureOut">
              <a:rPr lang="ru-RU" smtClean="0"/>
              <a:t>24.01.2018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0BFB939-F5F3-4181-A143-2D09539E1DB5}" type="slidenum">
              <a:rPr lang="ru-RU" smtClean="0"/>
              <a:t>‹#›</a:t>
            </a:fld>
            <a:endParaRPr lang="ru-RU"/>
          </a:p>
        </p:txBody>
      </p:sp>
    </p:spTree>
    <p:extLst>
      <p:ext uri="{BB962C8B-B14F-4D97-AF65-F5344CB8AC3E}">
        <p14:creationId xmlns:p14="http://schemas.microsoft.com/office/powerpoint/2010/main" val="408152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EE3FE5D-0504-48D1-9D02-11BE24BAAEBD}" type="datetimeFigureOut">
              <a:rPr lang="ru-RU" smtClean="0"/>
              <a:t>24.01.2018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0BFB939-F5F3-4181-A143-2D09539E1DB5}" type="slidenum">
              <a:rPr lang="ru-RU" smtClean="0"/>
              <a:t>‹#›</a:t>
            </a:fld>
            <a:endParaRPr lang="ru-RU"/>
          </a:p>
        </p:txBody>
      </p:sp>
    </p:spTree>
    <p:extLst>
      <p:ext uri="{BB962C8B-B14F-4D97-AF65-F5344CB8AC3E}">
        <p14:creationId xmlns:p14="http://schemas.microsoft.com/office/powerpoint/2010/main" val="158127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EE3FE5D-0504-48D1-9D02-11BE24BAAEBD}" type="datetimeFigureOut">
              <a:rPr lang="ru-RU" smtClean="0"/>
              <a:t>24.01.2018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0BFB939-F5F3-4181-A143-2D09539E1DB5}" type="slidenum">
              <a:rPr lang="ru-RU" smtClean="0"/>
              <a:t>‹#›</a:t>
            </a:fld>
            <a:endParaRPr lang="ru-RU"/>
          </a:p>
        </p:txBody>
      </p:sp>
    </p:spTree>
    <p:extLst>
      <p:ext uri="{BB962C8B-B14F-4D97-AF65-F5344CB8AC3E}">
        <p14:creationId xmlns:p14="http://schemas.microsoft.com/office/powerpoint/2010/main" val="279703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EE3FE5D-0504-48D1-9D02-11BE24BAAEBD}" type="datetimeFigureOut">
              <a:rPr lang="ru-RU" smtClean="0"/>
              <a:t>24.01.2018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0BFB939-F5F3-4181-A143-2D09539E1DB5}" type="slidenum">
              <a:rPr lang="ru-RU" smtClean="0"/>
              <a:t>‹#›</a:t>
            </a:fld>
            <a:endParaRPr lang="ru-RU"/>
          </a:p>
        </p:txBody>
      </p:sp>
    </p:spTree>
    <p:extLst>
      <p:ext uri="{BB962C8B-B14F-4D97-AF65-F5344CB8AC3E}">
        <p14:creationId xmlns:p14="http://schemas.microsoft.com/office/powerpoint/2010/main" val="131025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EE3FE5D-0504-48D1-9D02-11BE24BAAEBD}" type="datetimeFigureOut">
              <a:rPr lang="ru-RU" smtClean="0"/>
              <a:t>24.01.2018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0BFB939-F5F3-4181-A143-2D09539E1DB5}" type="slidenum">
              <a:rPr lang="ru-RU" smtClean="0"/>
              <a:t>‹#›</a:t>
            </a:fld>
            <a:endParaRPr lang="ru-RU"/>
          </a:p>
        </p:txBody>
      </p:sp>
    </p:spTree>
    <p:extLst>
      <p:ext uri="{BB962C8B-B14F-4D97-AF65-F5344CB8AC3E}">
        <p14:creationId xmlns:p14="http://schemas.microsoft.com/office/powerpoint/2010/main" val="296470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EE3FE5D-0504-48D1-9D02-11BE24BAAEBD}" type="datetimeFigureOut">
              <a:rPr lang="ru-RU" smtClean="0"/>
              <a:t>24.01.2018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0BFB939-F5F3-4181-A143-2D09539E1DB5}" type="slidenum">
              <a:rPr lang="ru-RU" smtClean="0"/>
              <a:t>‹#›</a:t>
            </a:fld>
            <a:endParaRPr lang="ru-RU"/>
          </a:p>
        </p:txBody>
      </p:sp>
    </p:spTree>
    <p:extLst>
      <p:ext uri="{BB962C8B-B14F-4D97-AF65-F5344CB8AC3E}">
        <p14:creationId xmlns:p14="http://schemas.microsoft.com/office/powerpoint/2010/main" val="397793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EE3FE5D-0504-48D1-9D02-11BE24BAAEBD}" type="datetimeFigureOut">
              <a:rPr lang="ru-RU" smtClean="0"/>
              <a:t>24.01.2018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0BFB939-F5F3-4181-A143-2D09539E1DB5}" type="slidenum">
              <a:rPr lang="ru-RU" smtClean="0"/>
              <a:t>‹#›</a:t>
            </a:fld>
            <a:endParaRPr lang="ru-RU"/>
          </a:p>
        </p:txBody>
      </p:sp>
    </p:spTree>
    <p:extLst>
      <p:ext uri="{BB962C8B-B14F-4D97-AF65-F5344CB8AC3E}">
        <p14:creationId xmlns:p14="http://schemas.microsoft.com/office/powerpoint/2010/main" val="249825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3FE5D-0504-48D1-9D02-11BE24BAAEBD}" type="datetimeFigureOut">
              <a:rPr lang="ru-RU" smtClean="0"/>
              <a:t>24.01.2018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0BFB939-F5F3-4181-A143-2D09539E1DB5}" type="slidenum">
              <a:rPr lang="ru-RU" smtClean="0"/>
              <a:t>‹#›</a:t>
            </a:fld>
            <a:endParaRPr lang="ru-RU"/>
          </a:p>
        </p:txBody>
      </p:sp>
    </p:spTree>
    <p:extLst>
      <p:ext uri="{BB962C8B-B14F-4D97-AF65-F5344CB8AC3E}">
        <p14:creationId xmlns:p14="http://schemas.microsoft.com/office/powerpoint/2010/main" val="80706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EE3FE5D-0504-48D1-9D02-11BE24BAAEBD}" type="datetimeFigureOut">
              <a:rPr lang="ru-RU" smtClean="0"/>
              <a:t>24.01.2018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0BFB939-F5F3-4181-A143-2D09539E1DB5}" type="slidenum">
              <a:rPr lang="ru-RU" smtClean="0"/>
              <a:t>‹#›</a:t>
            </a:fld>
            <a:endParaRPr lang="ru-RU"/>
          </a:p>
        </p:txBody>
      </p:sp>
    </p:spTree>
    <p:extLst>
      <p:ext uri="{BB962C8B-B14F-4D97-AF65-F5344CB8AC3E}">
        <p14:creationId xmlns:p14="http://schemas.microsoft.com/office/powerpoint/2010/main" val="389263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EE3FE5D-0504-48D1-9D02-11BE24BAAEBD}" type="datetimeFigureOut">
              <a:rPr lang="ru-RU" smtClean="0"/>
              <a:t>24.01.2018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0BFB939-F5F3-4181-A143-2D09539E1DB5}" type="slidenum">
              <a:rPr lang="ru-RU" smtClean="0"/>
              <a:t>‹#›</a:t>
            </a:fld>
            <a:endParaRPr lang="ru-RU"/>
          </a:p>
        </p:txBody>
      </p:sp>
    </p:spTree>
    <p:extLst>
      <p:ext uri="{BB962C8B-B14F-4D97-AF65-F5344CB8AC3E}">
        <p14:creationId xmlns:p14="http://schemas.microsoft.com/office/powerpoint/2010/main" val="426860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3FE5D-0504-48D1-9D02-11BE24BAAEBD}" type="datetimeFigureOut">
              <a:rPr lang="ru-RU" smtClean="0"/>
              <a:t>24.01.2018</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FB939-F5F3-4181-A143-2D09539E1DB5}" type="slidenum">
              <a:rPr lang="ru-RU" smtClean="0"/>
              <a:t>‹#›</a:t>
            </a:fld>
            <a:endParaRPr lang="ru-RU"/>
          </a:p>
        </p:txBody>
      </p:sp>
    </p:spTree>
    <p:extLst>
      <p:ext uri="{BB962C8B-B14F-4D97-AF65-F5344CB8AC3E}">
        <p14:creationId xmlns:p14="http://schemas.microsoft.com/office/powerpoint/2010/main" val="459155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www.icbanq.com/PBLOGER/BOARD_VIEW.ASPX?number=269" TargetMode="External"/><Relationship Id="rId7" Type="http://schemas.openxmlformats.org/officeDocument/2006/relationships/hyperlink" Target="http://www.tkdocs.com/tutorial/firstexample.html" TargetMode="External"/><Relationship Id="rId2" Type="http://schemas.openxmlformats.org/officeDocument/2006/relationships/hyperlink" Target="http://osoyoo.com/2016/12/16/raspberrypi-photoresistor/" TargetMode="External"/><Relationship Id="rId1" Type="http://schemas.openxmlformats.org/officeDocument/2006/relationships/slideLayout" Target="../slideLayouts/slideLayout2.xml"/><Relationship Id="rId6" Type="http://schemas.openxmlformats.org/officeDocument/2006/relationships/hyperlink" Target="https://learn.adafruit.com/raspberry-pi-analog-to-digital-converters/mcp3008" TargetMode="External"/><Relationship Id="rId5" Type="http://schemas.openxmlformats.org/officeDocument/2006/relationships/hyperlink" Target="http://www.python-course.eu/tkinter_sliders.php" TargetMode="External"/><Relationship Id="rId4" Type="http://schemas.openxmlformats.org/officeDocument/2006/relationships/hyperlink" Target="https://pimylifeup.com/raspberry-pi-ad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1788064"/>
          </a:xfrm>
          <a:ln w="12700">
            <a:solidFill>
              <a:schemeClr val="tx1"/>
            </a:solidFill>
          </a:ln>
          <a:effectLst>
            <a:outerShdw blurRad="50800" dist="38100" dir="2700000" algn="tl" rotWithShape="0">
              <a:prstClr val="black">
                <a:alpha val="40000"/>
              </a:prstClr>
            </a:outerShdw>
          </a:effectLst>
        </p:spPr>
        <p:txBody>
          <a:bodyPr anchor="ctr"/>
          <a:lstStyle/>
          <a:p>
            <a:r>
              <a:rPr lang="en-US" b="1">
                <a:ln w="0"/>
                <a:solidFill>
                  <a:srgbClr val="002060"/>
                </a:solidFill>
                <a:latin typeface="+mn-lt"/>
                <a:cs typeface="Times New Roman" panose="02020603050405020304" pitchFamily="18" charset="0"/>
              </a:rPr>
              <a:t>Project </a:t>
            </a:r>
            <a:r>
              <a:rPr lang="en-US" b="1" dirty="0">
                <a:ln w="0"/>
                <a:solidFill>
                  <a:srgbClr val="002060"/>
                </a:solidFill>
                <a:latin typeface="+mn-lt"/>
                <a:cs typeface="Times New Roman" panose="02020603050405020304" pitchFamily="18" charset="0"/>
              </a:rPr>
              <a:t>1</a:t>
            </a:r>
            <a:endParaRPr lang="ru-RU" b="1" dirty="0">
              <a:ln w="0"/>
              <a:solidFill>
                <a:srgbClr val="002060"/>
              </a:solidFill>
              <a:latin typeface="+mn-lt"/>
              <a:cs typeface="Times New Roman" panose="02020603050405020304" pitchFamily="18" charset="0"/>
            </a:endParaRPr>
          </a:p>
        </p:txBody>
      </p:sp>
      <p:sp>
        <p:nvSpPr>
          <p:cNvPr id="3" name="Подзаголовок 2"/>
          <p:cNvSpPr>
            <a:spLocks noGrp="1"/>
          </p:cNvSpPr>
          <p:nvPr>
            <p:ph type="subTitle" idx="1"/>
          </p:nvPr>
        </p:nvSpPr>
        <p:spPr>
          <a:xfrm>
            <a:off x="1524000" y="4514975"/>
            <a:ext cx="9144000" cy="1606856"/>
          </a:xfrm>
        </p:spPr>
        <p:txBody>
          <a:bodyPr>
            <a:normAutofit fontScale="70000" lnSpcReduction="20000"/>
          </a:bodyPr>
          <a:lstStyle/>
          <a:p>
            <a:r>
              <a:rPr lang="en-US" dirty="0">
                <a:cs typeface="Times New Roman" panose="02020603050405020304" pitchFamily="18" charset="0"/>
              </a:rPr>
              <a:t>June 17, 2017</a:t>
            </a:r>
          </a:p>
          <a:p>
            <a:r>
              <a:rPr lang="en-US" dirty="0">
                <a:cs typeface="Times New Roman" panose="02020603050405020304" pitchFamily="18" charset="0"/>
              </a:rPr>
              <a:t>Kamalova Albina</a:t>
            </a:r>
          </a:p>
          <a:p>
            <a:r>
              <a:rPr lang="en-US" dirty="0">
                <a:cs typeface="Times New Roman" panose="02020603050405020304" pitchFamily="18" charset="0"/>
              </a:rPr>
              <a:t>Robotics &amp; Control System Lab.</a:t>
            </a:r>
          </a:p>
          <a:p>
            <a:r>
              <a:rPr lang="en-US" dirty="0">
                <a:cs typeface="Times New Roman" panose="02020603050405020304" pitchFamily="18" charset="0"/>
              </a:rPr>
              <a:t>Dept. Electrical Eng., </a:t>
            </a:r>
            <a:r>
              <a:rPr lang="en-US" dirty="0" err="1">
                <a:cs typeface="Times New Roman" panose="02020603050405020304" pitchFamily="18" charset="0"/>
              </a:rPr>
              <a:t>Yeungnam</a:t>
            </a:r>
            <a:r>
              <a:rPr lang="en-US" dirty="0">
                <a:cs typeface="Times New Roman" panose="02020603050405020304" pitchFamily="18" charset="0"/>
              </a:rPr>
              <a:t> University, Korea</a:t>
            </a:r>
          </a:p>
          <a:p>
            <a:r>
              <a:rPr lang="en-US" dirty="0">
                <a:cs typeface="Times New Roman" panose="02020603050405020304" pitchFamily="18" charset="0"/>
              </a:rPr>
              <a:t>(Tel. 010-9921-6172, E-mail: dyupleks@gmail.com)</a:t>
            </a:r>
          </a:p>
        </p:txBody>
      </p:sp>
      <p:graphicFrame>
        <p:nvGraphicFramePr>
          <p:cNvPr id="5" name="Объект 4"/>
          <p:cNvGraphicFramePr>
            <a:graphicFrameLocks noChangeAspect="1"/>
          </p:cNvGraphicFramePr>
          <p:nvPr>
            <p:extLst>
              <p:ext uri="{D42A27DB-BD31-4B8C-83A1-F6EECF244321}">
                <p14:modId xmlns:p14="http://schemas.microsoft.com/office/powerpoint/2010/main" val="1914794254"/>
              </p:ext>
            </p:extLst>
          </p:nvPr>
        </p:nvGraphicFramePr>
        <p:xfrm>
          <a:off x="5053196" y="5973173"/>
          <a:ext cx="1897182" cy="814897"/>
        </p:xfrm>
        <a:graphic>
          <a:graphicData uri="http://schemas.openxmlformats.org/presentationml/2006/ole">
            <mc:AlternateContent xmlns:mc="http://schemas.openxmlformats.org/markup-compatibility/2006">
              <mc:Choice xmlns:v="urn:schemas-microsoft-com:vml" Requires="v">
                <p:oleObj spid="_x0000_s1121" name="Acrobat Document" r:id="rId4" imgW="2838310" imgH="1219132" progId="Acrobat.Document.11">
                  <p:embed/>
                </p:oleObj>
              </mc:Choice>
              <mc:Fallback>
                <p:oleObj name="Acrobat Document" r:id="rId4" imgW="2838310" imgH="1219132" progId="Acrobat.Document.11">
                  <p:embed/>
                  <p:pic>
                    <p:nvPicPr>
                      <p:cNvPr id="0" name=""/>
                      <p:cNvPicPr/>
                      <p:nvPr/>
                    </p:nvPicPr>
                    <p:blipFill>
                      <a:blip r:embed="rId5"/>
                      <a:stretch>
                        <a:fillRect/>
                      </a:stretch>
                    </p:blipFill>
                    <p:spPr>
                      <a:xfrm>
                        <a:off x="5053196" y="5973173"/>
                        <a:ext cx="1897182" cy="814897"/>
                      </a:xfrm>
                      <a:prstGeom prst="rect">
                        <a:avLst/>
                      </a:prstGeom>
                    </p:spPr>
                  </p:pic>
                </p:oleObj>
              </mc:Fallback>
            </mc:AlternateContent>
          </a:graphicData>
        </a:graphic>
      </p:graphicFrame>
      <p:sp>
        <p:nvSpPr>
          <p:cNvPr id="6" name="TextBox 5"/>
          <p:cNvSpPr txBox="1"/>
          <p:nvPr/>
        </p:nvSpPr>
        <p:spPr>
          <a:xfrm>
            <a:off x="1022888" y="759417"/>
            <a:ext cx="3350341" cy="400110"/>
          </a:xfrm>
          <a:prstGeom prst="rect">
            <a:avLst/>
          </a:prstGeom>
          <a:noFill/>
        </p:spPr>
        <p:txBody>
          <a:bodyPr wrap="none" rtlCol="0">
            <a:spAutoFit/>
          </a:bodyPr>
          <a:lstStyle/>
          <a:p>
            <a:r>
              <a:rPr lang="en-US" sz="2000" b="1" dirty="0">
                <a:solidFill>
                  <a:srgbClr val="C00000"/>
                </a:solidFill>
                <a:latin typeface="+mj-lt"/>
              </a:rPr>
              <a:t>2017 – Advanced Programming</a:t>
            </a:r>
            <a:endParaRPr lang="ru-RU" sz="2000" b="1" dirty="0">
              <a:solidFill>
                <a:srgbClr val="C00000"/>
              </a:solidFill>
              <a:latin typeface="+mj-lt"/>
            </a:endParaRPr>
          </a:p>
        </p:txBody>
      </p:sp>
      <p:pic>
        <p:nvPicPr>
          <p:cNvPr id="7" name="Рисунок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4066" y="3213919"/>
            <a:ext cx="1015441" cy="997563"/>
          </a:xfrm>
          <a:prstGeom prst="rect">
            <a:avLst/>
          </a:prstGeom>
        </p:spPr>
      </p:pic>
    </p:spTree>
    <p:extLst>
      <p:ext uri="{BB962C8B-B14F-4D97-AF65-F5344CB8AC3E}">
        <p14:creationId xmlns:p14="http://schemas.microsoft.com/office/powerpoint/2010/main" val="87384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300" b="1" dirty="0">
                <a:solidFill>
                  <a:srgbClr val="002060"/>
                </a:solidFill>
                <a:latin typeface="+mn-lt"/>
              </a:rPr>
              <a:t>References</a:t>
            </a:r>
          </a:p>
        </p:txBody>
      </p:sp>
      <p:sp>
        <p:nvSpPr>
          <p:cNvPr id="3" name="Объект 2"/>
          <p:cNvSpPr>
            <a:spLocks noGrp="1"/>
          </p:cNvSpPr>
          <p:nvPr>
            <p:ph idx="1"/>
          </p:nvPr>
        </p:nvSpPr>
        <p:spPr/>
        <p:txBody>
          <a:bodyPr/>
          <a:lstStyle/>
          <a:p>
            <a:pPr marL="0" indent="0">
              <a:buNone/>
            </a:pPr>
            <a:r>
              <a:rPr lang="en-US" sz="2000" dirty="0"/>
              <a:t>[1]</a:t>
            </a:r>
            <a:r>
              <a:rPr lang="en-US" sz="1800" dirty="0"/>
              <a:t> </a:t>
            </a:r>
            <a:r>
              <a:rPr lang="en-US" sz="2000" u="sng" dirty="0">
                <a:hlinkClick r:id="rId2"/>
              </a:rPr>
              <a:t>http://osoyoo.com/2016/12/16/raspberrypi-photoresistor/</a:t>
            </a:r>
            <a:endParaRPr lang="en-US" sz="2000" u="sng" dirty="0"/>
          </a:p>
          <a:p>
            <a:pPr marL="0" indent="0">
              <a:buNone/>
            </a:pPr>
            <a:r>
              <a:rPr lang="en-US" sz="2000" dirty="0"/>
              <a:t>[2] </a:t>
            </a:r>
            <a:r>
              <a:rPr lang="en-US" sz="2000" u="sng" dirty="0">
                <a:hlinkClick r:id="rId3"/>
              </a:rPr>
              <a:t>http://www.icbanq.com/PBLOGER/BOARD_VIEW.ASPX?number=269</a:t>
            </a:r>
            <a:r>
              <a:rPr lang="en-US" sz="2000" dirty="0"/>
              <a:t> </a:t>
            </a:r>
          </a:p>
          <a:p>
            <a:pPr marL="0" indent="0">
              <a:buNone/>
            </a:pPr>
            <a:r>
              <a:rPr lang="en-US" sz="2000" dirty="0"/>
              <a:t>[3] </a:t>
            </a:r>
            <a:r>
              <a:rPr lang="en-US" sz="2000" u="sng" dirty="0">
                <a:hlinkClick r:id="rId4"/>
              </a:rPr>
              <a:t>https://pimylifeup.com/raspberry-pi-adc/</a:t>
            </a:r>
            <a:r>
              <a:rPr lang="en-US" sz="2000" dirty="0"/>
              <a:t> </a:t>
            </a:r>
          </a:p>
          <a:p>
            <a:pPr marL="0" indent="0">
              <a:buNone/>
            </a:pPr>
            <a:r>
              <a:rPr lang="en-US" sz="2000" dirty="0"/>
              <a:t>[4] </a:t>
            </a:r>
            <a:r>
              <a:rPr lang="en-US" sz="2000" dirty="0">
                <a:hlinkClick r:id="rId5"/>
              </a:rPr>
              <a:t>http://www.python-course.eu/tkinter_sliders.php</a:t>
            </a:r>
            <a:r>
              <a:rPr lang="en-US" sz="2000" dirty="0"/>
              <a:t> </a:t>
            </a:r>
          </a:p>
          <a:p>
            <a:pPr marL="0" indent="0">
              <a:buNone/>
            </a:pPr>
            <a:r>
              <a:rPr lang="en-US" sz="2000" dirty="0"/>
              <a:t>[5] </a:t>
            </a:r>
            <a:r>
              <a:rPr lang="en-US" sz="2000" dirty="0">
                <a:hlinkClick r:id="rId6"/>
              </a:rPr>
              <a:t>https://learn.adafruit.com/raspberry-pi-analog-to-digital-converters/mcp3008</a:t>
            </a:r>
            <a:r>
              <a:rPr lang="en-US" sz="2000" dirty="0"/>
              <a:t> </a:t>
            </a:r>
          </a:p>
          <a:p>
            <a:pPr marL="0" indent="0">
              <a:buNone/>
            </a:pPr>
            <a:r>
              <a:rPr lang="en-US" sz="2000" dirty="0"/>
              <a:t>[6] </a:t>
            </a:r>
            <a:r>
              <a:rPr lang="en-US" sz="2000" dirty="0">
                <a:hlinkClick r:id="rId7"/>
              </a:rPr>
              <a:t>http://www.tkdocs.com/tutorial/firstexample.html</a:t>
            </a:r>
            <a:r>
              <a:rPr lang="en-US" sz="2000" dirty="0"/>
              <a:t> and etc.</a:t>
            </a:r>
            <a:endParaRPr lang="en-US" sz="1800" dirty="0"/>
          </a:p>
          <a:p>
            <a:pPr marL="0" indent="0">
              <a:buNone/>
            </a:pPr>
            <a:r>
              <a:rPr lang="en-US" sz="2000" dirty="0"/>
              <a:t>[7] </a:t>
            </a:r>
          </a:p>
        </p:txBody>
      </p:sp>
      <p:pic>
        <p:nvPicPr>
          <p:cNvPr id="4" name="Рисунок 3"/>
          <p:cNvPicPr>
            <a:picLocks noChangeAspect="1"/>
          </p:cNvPicPr>
          <p:nvPr/>
        </p:nvPicPr>
        <p:blipFill>
          <a:blip r:embed="rId8"/>
          <a:stretch>
            <a:fillRect/>
          </a:stretch>
        </p:blipFill>
        <p:spPr>
          <a:xfrm>
            <a:off x="1595599" y="4577489"/>
            <a:ext cx="1411072" cy="2009636"/>
          </a:xfrm>
          <a:prstGeom prst="rect">
            <a:avLst/>
          </a:prstGeom>
        </p:spPr>
      </p:pic>
    </p:spTree>
    <p:extLst>
      <p:ext uri="{BB962C8B-B14F-4D97-AF65-F5344CB8AC3E}">
        <p14:creationId xmlns:p14="http://schemas.microsoft.com/office/powerpoint/2010/main" val="233167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lgn="ctr">
              <a:buNone/>
            </a:pPr>
            <a:endParaRPr lang="en-US" altLang="ko-KR" dirty="0">
              <a:solidFill>
                <a:schemeClr val="accent4"/>
              </a:solidFill>
            </a:endParaRPr>
          </a:p>
          <a:p>
            <a:pPr marL="0" indent="0" algn="ctr">
              <a:buNone/>
            </a:pPr>
            <a:endParaRPr lang="en-US" altLang="ko-KR" dirty="0">
              <a:solidFill>
                <a:schemeClr val="accent4"/>
              </a:solidFill>
            </a:endParaRPr>
          </a:p>
          <a:p>
            <a:pPr marL="0" indent="0" algn="ctr">
              <a:buNone/>
            </a:pPr>
            <a:r>
              <a:rPr lang="ko-KR" altLang="en-US" sz="3600" dirty="0">
                <a:solidFill>
                  <a:schemeClr val="accent4"/>
                </a:solidFill>
              </a:rPr>
              <a:t>지금까지 발표를 들어 주셔서 감사합니다 </a:t>
            </a:r>
            <a:endParaRPr lang="ru-RU" sz="3600" dirty="0">
              <a:solidFill>
                <a:schemeClr val="accent4"/>
              </a:solidFill>
            </a:endParaRPr>
          </a:p>
        </p:txBody>
      </p:sp>
    </p:spTree>
    <p:extLst>
      <p:ext uri="{BB962C8B-B14F-4D97-AF65-F5344CB8AC3E}">
        <p14:creationId xmlns:p14="http://schemas.microsoft.com/office/powerpoint/2010/main" val="89334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300" b="1" dirty="0">
                <a:solidFill>
                  <a:srgbClr val="002060"/>
                </a:solidFill>
                <a:latin typeface="+mn-lt"/>
              </a:rPr>
              <a:t>Agenda</a:t>
            </a:r>
          </a:p>
        </p:txBody>
      </p:sp>
      <p:sp>
        <p:nvSpPr>
          <p:cNvPr id="3" name="Объект 2"/>
          <p:cNvSpPr>
            <a:spLocks noGrp="1"/>
          </p:cNvSpPr>
          <p:nvPr>
            <p:ph idx="1"/>
          </p:nvPr>
        </p:nvSpPr>
        <p:spPr/>
        <p:txBody>
          <a:bodyPr/>
          <a:lstStyle/>
          <a:p>
            <a:pPr marL="514350" indent="-514350">
              <a:buFont typeface="+mj-lt"/>
              <a:buAutoNum type="arabicPeriod"/>
            </a:pPr>
            <a:r>
              <a:rPr lang="en-US" dirty="0"/>
              <a:t>Wiring to Raspberry Pi 3</a:t>
            </a:r>
          </a:p>
          <a:p>
            <a:pPr marL="457200" lvl="1" indent="0">
              <a:buNone/>
            </a:pPr>
            <a:r>
              <a:rPr lang="en-US" dirty="0"/>
              <a:t>1.1 MCP3208</a:t>
            </a:r>
          </a:p>
          <a:p>
            <a:pPr marL="457200" lvl="1" indent="0">
              <a:buNone/>
            </a:pPr>
            <a:r>
              <a:rPr lang="en-US" dirty="0"/>
              <a:t>1.2 Photo-resistor</a:t>
            </a:r>
          </a:p>
          <a:p>
            <a:pPr marL="457200" lvl="1" indent="0">
              <a:buNone/>
            </a:pPr>
            <a:r>
              <a:rPr lang="en-US" dirty="0"/>
              <a:t>1.3 LED</a:t>
            </a:r>
          </a:p>
          <a:p>
            <a:pPr marL="0" indent="0">
              <a:buNone/>
            </a:pPr>
            <a:r>
              <a:rPr lang="en-US" dirty="0"/>
              <a:t>2. Programming</a:t>
            </a:r>
          </a:p>
          <a:p>
            <a:pPr marL="0" indent="0">
              <a:buNone/>
            </a:pPr>
            <a:r>
              <a:rPr lang="en-US" dirty="0"/>
              <a:t>3. Python GUI control</a:t>
            </a:r>
          </a:p>
        </p:txBody>
      </p:sp>
    </p:spTree>
    <p:extLst>
      <p:ext uri="{BB962C8B-B14F-4D97-AF65-F5344CB8AC3E}">
        <p14:creationId xmlns:p14="http://schemas.microsoft.com/office/powerpoint/2010/main" val="263241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300" b="1" dirty="0">
                <a:solidFill>
                  <a:srgbClr val="002060"/>
                </a:solidFill>
                <a:latin typeface="+mn-lt"/>
              </a:rPr>
              <a:t>MCP3208</a:t>
            </a:r>
            <a:r>
              <a:rPr lang="en-US" b="1" dirty="0">
                <a:solidFill>
                  <a:srgbClr val="002060"/>
                </a:solidFill>
              </a:rPr>
              <a:t> </a:t>
            </a:r>
            <a:r>
              <a:rPr lang="en-US" sz="4300" b="1" dirty="0">
                <a:solidFill>
                  <a:srgbClr val="002060"/>
                </a:solidFill>
                <a:latin typeface="+mn-lt"/>
              </a:rPr>
              <a:t>to</a:t>
            </a:r>
            <a:r>
              <a:rPr lang="en-US" b="1" dirty="0">
                <a:solidFill>
                  <a:srgbClr val="002060"/>
                </a:solidFill>
              </a:rPr>
              <a:t> </a:t>
            </a:r>
            <a:r>
              <a:rPr lang="en-US" sz="4300" b="1" dirty="0">
                <a:solidFill>
                  <a:srgbClr val="002060"/>
                </a:solidFill>
                <a:latin typeface="+mn-lt"/>
              </a:rPr>
              <a:t>Raspberry</a:t>
            </a:r>
            <a:r>
              <a:rPr lang="en-US" b="1" dirty="0">
                <a:solidFill>
                  <a:srgbClr val="002060"/>
                </a:solidFill>
              </a:rPr>
              <a:t> </a:t>
            </a:r>
            <a:r>
              <a:rPr lang="en-US" sz="4300" b="1" dirty="0">
                <a:solidFill>
                  <a:srgbClr val="002060"/>
                </a:solidFill>
                <a:latin typeface="+mn-lt"/>
              </a:rPr>
              <a:t>Pi 3 </a:t>
            </a:r>
          </a:p>
        </p:txBody>
      </p:sp>
      <p:sp>
        <p:nvSpPr>
          <p:cNvPr id="3" name="Объект 2"/>
          <p:cNvSpPr>
            <a:spLocks noGrp="1"/>
          </p:cNvSpPr>
          <p:nvPr>
            <p:ph idx="1"/>
          </p:nvPr>
        </p:nvSpPr>
        <p:spPr>
          <a:xfrm>
            <a:off x="838199" y="1825625"/>
            <a:ext cx="7451785" cy="4394020"/>
          </a:xfrm>
        </p:spPr>
        <p:txBody>
          <a:bodyPr/>
          <a:lstStyle/>
          <a:p>
            <a:pPr algn="just"/>
            <a:r>
              <a:rPr lang="en-US" sz="2400" dirty="0"/>
              <a:t>As Raspberry Pi can not handle analog inputs, It was necessary an ADC adapter for converting analog voltage into digital signal. </a:t>
            </a:r>
          </a:p>
          <a:p>
            <a:pPr algn="just"/>
            <a:r>
              <a:rPr lang="en-US" sz="2400" dirty="0"/>
              <a:t>For that, I wired the Raspberry Pi 3 with MCP3208 ADC converter following this circuit connection graph Fig 1 [1]. Some others resources were also learned such as [2] and [3]. </a:t>
            </a:r>
          </a:p>
          <a:p>
            <a:pPr algn="just"/>
            <a:r>
              <a:rPr lang="en-US" sz="2400" dirty="0"/>
              <a:t> Related to MCP3208’s and Pi’s pins, it was connected in this accordance:  </a:t>
            </a:r>
          </a:p>
        </p:txBody>
      </p:sp>
      <p:pic>
        <p:nvPicPr>
          <p:cNvPr id="4" name="Рисунок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8857" y="1497222"/>
            <a:ext cx="2310888" cy="2117246"/>
          </a:xfrm>
          <a:prstGeom prst="rect">
            <a:avLst/>
          </a:prstGeom>
          <a:noFill/>
          <a:ln>
            <a:noFill/>
          </a:ln>
        </p:spPr>
      </p:pic>
      <p:pic>
        <p:nvPicPr>
          <p:cNvPr id="7" name="Рисунок 6"/>
          <p:cNvPicPr>
            <a:picLocks noChangeAspect="1"/>
          </p:cNvPicPr>
          <p:nvPr/>
        </p:nvPicPr>
        <p:blipFill>
          <a:blip r:embed="rId3"/>
          <a:stretch>
            <a:fillRect/>
          </a:stretch>
        </p:blipFill>
        <p:spPr>
          <a:xfrm>
            <a:off x="8799834" y="3929077"/>
            <a:ext cx="2829911" cy="1228725"/>
          </a:xfrm>
          <a:prstGeom prst="rect">
            <a:avLst/>
          </a:prstGeom>
        </p:spPr>
      </p:pic>
      <p:pic>
        <p:nvPicPr>
          <p:cNvPr id="8" name="Рисунок 7"/>
          <p:cNvPicPr>
            <a:picLocks noChangeAspect="1"/>
          </p:cNvPicPr>
          <p:nvPr/>
        </p:nvPicPr>
        <p:blipFill>
          <a:blip r:embed="rId4"/>
          <a:stretch>
            <a:fillRect/>
          </a:stretch>
        </p:blipFill>
        <p:spPr>
          <a:xfrm>
            <a:off x="8799834" y="5246996"/>
            <a:ext cx="2915142" cy="781050"/>
          </a:xfrm>
          <a:prstGeom prst="rect">
            <a:avLst/>
          </a:prstGeom>
        </p:spPr>
      </p:pic>
      <p:sp>
        <p:nvSpPr>
          <p:cNvPr id="9" name="TextBox 8"/>
          <p:cNvSpPr txBox="1"/>
          <p:nvPr/>
        </p:nvSpPr>
        <p:spPr>
          <a:xfrm>
            <a:off x="10262287" y="3532106"/>
            <a:ext cx="558166"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Fig 1</a:t>
            </a:r>
          </a:p>
        </p:txBody>
      </p:sp>
      <p:sp>
        <p:nvSpPr>
          <p:cNvPr id="10" name="TextBox 9"/>
          <p:cNvSpPr txBox="1"/>
          <p:nvPr/>
        </p:nvSpPr>
        <p:spPr>
          <a:xfrm>
            <a:off x="9983204" y="6028046"/>
            <a:ext cx="558166"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Fig 2</a:t>
            </a:r>
          </a:p>
        </p:txBody>
      </p:sp>
      <p:graphicFrame>
        <p:nvGraphicFramePr>
          <p:cNvPr id="11" name="Таблица 10"/>
          <p:cNvGraphicFramePr>
            <a:graphicFrameLocks noGrp="1"/>
          </p:cNvGraphicFramePr>
          <p:nvPr>
            <p:extLst>
              <p:ext uri="{D42A27DB-BD31-4B8C-83A1-F6EECF244321}">
                <p14:modId xmlns:p14="http://schemas.microsoft.com/office/powerpoint/2010/main" val="73527334"/>
              </p:ext>
            </p:extLst>
          </p:nvPr>
        </p:nvGraphicFramePr>
        <p:xfrm>
          <a:off x="3440714" y="5157008"/>
          <a:ext cx="3262010" cy="1617713"/>
        </p:xfrm>
        <a:graphic>
          <a:graphicData uri="http://schemas.openxmlformats.org/drawingml/2006/table">
            <a:tbl>
              <a:tblPr firstRow="1" firstCol="1" bandRow="1">
                <a:tableStyleId>{2D5ABB26-0587-4C30-8999-92F81FD0307C}</a:tableStyleId>
              </a:tblPr>
              <a:tblGrid>
                <a:gridCol w="3262010">
                  <a:extLst>
                    <a:ext uri="{9D8B030D-6E8A-4147-A177-3AD203B41FA5}">
                      <a16:colId xmlns:a16="http://schemas.microsoft.com/office/drawing/2014/main" val="20000"/>
                    </a:ext>
                  </a:extLst>
                </a:gridCol>
              </a:tblGrid>
              <a:tr h="157560">
                <a:tc>
                  <a:txBody>
                    <a:bodyPr/>
                    <a:lstStyle/>
                    <a:p>
                      <a:pPr algn="just">
                        <a:lnSpc>
                          <a:spcPct val="107000"/>
                        </a:lnSpc>
                        <a:spcAft>
                          <a:spcPts val="0"/>
                        </a:spcAft>
                      </a:pPr>
                      <a:r>
                        <a:rPr lang="en-US" sz="1100" dirty="0">
                          <a:effectLst/>
                          <a:latin typeface="+mn-lt"/>
                          <a:cs typeface="Times New Roman" panose="02020603050405020304" pitchFamily="18" charset="0"/>
                        </a:rPr>
                        <a:t>MCP3208 VDD -&gt; 5V (pin 2)</a:t>
                      </a:r>
                      <a:endParaRPr lang="en-US" sz="1000" dirty="0">
                        <a:effectLst/>
                        <a:latin typeface="+mn-lt"/>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5475">
                <a:tc>
                  <a:txBody>
                    <a:bodyPr/>
                    <a:lstStyle/>
                    <a:p>
                      <a:pPr algn="just">
                        <a:lnSpc>
                          <a:spcPct val="107000"/>
                        </a:lnSpc>
                        <a:spcAft>
                          <a:spcPts val="0"/>
                        </a:spcAft>
                      </a:pPr>
                      <a:r>
                        <a:rPr lang="en-US" sz="1100">
                          <a:effectLst/>
                          <a:latin typeface="+mn-lt"/>
                          <a:cs typeface="Times New Roman" panose="02020603050405020304" pitchFamily="18" charset="0"/>
                        </a:rPr>
                        <a:t>MCP3208 VREF -&gt; 5V (pin 2)</a:t>
                      </a:r>
                      <a:endParaRPr lang="en-US" sz="1000">
                        <a:effectLst/>
                        <a:latin typeface="+mn-lt"/>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5475">
                <a:tc>
                  <a:txBody>
                    <a:bodyPr/>
                    <a:lstStyle/>
                    <a:p>
                      <a:pPr algn="just">
                        <a:lnSpc>
                          <a:spcPct val="107000"/>
                        </a:lnSpc>
                        <a:spcAft>
                          <a:spcPts val="0"/>
                        </a:spcAft>
                      </a:pPr>
                      <a:r>
                        <a:rPr lang="en-US" sz="1100" dirty="0">
                          <a:effectLst/>
                          <a:latin typeface="+mn-lt"/>
                          <a:cs typeface="Times New Roman" panose="02020603050405020304" pitchFamily="18" charset="0"/>
                        </a:rPr>
                        <a:t>MCP3208 AGND -&gt; GND (pin 39)</a:t>
                      </a:r>
                      <a:endParaRPr lang="en-US" sz="1000" dirty="0">
                        <a:effectLst/>
                        <a:latin typeface="+mn-lt"/>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05475">
                <a:tc>
                  <a:txBody>
                    <a:bodyPr/>
                    <a:lstStyle/>
                    <a:p>
                      <a:pPr algn="just">
                        <a:lnSpc>
                          <a:spcPct val="107000"/>
                        </a:lnSpc>
                        <a:spcAft>
                          <a:spcPts val="0"/>
                        </a:spcAft>
                      </a:pPr>
                      <a:r>
                        <a:rPr lang="en-US" sz="1100">
                          <a:effectLst/>
                          <a:latin typeface="+mn-lt"/>
                          <a:cs typeface="Times New Roman" panose="02020603050405020304" pitchFamily="18" charset="0"/>
                        </a:rPr>
                        <a:t>MCP3208 CLK -&gt; GPIO11 SPIO_SCLK (pin 23)</a:t>
                      </a:r>
                      <a:endParaRPr lang="en-US" sz="1000">
                        <a:effectLst/>
                        <a:latin typeface="+mn-lt"/>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05475">
                <a:tc>
                  <a:txBody>
                    <a:bodyPr/>
                    <a:lstStyle/>
                    <a:p>
                      <a:pPr algn="just">
                        <a:lnSpc>
                          <a:spcPct val="107000"/>
                        </a:lnSpc>
                        <a:spcAft>
                          <a:spcPts val="0"/>
                        </a:spcAft>
                      </a:pPr>
                      <a:r>
                        <a:rPr lang="en-US" sz="1100" dirty="0">
                          <a:effectLst/>
                          <a:latin typeface="+mn-lt"/>
                          <a:cs typeface="Times New Roman" panose="02020603050405020304" pitchFamily="18" charset="0"/>
                        </a:rPr>
                        <a:t>MCP3208 DOUT -&gt; GPIO09 SPIO_MISO (pin 21)</a:t>
                      </a:r>
                      <a:endParaRPr lang="en-US" sz="1000" dirty="0">
                        <a:effectLst/>
                        <a:latin typeface="+mn-lt"/>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05475">
                <a:tc>
                  <a:txBody>
                    <a:bodyPr/>
                    <a:lstStyle/>
                    <a:p>
                      <a:pPr algn="just">
                        <a:lnSpc>
                          <a:spcPct val="107000"/>
                        </a:lnSpc>
                        <a:spcAft>
                          <a:spcPts val="0"/>
                        </a:spcAft>
                      </a:pPr>
                      <a:r>
                        <a:rPr lang="en-US" sz="1100" dirty="0">
                          <a:effectLst/>
                          <a:latin typeface="+mn-lt"/>
                          <a:cs typeface="Times New Roman" panose="02020603050405020304" pitchFamily="18" charset="0"/>
                        </a:rPr>
                        <a:t>MCP3208 DIN -&gt; GPIO10 SPIO_MOSI (pin 19)</a:t>
                      </a:r>
                      <a:endParaRPr lang="en-US" sz="1000" dirty="0">
                        <a:effectLst/>
                        <a:latin typeface="+mn-lt"/>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05475">
                <a:tc>
                  <a:txBody>
                    <a:bodyPr/>
                    <a:lstStyle/>
                    <a:p>
                      <a:pPr algn="just">
                        <a:lnSpc>
                          <a:spcPct val="107000"/>
                        </a:lnSpc>
                        <a:spcAft>
                          <a:spcPts val="0"/>
                        </a:spcAft>
                      </a:pPr>
                      <a:r>
                        <a:rPr lang="en-US" sz="1100">
                          <a:effectLst/>
                          <a:latin typeface="+mn-lt"/>
                          <a:cs typeface="Times New Roman" panose="02020603050405020304" pitchFamily="18" charset="0"/>
                        </a:rPr>
                        <a:t>MCP3208 CS -&gt; GPIO08 SPIO_CEO_N (pin 24)</a:t>
                      </a:r>
                      <a:endParaRPr lang="en-US" sz="1000">
                        <a:effectLst/>
                        <a:latin typeface="+mn-lt"/>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05475">
                <a:tc>
                  <a:txBody>
                    <a:bodyPr/>
                    <a:lstStyle/>
                    <a:p>
                      <a:pPr>
                        <a:lnSpc>
                          <a:spcPct val="107000"/>
                        </a:lnSpc>
                        <a:spcAft>
                          <a:spcPts val="0"/>
                        </a:spcAft>
                      </a:pPr>
                      <a:r>
                        <a:rPr lang="en-US" sz="1100" dirty="0">
                          <a:effectLst/>
                          <a:latin typeface="+mn-lt"/>
                          <a:cs typeface="Times New Roman" panose="02020603050405020304" pitchFamily="18" charset="0"/>
                        </a:rPr>
                        <a:t>MCP3208 DGND -&gt; GND (pin 39)</a:t>
                      </a:r>
                      <a:endParaRPr lang="en-US" sz="1000" dirty="0">
                        <a:effectLst/>
                        <a:latin typeface="+mn-lt"/>
                        <a:ea typeface="Malgun Gothic" panose="020B0503020000020004" pitchFamily="34" charset="-127"/>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3373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4300" b="1" dirty="0">
                <a:solidFill>
                  <a:srgbClr val="002060"/>
                </a:solidFill>
                <a:latin typeface="+mn-lt"/>
              </a:rPr>
              <a:t>Photo-resistor to MCP3208 </a:t>
            </a:r>
          </a:p>
        </p:txBody>
      </p:sp>
      <p:sp>
        <p:nvSpPr>
          <p:cNvPr id="3" name="Объект 2"/>
          <p:cNvSpPr>
            <a:spLocks noGrp="1"/>
          </p:cNvSpPr>
          <p:nvPr>
            <p:ph idx="1"/>
          </p:nvPr>
        </p:nvSpPr>
        <p:spPr>
          <a:xfrm>
            <a:off x="838200" y="1825625"/>
            <a:ext cx="6442494" cy="4351338"/>
          </a:xfrm>
        </p:spPr>
        <p:txBody>
          <a:bodyPr>
            <a:normAutofit/>
          </a:bodyPr>
          <a:lstStyle/>
          <a:p>
            <a:pPr marL="0" indent="0">
              <a:buNone/>
            </a:pPr>
            <a:endParaRPr lang="en-US" dirty="0"/>
          </a:p>
          <a:p>
            <a:pPr marL="0" indent="0">
              <a:buNone/>
            </a:pPr>
            <a:endParaRPr lang="en-US" dirty="0"/>
          </a:p>
        </p:txBody>
      </p:sp>
      <p:sp>
        <p:nvSpPr>
          <p:cNvPr id="5" name="TextBox 4"/>
          <p:cNvSpPr txBox="1"/>
          <p:nvPr/>
        </p:nvSpPr>
        <p:spPr>
          <a:xfrm>
            <a:off x="569343" y="1985795"/>
            <a:ext cx="7295342"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photo-resistor (1kOhm) and resistor (10kOhm) were jointed to the MCP3208’s analog input.</a:t>
            </a:r>
          </a:p>
          <a:p>
            <a:pPr marL="342900" indent="-342900">
              <a:buFont typeface="Arial" panose="020B0604020202020204" pitchFamily="34" charset="0"/>
              <a:buChar char="•"/>
            </a:pPr>
            <a:r>
              <a:rPr lang="en-US" sz="2400" dirty="0"/>
              <a:t>The photo-resistor’s resistance varies depending on the amount of light falling on it. </a:t>
            </a:r>
          </a:p>
          <a:p>
            <a:pPr marL="342900" indent="-342900">
              <a:buFont typeface="Arial" panose="020B0604020202020204" pitchFamily="34" charset="0"/>
              <a:buChar char="•"/>
            </a:pPr>
            <a:r>
              <a:rPr lang="en-US" sz="2400" dirty="0"/>
              <a:t>The “resistive” sensors can be used with a Raspberry Pi by timing how long it takes for current to flow through the resistive sensor.</a:t>
            </a:r>
          </a:p>
          <a:p>
            <a:endParaRPr lang="en-US" sz="2400" dirty="0"/>
          </a:p>
        </p:txBody>
      </p:sp>
      <p:pic>
        <p:nvPicPr>
          <p:cNvPr id="8" name="Рисунок 7"/>
          <p:cNvPicPr>
            <a:picLocks noChangeAspect="1"/>
          </p:cNvPicPr>
          <p:nvPr/>
        </p:nvPicPr>
        <p:blipFill>
          <a:blip r:embed="rId2"/>
          <a:stretch>
            <a:fillRect/>
          </a:stretch>
        </p:blipFill>
        <p:spPr>
          <a:xfrm>
            <a:off x="7864685" y="2172494"/>
            <a:ext cx="3714750" cy="1828800"/>
          </a:xfrm>
          <a:prstGeom prst="rect">
            <a:avLst/>
          </a:prstGeom>
        </p:spPr>
      </p:pic>
      <p:pic>
        <p:nvPicPr>
          <p:cNvPr id="9" name="Рисунок 8"/>
          <p:cNvPicPr>
            <a:picLocks noChangeAspect="1"/>
          </p:cNvPicPr>
          <p:nvPr/>
        </p:nvPicPr>
        <p:blipFill>
          <a:blip r:embed="rId3"/>
          <a:stretch>
            <a:fillRect/>
          </a:stretch>
        </p:blipFill>
        <p:spPr>
          <a:xfrm>
            <a:off x="7864685" y="4766673"/>
            <a:ext cx="3657600" cy="838200"/>
          </a:xfrm>
          <a:prstGeom prst="rect">
            <a:avLst/>
          </a:prstGeom>
        </p:spPr>
      </p:pic>
    </p:spTree>
    <p:extLst>
      <p:ext uri="{BB962C8B-B14F-4D97-AF65-F5344CB8AC3E}">
        <p14:creationId xmlns:p14="http://schemas.microsoft.com/office/powerpoint/2010/main" val="226666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4300" b="1" dirty="0">
                <a:solidFill>
                  <a:srgbClr val="002060"/>
                </a:solidFill>
                <a:latin typeface="+mn-lt"/>
              </a:rPr>
              <a:t>LED to MCP3208</a:t>
            </a:r>
          </a:p>
        </p:txBody>
      </p:sp>
      <p:sp>
        <p:nvSpPr>
          <p:cNvPr id="3" name="Объект 2"/>
          <p:cNvSpPr>
            <a:spLocks noGrp="1"/>
          </p:cNvSpPr>
          <p:nvPr>
            <p:ph idx="1"/>
          </p:nvPr>
        </p:nvSpPr>
        <p:spPr>
          <a:xfrm>
            <a:off x="838200" y="1825625"/>
            <a:ext cx="7003211" cy="4351338"/>
          </a:xfrm>
        </p:spPr>
        <p:txBody>
          <a:bodyPr/>
          <a:lstStyle/>
          <a:p>
            <a:r>
              <a:rPr lang="en-US" dirty="0"/>
              <a:t>The red LED and resistor (470 Om) were connected to MCP3208’s channel 7</a:t>
            </a:r>
          </a:p>
          <a:p>
            <a:endParaRPr lang="en-US" dirty="0"/>
          </a:p>
        </p:txBody>
      </p:sp>
      <p:pic>
        <p:nvPicPr>
          <p:cNvPr id="4" name="Рисунок 3"/>
          <p:cNvPicPr>
            <a:picLocks noChangeAspect="1"/>
          </p:cNvPicPr>
          <p:nvPr/>
        </p:nvPicPr>
        <p:blipFill>
          <a:blip r:embed="rId2"/>
          <a:stretch>
            <a:fillRect/>
          </a:stretch>
        </p:blipFill>
        <p:spPr>
          <a:xfrm>
            <a:off x="6859122" y="3025603"/>
            <a:ext cx="3788165" cy="2744653"/>
          </a:xfrm>
          <a:prstGeom prst="rect">
            <a:avLst/>
          </a:prstGeom>
        </p:spPr>
      </p:pic>
      <p:pic>
        <p:nvPicPr>
          <p:cNvPr id="5" name="Рисунок 4"/>
          <p:cNvPicPr>
            <a:picLocks noChangeAspect="1"/>
          </p:cNvPicPr>
          <p:nvPr/>
        </p:nvPicPr>
        <p:blipFill>
          <a:blip r:embed="rId3"/>
          <a:stretch>
            <a:fillRect/>
          </a:stretch>
        </p:blipFill>
        <p:spPr>
          <a:xfrm>
            <a:off x="1749994" y="3596897"/>
            <a:ext cx="3788165" cy="1602067"/>
          </a:xfrm>
          <a:prstGeom prst="rect">
            <a:avLst/>
          </a:prstGeom>
        </p:spPr>
      </p:pic>
    </p:spTree>
    <p:extLst>
      <p:ext uri="{BB962C8B-B14F-4D97-AF65-F5344CB8AC3E}">
        <p14:creationId xmlns:p14="http://schemas.microsoft.com/office/powerpoint/2010/main" val="92811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300" b="1" dirty="0">
                <a:solidFill>
                  <a:srgbClr val="002060"/>
                </a:solidFill>
                <a:latin typeface="+mn-lt"/>
              </a:rPr>
              <a:t>Programming</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1" y="1825625"/>
                <a:ext cx="5683370" cy="4351338"/>
              </a:xfrm>
            </p:spPr>
            <p:txBody>
              <a:bodyPr>
                <a:normAutofit/>
              </a:bodyPr>
              <a:lstStyle/>
              <a:p>
                <a:r>
                  <a:rPr lang="en-US" sz="2400" dirty="0"/>
                  <a:t>The MCP3208 is a 12-bit ADC. That means it will read a value from 0 to 4095 (2</a:t>
                </a:r>
                <a:r>
                  <a:rPr lang="en-US" sz="2400" baseline="30000" dirty="0"/>
                  <a:t>12</a:t>
                </a:r>
                <a:r>
                  <a:rPr lang="en-US" sz="2400" dirty="0"/>
                  <a:t> = 4096 values) where 0 is the same as "ground" and "4095" is the same as "5 volts".  We do not convert the number to voltage, although it’s easy to do that by multiplying the number by (5 / 4095).</a:t>
                </a:r>
              </a:p>
              <a:p>
                <a:r>
                  <a:rPr lang="en-US" sz="2000" dirty="0"/>
                  <a:t>Converted number (V)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𝑐𝑜𝑚𝑚𝑖𝑛𝑔</m:t>
                        </m:r>
                        <m:r>
                          <a:rPr lang="en-US" i="1">
                            <a:latin typeface="Cambria Math" panose="02040503050406030204" pitchFamily="18" charset="0"/>
                          </a:rPr>
                          <m:t> </m:t>
                        </m:r>
                        <m:r>
                          <a:rPr lang="en-US" i="1">
                            <a:latin typeface="Cambria Math" panose="02040503050406030204" pitchFamily="18" charset="0"/>
                          </a:rPr>
                          <m:t>𝑓𝑟𝑜𝑚</m:t>
                        </m:r>
                        <m:r>
                          <a:rPr lang="en-US" i="1">
                            <a:latin typeface="Cambria Math" panose="02040503050406030204" pitchFamily="18" charset="0"/>
                          </a:rPr>
                          <m:t> </m:t>
                        </m:r>
                        <m:r>
                          <a:rPr lang="en-US" i="1">
                            <a:latin typeface="Cambria Math" panose="02040503050406030204" pitchFamily="18" charset="0"/>
                          </a:rPr>
                          <m:t>𝐴𝐷𝐶</m:t>
                        </m:r>
                        <m:r>
                          <a:rPr lang="en-US" i="1">
                            <a:latin typeface="Cambria Math" panose="02040503050406030204" pitchFamily="18" charset="0"/>
                          </a:rPr>
                          <m:t> </m:t>
                        </m:r>
                      </m:num>
                      <m:den>
                        <m:r>
                          <a:rPr lang="en-US" i="1">
                            <a:latin typeface="Cambria Math" panose="02040503050406030204" pitchFamily="18" charset="0"/>
                          </a:rPr>
                          <m:t>4096 ×5</m:t>
                        </m:r>
                      </m:den>
                    </m:f>
                  </m:oMath>
                </a14:m>
                <a:endParaRPr lang="en-US" dirty="0"/>
              </a:p>
              <a:p>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1" y="1825625"/>
                <a:ext cx="5683370" cy="4351338"/>
              </a:xfrm>
              <a:blipFill rotWithShape="0">
                <a:blip r:embed="rId2"/>
                <a:stretch>
                  <a:fillRect l="-1502" t="-1961" r="-1288"/>
                </a:stretch>
              </a:blipFill>
            </p:spPr>
            <p:txBody>
              <a:bodyPr/>
              <a:lstStyle/>
              <a:p>
                <a:r>
                  <a:rPr lang="en-US">
                    <a:noFill/>
                  </a:rPr>
                  <a:t> </a:t>
                </a:r>
              </a:p>
            </p:txBody>
          </p:sp>
        </mc:Fallback>
      </mc:AlternateContent>
      <p:pic>
        <p:nvPicPr>
          <p:cNvPr id="4" name="Рисунок 3"/>
          <p:cNvPicPr>
            <a:picLocks noChangeAspect="1"/>
          </p:cNvPicPr>
          <p:nvPr/>
        </p:nvPicPr>
        <p:blipFill>
          <a:blip r:embed="rId3"/>
          <a:stretch>
            <a:fillRect/>
          </a:stretch>
        </p:blipFill>
        <p:spPr>
          <a:xfrm>
            <a:off x="7821014" y="2283124"/>
            <a:ext cx="2375410" cy="1770915"/>
          </a:xfrm>
          <a:prstGeom prst="rect">
            <a:avLst/>
          </a:prstGeom>
        </p:spPr>
      </p:pic>
    </p:spTree>
    <p:extLst>
      <p:ext uri="{BB962C8B-B14F-4D97-AF65-F5344CB8AC3E}">
        <p14:creationId xmlns:p14="http://schemas.microsoft.com/office/powerpoint/2010/main" val="178743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300" b="1" dirty="0">
                <a:solidFill>
                  <a:srgbClr val="002060"/>
                </a:solidFill>
                <a:latin typeface="+mn-lt"/>
              </a:rPr>
              <a:t>Programming</a:t>
            </a:r>
          </a:p>
        </p:txBody>
      </p:sp>
      <p:sp>
        <p:nvSpPr>
          <p:cNvPr id="3" name="Объект 2"/>
          <p:cNvSpPr>
            <a:spLocks noGrp="1"/>
          </p:cNvSpPr>
          <p:nvPr>
            <p:ph idx="1"/>
          </p:nvPr>
        </p:nvSpPr>
        <p:spPr>
          <a:xfrm>
            <a:off x="838201" y="1825625"/>
            <a:ext cx="10445150" cy="4351338"/>
          </a:xfrm>
        </p:spPr>
        <p:txBody>
          <a:bodyPr>
            <a:normAutofit/>
          </a:bodyPr>
          <a:lstStyle/>
          <a:p>
            <a:r>
              <a:rPr lang="en-US" dirty="0"/>
              <a:t>Initialization</a:t>
            </a:r>
          </a:p>
          <a:p>
            <a:endParaRPr lang="en-US" dirty="0"/>
          </a:p>
          <a:p>
            <a:endParaRPr lang="en-US" dirty="0"/>
          </a:p>
          <a:p>
            <a:r>
              <a:rPr lang="en-US" dirty="0"/>
              <a:t>Main function: </a:t>
            </a:r>
            <a:r>
              <a:rPr lang="en-US" sz="2000" i="1" dirty="0" err="1"/>
              <a:t>int_main</a:t>
            </a:r>
            <a:endParaRPr lang="en-US" sz="2000" i="1" dirty="0"/>
          </a:p>
          <a:p>
            <a:endParaRPr lang="en-US" sz="2000" i="1" dirty="0"/>
          </a:p>
          <a:p>
            <a:endParaRPr lang="en-US" sz="2000" i="1" dirty="0"/>
          </a:p>
          <a:p>
            <a:endParaRPr lang="en-US" dirty="0"/>
          </a:p>
          <a:p>
            <a:r>
              <a:rPr lang="en-US" dirty="0"/>
              <a:t>Reading analog data function: </a:t>
            </a:r>
            <a:r>
              <a:rPr lang="en-US" sz="2000" i="1" dirty="0" err="1"/>
              <a:t>readAnalog</a:t>
            </a:r>
            <a:endParaRPr lang="en-US" i="1" dirty="0"/>
          </a:p>
        </p:txBody>
      </p:sp>
      <p:pic>
        <p:nvPicPr>
          <p:cNvPr id="5" name="Рисунок 4"/>
          <p:cNvPicPr>
            <a:picLocks noChangeAspect="1"/>
          </p:cNvPicPr>
          <p:nvPr/>
        </p:nvPicPr>
        <p:blipFill>
          <a:blip r:embed="rId2"/>
          <a:stretch>
            <a:fillRect/>
          </a:stretch>
        </p:blipFill>
        <p:spPr>
          <a:xfrm>
            <a:off x="7237833" y="1756615"/>
            <a:ext cx="3517992" cy="1114143"/>
          </a:xfrm>
          <a:prstGeom prst="rect">
            <a:avLst/>
          </a:prstGeom>
        </p:spPr>
      </p:pic>
      <p:pic>
        <p:nvPicPr>
          <p:cNvPr id="6" name="Рисунок 5"/>
          <p:cNvPicPr>
            <a:picLocks noChangeAspect="1"/>
          </p:cNvPicPr>
          <p:nvPr/>
        </p:nvPicPr>
        <p:blipFill>
          <a:blip r:embed="rId3"/>
          <a:stretch>
            <a:fillRect/>
          </a:stretch>
        </p:blipFill>
        <p:spPr>
          <a:xfrm>
            <a:off x="7237832" y="3287507"/>
            <a:ext cx="3409504" cy="1631899"/>
          </a:xfrm>
          <a:prstGeom prst="rect">
            <a:avLst/>
          </a:prstGeom>
        </p:spPr>
      </p:pic>
      <p:pic>
        <p:nvPicPr>
          <p:cNvPr id="7" name="Рисунок 6"/>
          <p:cNvPicPr>
            <a:picLocks noChangeAspect="1"/>
          </p:cNvPicPr>
          <p:nvPr/>
        </p:nvPicPr>
        <p:blipFill>
          <a:blip r:embed="rId4"/>
          <a:stretch>
            <a:fillRect/>
          </a:stretch>
        </p:blipFill>
        <p:spPr>
          <a:xfrm>
            <a:off x="7237832" y="5303897"/>
            <a:ext cx="3765965" cy="1230089"/>
          </a:xfrm>
          <a:prstGeom prst="rect">
            <a:avLst/>
          </a:prstGeom>
        </p:spPr>
      </p:pic>
    </p:spTree>
    <p:extLst>
      <p:ext uri="{BB962C8B-B14F-4D97-AF65-F5344CB8AC3E}">
        <p14:creationId xmlns:p14="http://schemas.microsoft.com/office/powerpoint/2010/main" val="272193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300" b="1" dirty="0">
                <a:solidFill>
                  <a:srgbClr val="002060"/>
                </a:solidFill>
                <a:latin typeface="+mn-lt"/>
              </a:rPr>
              <a:t>Python</a:t>
            </a:r>
            <a:r>
              <a:rPr lang="en-US" dirty="0"/>
              <a:t> </a:t>
            </a:r>
            <a:r>
              <a:rPr lang="en-US" sz="4300" b="1" dirty="0">
                <a:solidFill>
                  <a:srgbClr val="002060"/>
                </a:solidFill>
                <a:latin typeface="+mn-lt"/>
              </a:rPr>
              <a:t>GUI</a:t>
            </a:r>
            <a:r>
              <a:rPr lang="en-US" dirty="0"/>
              <a:t> </a:t>
            </a:r>
            <a:r>
              <a:rPr lang="en-US" sz="4300" b="1" dirty="0">
                <a:solidFill>
                  <a:srgbClr val="002060"/>
                </a:solidFill>
                <a:latin typeface="+mn-lt"/>
              </a:rPr>
              <a:t>Control</a:t>
            </a:r>
          </a:p>
        </p:txBody>
      </p:sp>
      <p:sp>
        <p:nvSpPr>
          <p:cNvPr id="3" name="Объект 2"/>
          <p:cNvSpPr>
            <a:spLocks noGrp="1"/>
          </p:cNvSpPr>
          <p:nvPr>
            <p:ph idx="1"/>
          </p:nvPr>
        </p:nvSpPr>
        <p:spPr>
          <a:xfrm>
            <a:off x="838200" y="1825625"/>
            <a:ext cx="6291020" cy="4351338"/>
          </a:xfrm>
        </p:spPr>
        <p:txBody>
          <a:bodyPr/>
          <a:lstStyle/>
          <a:p>
            <a:pPr marL="0" indent="0">
              <a:buNone/>
            </a:pPr>
            <a:r>
              <a:rPr lang="en-US" dirty="0"/>
              <a:t>Program “brightness.py” structure:</a:t>
            </a:r>
          </a:p>
          <a:p>
            <a:pPr marL="514350" indent="-514350">
              <a:buAutoNum type="arabicPeriod"/>
            </a:pPr>
            <a:r>
              <a:rPr lang="en-US" dirty="0"/>
              <a:t>Import RPI, </a:t>
            </a:r>
            <a:r>
              <a:rPr lang="en-US" dirty="0" err="1"/>
              <a:t>tkinter</a:t>
            </a:r>
            <a:r>
              <a:rPr lang="en-US" dirty="0"/>
              <a:t>, time libraries</a:t>
            </a:r>
          </a:p>
          <a:p>
            <a:pPr marL="514350" indent="-514350">
              <a:buAutoNum type="arabicPeriod"/>
            </a:pPr>
            <a:r>
              <a:rPr lang="en-US" dirty="0"/>
              <a:t>Pins setup and initialization</a:t>
            </a:r>
          </a:p>
          <a:p>
            <a:pPr marL="514350" indent="-514350">
              <a:buAutoNum type="arabicPeriod"/>
            </a:pPr>
            <a:r>
              <a:rPr lang="en-US" dirty="0"/>
              <a:t>__</a:t>
            </a:r>
            <a:r>
              <a:rPr lang="en-US" dirty="0" err="1"/>
              <a:t>init</a:t>
            </a:r>
            <a:r>
              <a:rPr lang="en-US" dirty="0"/>
              <a:t>__ function for creating </a:t>
            </a:r>
            <a:r>
              <a:rPr lang="en-US" dirty="0" err="1"/>
              <a:t>tk</a:t>
            </a:r>
            <a:r>
              <a:rPr lang="en-US" dirty="0"/>
              <a:t> widgets (objects): </a:t>
            </a:r>
            <a:r>
              <a:rPr lang="en-US" i="1" dirty="0"/>
              <a:t>Label, </a:t>
            </a:r>
            <a:r>
              <a:rPr lang="en-US" i="1" dirty="0" err="1"/>
              <a:t>Radiobutton</a:t>
            </a:r>
            <a:r>
              <a:rPr lang="en-US" i="1" dirty="0"/>
              <a:t>, Button, Scale</a:t>
            </a:r>
          </a:p>
          <a:p>
            <a:pPr marL="514350" indent="-514350">
              <a:buAutoNum type="arabicPeriod"/>
            </a:pPr>
            <a:r>
              <a:rPr lang="en-US" dirty="0"/>
              <a:t>Callback functions from widgets commands: </a:t>
            </a:r>
            <a:r>
              <a:rPr lang="en-US" i="1" dirty="0" err="1"/>
              <a:t>updateA</a:t>
            </a:r>
            <a:r>
              <a:rPr lang="en-US" i="1" dirty="0"/>
              <a:t>(), </a:t>
            </a:r>
            <a:r>
              <a:rPr lang="en-US" i="1" dirty="0" err="1"/>
              <a:t>updateM</a:t>
            </a:r>
            <a:r>
              <a:rPr lang="en-US" i="1" dirty="0"/>
              <a:t>(), </a:t>
            </a:r>
            <a:r>
              <a:rPr lang="en-US" i="1" dirty="0" err="1"/>
              <a:t>scaleAct</a:t>
            </a:r>
            <a:r>
              <a:rPr lang="en-US" i="1" dirty="0"/>
              <a:t>(), </a:t>
            </a:r>
            <a:r>
              <a:rPr lang="en-US" i="1" dirty="0" err="1"/>
              <a:t>adc_read</a:t>
            </a:r>
            <a:r>
              <a:rPr lang="en-US" i="1" dirty="0"/>
              <a:t>()</a:t>
            </a:r>
          </a:p>
        </p:txBody>
      </p:sp>
      <p:pic>
        <p:nvPicPr>
          <p:cNvPr id="4" name="Рисунок 3"/>
          <p:cNvPicPr>
            <a:picLocks noChangeAspect="1"/>
          </p:cNvPicPr>
          <p:nvPr/>
        </p:nvPicPr>
        <p:blipFill>
          <a:blip r:embed="rId2"/>
          <a:stretch>
            <a:fillRect/>
          </a:stretch>
        </p:blipFill>
        <p:spPr>
          <a:xfrm>
            <a:off x="8854861" y="2112996"/>
            <a:ext cx="1881505" cy="3776595"/>
          </a:xfrm>
          <a:prstGeom prst="rect">
            <a:avLst/>
          </a:prstGeom>
        </p:spPr>
      </p:pic>
    </p:spTree>
    <p:extLst>
      <p:ext uri="{BB962C8B-B14F-4D97-AF65-F5344CB8AC3E}">
        <p14:creationId xmlns:p14="http://schemas.microsoft.com/office/powerpoint/2010/main" val="335873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300" b="1" dirty="0">
                <a:solidFill>
                  <a:srgbClr val="002060"/>
                </a:solidFill>
                <a:latin typeface="+mn-lt"/>
              </a:rPr>
              <a:t>Python</a:t>
            </a:r>
            <a:r>
              <a:rPr lang="en-US" dirty="0"/>
              <a:t> </a:t>
            </a:r>
            <a:r>
              <a:rPr lang="en-US" sz="4300" b="1" dirty="0">
                <a:solidFill>
                  <a:srgbClr val="002060"/>
                </a:solidFill>
                <a:latin typeface="+mn-lt"/>
              </a:rPr>
              <a:t>GUI</a:t>
            </a:r>
            <a:r>
              <a:rPr lang="en-US" dirty="0"/>
              <a:t> </a:t>
            </a:r>
            <a:r>
              <a:rPr lang="en-US" sz="4300" b="1" dirty="0">
                <a:solidFill>
                  <a:srgbClr val="002060"/>
                </a:solidFill>
                <a:latin typeface="+mn-lt"/>
              </a:rPr>
              <a:t>Control</a:t>
            </a:r>
          </a:p>
        </p:txBody>
      </p:sp>
      <p:sp>
        <p:nvSpPr>
          <p:cNvPr id="3" name="Объект 2"/>
          <p:cNvSpPr>
            <a:spLocks noGrp="1"/>
          </p:cNvSpPr>
          <p:nvPr>
            <p:ph idx="1"/>
          </p:nvPr>
        </p:nvSpPr>
        <p:spPr>
          <a:xfrm>
            <a:off x="838200" y="1825625"/>
            <a:ext cx="5113149" cy="4351338"/>
          </a:xfrm>
        </p:spPr>
        <p:txBody>
          <a:bodyPr/>
          <a:lstStyle/>
          <a:p>
            <a:pPr marL="0" indent="0">
              <a:buNone/>
            </a:pPr>
            <a:r>
              <a:rPr lang="en-US" dirty="0"/>
              <a:t>Automate:</a:t>
            </a:r>
          </a:p>
        </p:txBody>
      </p:sp>
      <p:pic>
        <p:nvPicPr>
          <p:cNvPr id="6" name="Рисунок 5"/>
          <p:cNvPicPr>
            <a:picLocks noChangeAspect="1"/>
          </p:cNvPicPr>
          <p:nvPr/>
        </p:nvPicPr>
        <p:blipFill>
          <a:blip r:embed="rId2"/>
          <a:stretch>
            <a:fillRect/>
          </a:stretch>
        </p:blipFill>
        <p:spPr>
          <a:xfrm>
            <a:off x="1146874" y="2797269"/>
            <a:ext cx="1766807" cy="763620"/>
          </a:xfrm>
          <a:prstGeom prst="rect">
            <a:avLst/>
          </a:prstGeom>
        </p:spPr>
      </p:pic>
      <p:pic>
        <p:nvPicPr>
          <p:cNvPr id="7" name="Рисунок 6"/>
          <p:cNvPicPr>
            <a:picLocks noChangeAspect="1"/>
          </p:cNvPicPr>
          <p:nvPr/>
        </p:nvPicPr>
        <p:blipFill>
          <a:blip r:embed="rId3"/>
          <a:stretch>
            <a:fillRect/>
          </a:stretch>
        </p:blipFill>
        <p:spPr>
          <a:xfrm>
            <a:off x="3553148" y="2833688"/>
            <a:ext cx="1428520" cy="2482231"/>
          </a:xfrm>
          <a:prstGeom prst="rect">
            <a:avLst/>
          </a:prstGeom>
        </p:spPr>
      </p:pic>
      <p:sp>
        <p:nvSpPr>
          <p:cNvPr id="8" name="TextBox 7"/>
          <p:cNvSpPr txBox="1"/>
          <p:nvPr/>
        </p:nvSpPr>
        <p:spPr>
          <a:xfrm>
            <a:off x="7005234" y="1825625"/>
            <a:ext cx="1473480" cy="523220"/>
          </a:xfrm>
          <a:prstGeom prst="rect">
            <a:avLst/>
          </a:prstGeom>
          <a:noFill/>
        </p:spPr>
        <p:txBody>
          <a:bodyPr wrap="none" rtlCol="0">
            <a:spAutoFit/>
          </a:bodyPr>
          <a:lstStyle/>
          <a:p>
            <a:r>
              <a:rPr lang="en-US" sz="2800" dirty="0"/>
              <a:t>Manual: </a:t>
            </a:r>
          </a:p>
        </p:txBody>
      </p:sp>
      <p:pic>
        <p:nvPicPr>
          <p:cNvPr id="9" name="Рисунок 8"/>
          <p:cNvPicPr>
            <a:picLocks noChangeAspect="1"/>
          </p:cNvPicPr>
          <p:nvPr/>
        </p:nvPicPr>
        <p:blipFill>
          <a:blip r:embed="rId4"/>
          <a:stretch>
            <a:fillRect/>
          </a:stretch>
        </p:blipFill>
        <p:spPr>
          <a:xfrm>
            <a:off x="6849766" y="2698055"/>
            <a:ext cx="1816531" cy="810683"/>
          </a:xfrm>
          <a:prstGeom prst="rect">
            <a:avLst/>
          </a:prstGeom>
        </p:spPr>
      </p:pic>
    </p:spTree>
    <p:extLst>
      <p:ext uri="{BB962C8B-B14F-4D97-AF65-F5344CB8AC3E}">
        <p14:creationId xmlns:p14="http://schemas.microsoft.com/office/powerpoint/2010/main" val="3559636803"/>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9413</TotalTime>
  <Words>484</Words>
  <Application>Microsoft Office PowerPoint</Application>
  <PresentationFormat>Широкоэкранный</PresentationFormat>
  <Paragraphs>67</Paragraphs>
  <Slides>11</Slides>
  <Notes>1</Notes>
  <HiddenSlides>0</HiddenSlides>
  <MMClips>0</MMClips>
  <ScaleCrop>false</ScaleCrop>
  <HeadingPairs>
    <vt:vector size="8" baseType="variant">
      <vt:variant>
        <vt:lpstr>Использованные шрифты</vt:lpstr>
      </vt:variant>
      <vt:variant>
        <vt:i4>7</vt:i4>
      </vt:variant>
      <vt:variant>
        <vt:lpstr>Тема</vt:lpstr>
      </vt:variant>
      <vt:variant>
        <vt:i4>1</vt:i4>
      </vt:variant>
      <vt:variant>
        <vt:lpstr>Внедренные серверы OLE</vt:lpstr>
      </vt:variant>
      <vt:variant>
        <vt:i4>1</vt:i4>
      </vt:variant>
      <vt:variant>
        <vt:lpstr>Заголовки слайдов</vt:lpstr>
      </vt:variant>
      <vt:variant>
        <vt:i4>11</vt:i4>
      </vt:variant>
    </vt:vector>
  </HeadingPairs>
  <TitlesOfParts>
    <vt:vector size="20" baseType="lpstr">
      <vt:lpstr>Malgun Gothic</vt:lpstr>
      <vt:lpstr>Malgun Gothic</vt:lpstr>
      <vt:lpstr>Arial</vt:lpstr>
      <vt:lpstr>Calibri</vt:lpstr>
      <vt:lpstr>Calibri Light</vt:lpstr>
      <vt:lpstr>Cambria Math</vt:lpstr>
      <vt:lpstr>Times New Roman</vt:lpstr>
      <vt:lpstr>Office Theme</vt:lpstr>
      <vt:lpstr>Acrobat Document</vt:lpstr>
      <vt:lpstr>Project 1</vt:lpstr>
      <vt:lpstr>Agenda</vt:lpstr>
      <vt:lpstr>MCP3208 to Raspberry Pi 3 </vt:lpstr>
      <vt:lpstr>Photo-resistor to MCP3208 </vt:lpstr>
      <vt:lpstr>LED to MCP3208</vt:lpstr>
      <vt:lpstr>Programming</vt:lpstr>
      <vt:lpstr>Programming</vt:lpstr>
      <vt:lpstr>Python GUI Control</vt:lpstr>
      <vt:lpstr>Python GUI Control</vt:lpstr>
      <vt:lpstr>References</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Report</dc:title>
  <dc:creator>Albina Kamalova</dc:creator>
  <cp:lastModifiedBy>Albina</cp:lastModifiedBy>
  <cp:revision>180</cp:revision>
  <dcterms:created xsi:type="dcterms:W3CDTF">2016-11-17T07:22:19Z</dcterms:created>
  <dcterms:modified xsi:type="dcterms:W3CDTF">2018-01-24T08:17:59Z</dcterms:modified>
</cp:coreProperties>
</file>