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838" r:id="rId2"/>
    <p:sldMasterId id="2147483856" r:id="rId3"/>
    <p:sldMasterId id="2147483875" r:id="rId4"/>
    <p:sldMasterId id="2147483894" r:id="rId5"/>
    <p:sldMasterId id="2147483912" r:id="rId6"/>
  </p:sldMasterIdLst>
  <p:notesMasterIdLst>
    <p:notesMasterId r:id="rId26"/>
  </p:notesMasterIdLst>
  <p:sldIdLst>
    <p:sldId id="276" r:id="rId7"/>
    <p:sldId id="257" r:id="rId8"/>
    <p:sldId id="263" r:id="rId9"/>
    <p:sldId id="264" r:id="rId10"/>
    <p:sldId id="265" r:id="rId11"/>
    <p:sldId id="267" r:id="rId12"/>
    <p:sldId id="266" r:id="rId13"/>
    <p:sldId id="268" r:id="rId14"/>
    <p:sldId id="262" r:id="rId15"/>
    <p:sldId id="258" r:id="rId16"/>
    <p:sldId id="259" r:id="rId17"/>
    <p:sldId id="269" r:id="rId18"/>
    <p:sldId id="260" r:id="rId19"/>
    <p:sldId id="270" r:id="rId20"/>
    <p:sldId id="273" r:id="rId21"/>
    <p:sldId id="271" r:id="rId22"/>
    <p:sldId id="275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44BD4-69D6-4B12-9C31-804BE409672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69AE6-C54C-422F-99FB-80FBD6B3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Interleave/</a:t>
            </a:r>
            <a:r>
              <a:rPr lang="en-US" dirty="0" err="1" smtClean="0"/>
              <a:t>deinterleave</a:t>
            </a:r>
            <a:r>
              <a:rPr lang="en-US" dirty="0" smtClean="0"/>
              <a:t> equals</a:t>
            </a:r>
            <a:r>
              <a:rPr lang="en-US" baseline="0" dirty="0" smtClean="0"/>
              <a:t> to zip/unzip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69AE6-C54C-422F-99FB-80FBD6B30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0016"/>
            <a:ext cx="7315200" cy="1011936"/>
          </a:xfrm>
        </p:spPr>
        <p:txBody>
          <a:bodyPr anchor="b">
            <a:normAutofit/>
          </a:bodyPr>
          <a:lstStyle>
            <a:lvl1pPr algn="l">
              <a:defRPr sz="3200"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7984"/>
            <a:ext cx="7315200" cy="178003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341263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20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900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1860">
          <p15:clr>
            <a:srgbClr val="FBAE40"/>
          </p15:clr>
        </p15:guide>
        <p15:guide id="6" pos="37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363200" cy="2682240"/>
          </a:xfrm>
        </p:spPr>
        <p:txBody>
          <a:bodyPr anchor="b">
            <a:normAutofit/>
          </a:bodyPr>
          <a:lstStyle>
            <a:lvl1pPr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37"/>
          <p:cNvSpPr/>
          <p:nvPr/>
        </p:nvSpPr>
        <p:spPr>
          <a:xfrm>
            <a:off x="626316" y="4191000"/>
            <a:ext cx="856408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8876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673662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455225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vg&gt;.pdf"/>
          <p:cNvPicPr/>
          <p:nvPr/>
        </p:nvPicPr>
        <p:blipFill>
          <a:blip r:embed="rId3" cstate="screen">
            <a:alphaModFix amt="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79" y="1447801"/>
            <a:ext cx="10058428" cy="48201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76356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683">
          <p15:clr>
            <a:srgbClr val="FBAE40"/>
          </p15:clr>
        </p15:guide>
        <p15:guide id="4" orient="horz" pos="2961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27087575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 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66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95600"/>
            <a:ext cx="1524000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dowpa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971187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871211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vg&gt;.pdf"/>
          <p:cNvPicPr/>
          <p:nvPr/>
        </p:nvPicPr>
        <p:blipFill>
          <a:blip r:embed="rId3" cstate="screen">
            <a:alphaModFix amt="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79" y="1447801"/>
            <a:ext cx="10058428" cy="48201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4549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683">
          <p15:clr>
            <a:srgbClr val="FBAE40"/>
          </p15:clr>
        </p15:guide>
        <p15:guide id="4" orient="horz" pos="2961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35218874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 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08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95600"/>
            <a:ext cx="1524000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rp. Col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262" y="1371600"/>
            <a:ext cx="6344589" cy="3520440"/>
          </a:xfrm>
        </p:spPr>
        <p:txBody>
          <a:bodyPr anchor="ctr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65354" y="4993476"/>
            <a:ext cx="6328404" cy="1645920"/>
          </a:xfrm>
        </p:spPr>
        <p:txBody>
          <a:bodyPr/>
          <a:lstStyle>
            <a:lvl1pPr>
              <a:defRPr sz="15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950976"/>
            <a:ext cx="472447" cy="3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537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603">
          <p15:clr>
            <a:srgbClr val="FBAE40"/>
          </p15:clr>
        </p15:guide>
        <p15:guide id="3" pos="460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0016"/>
            <a:ext cx="7315200" cy="1011936"/>
          </a:xfrm>
        </p:spPr>
        <p:txBody>
          <a:bodyPr anchor="b">
            <a:normAutofit/>
          </a:bodyPr>
          <a:lstStyle>
            <a:lvl1pPr algn="l">
              <a:defRPr sz="3200"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7984"/>
            <a:ext cx="7315200" cy="178003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13D-9B18-4615-A309-7F437D6B4D7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468543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420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900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1860">
          <p15:clr>
            <a:srgbClr val="FBAE40"/>
          </p15:clr>
        </p15:guide>
        <p15:guide id="6" pos="3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p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2352"/>
            <a:ext cx="10363200" cy="2694432"/>
          </a:xfrm>
        </p:spPr>
        <p:txBody>
          <a:bodyPr anchor="b">
            <a:noAutofit/>
          </a:bodyPr>
          <a:lstStyle>
            <a:lvl1pPr algn="l"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4754880"/>
            <a:ext cx="10363200" cy="15697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  <a:lvl2pPr marL="0" indent="0">
              <a:buNone/>
              <a:defRPr sz="1467">
                <a:solidFill>
                  <a:schemeClr val="accent1"/>
                </a:solidFill>
                <a:latin typeface="Dolby Gustan Bold" panose="02010600040501010103" pitchFamily="50" charset="0"/>
                <a:ea typeface="Dolby Gustan Bold" panose="02010600040501010103" pitchFamily="50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Shape 13"/>
          <p:cNvSpPr/>
          <p:nvPr/>
        </p:nvSpPr>
        <p:spPr>
          <a:xfrm>
            <a:off x="609600" y="4194048"/>
            <a:ext cx="856408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343400"/>
            <a:ext cx="3048000" cy="3048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618461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1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1884">
          <p15:clr>
            <a:srgbClr val="FBAE40"/>
          </p15:clr>
        </p15:guide>
        <p15:guide id="4" orient="horz" pos="2244">
          <p15:clr>
            <a:srgbClr val="FBAE40"/>
          </p15:clr>
        </p15:guide>
        <p15:guide id="5" orient="horz" pos="2988">
          <p15:clr>
            <a:srgbClr val="FBAE40"/>
          </p15:clr>
        </p15:guide>
        <p15:guide id="6" pos="5184">
          <p15:clr>
            <a:srgbClr val="FBAE40"/>
          </p15:clr>
        </p15:guide>
        <p15:guide id="7" orient="horz" pos="2052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2352"/>
            <a:ext cx="10363200" cy="2694432"/>
          </a:xfrm>
        </p:spPr>
        <p:txBody>
          <a:bodyPr anchor="b">
            <a:normAutofit/>
          </a:bodyPr>
          <a:lstStyle>
            <a:lvl1pPr algn="l"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13D-9B18-4615-A309-7F437D6B4D7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4754880"/>
            <a:ext cx="10363200" cy="1569720"/>
          </a:xfrm>
        </p:spPr>
        <p:txBody>
          <a:bodyPr/>
          <a:lstStyle>
            <a:lvl1pPr marL="0" indent="0">
              <a:buNone/>
              <a:defRPr sz="24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  <a:lvl2pPr marL="0" indent="0">
              <a:buNone/>
              <a:defRPr sz="1467">
                <a:solidFill>
                  <a:schemeClr val="accent1"/>
                </a:solidFill>
                <a:latin typeface="Dolby Gustan Bold" panose="02010600040501010103" pitchFamily="50" charset="0"/>
                <a:ea typeface="Dolby Gustan Bold" panose="02010600040501010103" pitchFamily="50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Shape 13"/>
          <p:cNvSpPr/>
          <p:nvPr userDrawn="1"/>
        </p:nvSpPr>
        <p:spPr>
          <a:xfrm>
            <a:off x="609600" y="4194048"/>
            <a:ext cx="856408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343400"/>
            <a:ext cx="30480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26696405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61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1884">
          <p15:clr>
            <a:srgbClr val="FBAE40"/>
          </p15:clr>
        </p15:guide>
        <p15:guide id="4" orient="horz" pos="2244">
          <p15:clr>
            <a:srgbClr val="FBAE40"/>
          </p15:clr>
        </p15:guide>
        <p15:guide id="5" orient="horz" pos="2988">
          <p15:clr>
            <a:srgbClr val="FBAE40"/>
          </p15:clr>
        </p15:guide>
        <p15:guide id="6" pos="5184">
          <p15:clr>
            <a:srgbClr val="FBAE40"/>
          </p15:clr>
        </p15:guide>
        <p15:guide id="7" orient="horz" pos="2052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No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32029175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78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5078-BF91-4DD3-9ACD-62D0E6253EFD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19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708">
          <p15:clr>
            <a:srgbClr val="FBAE40"/>
          </p15:clr>
        </p15:guide>
        <p15:guide id="5" orient="horz" pos="2742">
          <p15:clr>
            <a:srgbClr val="FBAE40"/>
          </p15:clr>
        </p15:guide>
        <p15:guide id="6" pos="2592">
          <p15:clr>
            <a:srgbClr val="FBAE40"/>
          </p15:clr>
        </p15:guide>
        <p15:guide id="7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730752"/>
            <a:ext cx="10972800" cy="1828800"/>
          </a:xfrm>
        </p:spPr>
        <p:txBody>
          <a:bodyPr tIns="0" anchor="t" anchorCtr="0">
            <a:noAutofit/>
          </a:bodyPr>
          <a:lstStyle>
            <a:lvl1pPr algn="ctr">
              <a:defRPr sz="3200">
                <a:solidFill>
                  <a:schemeClr val="accent1"/>
                </a:solidFill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dirty="0" smtClean="0"/>
              <a:t>Click to add a quote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16736"/>
            <a:ext cx="3560064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159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5078-BF91-4DD3-9ACD-62D0E6253EFD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30988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7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1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  <p15:guide id="4" orient="horz" pos="1601">
          <p15:clr>
            <a:srgbClr val="FBAE40"/>
          </p15:clr>
        </p15:guide>
        <p15:guide id="5" orient="horz" pos="2628">
          <p15:clr>
            <a:srgbClr val="FBAE40"/>
          </p15:clr>
        </p15:guide>
        <p15:guide id="6" pos="1971">
          <p15:clr>
            <a:srgbClr val="FBAE40"/>
          </p15:clr>
        </p15:guide>
        <p15:guide id="7" pos="2088">
          <p15:clr>
            <a:srgbClr val="FBAE40"/>
          </p15:clr>
        </p15:guide>
        <p15:guide id="8" orient="horz" pos="1764">
          <p15:clr>
            <a:srgbClr val="FBAE40"/>
          </p15:clr>
        </p15:guide>
        <p15:guide id="9" pos="3720">
          <p15:clr>
            <a:srgbClr val="FBAE40"/>
          </p15:clr>
        </p15:guide>
        <p15:guide id="10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06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363200" cy="2682240"/>
          </a:xfrm>
        </p:spPr>
        <p:txBody>
          <a:bodyPr anchor="b">
            <a:normAutofit/>
          </a:bodyPr>
          <a:lstStyle>
            <a:lvl1pPr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37"/>
          <p:cNvSpPr/>
          <p:nvPr userDrawn="1"/>
        </p:nvSpPr>
        <p:spPr>
          <a:xfrm>
            <a:off x="626316" y="4191000"/>
            <a:ext cx="856408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9819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pa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72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37505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9832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vg&gt;.pdf"/>
          <p:cNvPicPr/>
          <p:nvPr userDrawn="1"/>
        </p:nvPicPr>
        <p:blipFill>
          <a:blip r:embed="rId3" cstate="screen">
            <a:alphaModFix amt="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79" y="1447801"/>
            <a:ext cx="10058428" cy="48201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38413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683">
          <p15:clr>
            <a:srgbClr val="FBAE40"/>
          </p15:clr>
        </p15:guide>
        <p15:guide id="4" orient="horz" pos="2961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4595995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 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7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95600"/>
            <a:ext cx="1524000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0016"/>
            <a:ext cx="7315200" cy="1011936"/>
          </a:xfrm>
        </p:spPr>
        <p:txBody>
          <a:bodyPr anchor="b">
            <a:normAutofit/>
          </a:bodyPr>
          <a:lstStyle>
            <a:lvl1pPr algn="l">
              <a:defRPr sz="3200"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7984"/>
            <a:ext cx="7315200" cy="178003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13D-9B18-4615-A309-7F437D6B4D7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018339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420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900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1860">
          <p15:clr>
            <a:srgbClr val="FBAE40"/>
          </p15:clr>
        </p15:guide>
        <p15:guide id="6" pos="37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2352"/>
            <a:ext cx="10363200" cy="2694432"/>
          </a:xfrm>
        </p:spPr>
        <p:txBody>
          <a:bodyPr anchor="b">
            <a:normAutofit/>
          </a:bodyPr>
          <a:lstStyle>
            <a:lvl1pPr algn="l"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13D-9B18-4615-A309-7F437D6B4D7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4754880"/>
            <a:ext cx="10363200" cy="1569720"/>
          </a:xfrm>
        </p:spPr>
        <p:txBody>
          <a:bodyPr/>
          <a:lstStyle>
            <a:lvl1pPr marL="0" indent="0">
              <a:buNone/>
              <a:defRPr sz="24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  <a:lvl2pPr marL="0" indent="0">
              <a:buNone/>
              <a:defRPr sz="1467">
                <a:solidFill>
                  <a:schemeClr val="accent1"/>
                </a:solidFill>
                <a:latin typeface="Dolby Gustan Bold" panose="02010600040501010103" pitchFamily="50" charset="0"/>
                <a:ea typeface="Dolby Gustan Bold" panose="02010600040501010103" pitchFamily="50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Shape 13"/>
          <p:cNvSpPr/>
          <p:nvPr userDrawn="1"/>
        </p:nvSpPr>
        <p:spPr>
          <a:xfrm>
            <a:off x="609600" y="4194048"/>
            <a:ext cx="856408" cy="0"/>
          </a:xfrm>
          <a:prstGeom prst="line">
            <a:avLst/>
          </a:prstGeom>
          <a:ln w="38100">
            <a:solidFill>
              <a:srgbClr val="B2BB1E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343400"/>
            <a:ext cx="30480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19295941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61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1884">
          <p15:clr>
            <a:srgbClr val="FBAE40"/>
          </p15:clr>
        </p15:guide>
        <p15:guide id="4" orient="horz" pos="2244">
          <p15:clr>
            <a:srgbClr val="FBAE40"/>
          </p15:clr>
        </p15:guide>
        <p15:guide id="5" orient="horz" pos="2988">
          <p15:clr>
            <a:srgbClr val="FBAE40"/>
          </p15:clr>
        </p15:guide>
        <p15:guide id="6" pos="5184">
          <p15:clr>
            <a:srgbClr val="FBAE40"/>
          </p15:clr>
        </p15:guide>
        <p15:guide id="7" orient="horz" pos="2052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>
            <a:no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2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No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537099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No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3914589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2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865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5078-BF91-4DD3-9ACD-62D0E6253EFD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53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708">
          <p15:clr>
            <a:srgbClr val="FBAE40"/>
          </p15:clr>
        </p15:guide>
        <p15:guide id="5" orient="horz" pos="2742">
          <p15:clr>
            <a:srgbClr val="FBAE40"/>
          </p15:clr>
        </p15:guide>
        <p15:guide id="6" pos="2592">
          <p15:clr>
            <a:srgbClr val="FBAE40"/>
          </p15:clr>
        </p15:guide>
        <p15:guide id="7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730752"/>
            <a:ext cx="10972800" cy="1828800"/>
          </a:xfrm>
        </p:spPr>
        <p:txBody>
          <a:bodyPr tIns="0" anchor="t" anchorCtr="0">
            <a:noAutofit/>
          </a:bodyPr>
          <a:lstStyle>
            <a:lvl1pPr algn="ctr">
              <a:defRPr sz="3200">
                <a:solidFill>
                  <a:schemeClr val="accent1">
                    <a:lumMod val="50000"/>
                  </a:schemeClr>
                </a:solidFill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dirty="0" smtClean="0"/>
              <a:t>Click to add a quote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16736"/>
            <a:ext cx="3560064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159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5078-BF91-4DD3-9ACD-62D0E6253EFD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30988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1163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1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  <p15:guide id="4" orient="horz" pos="1601">
          <p15:clr>
            <a:srgbClr val="FBAE40"/>
          </p15:clr>
        </p15:guide>
        <p15:guide id="5" orient="horz" pos="2628">
          <p15:clr>
            <a:srgbClr val="FBAE40"/>
          </p15:clr>
        </p15:guide>
        <p15:guide id="6" pos="1971">
          <p15:clr>
            <a:srgbClr val="FBAE40"/>
          </p15:clr>
        </p15:guide>
        <p15:guide id="7" pos="2088">
          <p15:clr>
            <a:srgbClr val="FBAE40"/>
          </p15:clr>
        </p15:guide>
        <p15:guide id="8" orient="horz" pos="1764">
          <p15:clr>
            <a:srgbClr val="FBAE40"/>
          </p15:clr>
        </p15:guide>
        <p15:guide id="9" pos="3720">
          <p15:clr>
            <a:srgbClr val="FBAE40"/>
          </p15:clr>
        </p15:guide>
        <p15:guide id="10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200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363200" cy="2682240"/>
          </a:xfrm>
        </p:spPr>
        <p:txBody>
          <a:bodyPr anchor="b">
            <a:normAutofit/>
          </a:bodyPr>
          <a:lstStyle>
            <a:lvl1pPr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37"/>
          <p:cNvSpPr/>
          <p:nvPr userDrawn="1"/>
        </p:nvSpPr>
        <p:spPr>
          <a:xfrm>
            <a:off x="626316" y="4191000"/>
            <a:ext cx="856408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8" name="Freeform 9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42031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pa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077252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 userDrawn="1"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555639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vg&gt;.pdf"/>
          <p:cNvPicPr/>
          <p:nvPr userDrawn="1"/>
        </p:nvPicPr>
        <p:blipFill>
          <a:blip r:embed="rId3" cstate="screen">
            <a:alphaModFix amt="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79" y="1447801"/>
            <a:ext cx="10058428" cy="48201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35346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683">
          <p15:clr>
            <a:srgbClr val="FBAE40"/>
          </p15:clr>
        </p15:guide>
        <p15:guide id="4" orient="horz" pos="2961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2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22633860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 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979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95600"/>
            <a:ext cx="1524000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2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0016"/>
            <a:ext cx="7315200" cy="1011936"/>
          </a:xfrm>
        </p:spPr>
        <p:txBody>
          <a:bodyPr anchor="b">
            <a:normAutofit/>
          </a:bodyPr>
          <a:lstStyle>
            <a:lvl1pPr algn="l">
              <a:defRPr sz="3200"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7984"/>
            <a:ext cx="7315200" cy="178003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35729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20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900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1860">
          <p15:clr>
            <a:srgbClr val="FBAE40"/>
          </p15:clr>
        </p15:guide>
        <p15:guide id="6" pos="3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p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2352"/>
            <a:ext cx="10363200" cy="2694432"/>
          </a:xfrm>
        </p:spPr>
        <p:txBody>
          <a:bodyPr anchor="b">
            <a:noAutofit/>
          </a:bodyPr>
          <a:lstStyle>
            <a:lvl1pPr algn="l"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4754880"/>
            <a:ext cx="10363200" cy="15697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  <a:lvl2pPr marL="0" indent="0">
              <a:buNone/>
              <a:defRPr sz="1467">
                <a:solidFill>
                  <a:schemeClr val="accent1"/>
                </a:solidFill>
                <a:latin typeface="Dolby Gustan Bold" panose="02010600040501010103" pitchFamily="50" charset="0"/>
                <a:ea typeface="Dolby Gustan Bold" panose="02010600040501010103" pitchFamily="50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Shape 13"/>
          <p:cNvSpPr/>
          <p:nvPr/>
        </p:nvSpPr>
        <p:spPr>
          <a:xfrm>
            <a:off x="609600" y="4194048"/>
            <a:ext cx="856408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343400"/>
            <a:ext cx="3048000" cy="3048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8280119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1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1884">
          <p15:clr>
            <a:srgbClr val="FBAE40"/>
          </p15:clr>
        </p15:guide>
        <p15:guide id="4" orient="horz" pos="2244">
          <p15:clr>
            <a:srgbClr val="FBAE40"/>
          </p15:clr>
        </p15:guide>
        <p15:guide id="5" orient="horz" pos="2988">
          <p15:clr>
            <a:srgbClr val="FBAE40"/>
          </p15:clr>
        </p15:guide>
        <p15:guide id="6" pos="5184">
          <p15:clr>
            <a:srgbClr val="FBAE40"/>
          </p15:clr>
        </p15:guide>
        <p15:guide id="7" orient="horz" pos="2052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244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No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25792076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32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16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68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708">
          <p15:clr>
            <a:srgbClr val="FBAE40"/>
          </p15:clr>
        </p15:guide>
        <p15:guide id="5" orient="horz" pos="2742">
          <p15:clr>
            <a:srgbClr val="FBAE40"/>
          </p15:clr>
        </p15:guide>
        <p15:guide id="6" pos="2592">
          <p15:clr>
            <a:srgbClr val="FBAE40"/>
          </p15:clr>
        </p15:guide>
        <p15:guide id="7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5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730752"/>
            <a:ext cx="10972800" cy="1828800"/>
          </a:xfrm>
        </p:spPr>
        <p:txBody>
          <a:bodyPr tIns="0" anchor="t" anchorCtr="0">
            <a:noAutofit/>
          </a:bodyPr>
          <a:lstStyle>
            <a:lvl1pPr algn="ctr">
              <a:defRPr sz="3200">
                <a:solidFill>
                  <a:schemeClr val="accent1"/>
                </a:solidFill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dirty="0" smtClean="0"/>
              <a:t>Click to add a quote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16736"/>
            <a:ext cx="3560064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159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30988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6183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1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  <p15:guide id="4" orient="horz" pos="1601">
          <p15:clr>
            <a:srgbClr val="FBAE40"/>
          </p15:clr>
        </p15:guide>
        <p15:guide id="5" orient="horz" pos="2628">
          <p15:clr>
            <a:srgbClr val="FBAE40"/>
          </p15:clr>
        </p15:guide>
        <p15:guide id="6" pos="1971">
          <p15:clr>
            <a:srgbClr val="FBAE40"/>
          </p15:clr>
        </p15:guide>
        <p15:guide id="7" pos="2088">
          <p15:clr>
            <a:srgbClr val="FBAE40"/>
          </p15:clr>
        </p15:guide>
        <p15:guide id="8" orient="horz" pos="1764">
          <p15:clr>
            <a:srgbClr val="FBAE40"/>
          </p15:clr>
        </p15:guide>
        <p15:guide id="9" pos="3720">
          <p15:clr>
            <a:srgbClr val="FBAE40"/>
          </p15:clr>
        </p15:guide>
        <p15:guide id="10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520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363200" cy="2682240"/>
          </a:xfrm>
        </p:spPr>
        <p:txBody>
          <a:bodyPr anchor="b">
            <a:normAutofit/>
          </a:bodyPr>
          <a:lstStyle>
            <a:lvl1pPr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37"/>
          <p:cNvSpPr/>
          <p:nvPr/>
        </p:nvSpPr>
        <p:spPr>
          <a:xfrm>
            <a:off x="626316" y="4191000"/>
            <a:ext cx="856408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51668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dowpa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95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2291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413962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vg&gt;.pdf"/>
          <p:cNvPicPr/>
          <p:nvPr/>
        </p:nvPicPr>
        <p:blipFill>
          <a:blip r:embed="rId3" cstate="screen">
            <a:alphaModFix amt="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79" y="1447801"/>
            <a:ext cx="10058428" cy="48201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82237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683">
          <p15:clr>
            <a:srgbClr val="FBAE40"/>
          </p15:clr>
        </p15:guide>
        <p15:guide id="4" orient="horz" pos="2961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195612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 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8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95600"/>
            <a:ext cx="1524000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271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708">
          <p15:clr>
            <a:srgbClr val="FBAE40"/>
          </p15:clr>
        </p15:guide>
        <p15:guide id="5" orient="horz" pos="2742">
          <p15:clr>
            <a:srgbClr val="FBAE40"/>
          </p15:clr>
        </p15:guide>
        <p15:guide id="6" pos="2592">
          <p15:clr>
            <a:srgbClr val="FBAE40"/>
          </p15:clr>
        </p15:guide>
        <p15:guide id="7" pos="288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rp. Col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262" y="1371600"/>
            <a:ext cx="6344589" cy="3520440"/>
          </a:xfrm>
        </p:spPr>
        <p:txBody>
          <a:bodyPr anchor="ctr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65354" y="4993476"/>
            <a:ext cx="6328404" cy="1645920"/>
          </a:xfrm>
        </p:spPr>
        <p:txBody>
          <a:bodyPr/>
          <a:lstStyle>
            <a:lvl1pPr>
              <a:defRPr sz="15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3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buNone/>
              <a:defRPr sz="13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buNone/>
              <a:defRPr sz="13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950976"/>
            <a:ext cx="472447" cy="332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950976"/>
            <a:ext cx="472447" cy="3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20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603">
          <p15:clr>
            <a:srgbClr val="FBAE40"/>
          </p15:clr>
        </p15:guide>
        <p15:guide id="3" pos="4608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okend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2948705"/>
            <a:ext cx="1363127" cy="96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7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0016"/>
            <a:ext cx="7315200" cy="1011936"/>
          </a:xfrm>
        </p:spPr>
        <p:txBody>
          <a:bodyPr anchor="b">
            <a:normAutofit/>
          </a:bodyPr>
          <a:lstStyle>
            <a:lvl1pPr algn="l">
              <a:defRPr sz="3200"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7984"/>
            <a:ext cx="7315200" cy="178003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13D-9B18-4615-A309-7F437D6B4D7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20058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420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900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1860">
          <p15:clr>
            <a:srgbClr val="FBAE40"/>
          </p15:clr>
        </p15:guide>
        <p15:guide id="6" pos="3744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ption 2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2352"/>
            <a:ext cx="10363200" cy="2694432"/>
          </a:xfrm>
        </p:spPr>
        <p:txBody>
          <a:bodyPr anchor="b">
            <a:normAutofit/>
          </a:bodyPr>
          <a:lstStyle>
            <a:lvl1pPr algn="l"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13D-9B18-4615-A309-7F437D6B4D7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4754880"/>
            <a:ext cx="10363200" cy="1569720"/>
          </a:xfrm>
        </p:spPr>
        <p:txBody>
          <a:bodyPr/>
          <a:lstStyle>
            <a:lvl1pPr marL="0" indent="0">
              <a:buNone/>
              <a:defRPr sz="24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  <a:lvl2pPr marL="0" indent="0">
              <a:buNone/>
              <a:defRPr sz="1467">
                <a:solidFill>
                  <a:schemeClr val="accent1"/>
                </a:solidFill>
                <a:latin typeface="Dolby Gustan Bold" panose="02010600040501010103" pitchFamily="50" charset="0"/>
                <a:ea typeface="Dolby Gustan Bold" panose="02010600040501010103" pitchFamily="50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Shape 13"/>
          <p:cNvSpPr/>
          <p:nvPr/>
        </p:nvSpPr>
        <p:spPr>
          <a:xfrm>
            <a:off x="609600" y="4194048"/>
            <a:ext cx="856408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343400"/>
            <a:ext cx="30480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11014311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61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1884">
          <p15:clr>
            <a:srgbClr val="FBAE40"/>
          </p15:clr>
        </p15:guide>
        <p15:guide id="4" orient="horz" pos="2244">
          <p15:clr>
            <a:srgbClr val="FBAE40"/>
          </p15:clr>
        </p15:guide>
        <p15:guide id="5" orient="horz" pos="2988">
          <p15:clr>
            <a:srgbClr val="FBAE40"/>
          </p15:clr>
        </p15:guide>
        <p15:guide id="6" pos="5184">
          <p15:clr>
            <a:srgbClr val="FBAE40"/>
          </p15:clr>
        </p15:guide>
        <p15:guide id="7" orient="horz" pos="2052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02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No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6832022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4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3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5078-BF91-4DD3-9ACD-62D0E6253EFD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19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708">
          <p15:clr>
            <a:srgbClr val="FBAE40"/>
          </p15:clr>
        </p15:guide>
        <p15:guide id="5" orient="horz" pos="2742">
          <p15:clr>
            <a:srgbClr val="FBAE40"/>
          </p15:clr>
        </p15:guide>
        <p15:guide id="6" pos="2592">
          <p15:clr>
            <a:srgbClr val="FBAE40"/>
          </p15:clr>
        </p15:guide>
        <p15:guide id="7" pos="288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730752"/>
            <a:ext cx="10972800" cy="1828800"/>
          </a:xfrm>
        </p:spPr>
        <p:txBody>
          <a:bodyPr tIns="0" anchor="t" anchorCtr="0">
            <a:noAutofit/>
          </a:bodyPr>
          <a:lstStyle>
            <a:lvl1pPr algn="ctr">
              <a:defRPr sz="3200">
                <a:solidFill>
                  <a:schemeClr val="accent1"/>
                </a:solidFill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dirty="0" smtClean="0"/>
              <a:t>Click to add a quote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16736"/>
            <a:ext cx="3560064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159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5078-BF91-4DD3-9ACD-62D0E6253EFD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30988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6035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1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  <p15:guide id="4" orient="horz" pos="1601">
          <p15:clr>
            <a:srgbClr val="FBAE40"/>
          </p15:clr>
        </p15:guide>
        <p15:guide id="5" orient="horz" pos="2628">
          <p15:clr>
            <a:srgbClr val="FBAE40"/>
          </p15:clr>
        </p15:guide>
        <p15:guide id="6" pos="1971">
          <p15:clr>
            <a:srgbClr val="FBAE40"/>
          </p15:clr>
        </p15:guide>
        <p15:guide id="7" pos="2088">
          <p15:clr>
            <a:srgbClr val="FBAE40"/>
          </p15:clr>
        </p15:guide>
        <p15:guide id="8" orient="horz" pos="1764">
          <p15:clr>
            <a:srgbClr val="FBAE40"/>
          </p15:clr>
        </p15:guide>
        <p15:guide id="9" pos="3720">
          <p15:clr>
            <a:srgbClr val="FBAE40"/>
          </p15:clr>
        </p15:guide>
        <p15:guide id="10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730752"/>
            <a:ext cx="10972800" cy="1828800"/>
          </a:xfrm>
        </p:spPr>
        <p:txBody>
          <a:bodyPr tIns="0" anchor="t" anchorCtr="0">
            <a:noAutofit/>
          </a:bodyPr>
          <a:lstStyle>
            <a:lvl1pPr algn="ctr">
              <a:defRPr sz="3200">
                <a:solidFill>
                  <a:schemeClr val="accent1"/>
                </a:solidFill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dirty="0" smtClean="0"/>
              <a:t>Click to add a quote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16736"/>
            <a:ext cx="3560064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159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30988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72510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1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  <p15:guide id="4" orient="horz" pos="1601">
          <p15:clr>
            <a:srgbClr val="FBAE40"/>
          </p15:clr>
        </p15:guide>
        <p15:guide id="5" orient="horz" pos="2628">
          <p15:clr>
            <a:srgbClr val="FBAE40"/>
          </p15:clr>
        </p15:guide>
        <p15:guide id="6" pos="1971">
          <p15:clr>
            <a:srgbClr val="FBAE40"/>
          </p15:clr>
        </p15:guide>
        <p15:guide id="7" pos="2088">
          <p15:clr>
            <a:srgbClr val="FBAE40"/>
          </p15:clr>
        </p15:guide>
        <p15:guide id="8" orient="horz" pos="1764">
          <p15:clr>
            <a:srgbClr val="FBAE40"/>
          </p15:clr>
        </p15:guide>
        <p15:guide id="9" pos="3720">
          <p15:clr>
            <a:srgbClr val="FBAE40"/>
          </p15:clr>
        </p15:guide>
        <p15:guide id="10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43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363200" cy="2682240"/>
          </a:xfrm>
        </p:spPr>
        <p:txBody>
          <a:bodyPr anchor="b">
            <a:normAutofit/>
          </a:bodyPr>
          <a:lstStyle>
            <a:lvl1pPr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37"/>
          <p:cNvSpPr/>
          <p:nvPr/>
        </p:nvSpPr>
        <p:spPr>
          <a:xfrm>
            <a:off x="626316" y="4191000"/>
            <a:ext cx="856408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338973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dowpa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90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465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1219200"/>
            <a:ext cx="10363200" cy="2682240"/>
          </a:xfrm>
        </p:spPr>
        <p:txBody>
          <a:bodyPr anchor="b">
            <a:normAutofit/>
          </a:bodyPr>
          <a:lstStyle>
            <a:lvl1pPr>
              <a:defRPr sz="9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239025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408">
          <p15:clr>
            <a:srgbClr val="FBAE40"/>
          </p15:clr>
        </p15:guide>
        <p15:guide id="3" pos="530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vg&gt;.pdf"/>
          <p:cNvPicPr/>
          <p:nvPr/>
        </p:nvPicPr>
        <p:blipFill>
          <a:blip r:embed="rId3" cstate="screen">
            <a:alphaModFix amt="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79" y="1447801"/>
            <a:ext cx="10058428" cy="48201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282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683">
          <p15:clr>
            <a:srgbClr val="FBAE40"/>
          </p15:clr>
        </p15:guide>
        <p15:guide id="4" orient="horz" pos="2961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20568912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ull Screen Photo Re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360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95600"/>
            <a:ext cx="1524000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0016"/>
            <a:ext cx="7315200" cy="1011936"/>
          </a:xfrm>
        </p:spPr>
        <p:txBody>
          <a:bodyPr anchor="b">
            <a:normAutofit/>
          </a:bodyPr>
          <a:lstStyle>
            <a:lvl1pPr algn="l">
              <a:defRPr sz="3200"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57984"/>
            <a:ext cx="7315200" cy="178003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33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13D-9B18-4615-A309-7F437D6B4D7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27935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420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900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1860">
          <p15:clr>
            <a:srgbClr val="FBAE40"/>
          </p15:clr>
        </p15:guide>
        <p15:guide id="6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063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p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2352"/>
            <a:ext cx="10363200" cy="2694432"/>
          </a:xfrm>
        </p:spPr>
        <p:txBody>
          <a:bodyPr anchor="b">
            <a:normAutofit/>
          </a:bodyPr>
          <a:lstStyle>
            <a:lvl1pPr algn="l"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E13D-9B18-4615-A309-7F437D6B4D7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4754880"/>
            <a:ext cx="10363200" cy="1569720"/>
          </a:xfrm>
        </p:spPr>
        <p:txBody>
          <a:bodyPr/>
          <a:lstStyle>
            <a:lvl1pPr marL="0" indent="0">
              <a:buNone/>
              <a:defRPr sz="24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  <a:lvl2pPr marL="0" indent="0">
              <a:buNone/>
              <a:defRPr sz="1467">
                <a:solidFill>
                  <a:schemeClr val="accent1"/>
                </a:solidFill>
                <a:latin typeface="Dolby Gustan Bold" panose="02010600040501010103" pitchFamily="50" charset="0"/>
                <a:ea typeface="Dolby Gustan Bold" panose="02010600040501010103" pitchFamily="50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Shape 13"/>
          <p:cNvSpPr/>
          <p:nvPr/>
        </p:nvSpPr>
        <p:spPr>
          <a:xfrm>
            <a:off x="609600" y="4194048"/>
            <a:ext cx="856408" cy="0"/>
          </a:xfrm>
          <a:prstGeom prst="line">
            <a:avLst/>
          </a:prstGeom>
          <a:ln w="38100">
            <a:solidFill>
              <a:srgbClr val="B2BB1E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343400"/>
            <a:ext cx="30480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 smtClean="0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5998556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612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1884">
          <p15:clr>
            <a:srgbClr val="FBAE40"/>
          </p15:clr>
        </p15:guide>
        <p15:guide id="4" orient="horz" pos="2244">
          <p15:clr>
            <a:srgbClr val="FBAE40"/>
          </p15:clr>
        </p15:guide>
        <p15:guide id="5" orient="horz" pos="2988">
          <p15:clr>
            <a:srgbClr val="FBAE40"/>
          </p15:clr>
        </p15:guide>
        <p15:guide id="6" pos="5184">
          <p15:clr>
            <a:srgbClr val="FBAE40"/>
          </p15:clr>
        </p15:guide>
        <p15:guide id="7" orient="horz" pos="2052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>
            <a:no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12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No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tx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tx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3939245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63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10363200" cy="4303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1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orient="horz" pos="708">
          <p15:clr>
            <a:srgbClr val="FBAE40"/>
          </p15:clr>
        </p15:guide>
        <p15:guide id="4" orient="horz" pos="2742">
          <p15:clr>
            <a:srgbClr val="FBAE40"/>
          </p15:clr>
        </p15:guide>
        <p15:guide id="5" pos="5184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99616"/>
            <a:ext cx="4876800" cy="430377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5078-BF91-4DD3-9ACD-62D0E6253EFD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14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708">
          <p15:clr>
            <a:srgbClr val="FBAE40"/>
          </p15:clr>
        </p15:guide>
        <p15:guide id="5" orient="horz" pos="2742">
          <p15:clr>
            <a:srgbClr val="FBAE40"/>
          </p15:clr>
        </p15:guide>
        <p15:guide id="6" pos="2592">
          <p15:clr>
            <a:srgbClr val="FBAE40"/>
          </p15:clr>
        </p15:guide>
        <p15:guide id="7" pos="288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730752"/>
            <a:ext cx="10972800" cy="1828800"/>
          </a:xfrm>
        </p:spPr>
        <p:txBody>
          <a:bodyPr tIns="0" anchor="t" anchorCtr="0">
            <a:noAutofit/>
          </a:bodyPr>
          <a:lstStyle>
            <a:lvl1pPr algn="ctr">
              <a:defRPr sz="3200">
                <a:solidFill>
                  <a:schemeClr val="accent1">
                    <a:lumMod val="50000"/>
                  </a:schemeClr>
                </a:solidFill>
                <a:latin typeface="Dolby Gustan Medium" panose="02010600040501010103" pitchFamily="50" charset="0"/>
                <a:ea typeface="Dolby Gustan Medium" panose="02010600040501010103" pitchFamily="50" charset="0"/>
              </a:defRPr>
            </a:lvl1pPr>
          </a:lstStyle>
          <a:p>
            <a:r>
              <a:rPr lang="en-US" dirty="0" smtClean="0"/>
              <a:t>Click to add a quote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16736"/>
            <a:ext cx="3560064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159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5078-BF91-4DD3-9ACD-62D0E6253EFD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30988" y="1316736"/>
            <a:ext cx="3450336" cy="207264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70344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21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  <p15:guide id="4" orient="horz" pos="1601">
          <p15:clr>
            <a:srgbClr val="FBAE40"/>
          </p15:clr>
        </p15:guide>
        <p15:guide id="5" orient="horz" pos="2628">
          <p15:clr>
            <a:srgbClr val="FBAE40"/>
          </p15:clr>
        </p15:guide>
        <p15:guide id="6" pos="1971">
          <p15:clr>
            <a:srgbClr val="FBAE40"/>
          </p15:clr>
        </p15:guide>
        <p15:guide id="7" pos="2088">
          <p15:clr>
            <a:srgbClr val="FBAE40"/>
          </p15:clr>
        </p15:guide>
        <p15:guide id="8" orient="horz" pos="1764">
          <p15:clr>
            <a:srgbClr val="FBAE40"/>
          </p15:clr>
        </p15:guide>
        <p15:guide id="9" pos="3720">
          <p15:clr>
            <a:srgbClr val="FBAE40"/>
          </p15:clr>
        </p15:guide>
        <p15:guide id="10" pos="384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63200" cy="841248"/>
          </a:xfrm>
        </p:spPr>
        <p:txBody>
          <a:bodyPr tIns="36576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56D2-E391-46F6-ADC1-AD9CA00FFB2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19481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9600" y="6193536"/>
            <a:ext cx="1097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679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10363200" cy="2682240"/>
          </a:xfrm>
        </p:spPr>
        <p:txBody>
          <a:bodyPr anchor="b">
            <a:normAutofit/>
          </a:bodyPr>
          <a:lstStyle>
            <a:lvl1pPr>
              <a:defRPr sz="7200">
                <a:latin typeface="Dolby Gustan Thin" panose="02010600040501010103" pitchFamily="50" charset="0"/>
                <a:ea typeface="Dolby Gustan Thin" panose="02010600040501010103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9DC5-C0CA-4205-85FF-CBCD7E15F88C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hape 37"/>
          <p:cNvSpPr/>
          <p:nvPr/>
        </p:nvSpPr>
        <p:spPr>
          <a:xfrm>
            <a:off x="626316" y="4191000"/>
            <a:ext cx="856408" cy="0"/>
          </a:xfrm>
          <a:prstGeom prst="line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285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 dirty="0">
              <a:latin typeface="Verdana"/>
              <a:ea typeface="Verdana"/>
              <a:cs typeface="Verdana"/>
            </a:endParaRPr>
          </a:p>
        </p:txBody>
      </p:sp>
      <p:sp>
        <p:nvSpPr>
          <p:cNvPr id="8" name="Freeform 9"/>
          <p:cNvSpPr>
            <a:spLocks noChangeAspect="1" noEditPoints="1"/>
          </p:cNvSpPr>
          <p:nvPr/>
        </p:nvSpPr>
        <p:spPr bwMode="auto">
          <a:xfrm>
            <a:off x="609600" y="609600"/>
            <a:ext cx="711200" cy="493672"/>
          </a:xfrm>
          <a:custGeom>
            <a:avLst/>
            <a:gdLst>
              <a:gd name="T0" fmla="*/ 0 w 1626"/>
              <a:gd name="T1" fmla="*/ 0 h 1128"/>
              <a:gd name="T2" fmla="*/ 0 w 1626"/>
              <a:gd name="T3" fmla="*/ 1128 h 1128"/>
              <a:gd name="T4" fmla="*/ 1626 w 1626"/>
              <a:gd name="T5" fmla="*/ 1128 h 1128"/>
              <a:gd name="T6" fmla="*/ 1626 w 1626"/>
              <a:gd name="T7" fmla="*/ 0 h 1128"/>
              <a:gd name="T8" fmla="*/ 0 w 1626"/>
              <a:gd name="T9" fmla="*/ 0 h 1128"/>
              <a:gd name="T10" fmla="*/ 377 w 1626"/>
              <a:gd name="T11" fmla="*/ 982 h 1128"/>
              <a:gd name="T12" fmla="*/ 191 w 1626"/>
              <a:gd name="T13" fmla="*/ 982 h 1128"/>
              <a:gd name="T14" fmla="*/ 191 w 1626"/>
              <a:gd name="T15" fmla="*/ 146 h 1128"/>
              <a:gd name="T16" fmla="*/ 377 w 1626"/>
              <a:gd name="T17" fmla="*/ 146 h 1128"/>
              <a:gd name="T18" fmla="*/ 730 w 1626"/>
              <a:gd name="T19" fmla="*/ 562 h 1128"/>
              <a:gd name="T20" fmla="*/ 377 w 1626"/>
              <a:gd name="T21" fmla="*/ 982 h 1128"/>
              <a:gd name="T22" fmla="*/ 1435 w 1626"/>
              <a:gd name="T23" fmla="*/ 982 h 1128"/>
              <a:gd name="T24" fmla="*/ 1248 w 1626"/>
              <a:gd name="T25" fmla="*/ 982 h 1128"/>
              <a:gd name="T26" fmla="*/ 895 w 1626"/>
              <a:gd name="T27" fmla="*/ 562 h 1128"/>
              <a:gd name="T28" fmla="*/ 1248 w 1626"/>
              <a:gd name="T29" fmla="*/ 146 h 1128"/>
              <a:gd name="T30" fmla="*/ 1435 w 1626"/>
              <a:gd name="T31" fmla="*/ 146 h 1128"/>
              <a:gd name="T32" fmla="*/ 1435 w 1626"/>
              <a:gd name="T33" fmla="*/ 98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6" h="1128">
                <a:moveTo>
                  <a:pt x="0" y="0"/>
                </a:moveTo>
                <a:cubicBezTo>
                  <a:pt x="0" y="1128"/>
                  <a:pt x="0" y="1128"/>
                  <a:pt x="0" y="1128"/>
                </a:cubicBezTo>
                <a:cubicBezTo>
                  <a:pt x="1626" y="1128"/>
                  <a:pt x="1626" y="1128"/>
                  <a:pt x="1626" y="1128"/>
                </a:cubicBezTo>
                <a:cubicBezTo>
                  <a:pt x="1626" y="0"/>
                  <a:pt x="1626" y="0"/>
                  <a:pt x="1626" y="0"/>
                </a:cubicBezTo>
                <a:lnTo>
                  <a:pt x="0" y="0"/>
                </a:lnTo>
                <a:close/>
                <a:moveTo>
                  <a:pt x="377" y="982"/>
                </a:moveTo>
                <a:cubicBezTo>
                  <a:pt x="191" y="982"/>
                  <a:pt x="191" y="982"/>
                  <a:pt x="191" y="982"/>
                </a:cubicBezTo>
                <a:cubicBezTo>
                  <a:pt x="191" y="146"/>
                  <a:pt x="191" y="146"/>
                  <a:pt x="191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569" y="146"/>
                  <a:pt x="730" y="337"/>
                  <a:pt x="730" y="562"/>
                </a:cubicBezTo>
                <a:cubicBezTo>
                  <a:pt x="730" y="794"/>
                  <a:pt x="569" y="982"/>
                  <a:pt x="377" y="982"/>
                </a:cubicBezTo>
                <a:close/>
                <a:moveTo>
                  <a:pt x="1435" y="982"/>
                </a:moveTo>
                <a:cubicBezTo>
                  <a:pt x="1248" y="982"/>
                  <a:pt x="1248" y="982"/>
                  <a:pt x="1248" y="982"/>
                </a:cubicBezTo>
                <a:cubicBezTo>
                  <a:pt x="1056" y="982"/>
                  <a:pt x="895" y="794"/>
                  <a:pt x="895" y="562"/>
                </a:cubicBezTo>
                <a:cubicBezTo>
                  <a:pt x="895" y="337"/>
                  <a:pt x="1056" y="146"/>
                  <a:pt x="1248" y="146"/>
                </a:cubicBezTo>
                <a:cubicBezTo>
                  <a:pt x="1435" y="146"/>
                  <a:pt x="1435" y="146"/>
                  <a:pt x="1435" y="146"/>
                </a:cubicBezTo>
                <a:lnTo>
                  <a:pt x="1435" y="9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9" tIns="22859" rIns="45719" bIns="228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9387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76">
          <p15:clr>
            <a:srgbClr val="FBAE40"/>
          </p15:clr>
        </p15:guide>
        <p15:guide id="2" pos="288">
          <p15:clr>
            <a:srgbClr val="FBAE40"/>
          </p15:clr>
        </p15:guide>
        <p15:guide id="3" pos="5184">
          <p15:clr>
            <a:srgbClr val="FBAE40"/>
          </p15:clr>
        </p15:guide>
        <p15:guide id="4" orient="horz" pos="1844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ndowpa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DE74-03E3-4DFF-B792-22ACFFE77471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6525-092D-44E2-A584-E03EB74BB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6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8.jp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1.jp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image" Target="../media/image8.jpg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11.jpg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515600" cy="43513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1011936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1536" y="6473952"/>
            <a:ext cx="5998464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473952"/>
            <a:ext cx="243840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67">
                <a:solidFill>
                  <a:schemeClr val="bg1"/>
                </a:solidFill>
              </a:defRPr>
            </a:lvl1pPr>
          </a:lstStyle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bg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bg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10728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74" r:id="rId18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1367" indent="-341367" algn="l" defTabSz="914377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133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80409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+mn-cs"/>
        </a:defRPr>
      </a:lvl2pPr>
      <a:lvl3pPr marL="914377" indent="-228594" algn="l" defTabSz="914377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194786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467" kern="1200">
          <a:solidFill>
            <a:schemeClr val="bg1"/>
          </a:solidFill>
          <a:latin typeface="+mn-lt"/>
          <a:ea typeface="+mn-ea"/>
          <a:cs typeface="+mn-cs"/>
        </a:defRPr>
      </a:lvl4pPr>
      <a:lvl5pPr marL="1426428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67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515600" cy="43513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1011936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fld id="{29ABD87C-14D8-450A-8DF9-72D3E238C239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1536" y="6473952"/>
            <a:ext cx="5998464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473952"/>
            <a:ext cx="243840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67">
                <a:solidFill>
                  <a:schemeClr val="bg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bg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bg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6914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1367" indent="-341367" algn="l" defTabSz="914377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133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80409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+mn-cs"/>
        </a:defRPr>
      </a:lvl2pPr>
      <a:lvl3pPr marL="914377" indent="-228594" algn="l" defTabSz="914377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194786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467" kern="1200">
          <a:solidFill>
            <a:schemeClr val="bg1"/>
          </a:solidFill>
          <a:latin typeface="+mn-lt"/>
          <a:ea typeface="+mn-ea"/>
          <a:cs typeface="+mn-cs"/>
        </a:defRPr>
      </a:lvl4pPr>
      <a:lvl5pPr marL="1426428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67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515600" cy="43513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1011936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fld id="{29ABD87C-14D8-450A-8DF9-72D3E238C239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1536" y="6473952"/>
            <a:ext cx="5998464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473952"/>
            <a:ext cx="243840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67">
                <a:solidFill>
                  <a:schemeClr val="bg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bg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bg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90180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1367" indent="-341367" algn="l" defTabSz="914377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133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80409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+mn-cs"/>
        </a:defRPr>
      </a:lvl2pPr>
      <a:lvl3pPr marL="914377" indent="-228594" algn="l" defTabSz="914377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194786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467" kern="1200">
          <a:solidFill>
            <a:schemeClr val="bg1"/>
          </a:solidFill>
          <a:latin typeface="+mn-lt"/>
          <a:ea typeface="+mn-ea"/>
          <a:cs typeface="+mn-cs"/>
        </a:defRPr>
      </a:lvl4pPr>
      <a:lvl5pPr marL="1426428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67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515600" cy="43513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1011936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fld id="{EFE2CE20-5177-4600-B701-EA9DCFE82A1A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1536" y="6473952"/>
            <a:ext cx="5998464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473952"/>
            <a:ext cx="243840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67">
                <a:solidFill>
                  <a:schemeClr val="bg1"/>
                </a:solidFill>
              </a:defRPr>
            </a:lvl1pPr>
          </a:lstStyle>
          <a:p>
            <a:fld id="{CAADD65F-3EE9-4BE5-AA51-8E2FBD810D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bg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bg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345330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930" r:id="rId19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1367" indent="-341367" algn="l" defTabSz="914377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133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80409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+mn-cs"/>
        </a:defRPr>
      </a:lvl2pPr>
      <a:lvl3pPr marL="914377" indent="-228594" algn="l" defTabSz="914377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194786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467" kern="1200">
          <a:solidFill>
            <a:schemeClr val="bg1"/>
          </a:solidFill>
          <a:latin typeface="+mn-lt"/>
          <a:ea typeface="+mn-ea"/>
          <a:cs typeface="+mn-cs"/>
        </a:defRPr>
      </a:lvl4pPr>
      <a:lvl5pPr marL="1426428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67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515600" cy="43513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1011936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fld id="{29ABD87C-14D8-450A-8DF9-72D3E238C239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1536" y="6473952"/>
            <a:ext cx="5998464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473952"/>
            <a:ext cx="243840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67">
                <a:solidFill>
                  <a:schemeClr val="bg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bg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bg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420239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1367" indent="-341367" algn="l" defTabSz="914377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133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80409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+mn-cs"/>
        </a:defRPr>
      </a:lvl2pPr>
      <a:lvl3pPr marL="914377" indent="-228594" algn="l" defTabSz="914377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194786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467" kern="1200">
          <a:solidFill>
            <a:schemeClr val="bg1"/>
          </a:solidFill>
          <a:latin typeface="+mn-lt"/>
          <a:ea typeface="+mn-ea"/>
          <a:cs typeface="+mn-cs"/>
        </a:defRPr>
      </a:lvl4pPr>
      <a:lvl5pPr marL="1426428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67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515600" cy="43513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1011936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fld id="{29ABD87C-14D8-450A-8DF9-72D3E238C239}" type="datetime4">
              <a:rPr lang="en-US" smtClean="0"/>
              <a:t>January 10,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1536" y="6473952"/>
            <a:ext cx="5998464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67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473952"/>
            <a:ext cx="243840" cy="9753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67">
                <a:solidFill>
                  <a:schemeClr val="bg1"/>
                </a:solidFill>
              </a:defRPr>
            </a:lvl1pPr>
          </a:lstStyle>
          <a:p>
            <a:fld id="{10B06525-092D-44E2-A584-E03EB74BB0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168640" y="6473952"/>
            <a:ext cx="3048000" cy="975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685891" rtl="0" eaLnBrk="1" latinLnBrk="0" hangingPunct="1">
              <a:defRPr sz="500" kern="500" cap="all" spc="50">
                <a:solidFill>
                  <a:schemeClr val="bg1"/>
                </a:solidFill>
                <a:latin typeface="Dolby Gustan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7" baseline="0" dirty="0" smtClean="0">
                <a:solidFill>
                  <a:schemeClr val="bg1"/>
                </a:solidFill>
                <a:latin typeface="+mn-lt"/>
              </a:rPr>
              <a:t>CONFIDENTIAL</a:t>
            </a:r>
            <a:r>
              <a:rPr lang="en-US" sz="667" dirty="0" smtClean="0">
                <a:solidFill>
                  <a:schemeClr val="bg1"/>
                </a:solidFill>
                <a:latin typeface="+mn-lt"/>
              </a:rPr>
              <a:t> INFORMATION © 2015 DOLBY LABORATORIES, INC.</a:t>
            </a:r>
          </a:p>
        </p:txBody>
      </p:sp>
    </p:spTree>
    <p:extLst>
      <p:ext uri="{BB962C8B-B14F-4D97-AF65-F5344CB8AC3E}">
        <p14:creationId xmlns:p14="http://schemas.microsoft.com/office/powerpoint/2010/main" val="83043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1367" indent="-341367" algn="l" defTabSz="914377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133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80409" algn="l" defTabSz="914377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+mn-cs"/>
        </a:defRPr>
      </a:lvl2pPr>
      <a:lvl3pPr marL="914377" indent="-228594" algn="l" defTabSz="914377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194786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467" kern="1200">
          <a:solidFill>
            <a:schemeClr val="bg1"/>
          </a:solidFill>
          <a:latin typeface="+mn-lt"/>
          <a:ea typeface="+mn-ea"/>
          <a:cs typeface="+mn-cs"/>
        </a:defRPr>
      </a:lvl4pPr>
      <a:lvl5pPr marL="1426428" indent="-228594" algn="l" defTabSz="914377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467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dolby.net/kb/x/PqvbD" TargetMode="External"/><Relationship Id="rId2" Type="http://schemas.openxmlformats.org/officeDocument/2006/relationships/hyperlink" Target="file:///\\depot\ger\dlb_intrinsics\main\dlb_intrinsics\doc\ImplementationManualDolbyIntrinsics.pdf" TargetMode="External"/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oleObject" Target="../embeddings/Microsoft_Excel_97-2003_Worksheet4.xls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6.xls"/><Relationship Id="rId2" Type="http://schemas.openxmlformats.org/officeDocument/2006/relationships/slideLayout" Target="../slideLayouts/slideLayout5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Dolby </a:t>
            </a:r>
            <a:r>
              <a:rPr lang="en-US" dirty="0" err="1"/>
              <a:t>Intrinsics</a:t>
            </a:r>
            <a:r>
              <a:rPr lang="en-US" dirty="0"/>
              <a:t> </a:t>
            </a:r>
            <a:r>
              <a:rPr lang="en-US" dirty="0" err="1"/>
              <a:t>SIMDLib</a:t>
            </a:r>
            <a:r>
              <a:rPr lang="en-US" dirty="0"/>
              <a:t> Training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January 2017</a:t>
            </a:r>
          </a:p>
          <a:p>
            <a:pPr marL="0" indent="0">
              <a:buNone/>
            </a:pPr>
            <a:r>
              <a:rPr lang="en-US" dirty="0"/>
              <a:t>Richard Han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9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5108294" cy="4303776"/>
          </a:xfrm>
        </p:spPr>
        <p:txBody>
          <a:bodyPr/>
          <a:lstStyle/>
          <a:p>
            <a:r>
              <a:rPr lang="en-US" sz="2000" dirty="0" smtClean="0"/>
              <a:t>DLB_LVEC (V)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vector of DLB_VEC_N of </a:t>
            </a:r>
            <a:r>
              <a:rPr lang="en-US" sz="1800" dirty="0" smtClean="0"/>
              <a:t>DLB_LFRACT</a:t>
            </a:r>
          </a:p>
          <a:p>
            <a:r>
              <a:rPr lang="en-US" sz="2000" dirty="0" smtClean="0"/>
              <a:t>DLB_WVEC (W)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vector of DLB_VEC_N of </a:t>
            </a:r>
            <a:r>
              <a:rPr lang="en-US" sz="1800" dirty="0" smtClean="0"/>
              <a:t>DLB_WFRACT</a:t>
            </a:r>
          </a:p>
          <a:p>
            <a:r>
              <a:rPr lang="en-US" sz="2000" dirty="0" smtClean="0"/>
              <a:t>DLB_AVEC (</a:t>
            </a:r>
            <a:r>
              <a:rPr lang="en-US" sz="2000" dirty="0" err="1" smtClean="0"/>
              <a:t>vA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vector of DLB_VEC_N of </a:t>
            </a:r>
            <a:r>
              <a:rPr lang="en-US" sz="1800" dirty="0" smtClean="0"/>
              <a:t>DLB_ACCU</a:t>
            </a:r>
          </a:p>
          <a:p>
            <a:r>
              <a:rPr lang="en-US" sz="2000" dirty="0" smtClean="0"/>
              <a:t>DLB_OSHLVEC (</a:t>
            </a:r>
            <a:r>
              <a:rPr lang="en-US" sz="2000" dirty="0" err="1" smtClean="0"/>
              <a:t>vO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vector of DLB_VEC_N of DLB_OSHL. </a:t>
            </a:r>
            <a:endParaRPr lang="en-US" sz="1800" dirty="0" smtClean="0"/>
          </a:p>
          <a:p>
            <a:r>
              <a:rPr lang="en-US" sz="2000" dirty="0" smtClean="0"/>
              <a:t>DLB_OSHRVEC (</a:t>
            </a:r>
            <a:r>
              <a:rPr lang="en-US" sz="2000" dirty="0" err="1" smtClean="0"/>
              <a:t>vO</a:t>
            </a:r>
            <a:r>
              <a:rPr lang="en-US" sz="2000" dirty="0" smtClean="0"/>
              <a:t>)</a:t>
            </a:r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vector of DLB_VEC_N </a:t>
            </a:r>
            <a:r>
              <a:rPr lang="en-US" sz="1800" dirty="0" smtClean="0"/>
              <a:t>of DLB_OSHR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6358" y="1501543"/>
            <a:ext cx="5108294" cy="4303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1367" indent="-341367" algn="l" defTabSz="914377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83" indent="-2804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94786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6428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Scalar Datatype in </a:t>
            </a:r>
            <a:r>
              <a:rPr lang="en-US" sz="2000" dirty="0" err="1" smtClean="0"/>
              <a:t>SIMDLib</a:t>
            </a:r>
            <a:r>
              <a:rPr lang="en-US" sz="2000" dirty="0" smtClean="0"/>
              <a:t> operators</a:t>
            </a:r>
          </a:p>
          <a:p>
            <a:pPr lvl="1"/>
            <a:r>
              <a:rPr lang="en-US" sz="1734" dirty="0" smtClean="0"/>
              <a:t>DLB_LFRACT (L)</a:t>
            </a:r>
          </a:p>
          <a:p>
            <a:pPr lvl="1"/>
            <a:r>
              <a:rPr lang="en-US" sz="1734" dirty="0" smtClean="0"/>
              <a:t>DLB_WFRACT (w)</a:t>
            </a:r>
          </a:p>
          <a:p>
            <a:pPr lvl="1"/>
            <a:r>
              <a:rPr lang="en-US" sz="1734" dirty="0" smtClean="0"/>
              <a:t>DLB_OSHL (O)</a:t>
            </a:r>
          </a:p>
          <a:p>
            <a:pPr lvl="1"/>
            <a:r>
              <a:rPr lang="en-US" sz="1734" dirty="0" smtClean="0"/>
              <a:t>DLB_OSHR (O)</a:t>
            </a:r>
          </a:p>
          <a:p>
            <a:pPr lvl="1"/>
            <a:r>
              <a:rPr lang="en-US" sz="1734" dirty="0" smtClean="0"/>
              <a:t>unsigned (U)</a:t>
            </a:r>
          </a:p>
        </p:txBody>
      </p:sp>
    </p:spTree>
    <p:extLst>
      <p:ext uri="{BB962C8B-B14F-4D97-AF65-F5344CB8AC3E}">
        <p14:creationId xmlns:p14="http://schemas.microsoft.com/office/powerpoint/2010/main" val="201708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4923099" cy="4303776"/>
          </a:xfrm>
        </p:spPr>
        <p:txBody>
          <a:bodyPr/>
          <a:lstStyle/>
          <a:p>
            <a:r>
              <a:rPr lang="en-US" dirty="0" smtClean="0"/>
              <a:t>Add/Subtract</a:t>
            </a:r>
          </a:p>
          <a:p>
            <a:pPr lvl="1"/>
            <a:r>
              <a:rPr lang="en-US" dirty="0" err="1" smtClean="0"/>
              <a:t>DLB_VaddVV</a:t>
            </a:r>
            <a:r>
              <a:rPr lang="en-US" dirty="0" smtClean="0"/>
              <a:t>, </a:t>
            </a:r>
            <a:r>
              <a:rPr lang="en-US" dirty="0" err="1" smtClean="0"/>
              <a:t>DLB_VsubVV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DLB_vAaddvAvA</a:t>
            </a:r>
            <a:r>
              <a:rPr lang="en-US" dirty="0" smtClean="0"/>
              <a:t>, </a:t>
            </a:r>
            <a:r>
              <a:rPr lang="en-US" dirty="0" err="1" smtClean="0"/>
              <a:t>DLB_vAsubvAvA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Multiply/Multiply-Accumulate</a:t>
            </a:r>
          </a:p>
          <a:p>
            <a:pPr lvl="1"/>
            <a:r>
              <a:rPr lang="en-US" dirty="0" err="1" smtClean="0"/>
              <a:t>DLB_VmacVVV</a:t>
            </a:r>
            <a:r>
              <a:rPr lang="en-US" dirty="0" smtClean="0"/>
              <a:t>, </a:t>
            </a:r>
            <a:r>
              <a:rPr lang="en-US" dirty="0" err="1" smtClean="0"/>
              <a:t>DLB_VmacVVW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DLB_vAmacvAVW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Shift</a:t>
            </a:r>
          </a:p>
          <a:p>
            <a:pPr lvl="1"/>
            <a:r>
              <a:rPr lang="en-US" dirty="0" err="1" smtClean="0"/>
              <a:t>DLB_VshLVU</a:t>
            </a:r>
            <a:r>
              <a:rPr lang="en-US" dirty="0" smtClean="0"/>
              <a:t>, </a:t>
            </a:r>
            <a:r>
              <a:rPr lang="en-US" dirty="0" err="1" smtClean="0"/>
              <a:t>DLB_VshrVO</a:t>
            </a:r>
            <a:r>
              <a:rPr lang="en-US" dirty="0" smtClean="0"/>
              <a:t>, …</a:t>
            </a:r>
          </a:p>
          <a:p>
            <a:pPr lvl="1"/>
            <a:r>
              <a:rPr lang="en-US" dirty="0" err="1" smtClean="0"/>
              <a:t>DLB_vAshrvAO</a:t>
            </a:r>
            <a:r>
              <a:rPr lang="en-US" dirty="0" smtClean="0"/>
              <a:t>, 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9033" y="1499616"/>
            <a:ext cx="4923099" cy="4303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1367" indent="-341367" algn="l" defTabSz="914377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83" indent="-2804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94786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6428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Logic</a:t>
            </a:r>
          </a:p>
          <a:p>
            <a:pPr lvl="1"/>
            <a:r>
              <a:rPr lang="en-US" dirty="0" err="1" smtClean="0"/>
              <a:t>DLB_VmaxVV</a:t>
            </a:r>
            <a:r>
              <a:rPr lang="en-US" dirty="0" smtClean="0"/>
              <a:t>, </a:t>
            </a:r>
            <a:r>
              <a:rPr lang="en-US" dirty="0" err="1" smtClean="0"/>
              <a:t>DLB_VmaxVL</a:t>
            </a:r>
            <a:r>
              <a:rPr lang="en-US" dirty="0" smtClean="0"/>
              <a:t>, …</a:t>
            </a:r>
            <a:endParaRPr lang="en-US" dirty="0"/>
          </a:p>
          <a:p>
            <a:r>
              <a:rPr lang="en-US" dirty="0"/>
              <a:t>Headroom</a:t>
            </a:r>
          </a:p>
          <a:p>
            <a:pPr lvl="1"/>
            <a:r>
              <a:rPr lang="en-US" dirty="0" err="1"/>
              <a:t>DLB_VheadVvO</a:t>
            </a:r>
            <a:r>
              <a:rPr lang="en-US" dirty="0"/>
              <a:t>, …</a:t>
            </a:r>
          </a:p>
          <a:p>
            <a:r>
              <a:rPr lang="en-US" dirty="0" smtClean="0"/>
              <a:t>Reduction</a:t>
            </a:r>
          </a:p>
          <a:p>
            <a:pPr lvl="1"/>
            <a:r>
              <a:rPr lang="en-US" dirty="0" err="1" smtClean="0"/>
              <a:t>DLB_LaddV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Load/Store</a:t>
            </a:r>
          </a:p>
          <a:p>
            <a:pPr lvl="1"/>
            <a:r>
              <a:rPr lang="en-US" dirty="0" err="1" smtClean="0"/>
              <a:t>DLB_Vld_vec_L</a:t>
            </a:r>
            <a:r>
              <a:rPr lang="en-US" dirty="0" smtClean="0"/>
              <a:t>, </a:t>
            </a:r>
            <a:r>
              <a:rPr lang="en-US" dirty="0" err="1" smtClean="0"/>
              <a:t>DLB_VVld_unzip_vec_L</a:t>
            </a:r>
            <a:endParaRPr lang="en-US" dirty="0"/>
          </a:p>
          <a:p>
            <a:pPr lvl="1"/>
            <a:r>
              <a:rPr lang="en-US" dirty="0" err="1" smtClean="0"/>
              <a:t>DLB_WWld_vec_S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94" y="1817048"/>
            <a:ext cx="5704933" cy="3283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67" y="1805651"/>
            <a:ext cx="5772547" cy="33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SIMDLib</a:t>
            </a:r>
            <a:r>
              <a:rPr lang="en-US" dirty="0" smtClean="0"/>
              <a:t> differences from scalar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Load/Store</a:t>
            </a:r>
          </a:p>
          <a:p>
            <a:pPr lvl="1"/>
            <a:r>
              <a:rPr lang="en-US" dirty="0" smtClean="0"/>
              <a:t>Scalar DI lets the C language and compiler load and store values as needed</a:t>
            </a:r>
          </a:p>
          <a:p>
            <a:pPr lvl="1"/>
            <a:r>
              <a:rPr lang="en-US" dirty="0" err="1" smtClean="0"/>
              <a:t>SIMDLib</a:t>
            </a:r>
            <a:r>
              <a:rPr lang="en-US" dirty="0" smtClean="0"/>
              <a:t> requires explicit load/store operators</a:t>
            </a:r>
          </a:p>
          <a:p>
            <a:pPr lvl="2"/>
            <a:r>
              <a:rPr lang="en-US" dirty="0" smtClean="0"/>
              <a:t>Aligned/unaligned</a:t>
            </a:r>
          </a:p>
          <a:p>
            <a:r>
              <a:rPr lang="en-US" dirty="0" smtClean="0"/>
              <a:t>Initialization</a:t>
            </a:r>
          </a:p>
          <a:p>
            <a:pPr lvl="1"/>
            <a:r>
              <a:rPr lang="en-US" dirty="0" err="1"/>
              <a:t>DLB_VsplatL</a:t>
            </a:r>
            <a:r>
              <a:rPr lang="en-US" dirty="0"/>
              <a:t>(DLB_L00)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value of DLB_VEC_N is 4 for current SIMD supported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Fixed/Float NEON, SSE</a:t>
            </a:r>
          </a:p>
          <a:p>
            <a:r>
              <a:rPr lang="en-US" dirty="0" smtClean="0"/>
              <a:t>It can be configured per each C file</a:t>
            </a:r>
          </a:p>
          <a:p>
            <a:pPr lvl="1"/>
            <a:r>
              <a:rPr lang="en-US" dirty="0"/>
              <a:t>DLB_SIMD_USE_SCALAR: </a:t>
            </a:r>
            <a:r>
              <a:rPr lang="en-US" dirty="0" smtClean="0"/>
              <a:t>Use </a:t>
            </a:r>
            <a:r>
              <a:rPr lang="en-US" dirty="0"/>
              <a:t>scalar version.</a:t>
            </a:r>
          </a:p>
          <a:p>
            <a:pPr lvl="1"/>
            <a:r>
              <a:rPr lang="en-US" dirty="0"/>
              <a:t>DLB_SIMD_USE_VEC2: Use SIMD implementations with vector length as 2.</a:t>
            </a:r>
          </a:p>
          <a:p>
            <a:pPr lvl="1"/>
            <a:r>
              <a:rPr lang="en-US" dirty="0"/>
              <a:t>DLB_SIMD_USE_VEC4: Use SIMD implementations with vector length as 4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Debug functionality</a:t>
            </a:r>
          </a:p>
          <a:p>
            <a:pPr lvl="1"/>
            <a:r>
              <a:rPr lang="en-US" dirty="0"/>
              <a:t>DLB_SIMD_DEBUG_VEC2: Vector length is 2. Use implementations in dlb_simdlib_generic2.h </a:t>
            </a:r>
          </a:p>
          <a:p>
            <a:pPr lvl="1"/>
            <a:r>
              <a:rPr lang="en-US" dirty="0"/>
              <a:t>DLB_SIMD_DEBUG_VEC4: Vector length is 4. Use implementations in dlb_simdlib_generic4.h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85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use </a:t>
            </a:r>
            <a:r>
              <a:rPr lang="en-US" dirty="0" err="1" smtClean="0"/>
              <a:t>SIMDLib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intensive part</a:t>
            </a:r>
          </a:p>
          <a:p>
            <a:r>
              <a:rPr lang="en-US" dirty="0" smtClean="0"/>
              <a:t>Not *very* simple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8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length 8 support</a:t>
            </a:r>
          </a:p>
          <a:p>
            <a:pPr lvl="1"/>
            <a:r>
              <a:rPr lang="en-US" dirty="0" smtClean="0"/>
              <a:t>E.g. AVX</a:t>
            </a:r>
          </a:p>
          <a:p>
            <a:r>
              <a:rPr lang="en-US" dirty="0" smtClean="0"/>
              <a:t>More operators based on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en-US" altLang="en-US" sz="2400" dirty="0">
                <a:latin typeface="Avenir Book"/>
                <a:ea typeface="Avenir Book"/>
                <a:cs typeface="Avenir Book"/>
                <a:hlinkClick r:id="rId2" action="ppaction://hlinkfile"/>
              </a:rPr>
              <a:t>Dolby </a:t>
            </a:r>
            <a:r>
              <a:rPr lang="en-US" altLang="en-US" sz="2400" dirty="0" err="1" smtClean="0">
                <a:latin typeface="Avenir Book"/>
                <a:ea typeface="Avenir Book"/>
                <a:cs typeface="Avenir Book"/>
                <a:hlinkClick r:id="rId2" action="ppaction://hlinkfile"/>
              </a:rPr>
              <a:t>Intrinsics</a:t>
            </a:r>
            <a:r>
              <a:rPr lang="en-US" altLang="en-US" sz="2400" dirty="0" smtClean="0">
                <a:latin typeface="Avenir Book"/>
                <a:ea typeface="Avenir Book"/>
                <a:cs typeface="Avenir Book"/>
                <a:hlinkClick r:id="rId2" action="ppaction://hlinkfile"/>
              </a:rPr>
              <a:t> </a:t>
            </a:r>
            <a:r>
              <a:rPr lang="en-US" altLang="en-US" sz="2400" dirty="0">
                <a:latin typeface="Avenir Book"/>
                <a:ea typeface="Avenir Book"/>
                <a:cs typeface="Avenir Book"/>
                <a:hlinkClick r:id="rId2" action="ppaction://hlinkfile"/>
              </a:rPr>
              <a:t>Implementation </a:t>
            </a:r>
            <a:r>
              <a:rPr lang="en-US" altLang="en-US" sz="2400" dirty="0" smtClean="0">
                <a:latin typeface="Avenir Book"/>
                <a:ea typeface="Avenir Book"/>
                <a:cs typeface="Avenir Book"/>
                <a:hlinkClick r:id="rId2" action="ppaction://hlinkfile"/>
              </a:rPr>
              <a:t>Manual</a:t>
            </a:r>
            <a:endParaRPr lang="en-US" altLang="en-US" sz="2400" dirty="0">
              <a:latin typeface="Avenir Book"/>
              <a:ea typeface="Avenir Book"/>
              <a:cs typeface="Avenir Book"/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en-US" sz="2400" dirty="0" err="1" smtClean="0">
                <a:solidFill>
                  <a:srgbClr val="0070C0"/>
                </a:solidFill>
                <a:latin typeface="Avenir Book"/>
                <a:ea typeface="Avenir Book"/>
                <a:cs typeface="Avenir Book"/>
                <a:hlinkClick r:id="rId3"/>
              </a:rPr>
              <a:t>OotBoP</a:t>
            </a:r>
            <a:r>
              <a:rPr lang="en-US" altLang="en-US" sz="2400" dirty="0" smtClean="0">
                <a:solidFill>
                  <a:srgbClr val="0070C0"/>
                </a:solidFill>
                <a:latin typeface="Avenir Book"/>
                <a:ea typeface="Avenir Book"/>
                <a:cs typeface="Avenir Book"/>
                <a:hlinkClick r:id="rId3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venir Book"/>
                <a:ea typeface="Avenir Book"/>
                <a:cs typeface="Avenir Book"/>
                <a:hlinkClick r:id="rId3"/>
              </a:rPr>
              <a:t>- Writing code with awesome out of the box performance</a:t>
            </a:r>
            <a:endParaRPr lang="en-US" altLang="en-US" sz="2400" dirty="0">
              <a:solidFill>
                <a:srgbClr val="0070C0"/>
              </a:solidFill>
              <a:latin typeface="Avenir Book"/>
              <a:ea typeface="Avenir Book"/>
              <a:cs typeface="Avenir Boo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SIMDLib</a:t>
            </a:r>
            <a:r>
              <a:rPr lang="en-US" dirty="0" smtClean="0"/>
              <a:t> – Make a </a:t>
            </a:r>
            <a:r>
              <a:rPr lang="en-US" dirty="0" err="1" smtClean="0"/>
              <a:t>SIMple</a:t>
            </a:r>
            <a:r>
              <a:rPr lang="en-US" dirty="0" smtClean="0"/>
              <a:t> Day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SIMD?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SIMDLib</a:t>
            </a:r>
            <a:r>
              <a:rPr lang="en-US" dirty="0" smtClean="0"/>
              <a:t>?</a:t>
            </a:r>
          </a:p>
          <a:p>
            <a:r>
              <a:rPr lang="en-US" dirty="0" smtClean="0"/>
              <a:t>Values</a:t>
            </a:r>
          </a:p>
          <a:p>
            <a:r>
              <a:rPr lang="en-US" dirty="0" smtClean="0"/>
              <a:t>Basics</a:t>
            </a:r>
          </a:p>
          <a:p>
            <a:r>
              <a:rPr lang="en-US" dirty="0" smtClean="0"/>
              <a:t>Datatype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Special Usage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3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SIMD?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ingle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nstruction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ultiple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ata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NEON in ARM</a:t>
            </a:r>
          </a:p>
          <a:p>
            <a:pPr lvl="1"/>
            <a:r>
              <a:rPr lang="en-US" dirty="0" smtClean="0"/>
              <a:t>SSE/AVX in x86</a:t>
            </a:r>
          </a:p>
          <a:p>
            <a:pPr lvl="1"/>
            <a:r>
              <a:rPr lang="en-US" dirty="0" smtClean="0"/>
              <a:t>QDSP</a:t>
            </a:r>
          </a:p>
          <a:p>
            <a:pPr lvl="1"/>
            <a:r>
              <a:rPr lang="en-US" dirty="0" err="1" smtClean="0"/>
              <a:t>HiFi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79" y="2025495"/>
            <a:ext cx="2825421" cy="290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05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SIMDLib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abstraction of SIMD instructions in Dolby </a:t>
            </a:r>
            <a:r>
              <a:rPr lang="en-US" dirty="0" err="1" smtClean="0"/>
              <a:t>Intrinsics</a:t>
            </a:r>
            <a:endParaRPr lang="en-US" dirty="0" smtClean="0"/>
          </a:p>
          <a:p>
            <a:r>
              <a:rPr lang="en-US" dirty="0" smtClean="0"/>
              <a:t>Falls back to scalar low level </a:t>
            </a:r>
            <a:r>
              <a:rPr lang="en-US" dirty="0" err="1" smtClean="0"/>
              <a:t>Intrinsics</a:t>
            </a:r>
            <a:r>
              <a:rPr lang="en-US" dirty="0" smtClean="0"/>
              <a:t> operators for non-SIMD </a:t>
            </a:r>
            <a:r>
              <a:rPr lang="en-US" dirty="0" err="1" smtClean="0"/>
              <a:t>backends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1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-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5262880" cy="4303776"/>
          </a:xfrm>
        </p:spPr>
        <p:txBody>
          <a:bodyPr/>
          <a:lstStyle/>
          <a:p>
            <a:r>
              <a:rPr lang="en-US" dirty="0" smtClean="0"/>
              <a:t>Scaled 64-point floating-point complex FFT on armv7hf (</a:t>
            </a:r>
            <a:r>
              <a:rPr lang="en-US" dirty="0" err="1" smtClean="0"/>
              <a:t>Pandaboard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6175" y="2792856"/>
            <a:ext cx="4001431" cy="2543472"/>
            <a:chOff x="14237338" y="10592116"/>
            <a:chExt cx="9719942" cy="6655079"/>
          </a:xfrm>
        </p:grpSpPr>
        <p:graphicFrame>
          <p:nvGraphicFramePr>
            <p:cNvPr id="8" name="Chart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78706"/>
                </p:ext>
              </p:extLst>
            </p:nvPr>
          </p:nvGraphicFramePr>
          <p:xfrm>
            <a:off x="15024418" y="10592116"/>
            <a:ext cx="8932862" cy="6655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r:id="rId3" imgW="9059441" imgH="6358679" progId="Excel.Chart.8">
                    <p:embed/>
                  </p:oleObj>
                </mc:Choice>
                <mc:Fallback>
                  <p:oleObj r:id="rId3" imgW="9059441" imgH="6358679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24418" y="10592116"/>
                          <a:ext cx="8932862" cy="66550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14237338" y="12435840"/>
              <a:ext cx="897150" cy="146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dirty="0"/>
                <a:t>Cycles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5974080" y="1499616"/>
            <a:ext cx="5262880" cy="4303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1367" indent="-341367" algn="l" defTabSz="914377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83" indent="-2804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94786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6428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64-band floating-point CQMF analysis on armv7hf (</a:t>
            </a:r>
            <a:r>
              <a:rPr lang="en-US" dirty="0" err="1"/>
              <a:t>Pandaboard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28" name="Group 3"/>
          <p:cNvGrpSpPr>
            <a:grpSpLocks/>
          </p:cNvGrpSpPr>
          <p:nvPr/>
        </p:nvGrpSpPr>
        <p:grpSpPr bwMode="auto">
          <a:xfrm>
            <a:off x="6531854" y="2796781"/>
            <a:ext cx="4131760" cy="2542032"/>
            <a:chOff x="14213871" y="17959388"/>
            <a:chExt cx="9433529" cy="6134100"/>
          </a:xfrm>
        </p:grpSpPr>
        <p:graphicFrame>
          <p:nvGraphicFramePr>
            <p:cNvPr id="29" name="Chart 22"/>
            <p:cNvGraphicFramePr>
              <a:graphicFrameLocks/>
            </p:cNvGraphicFramePr>
            <p:nvPr/>
          </p:nvGraphicFramePr>
          <p:xfrm>
            <a:off x="15095538" y="17959388"/>
            <a:ext cx="8551862" cy="6134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r:id="rId5" imgW="8553429" imgH="6133108" progId="Excel.Chart.8">
                    <p:embed/>
                  </p:oleObj>
                </mc:Choice>
                <mc:Fallback>
                  <p:oleObj r:id="rId5" imgW="8553429" imgH="6133108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5538" y="17959388"/>
                          <a:ext cx="8551862" cy="6134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0"/>
            <p:cNvSpPr txBox="1">
              <a:spLocks noChangeArrowheads="1"/>
            </p:cNvSpPr>
            <p:nvPr/>
          </p:nvSpPr>
          <p:spPr bwMode="auto">
            <a:xfrm>
              <a:off x="14213871" y="19898678"/>
              <a:ext cx="843249" cy="146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dirty="0"/>
                <a:t>Cycles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68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-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5262880" cy="4303776"/>
          </a:xfrm>
        </p:spPr>
        <p:txBody>
          <a:bodyPr/>
          <a:lstStyle/>
          <a:p>
            <a:r>
              <a:rPr lang="en-US" dirty="0"/>
              <a:t>Scaled 64-point floating-point complex FFT on armv8 (</a:t>
            </a:r>
            <a:r>
              <a:rPr lang="en-US" dirty="0" err="1"/>
              <a:t>Dragonboard</a:t>
            </a:r>
            <a:r>
              <a:rPr lang="en-US" dirty="0"/>
              <a:t>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74080" y="1499616"/>
            <a:ext cx="5262880" cy="4303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1367" indent="-341367" algn="l" defTabSz="914377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83" indent="-2804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94786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6428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64-band floating-point CQMF analysis on armv8 (</a:t>
            </a:r>
            <a:r>
              <a:rPr lang="en-US" dirty="0" err="1"/>
              <a:t>Dragonboard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6472724" y="2831821"/>
            <a:ext cx="4022046" cy="2542032"/>
            <a:chOff x="27494073" y="7675110"/>
            <a:chExt cx="6323698" cy="5162550"/>
          </a:xfrm>
        </p:grpSpPr>
        <p:graphicFrame>
          <p:nvGraphicFramePr>
            <p:cNvPr id="15" name="Chart 24"/>
            <p:cNvGraphicFramePr>
              <a:graphicFrameLocks/>
            </p:cNvGraphicFramePr>
            <p:nvPr/>
          </p:nvGraphicFramePr>
          <p:xfrm>
            <a:off x="27997996" y="7675110"/>
            <a:ext cx="5819775" cy="5162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r:id="rId3" imgW="5816088" imgH="5163760" progId="Excel.Chart.8">
                    <p:embed/>
                  </p:oleObj>
                </mc:Choice>
                <mc:Fallback>
                  <p:oleObj r:id="rId3" imgW="5816088" imgH="5163760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7996" y="7675110"/>
                          <a:ext cx="5819775" cy="5162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>
              <a:off x="27494073" y="10043476"/>
              <a:ext cx="580686" cy="1463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dirty="0"/>
                <a:t>Cycles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7544" y="2855688"/>
            <a:ext cx="4025002" cy="2542032"/>
            <a:chOff x="15808563" y="25093613"/>
            <a:chExt cx="6364050" cy="5405437"/>
          </a:xfrm>
        </p:grpSpPr>
        <p:graphicFrame>
          <p:nvGraphicFramePr>
            <p:cNvPr id="18" name="Chart 2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66046443"/>
                </p:ext>
              </p:extLst>
            </p:nvPr>
          </p:nvGraphicFramePr>
          <p:xfrm>
            <a:off x="16370300" y="25093613"/>
            <a:ext cx="5802313" cy="540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r:id="rId5" imgW="5797798" imgH="5407621" progId="Excel.Chart.8">
                    <p:embed/>
                  </p:oleObj>
                </mc:Choice>
                <mc:Fallback>
                  <p:oleObj r:id="rId5" imgW="5797798" imgH="5407621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0300" y="25093613"/>
                          <a:ext cx="5802313" cy="5405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23"/>
            <p:cNvSpPr txBox="1">
              <a:spLocks noChangeArrowheads="1"/>
            </p:cNvSpPr>
            <p:nvPr/>
          </p:nvSpPr>
          <p:spPr bwMode="auto">
            <a:xfrm>
              <a:off x="15808563" y="26784301"/>
              <a:ext cx="583962" cy="146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dirty="0"/>
                <a:t>Cycles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67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-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Cicero – Capture project on armv8 with </a:t>
            </a:r>
            <a:r>
              <a:rPr lang="en-US" dirty="0" err="1"/>
              <a:t>gcc</a:t>
            </a:r>
            <a:r>
              <a:rPr lang="en-US" dirty="0"/>
              <a:t> (</a:t>
            </a:r>
            <a:r>
              <a:rPr lang="en-US" dirty="0" err="1"/>
              <a:t>Dragonboard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771434" y="2478025"/>
            <a:ext cx="3860883" cy="2542032"/>
            <a:chOff x="29141175" y="14459440"/>
            <a:chExt cx="4286706" cy="4584667"/>
          </a:xfrm>
        </p:grpSpPr>
        <p:graphicFrame>
          <p:nvGraphicFramePr>
            <p:cNvPr id="6" name="Chart 28"/>
            <p:cNvGraphicFramePr>
              <a:graphicFrameLocks/>
            </p:cNvGraphicFramePr>
            <p:nvPr/>
          </p:nvGraphicFramePr>
          <p:xfrm>
            <a:off x="29461001" y="14459440"/>
            <a:ext cx="3966880" cy="4584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r:id="rId3" imgW="3853006" imgH="3895682" progId="Excel.Chart.8">
                    <p:embed/>
                  </p:oleObj>
                </mc:Choice>
                <mc:Fallback>
                  <p:oleObj r:id="rId3" imgW="3853006" imgH="3895682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1001" y="14459440"/>
                          <a:ext cx="3966880" cy="4584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29141175" y="15799692"/>
              <a:ext cx="410066" cy="232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dirty="0"/>
                <a:t>MCPS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17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– Porting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6"/>
            <a:ext cx="5003260" cy="4303776"/>
          </a:xfrm>
        </p:spPr>
        <p:txBody>
          <a:bodyPr/>
          <a:lstStyle/>
          <a:p>
            <a:r>
              <a:rPr lang="en-US" dirty="0" smtClean="0"/>
              <a:t>Targeting five different targets at once</a:t>
            </a:r>
            <a:endParaRPr lang="en-US" dirty="0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154349" y="2646705"/>
            <a:ext cx="4005072" cy="4005072"/>
            <a:chOff x="1489707" y="1628992"/>
            <a:chExt cx="6164585" cy="5859489"/>
          </a:xfrm>
        </p:grpSpPr>
        <p:sp>
          <p:nvSpPr>
            <p:cNvPr id="5" name="Down Arrow 4"/>
            <p:cNvSpPr/>
            <p:nvPr/>
          </p:nvSpPr>
          <p:spPr bwMode="auto">
            <a:xfrm rot="5400000">
              <a:off x="3241609" y="4177710"/>
              <a:ext cx="165101" cy="1001765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>
              <a:lvl1pPr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1pPr>
              <a:lvl2pPr marL="742950" indent="-28575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2pPr>
              <a:lvl3pPr marL="11430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3pPr>
              <a:lvl4pPr marL="16002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4pPr>
              <a:lvl5pPr marL="20574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defRPr/>
              </a:pPr>
              <a:endParaRPr lang="en-US" altLang="en-US" sz="14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Down Arrow 5"/>
            <p:cNvSpPr/>
            <p:nvPr/>
          </p:nvSpPr>
          <p:spPr bwMode="auto">
            <a:xfrm rot="10800000">
              <a:off x="4480713" y="2959323"/>
              <a:ext cx="190510" cy="787403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>
              <a:lvl1pPr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1pPr>
              <a:lvl2pPr marL="742950" indent="-28575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2pPr>
              <a:lvl3pPr marL="11430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3pPr>
              <a:lvl4pPr marL="16002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4pPr>
              <a:lvl5pPr marL="20574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defRPr/>
              </a:pPr>
              <a:endParaRPr lang="en-US" altLang="en-US" sz="14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Down Arrow 6"/>
            <p:cNvSpPr/>
            <p:nvPr/>
          </p:nvSpPr>
          <p:spPr bwMode="auto">
            <a:xfrm rot="13584224">
              <a:off x="5288004" y="3271244"/>
              <a:ext cx="192088" cy="1000177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>
              <a:lvl1pPr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1pPr>
              <a:lvl2pPr marL="742950" indent="-28575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2pPr>
              <a:lvl3pPr marL="11430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3pPr>
              <a:lvl4pPr marL="16002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4pPr>
              <a:lvl5pPr marL="20574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defRPr/>
              </a:pPr>
              <a:endParaRPr lang="en-US" altLang="en-US" sz="14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 rot="16200000">
              <a:off x="5730939" y="4177710"/>
              <a:ext cx="165101" cy="1001765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>
              <a:lvl1pPr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1pPr>
              <a:lvl2pPr marL="742950" indent="-28575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2pPr>
              <a:lvl3pPr marL="11430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3pPr>
              <a:lvl4pPr marL="16002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4pPr>
              <a:lvl5pPr marL="20574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defRPr/>
              </a:pPr>
              <a:endParaRPr lang="en-US" altLang="en-US" sz="14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Down Arrow 8"/>
            <p:cNvSpPr/>
            <p:nvPr/>
          </p:nvSpPr>
          <p:spPr bwMode="auto">
            <a:xfrm rot="8284272">
              <a:off x="3439259" y="3414938"/>
              <a:ext cx="169872" cy="582615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C0504D">
                    <a:tint val="60000"/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>
              <a:lvl1pPr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1pPr>
              <a:lvl2pPr marL="742950" indent="-28575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2pPr>
              <a:lvl3pPr marL="11430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3pPr>
              <a:lvl4pPr marL="16002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4pPr>
              <a:lvl5pPr marL="2057400" indent="-228600"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6525" algn="l"/>
                </a:tabLst>
                <a:defRPr sz="3200">
                  <a:solidFill>
                    <a:schemeClr val="tx1"/>
                  </a:solidFill>
                  <a:latin typeface="Helvetica" pitchFamily="124" charset="0"/>
                  <a:ea typeface="MS PGothic" pitchFamily="34" charset="-128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  <a:defRPr/>
              </a:pPr>
              <a:endParaRPr lang="en-US" altLang="en-US" sz="14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1489707" y="1628992"/>
              <a:ext cx="6164585" cy="5859489"/>
              <a:chOff x="1489707" y="1628992"/>
              <a:chExt cx="6164585" cy="5859489"/>
            </a:xfrm>
          </p:grpSpPr>
          <p:sp>
            <p:nvSpPr>
              <p:cNvPr id="11" name="Shape 10"/>
              <p:cNvSpPr/>
              <p:nvPr/>
            </p:nvSpPr>
            <p:spPr>
              <a:xfrm>
                <a:off x="1865965" y="1833781"/>
                <a:ext cx="5654970" cy="5654700"/>
              </a:xfrm>
              <a:prstGeom prst="leftRightCircularArrow">
                <a:avLst>
                  <a:gd name="adj1" fmla="val 10914"/>
                  <a:gd name="adj2" fmla="val 368713"/>
                  <a:gd name="adj3" fmla="val 21284423"/>
                  <a:gd name="adj4" fmla="val 19215577"/>
                  <a:gd name="adj5" fmla="val 7640"/>
                </a:avLst>
              </a:prstGeom>
              <a:solidFill>
                <a:srgbClr val="C0504D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9525" cap="flat" cmpd="sng" algn="ctr">
                <a:solidFill>
                  <a:srgbClr val="C0504D">
                    <a:alpha val="90000"/>
                    <a:tint val="40000"/>
                    <a:hueOff val="0"/>
                    <a:satOff val="0"/>
                    <a:lumOff val="0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sp>
          <p:sp>
            <p:nvSpPr>
              <p:cNvPr id="12" name="Shape 11"/>
              <p:cNvSpPr/>
              <p:nvPr/>
            </p:nvSpPr>
            <p:spPr>
              <a:xfrm>
                <a:off x="1794523" y="1762343"/>
                <a:ext cx="5654970" cy="5654700"/>
              </a:xfrm>
              <a:prstGeom prst="leftRightCircularArrow">
                <a:avLst>
                  <a:gd name="adj1" fmla="val 10914"/>
                  <a:gd name="adj2" fmla="val 368713"/>
                  <a:gd name="adj3" fmla="val 18584423"/>
                  <a:gd name="adj4" fmla="val 16515577"/>
                  <a:gd name="adj5" fmla="val 7640"/>
                </a:avLst>
              </a:prstGeom>
              <a:solidFill>
                <a:srgbClr val="C0504D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9525" cap="flat" cmpd="sng" algn="ctr">
                <a:solidFill>
                  <a:srgbClr val="C0504D">
                    <a:alpha val="90000"/>
                    <a:tint val="40000"/>
                    <a:hueOff val="0"/>
                    <a:satOff val="0"/>
                    <a:lumOff val="0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sp>
          <p:sp>
            <p:nvSpPr>
              <p:cNvPr id="13" name="Shape 12"/>
              <p:cNvSpPr/>
              <p:nvPr/>
            </p:nvSpPr>
            <p:spPr>
              <a:xfrm>
                <a:off x="1694506" y="1762343"/>
                <a:ext cx="5654970" cy="5654700"/>
              </a:xfrm>
              <a:prstGeom prst="leftRightCircularArrow">
                <a:avLst>
                  <a:gd name="adj1" fmla="val 10914"/>
                  <a:gd name="adj2" fmla="val 368713"/>
                  <a:gd name="adj3" fmla="val 15884423"/>
                  <a:gd name="adj4" fmla="val 13815577"/>
                  <a:gd name="adj5" fmla="val 7640"/>
                </a:avLst>
              </a:prstGeom>
              <a:solidFill>
                <a:srgbClr val="C0504D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9525" cap="flat" cmpd="sng" algn="ctr">
                <a:solidFill>
                  <a:srgbClr val="C0504D">
                    <a:alpha val="90000"/>
                    <a:tint val="40000"/>
                    <a:hueOff val="0"/>
                    <a:satOff val="0"/>
                    <a:lumOff val="0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sp>
          <p:sp>
            <p:nvSpPr>
              <p:cNvPr id="14" name="Shape 13"/>
              <p:cNvSpPr/>
              <p:nvPr/>
            </p:nvSpPr>
            <p:spPr>
              <a:xfrm>
                <a:off x="1623064" y="1833781"/>
                <a:ext cx="5654970" cy="5654700"/>
              </a:xfrm>
              <a:prstGeom prst="leftRightCircularArrow">
                <a:avLst>
                  <a:gd name="adj1" fmla="val 10914"/>
                  <a:gd name="adj2" fmla="val 368713"/>
                  <a:gd name="adj3" fmla="val 13184423"/>
                  <a:gd name="adj4" fmla="val 11115577"/>
                  <a:gd name="adj5" fmla="val 7640"/>
                </a:avLst>
              </a:prstGeom>
              <a:solidFill>
                <a:srgbClr val="C0504D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9525" cap="flat" cmpd="sng" algn="ctr">
                <a:solidFill>
                  <a:srgbClr val="C0504D">
                    <a:alpha val="90000"/>
                    <a:tint val="40000"/>
                    <a:hueOff val="0"/>
                    <a:satOff val="0"/>
                    <a:lumOff val="0"/>
                    <a:alphaOff val="0"/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sp>
          <p:sp>
            <p:nvSpPr>
              <p:cNvPr id="15" name="Freeform 14"/>
              <p:cNvSpPr/>
              <p:nvPr/>
            </p:nvSpPr>
            <p:spPr>
              <a:xfrm>
                <a:off x="3329716" y="3468913"/>
                <a:ext cx="2484567" cy="2484448"/>
              </a:xfrm>
              <a:custGeom>
                <a:avLst/>
                <a:gdLst>
                  <a:gd name="connsiteX0" fmla="*/ 0 w 2483346"/>
                  <a:gd name="connsiteY0" fmla="*/ 1241673 h 2483346"/>
                  <a:gd name="connsiteX1" fmla="*/ 1241673 w 2483346"/>
                  <a:gd name="connsiteY1" fmla="*/ 0 h 2483346"/>
                  <a:gd name="connsiteX2" fmla="*/ 2483346 w 2483346"/>
                  <a:gd name="connsiteY2" fmla="*/ 1241673 h 2483346"/>
                  <a:gd name="connsiteX3" fmla="*/ 1241673 w 2483346"/>
                  <a:gd name="connsiteY3" fmla="*/ 1241673 h 2483346"/>
                  <a:gd name="connsiteX4" fmla="*/ 0 w 2483346"/>
                  <a:gd name="connsiteY4" fmla="*/ 1241673 h 248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3346" h="2483346">
                    <a:moveTo>
                      <a:pt x="0" y="1241673"/>
                    </a:moveTo>
                    <a:cubicBezTo>
                      <a:pt x="0" y="555916"/>
                      <a:pt x="555916" y="0"/>
                      <a:pt x="1241673" y="0"/>
                    </a:cubicBezTo>
                    <a:cubicBezTo>
                      <a:pt x="1927430" y="0"/>
                      <a:pt x="2483346" y="555916"/>
                      <a:pt x="2483346" y="1241673"/>
                    </a:cubicBezTo>
                    <a:lnTo>
                      <a:pt x="1241673" y="1241673"/>
                    </a:lnTo>
                    <a:lnTo>
                      <a:pt x="0" y="12416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504D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C0504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C0504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129540" tIns="0" rIns="129540" bIns="647700" anchor="ctr"/>
              <a:lstStyle>
                <a:lvl1pPr defTabSz="1511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defTabSz="1511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defTabSz="1511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defTabSz="1511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defTabSz="1511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defTabSz="1511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defTabSz="1511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defTabSz="1511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defTabSz="1511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1400" dirty="0" err="1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SIMDLib</a:t>
                </a:r>
                <a:endParaRPr lang="en-US" altLang="en-US" sz="1400" dirty="0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Rounded Rectangle 63"/>
              <p:cNvSpPr>
                <a:spLocks noChangeArrowheads="1"/>
              </p:cNvSpPr>
              <p:nvPr/>
            </p:nvSpPr>
            <p:spPr bwMode="auto">
              <a:xfrm>
                <a:off x="1489707" y="4053198"/>
                <a:ext cx="1316173" cy="131617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solidFill>
                  <a:srgbClr val="BE4B48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1535747" y="4099153"/>
                <a:ext cx="1224026" cy="1223968"/>
              </a:xfrm>
              <a:custGeom>
                <a:avLst/>
                <a:gdLst>
                  <a:gd name="connsiteX0" fmla="*/ 0 w 1224041"/>
                  <a:gd name="connsiteY0" fmla="*/ 612021 h 1224041"/>
                  <a:gd name="connsiteX1" fmla="*/ 612021 w 1224041"/>
                  <a:gd name="connsiteY1" fmla="*/ 0 h 1224041"/>
                  <a:gd name="connsiteX2" fmla="*/ 612021 w 1224041"/>
                  <a:gd name="connsiteY2" fmla="*/ 0 h 1224041"/>
                  <a:gd name="connsiteX3" fmla="*/ 1224042 w 1224041"/>
                  <a:gd name="connsiteY3" fmla="*/ 612021 h 1224041"/>
                  <a:gd name="connsiteX4" fmla="*/ 1224041 w 1224041"/>
                  <a:gd name="connsiteY4" fmla="*/ 612021 h 1224041"/>
                  <a:gd name="connsiteX5" fmla="*/ 612020 w 1224041"/>
                  <a:gd name="connsiteY5" fmla="*/ 1224042 h 1224041"/>
                  <a:gd name="connsiteX6" fmla="*/ 612021 w 1224041"/>
                  <a:gd name="connsiteY6" fmla="*/ 1224041 h 1224041"/>
                  <a:gd name="connsiteX7" fmla="*/ 0 w 1224041"/>
                  <a:gd name="connsiteY7" fmla="*/ 612020 h 1224041"/>
                  <a:gd name="connsiteX8" fmla="*/ 0 w 1224041"/>
                  <a:gd name="connsiteY8" fmla="*/ 612021 h 12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4041" h="1224041">
                    <a:moveTo>
                      <a:pt x="0" y="612021"/>
                    </a:moveTo>
                    <a:cubicBezTo>
                      <a:pt x="0" y="274011"/>
                      <a:pt x="274011" y="0"/>
                      <a:pt x="612021" y="0"/>
                    </a:cubicBezTo>
                    <a:lnTo>
                      <a:pt x="612021" y="0"/>
                    </a:lnTo>
                    <a:cubicBezTo>
                      <a:pt x="950031" y="0"/>
                      <a:pt x="1224042" y="274011"/>
                      <a:pt x="1224042" y="612021"/>
                    </a:cubicBezTo>
                    <a:lnTo>
                      <a:pt x="1224041" y="612021"/>
                    </a:lnTo>
                    <a:cubicBezTo>
                      <a:pt x="1224041" y="950031"/>
                      <a:pt x="950030" y="1224042"/>
                      <a:pt x="612020" y="1224042"/>
                    </a:cubicBezTo>
                    <a:lnTo>
                      <a:pt x="612021" y="1224041"/>
                    </a:lnTo>
                    <a:cubicBezTo>
                      <a:pt x="274011" y="1224041"/>
                      <a:pt x="0" y="950030"/>
                      <a:pt x="0" y="612020"/>
                    </a:cubicBezTo>
                    <a:lnTo>
                      <a:pt x="0" y="6120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504D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C0504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C0504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124751" tIns="35851" rIns="124751" bIns="35851" anchor="ctr"/>
              <a:lstStyle>
                <a:lvl1pPr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9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Scalar Code</a:t>
                </a:r>
                <a:endParaRPr lang="en-US" altLang="en-US" sz="900" dirty="0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Rounded Rectangle 65"/>
              <p:cNvSpPr>
                <a:spLocks noChangeArrowheads="1"/>
              </p:cNvSpPr>
              <p:nvPr/>
            </p:nvSpPr>
            <p:spPr bwMode="auto">
              <a:xfrm>
                <a:off x="2199740" y="2339025"/>
                <a:ext cx="1316173" cy="131617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solidFill>
                  <a:srgbClr val="BE4B48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2245396" y="2384645"/>
                <a:ext cx="1224027" cy="1223968"/>
              </a:xfrm>
              <a:custGeom>
                <a:avLst/>
                <a:gdLst>
                  <a:gd name="connsiteX0" fmla="*/ 0 w 1224041"/>
                  <a:gd name="connsiteY0" fmla="*/ 612021 h 1224041"/>
                  <a:gd name="connsiteX1" fmla="*/ 612021 w 1224041"/>
                  <a:gd name="connsiteY1" fmla="*/ 0 h 1224041"/>
                  <a:gd name="connsiteX2" fmla="*/ 612021 w 1224041"/>
                  <a:gd name="connsiteY2" fmla="*/ 0 h 1224041"/>
                  <a:gd name="connsiteX3" fmla="*/ 1224042 w 1224041"/>
                  <a:gd name="connsiteY3" fmla="*/ 612021 h 1224041"/>
                  <a:gd name="connsiteX4" fmla="*/ 1224041 w 1224041"/>
                  <a:gd name="connsiteY4" fmla="*/ 612021 h 1224041"/>
                  <a:gd name="connsiteX5" fmla="*/ 612020 w 1224041"/>
                  <a:gd name="connsiteY5" fmla="*/ 1224042 h 1224041"/>
                  <a:gd name="connsiteX6" fmla="*/ 612021 w 1224041"/>
                  <a:gd name="connsiteY6" fmla="*/ 1224041 h 1224041"/>
                  <a:gd name="connsiteX7" fmla="*/ 0 w 1224041"/>
                  <a:gd name="connsiteY7" fmla="*/ 612020 h 1224041"/>
                  <a:gd name="connsiteX8" fmla="*/ 0 w 1224041"/>
                  <a:gd name="connsiteY8" fmla="*/ 612021 h 12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4041" h="1224041">
                    <a:moveTo>
                      <a:pt x="0" y="612021"/>
                    </a:moveTo>
                    <a:cubicBezTo>
                      <a:pt x="0" y="274011"/>
                      <a:pt x="274011" y="0"/>
                      <a:pt x="612021" y="0"/>
                    </a:cubicBezTo>
                    <a:lnTo>
                      <a:pt x="612021" y="0"/>
                    </a:lnTo>
                    <a:cubicBezTo>
                      <a:pt x="950031" y="0"/>
                      <a:pt x="1224042" y="274011"/>
                      <a:pt x="1224042" y="612021"/>
                    </a:cubicBezTo>
                    <a:lnTo>
                      <a:pt x="1224041" y="612021"/>
                    </a:lnTo>
                    <a:cubicBezTo>
                      <a:pt x="1224041" y="950031"/>
                      <a:pt x="950030" y="1224042"/>
                      <a:pt x="612020" y="1224042"/>
                    </a:cubicBezTo>
                    <a:lnTo>
                      <a:pt x="612021" y="1224041"/>
                    </a:lnTo>
                    <a:cubicBezTo>
                      <a:pt x="274011" y="1224041"/>
                      <a:pt x="0" y="950030"/>
                      <a:pt x="0" y="612020"/>
                    </a:cubicBezTo>
                    <a:lnTo>
                      <a:pt x="0" y="6120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504D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C0504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C0504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124751" tIns="35851" rIns="124751" bIns="35851" anchor="ctr"/>
              <a:lstStyle>
                <a:lvl1pPr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9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ARMv7 Fixed-Point NEON</a:t>
                </a:r>
                <a:endParaRPr lang="en-US" altLang="en-US" sz="9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Rounded Rectangle 67"/>
              <p:cNvSpPr>
                <a:spLocks noChangeArrowheads="1"/>
              </p:cNvSpPr>
              <p:nvPr/>
            </p:nvSpPr>
            <p:spPr bwMode="auto">
              <a:xfrm>
                <a:off x="3913913" y="1628992"/>
                <a:ext cx="1316173" cy="131617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solidFill>
                  <a:srgbClr val="BE4B48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959986" y="1675030"/>
                <a:ext cx="1224027" cy="1223967"/>
              </a:xfrm>
              <a:custGeom>
                <a:avLst/>
                <a:gdLst>
                  <a:gd name="connsiteX0" fmla="*/ 0 w 1224041"/>
                  <a:gd name="connsiteY0" fmla="*/ 612021 h 1224041"/>
                  <a:gd name="connsiteX1" fmla="*/ 612021 w 1224041"/>
                  <a:gd name="connsiteY1" fmla="*/ 0 h 1224041"/>
                  <a:gd name="connsiteX2" fmla="*/ 612021 w 1224041"/>
                  <a:gd name="connsiteY2" fmla="*/ 0 h 1224041"/>
                  <a:gd name="connsiteX3" fmla="*/ 1224042 w 1224041"/>
                  <a:gd name="connsiteY3" fmla="*/ 612021 h 1224041"/>
                  <a:gd name="connsiteX4" fmla="*/ 1224041 w 1224041"/>
                  <a:gd name="connsiteY4" fmla="*/ 612021 h 1224041"/>
                  <a:gd name="connsiteX5" fmla="*/ 612020 w 1224041"/>
                  <a:gd name="connsiteY5" fmla="*/ 1224042 h 1224041"/>
                  <a:gd name="connsiteX6" fmla="*/ 612021 w 1224041"/>
                  <a:gd name="connsiteY6" fmla="*/ 1224041 h 1224041"/>
                  <a:gd name="connsiteX7" fmla="*/ 0 w 1224041"/>
                  <a:gd name="connsiteY7" fmla="*/ 612020 h 1224041"/>
                  <a:gd name="connsiteX8" fmla="*/ 0 w 1224041"/>
                  <a:gd name="connsiteY8" fmla="*/ 612021 h 12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4041" h="1224041">
                    <a:moveTo>
                      <a:pt x="0" y="612021"/>
                    </a:moveTo>
                    <a:cubicBezTo>
                      <a:pt x="0" y="274011"/>
                      <a:pt x="274011" y="0"/>
                      <a:pt x="612021" y="0"/>
                    </a:cubicBezTo>
                    <a:lnTo>
                      <a:pt x="612021" y="0"/>
                    </a:lnTo>
                    <a:cubicBezTo>
                      <a:pt x="950031" y="0"/>
                      <a:pt x="1224042" y="274011"/>
                      <a:pt x="1224042" y="612021"/>
                    </a:cubicBezTo>
                    <a:lnTo>
                      <a:pt x="1224041" y="612021"/>
                    </a:lnTo>
                    <a:cubicBezTo>
                      <a:pt x="1224041" y="950031"/>
                      <a:pt x="950030" y="1224042"/>
                      <a:pt x="612020" y="1224042"/>
                    </a:cubicBezTo>
                    <a:lnTo>
                      <a:pt x="612021" y="1224041"/>
                    </a:lnTo>
                    <a:cubicBezTo>
                      <a:pt x="274011" y="1224041"/>
                      <a:pt x="0" y="950030"/>
                      <a:pt x="0" y="612020"/>
                    </a:cubicBezTo>
                    <a:lnTo>
                      <a:pt x="0" y="6120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504D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C0504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C0504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124751" tIns="35851" rIns="124751" bIns="35851" anchor="ctr"/>
              <a:lstStyle>
                <a:lvl1pPr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en-US" sz="9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ARMv7 Floating-Point NEON</a:t>
                </a:r>
              </a:p>
            </p:txBody>
          </p:sp>
          <p:sp>
            <p:nvSpPr>
              <p:cNvPr id="22" name="Rounded Rectangle 69"/>
              <p:cNvSpPr>
                <a:spLocks noChangeArrowheads="1"/>
              </p:cNvSpPr>
              <p:nvPr/>
            </p:nvSpPr>
            <p:spPr bwMode="auto">
              <a:xfrm>
                <a:off x="5628085" y="2339025"/>
                <a:ext cx="1316173" cy="131617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solidFill>
                  <a:srgbClr val="BE4B48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674576" y="2384645"/>
                <a:ext cx="1224027" cy="1223968"/>
              </a:xfrm>
              <a:custGeom>
                <a:avLst/>
                <a:gdLst>
                  <a:gd name="connsiteX0" fmla="*/ 0 w 1224041"/>
                  <a:gd name="connsiteY0" fmla="*/ 612021 h 1224041"/>
                  <a:gd name="connsiteX1" fmla="*/ 612021 w 1224041"/>
                  <a:gd name="connsiteY1" fmla="*/ 0 h 1224041"/>
                  <a:gd name="connsiteX2" fmla="*/ 612021 w 1224041"/>
                  <a:gd name="connsiteY2" fmla="*/ 0 h 1224041"/>
                  <a:gd name="connsiteX3" fmla="*/ 1224042 w 1224041"/>
                  <a:gd name="connsiteY3" fmla="*/ 612021 h 1224041"/>
                  <a:gd name="connsiteX4" fmla="*/ 1224041 w 1224041"/>
                  <a:gd name="connsiteY4" fmla="*/ 612021 h 1224041"/>
                  <a:gd name="connsiteX5" fmla="*/ 612020 w 1224041"/>
                  <a:gd name="connsiteY5" fmla="*/ 1224042 h 1224041"/>
                  <a:gd name="connsiteX6" fmla="*/ 612021 w 1224041"/>
                  <a:gd name="connsiteY6" fmla="*/ 1224041 h 1224041"/>
                  <a:gd name="connsiteX7" fmla="*/ 0 w 1224041"/>
                  <a:gd name="connsiteY7" fmla="*/ 612020 h 1224041"/>
                  <a:gd name="connsiteX8" fmla="*/ 0 w 1224041"/>
                  <a:gd name="connsiteY8" fmla="*/ 612021 h 12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4041" h="1224041">
                    <a:moveTo>
                      <a:pt x="0" y="612021"/>
                    </a:moveTo>
                    <a:cubicBezTo>
                      <a:pt x="0" y="274011"/>
                      <a:pt x="274011" y="0"/>
                      <a:pt x="612021" y="0"/>
                    </a:cubicBezTo>
                    <a:lnTo>
                      <a:pt x="612021" y="0"/>
                    </a:lnTo>
                    <a:cubicBezTo>
                      <a:pt x="950031" y="0"/>
                      <a:pt x="1224042" y="274011"/>
                      <a:pt x="1224042" y="612021"/>
                    </a:cubicBezTo>
                    <a:lnTo>
                      <a:pt x="1224041" y="612021"/>
                    </a:lnTo>
                    <a:cubicBezTo>
                      <a:pt x="1224041" y="950031"/>
                      <a:pt x="950030" y="1224042"/>
                      <a:pt x="612020" y="1224042"/>
                    </a:cubicBezTo>
                    <a:lnTo>
                      <a:pt x="612021" y="1224041"/>
                    </a:lnTo>
                    <a:cubicBezTo>
                      <a:pt x="274011" y="1224041"/>
                      <a:pt x="0" y="950030"/>
                      <a:pt x="0" y="612020"/>
                    </a:cubicBezTo>
                    <a:lnTo>
                      <a:pt x="0" y="6120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504D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C0504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C0504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124751" tIns="35851" rIns="124751" bIns="35851" anchor="ctr"/>
              <a:lstStyle>
                <a:lvl1pPr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en-US" sz="9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ARMv8 Floating-Point NEON</a:t>
                </a:r>
                <a:endParaRPr lang="en-US" altLang="en-US" sz="900" dirty="0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24" name="Rounded Rectangle 71"/>
              <p:cNvSpPr>
                <a:spLocks noChangeArrowheads="1"/>
              </p:cNvSpPr>
              <p:nvPr/>
            </p:nvSpPr>
            <p:spPr bwMode="auto">
              <a:xfrm>
                <a:off x="6338119" y="4053198"/>
                <a:ext cx="1316173" cy="131617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9525" algn="ctr">
                <a:solidFill>
                  <a:srgbClr val="BE4B48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384226" y="4099153"/>
                <a:ext cx="1224026" cy="1223968"/>
              </a:xfrm>
              <a:custGeom>
                <a:avLst/>
                <a:gdLst>
                  <a:gd name="connsiteX0" fmla="*/ 0 w 1224041"/>
                  <a:gd name="connsiteY0" fmla="*/ 612021 h 1224041"/>
                  <a:gd name="connsiteX1" fmla="*/ 612021 w 1224041"/>
                  <a:gd name="connsiteY1" fmla="*/ 0 h 1224041"/>
                  <a:gd name="connsiteX2" fmla="*/ 612021 w 1224041"/>
                  <a:gd name="connsiteY2" fmla="*/ 0 h 1224041"/>
                  <a:gd name="connsiteX3" fmla="*/ 1224042 w 1224041"/>
                  <a:gd name="connsiteY3" fmla="*/ 612021 h 1224041"/>
                  <a:gd name="connsiteX4" fmla="*/ 1224041 w 1224041"/>
                  <a:gd name="connsiteY4" fmla="*/ 612021 h 1224041"/>
                  <a:gd name="connsiteX5" fmla="*/ 612020 w 1224041"/>
                  <a:gd name="connsiteY5" fmla="*/ 1224042 h 1224041"/>
                  <a:gd name="connsiteX6" fmla="*/ 612021 w 1224041"/>
                  <a:gd name="connsiteY6" fmla="*/ 1224041 h 1224041"/>
                  <a:gd name="connsiteX7" fmla="*/ 0 w 1224041"/>
                  <a:gd name="connsiteY7" fmla="*/ 612020 h 1224041"/>
                  <a:gd name="connsiteX8" fmla="*/ 0 w 1224041"/>
                  <a:gd name="connsiteY8" fmla="*/ 612021 h 1224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4041" h="1224041">
                    <a:moveTo>
                      <a:pt x="0" y="612021"/>
                    </a:moveTo>
                    <a:cubicBezTo>
                      <a:pt x="0" y="274011"/>
                      <a:pt x="274011" y="0"/>
                      <a:pt x="612021" y="0"/>
                    </a:cubicBezTo>
                    <a:lnTo>
                      <a:pt x="612021" y="0"/>
                    </a:lnTo>
                    <a:cubicBezTo>
                      <a:pt x="950031" y="0"/>
                      <a:pt x="1224042" y="274011"/>
                      <a:pt x="1224042" y="612021"/>
                    </a:cubicBezTo>
                    <a:lnTo>
                      <a:pt x="1224041" y="612021"/>
                    </a:lnTo>
                    <a:cubicBezTo>
                      <a:pt x="1224041" y="950031"/>
                      <a:pt x="950030" y="1224042"/>
                      <a:pt x="612020" y="1224042"/>
                    </a:cubicBezTo>
                    <a:lnTo>
                      <a:pt x="612021" y="1224041"/>
                    </a:lnTo>
                    <a:cubicBezTo>
                      <a:pt x="274011" y="1224041"/>
                      <a:pt x="0" y="950030"/>
                      <a:pt x="0" y="612020"/>
                    </a:cubicBezTo>
                    <a:lnTo>
                      <a:pt x="0" y="6120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504D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C0504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C0504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124751" tIns="35851" rIns="124751" bIns="35851" anchor="ctr"/>
              <a:lstStyle>
                <a:lvl1pPr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1pPr>
                <a:lvl2pPr marL="742950" indent="-28575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2pPr>
                <a:lvl3pPr marL="11430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3pPr>
                <a:lvl4pPr marL="16002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4pPr>
                <a:lvl5pPr marL="2057400" indent="-228600" defTabSz="622300"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5pPr>
                <a:lvl6pPr marL="25146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6pPr>
                <a:lvl7pPr marL="29718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7pPr>
                <a:lvl8pPr marL="34290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8pPr>
                <a:lvl9pPr marL="3886200" indent="-228600" defTabSz="6223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Helvetica" pitchFamily="124" charset="0"/>
                    <a:ea typeface="MS PGothic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900" dirty="0" smtClea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X86/X64 SSE</a:t>
                </a:r>
                <a:endParaRPr lang="en-US" altLang="en-US" sz="900" dirty="0" smtClean="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6258147" y="1515831"/>
            <a:ext cx="5003260" cy="4303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1367" indent="-341367" algn="l" defTabSz="914377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83" indent="-2804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94786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–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26428" indent="-228594" algn="l" defTabSz="914377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Targeting non-existing licensee targets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661916" y="2164715"/>
            <a:ext cx="3503100" cy="3300984"/>
            <a:chOff x="28778314" y="26609675"/>
            <a:chExt cx="4395674" cy="4211638"/>
          </a:xfrm>
        </p:grpSpPr>
        <p:graphicFrame>
          <p:nvGraphicFramePr>
            <p:cNvPr id="28" name="Chart 7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9627490"/>
                </p:ext>
              </p:extLst>
            </p:nvPr>
          </p:nvGraphicFramePr>
          <p:xfrm>
            <a:off x="29260799" y="26609675"/>
            <a:ext cx="3913189" cy="421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Chart" r:id="rId3" imgW="3916712" imgH="4213806" progId="Excel.Chart.8">
                    <p:embed/>
                  </p:oleObj>
                </mc:Choice>
                <mc:Fallback>
                  <p:oleObj name="Chart" r:id="rId3" imgW="3916712" imgH="4213806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0799" y="26609675"/>
                          <a:ext cx="3913189" cy="4211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81"/>
            <p:cNvSpPr txBox="1">
              <a:spLocks noChangeArrowheads="1"/>
            </p:cNvSpPr>
            <p:nvPr/>
          </p:nvSpPr>
          <p:spPr bwMode="auto">
            <a:xfrm>
              <a:off x="28778314" y="27516138"/>
              <a:ext cx="463436" cy="1463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dirty="0"/>
                <a:t>Man days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086124" y="3282497"/>
            <a:ext cx="659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?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3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for </a:t>
            </a:r>
            <a:r>
              <a:rPr lang="en-US" dirty="0" err="1" smtClean="0"/>
              <a:t>SIMDLib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length of SIMD vector - DLB_VEC_N</a:t>
            </a:r>
          </a:p>
          <a:p>
            <a:pPr lvl="1"/>
            <a:r>
              <a:rPr lang="en-US" dirty="0" smtClean="0"/>
              <a:t>Use DLB_VEC_N in loop end condition instead of arbitrary number</a:t>
            </a:r>
          </a:p>
          <a:p>
            <a:r>
              <a:rPr lang="en-US" dirty="0" smtClean="0"/>
              <a:t>Some trade-off between commonality and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12430"/>
      </p:ext>
    </p:extLst>
  </p:cSld>
  <p:clrMapOvr>
    <a:masterClrMapping/>
  </p:clrMapOvr>
</p:sld>
</file>

<file path=ppt/theme/theme1.xml><?xml version="1.0" encoding="utf-8"?>
<a:theme xmlns:a="http://schemas.openxmlformats.org/drawingml/2006/main" name="Dolby Corporate Template 2015 16x9">
  <a:themeElements>
    <a:clrScheme name="Dolby Teal Theme Colors">
      <a:dk1>
        <a:sysClr val="windowText" lastClr="000000"/>
      </a:dk1>
      <a:lt1>
        <a:sysClr val="window" lastClr="FFFFFF"/>
      </a:lt1>
      <a:dk2>
        <a:srgbClr val="444444"/>
      </a:dk2>
      <a:lt2>
        <a:srgbClr val="E27C00"/>
      </a:lt2>
      <a:accent1>
        <a:srgbClr val="008996"/>
      </a:accent1>
      <a:accent2>
        <a:srgbClr val="444444"/>
      </a:accent2>
      <a:accent3>
        <a:srgbClr val="8E0B56"/>
      </a:accent3>
      <a:accent4>
        <a:srgbClr val="909090"/>
      </a:accent4>
      <a:accent5>
        <a:srgbClr val="B2BB1E"/>
      </a:accent5>
      <a:accent6>
        <a:srgbClr val="D4451D"/>
      </a:accent6>
      <a:hlink>
        <a:srgbClr val="008996"/>
      </a:hlink>
      <a:folHlink>
        <a:srgbClr val="8E0B56"/>
      </a:folHlink>
    </a:clrScheme>
    <a:fontScheme name="DolbyGustan">
      <a:majorFont>
        <a:latin typeface="Dolby Gustan Light"/>
        <a:ea typeface=""/>
        <a:cs typeface=""/>
      </a:majorFont>
      <a:minorFont>
        <a:latin typeface="Dolby Gustan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LBY_PPT_16-9_2015-0515" id="{FA792C3A-E958-407A-9E54-E0B73875D375}" vid="{3BC03D27-D745-4C7D-A1EA-17C5AE3BFFE6}"/>
    </a:ext>
  </a:extLst>
</a:theme>
</file>

<file path=ppt/theme/theme2.xml><?xml version="1.0" encoding="utf-8"?>
<a:theme xmlns:a="http://schemas.openxmlformats.org/drawingml/2006/main" name="Dolby Fuschia Theme">
  <a:themeElements>
    <a:clrScheme name="Dolby Fuschia Theme Colors">
      <a:dk1>
        <a:sysClr val="windowText" lastClr="000000"/>
      </a:dk1>
      <a:lt1>
        <a:sysClr val="window" lastClr="FFFFFF"/>
      </a:lt1>
      <a:dk2>
        <a:srgbClr val="444444"/>
      </a:dk2>
      <a:lt2>
        <a:srgbClr val="E27C00"/>
      </a:lt2>
      <a:accent1>
        <a:srgbClr val="8E0B56"/>
      </a:accent1>
      <a:accent2>
        <a:srgbClr val="909090"/>
      </a:accent2>
      <a:accent3>
        <a:srgbClr val="B2BB1E"/>
      </a:accent3>
      <a:accent4>
        <a:srgbClr val="D4451D"/>
      </a:accent4>
      <a:accent5>
        <a:srgbClr val="008996"/>
      </a:accent5>
      <a:accent6>
        <a:srgbClr val="444444"/>
      </a:accent6>
      <a:hlink>
        <a:srgbClr val="008996"/>
      </a:hlink>
      <a:folHlink>
        <a:srgbClr val="8E0B56"/>
      </a:folHlink>
    </a:clrScheme>
    <a:fontScheme name="DolbyGustan">
      <a:majorFont>
        <a:latin typeface="Dolby Gustan Light"/>
        <a:ea typeface=""/>
        <a:cs typeface=""/>
      </a:majorFont>
      <a:minorFont>
        <a:latin typeface="Dolby Gustan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LBY_PPT_16-9_2015-0515" id="{FA792C3A-E958-407A-9E54-E0B73875D375}" vid="{06B55FCC-515B-4D58-9DC2-23B178CE66B7}"/>
    </a:ext>
  </a:extLst>
</a:theme>
</file>

<file path=ppt/theme/theme3.xml><?xml version="1.0" encoding="utf-8"?>
<a:theme xmlns:a="http://schemas.openxmlformats.org/drawingml/2006/main" name="Dolby Green Theme">
  <a:themeElements>
    <a:clrScheme name="Dolby Green Theme Colors">
      <a:dk1>
        <a:sysClr val="windowText" lastClr="000000"/>
      </a:dk1>
      <a:lt1>
        <a:sysClr val="window" lastClr="FFFFFF"/>
      </a:lt1>
      <a:dk2>
        <a:srgbClr val="444444"/>
      </a:dk2>
      <a:lt2>
        <a:srgbClr val="E27C00"/>
      </a:lt2>
      <a:accent1>
        <a:srgbClr val="B2BB1E"/>
      </a:accent1>
      <a:accent2>
        <a:srgbClr val="D4451D"/>
      </a:accent2>
      <a:accent3>
        <a:srgbClr val="008996"/>
      </a:accent3>
      <a:accent4>
        <a:srgbClr val="444444"/>
      </a:accent4>
      <a:accent5>
        <a:srgbClr val="8E0B56"/>
      </a:accent5>
      <a:accent6>
        <a:srgbClr val="909090"/>
      </a:accent6>
      <a:hlink>
        <a:srgbClr val="008996"/>
      </a:hlink>
      <a:folHlink>
        <a:srgbClr val="8E0B56"/>
      </a:folHlink>
    </a:clrScheme>
    <a:fontScheme name="DolbyGustan">
      <a:majorFont>
        <a:latin typeface="Dolby Gustan Light"/>
        <a:ea typeface=""/>
        <a:cs typeface=""/>
      </a:majorFont>
      <a:minorFont>
        <a:latin typeface="Dolby Gustan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6350"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5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LBY_PPT_16-9_2015-0515" id="{FA792C3A-E958-407A-9E54-E0B73875D375}" vid="{DF3DA050-F91A-40EC-9624-ADFBC2E25AC9}"/>
    </a:ext>
  </a:extLst>
</a:theme>
</file>

<file path=ppt/theme/theme4.xml><?xml version="1.0" encoding="utf-8"?>
<a:theme xmlns:a="http://schemas.openxmlformats.org/drawingml/2006/main" name="Theme1">
  <a:themeElements>
    <a:clrScheme name="Dolby Teal Theme Colors">
      <a:dk1>
        <a:sysClr val="windowText" lastClr="000000"/>
      </a:dk1>
      <a:lt1>
        <a:sysClr val="window" lastClr="FFFFFF"/>
      </a:lt1>
      <a:dk2>
        <a:srgbClr val="444444"/>
      </a:dk2>
      <a:lt2>
        <a:srgbClr val="E27C00"/>
      </a:lt2>
      <a:accent1>
        <a:srgbClr val="008996"/>
      </a:accent1>
      <a:accent2>
        <a:srgbClr val="444444"/>
      </a:accent2>
      <a:accent3>
        <a:srgbClr val="8E0B56"/>
      </a:accent3>
      <a:accent4>
        <a:srgbClr val="909090"/>
      </a:accent4>
      <a:accent5>
        <a:srgbClr val="B2BB1E"/>
      </a:accent5>
      <a:accent6>
        <a:srgbClr val="D4451D"/>
      </a:accent6>
      <a:hlink>
        <a:srgbClr val="008996"/>
      </a:hlink>
      <a:folHlink>
        <a:srgbClr val="8E0B56"/>
      </a:folHlink>
    </a:clrScheme>
    <a:fontScheme name="DolbyGustan">
      <a:majorFont>
        <a:latin typeface="Dolby Gustan Light"/>
        <a:ea typeface=""/>
        <a:cs typeface=""/>
      </a:majorFont>
      <a:minorFont>
        <a:latin typeface="Dolby Gustan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9B83F9-6367-49D3-93C4-E996AD1A960C}" vid="{85B1C552-8993-4268-ABE7-133ACBC740A4}"/>
    </a:ext>
  </a:extLst>
</a:theme>
</file>

<file path=ppt/theme/theme5.xml><?xml version="1.0" encoding="utf-8"?>
<a:theme xmlns:a="http://schemas.openxmlformats.org/drawingml/2006/main" name="1_Dolby Fuschia Theme">
  <a:themeElements>
    <a:clrScheme name="Dolby Fuschia Theme Colors">
      <a:dk1>
        <a:sysClr val="windowText" lastClr="000000"/>
      </a:dk1>
      <a:lt1>
        <a:sysClr val="window" lastClr="FFFFFF"/>
      </a:lt1>
      <a:dk2>
        <a:srgbClr val="444444"/>
      </a:dk2>
      <a:lt2>
        <a:srgbClr val="E27C00"/>
      </a:lt2>
      <a:accent1>
        <a:srgbClr val="8E0B56"/>
      </a:accent1>
      <a:accent2>
        <a:srgbClr val="909090"/>
      </a:accent2>
      <a:accent3>
        <a:srgbClr val="B2BB1E"/>
      </a:accent3>
      <a:accent4>
        <a:srgbClr val="D4451D"/>
      </a:accent4>
      <a:accent5>
        <a:srgbClr val="008996"/>
      </a:accent5>
      <a:accent6>
        <a:srgbClr val="444444"/>
      </a:accent6>
      <a:hlink>
        <a:srgbClr val="008996"/>
      </a:hlink>
      <a:folHlink>
        <a:srgbClr val="8E0B56"/>
      </a:folHlink>
    </a:clrScheme>
    <a:fontScheme name="DolbyGustan">
      <a:majorFont>
        <a:latin typeface="Dolby Gustan Light"/>
        <a:ea typeface=""/>
        <a:cs typeface=""/>
      </a:majorFont>
      <a:minorFont>
        <a:latin typeface="Dolby Gustan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LBY_PPT_16-9_2015-0515" id="{FA792C3A-E958-407A-9E54-E0B73875D375}" vid="{06B55FCC-515B-4D58-9DC2-23B178CE66B7}"/>
    </a:ext>
  </a:extLst>
</a:theme>
</file>

<file path=ppt/theme/theme6.xml><?xml version="1.0" encoding="utf-8"?>
<a:theme xmlns:a="http://schemas.openxmlformats.org/drawingml/2006/main" name="1_Dolby Green Theme">
  <a:themeElements>
    <a:clrScheme name="Dolby Green Theme Colors">
      <a:dk1>
        <a:sysClr val="windowText" lastClr="000000"/>
      </a:dk1>
      <a:lt1>
        <a:sysClr val="window" lastClr="FFFFFF"/>
      </a:lt1>
      <a:dk2>
        <a:srgbClr val="444444"/>
      </a:dk2>
      <a:lt2>
        <a:srgbClr val="E27C00"/>
      </a:lt2>
      <a:accent1>
        <a:srgbClr val="B2BB1E"/>
      </a:accent1>
      <a:accent2>
        <a:srgbClr val="D4451D"/>
      </a:accent2>
      <a:accent3>
        <a:srgbClr val="008996"/>
      </a:accent3>
      <a:accent4>
        <a:srgbClr val="444444"/>
      </a:accent4>
      <a:accent5>
        <a:srgbClr val="8E0B56"/>
      </a:accent5>
      <a:accent6>
        <a:srgbClr val="909090"/>
      </a:accent6>
      <a:hlink>
        <a:srgbClr val="008996"/>
      </a:hlink>
      <a:folHlink>
        <a:srgbClr val="8E0B56"/>
      </a:folHlink>
    </a:clrScheme>
    <a:fontScheme name="DolbyGustan">
      <a:majorFont>
        <a:latin typeface="Dolby Gustan Light"/>
        <a:ea typeface=""/>
        <a:cs typeface=""/>
      </a:majorFont>
      <a:minorFont>
        <a:latin typeface="Dolby Gustan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6350"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5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LBY_PPT_16-9_2015-0515" id="{FA792C3A-E958-407A-9E54-E0B73875D375}" vid="{DF3DA050-F91A-40EC-9624-ADFBC2E25AC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DolbyIntrinsics_MajorFeaturesInEveryRelease</Template>
  <TotalTime>21251</TotalTime>
  <Words>480</Words>
  <Application>Microsoft Office PowerPoint</Application>
  <PresentationFormat>Widescreen</PresentationFormat>
  <Paragraphs>120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8" baseType="lpstr">
      <vt:lpstr>Avenir Book</vt:lpstr>
      <vt:lpstr>MS PGothic</vt:lpstr>
      <vt:lpstr>微软雅黑</vt:lpstr>
      <vt:lpstr>Arial</vt:lpstr>
      <vt:lpstr>Calibri</vt:lpstr>
      <vt:lpstr>Dolby Gustan Bold</vt:lpstr>
      <vt:lpstr>Dolby Gustan Light</vt:lpstr>
      <vt:lpstr>Dolby Gustan Medium</vt:lpstr>
      <vt:lpstr>Dolby Gustan Thin</vt:lpstr>
      <vt:lpstr>Helvetica</vt:lpstr>
      <vt:lpstr>Verdana</vt:lpstr>
      <vt:lpstr>Dolby Corporate Template 2015 16x9</vt:lpstr>
      <vt:lpstr>Dolby Fuschia Theme</vt:lpstr>
      <vt:lpstr>Dolby Green Theme</vt:lpstr>
      <vt:lpstr>Theme1</vt:lpstr>
      <vt:lpstr>1_Dolby Fuschia Theme</vt:lpstr>
      <vt:lpstr>1_Dolby Green Theme</vt:lpstr>
      <vt:lpstr>Microsoft Excel Chart</vt:lpstr>
      <vt:lpstr>Chart</vt:lpstr>
      <vt:lpstr>Dolby Intrinsics SIMDLib Training</vt:lpstr>
      <vt:lpstr>Outline</vt:lpstr>
      <vt:lpstr>What is SIMD?</vt:lpstr>
      <vt:lpstr>What is SIMDLib?</vt:lpstr>
      <vt:lpstr>Value - Complexity</vt:lpstr>
      <vt:lpstr>Value - Complexity</vt:lpstr>
      <vt:lpstr>Value - Complexity</vt:lpstr>
      <vt:lpstr>Value – Porting Effort</vt:lpstr>
      <vt:lpstr>Basics for SIMDLib</vt:lpstr>
      <vt:lpstr>Datatype</vt:lpstr>
      <vt:lpstr>Operators</vt:lpstr>
      <vt:lpstr>Example</vt:lpstr>
      <vt:lpstr>SIMDLib differences from scalar DI</vt:lpstr>
      <vt:lpstr>Special Usage</vt:lpstr>
      <vt:lpstr>When do we use SIMDLib?</vt:lpstr>
      <vt:lpstr>Future</vt:lpstr>
      <vt:lpstr>Further Information</vt:lpstr>
      <vt:lpstr>Goal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SIMDLib Training</dc:title>
  <dc:creator>Han, Richard</dc:creator>
  <cp:lastModifiedBy>Han, Richard</cp:lastModifiedBy>
  <cp:revision>45</cp:revision>
  <dcterms:created xsi:type="dcterms:W3CDTF">2016-10-23T12:34:21Z</dcterms:created>
  <dcterms:modified xsi:type="dcterms:W3CDTF">2017-01-10T12:25:33Z</dcterms:modified>
</cp:coreProperties>
</file>