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80" r:id="rId11"/>
    <p:sldId id="283" r:id="rId12"/>
    <p:sldId id="278" r:id="rId13"/>
    <p:sldId id="302" r:id="rId14"/>
    <p:sldId id="306" r:id="rId15"/>
    <p:sldId id="303" r:id="rId16"/>
    <p:sldId id="304" r:id="rId17"/>
    <p:sldId id="268" r:id="rId18"/>
    <p:sldId id="264" r:id="rId19"/>
    <p:sldId id="270" r:id="rId20"/>
    <p:sldId id="265" r:id="rId21"/>
    <p:sldId id="269" r:id="rId22"/>
    <p:sldId id="266" r:id="rId23"/>
    <p:sldId id="271" r:id="rId24"/>
    <p:sldId id="272" r:id="rId25"/>
    <p:sldId id="273" r:id="rId26"/>
    <p:sldId id="274" r:id="rId27"/>
    <p:sldId id="275" r:id="rId28"/>
    <p:sldId id="276" r:id="rId29"/>
    <p:sldId id="305" r:id="rId30"/>
    <p:sldId id="281" r:id="rId31"/>
    <p:sldId id="282" r:id="rId32"/>
    <p:sldId id="279" r:id="rId33"/>
    <p:sldId id="284" r:id="rId34"/>
    <p:sldId id="287" r:id="rId35"/>
    <p:sldId id="288" r:id="rId36"/>
    <p:sldId id="289" r:id="rId37"/>
    <p:sldId id="285" r:id="rId38"/>
    <p:sldId id="311" r:id="rId39"/>
    <p:sldId id="312" r:id="rId40"/>
    <p:sldId id="286" r:id="rId41"/>
    <p:sldId id="290" r:id="rId42"/>
    <p:sldId id="291" r:id="rId43"/>
    <p:sldId id="292" r:id="rId44"/>
    <p:sldId id="293" r:id="rId45"/>
    <p:sldId id="299" r:id="rId46"/>
    <p:sldId id="300" r:id="rId47"/>
    <p:sldId id="313" r:id="rId48"/>
    <p:sldId id="301" r:id="rId49"/>
    <p:sldId id="294" r:id="rId50"/>
    <p:sldId id="296" r:id="rId51"/>
    <p:sldId id="295" r:id="rId52"/>
    <p:sldId id="297" r:id="rId53"/>
    <p:sldId id="298" r:id="rId54"/>
    <p:sldId id="308" r:id="rId55"/>
    <p:sldId id="307" r:id="rId56"/>
    <p:sldId id="309" r:id="rId57"/>
    <p:sldId id="31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73957" autoAdjust="0"/>
  </p:normalViewPr>
  <p:slideViewPr>
    <p:cSldViewPr>
      <p:cViewPr varScale="1">
        <p:scale>
          <a:sx n="57" d="100"/>
          <a:sy n="57" d="100"/>
        </p:scale>
        <p:origin x="-15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44E84-DAC5-4DA1-8A0B-8CA68C36A8AD}" type="datetimeFigureOut">
              <a:rPr lang="en-US" smtClean="0"/>
              <a:pPr/>
              <a:t>9/22/2009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018F6-26F5-4BA4-A988-7BEA203CF8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ED9C-A193-4467-95F1-BC2D6862000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ABD – Absolute difference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Refer</a:t>
            </a:r>
            <a:r>
              <a:rPr lang="en-GB" baseline="0" dirty="0" smtClean="0"/>
              <a:t> to Cortex A8 TRM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VLD2 de-interleaves but need twice as many operands and takes an extra cycle</a:t>
            </a:r>
          </a:p>
          <a:p>
            <a:r>
              <a:rPr lang="en-GB" dirty="0" smtClean="0"/>
              <a:t>Cycle count is when instruction result</a:t>
            </a:r>
            <a:r>
              <a:rPr lang="en-GB" baseline="0" dirty="0" smtClean="0"/>
              <a:t> is available</a:t>
            </a:r>
          </a:p>
          <a:p>
            <a:r>
              <a:rPr lang="en-GB" baseline="0" dirty="0" smtClean="0"/>
              <a:t>First VQDMULL is issued at cycle 7</a:t>
            </a:r>
          </a:p>
          <a:p>
            <a:r>
              <a:rPr lang="en-GB" baseline="0" dirty="0" smtClean="0"/>
              <a:t>Second VQDMULL is issued at cycle 11</a:t>
            </a:r>
            <a:endParaRPr lang="en-GB" dirty="0" smtClean="0"/>
          </a:p>
          <a:p>
            <a:r>
              <a:rPr lang="en-GB" dirty="0" smtClean="0"/>
              <a:t>VQADD needs source</a:t>
            </a:r>
            <a:r>
              <a:rPr lang="en-GB" baseline="0" dirty="0" smtClean="0"/>
              <a:t> operands before cycle 16 but result of VQDMLAL not available until 11+6 = 18</a:t>
            </a:r>
          </a:p>
          <a:p>
            <a:r>
              <a:rPr lang="en-GB" baseline="0" dirty="0" smtClean="0"/>
              <a:t>So 14 instructions and 35 cycles of which 10 cycles are loads 2 cycles are store, 9 cycles are arithmetic and therefore 14 cycles of stalls</a:t>
            </a:r>
          </a:p>
          <a:p>
            <a:r>
              <a:rPr lang="en-GB" baseline="0" dirty="0" smtClean="0"/>
              <a:t>If we assume stalls can avoided (see later) then 21 cycles ignoring </a:t>
            </a:r>
            <a:r>
              <a:rPr lang="en-GB" baseline="0" smtClean="0"/>
              <a:t>looping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10 </a:t>
            </a:r>
            <a:r>
              <a:rPr lang="en-GB" dirty="0" err="1" smtClean="0"/>
              <a:t>mul/macs</a:t>
            </a:r>
            <a:r>
              <a:rPr lang="en-GB" dirty="0" smtClean="0"/>
              <a:t>, delay line update for FREE via dual issue</a:t>
            </a:r>
          </a:p>
          <a:p>
            <a:r>
              <a:rPr lang="en-GB" dirty="0" smtClean="0"/>
              <a:t>1 </a:t>
            </a:r>
            <a:r>
              <a:rPr lang="en-GB" dirty="0" err="1" smtClean="0"/>
              <a:t>arthimetic</a:t>
            </a:r>
            <a:endParaRPr lang="en-GB" dirty="0" smtClean="0"/>
          </a:p>
          <a:p>
            <a:r>
              <a:rPr lang="en-GB" dirty="0" smtClean="0"/>
              <a:t>8 store cycles</a:t>
            </a:r>
          </a:p>
          <a:p>
            <a:r>
              <a:rPr lang="en-GB" dirty="0" smtClean="0"/>
              <a:t>Again</a:t>
            </a:r>
            <a:r>
              <a:rPr lang="en-GB" baseline="0" dirty="0" smtClean="0"/>
              <a:t> ignoring stalls/looping overhead</a:t>
            </a:r>
          </a:p>
          <a:p>
            <a:r>
              <a:rPr lang="en-GB" baseline="0" dirty="0" smtClean="0"/>
              <a:t>So 19 cycles == &lt;5 cycles per slot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EFD4E-B2C1-434B-84D3-6FAE4F9866E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18F6-26F5-4BA4-A988-7BEA203CF8E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AE6-D80D-4FF6-B2A2-102067979826}" type="datetimeFigureOut">
              <a:rPr lang="en-US" smtClean="0"/>
              <a:pPr/>
              <a:t>9/22/2009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D85-EC02-4116-BE6D-1C281726D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AE6-D80D-4FF6-B2A2-102067979826}" type="datetimeFigureOut">
              <a:rPr lang="en-US" smtClean="0"/>
              <a:pPr/>
              <a:t>9/22/2009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D85-EC02-4116-BE6D-1C281726D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AE6-D80D-4FF6-B2A2-102067979826}" type="datetimeFigureOut">
              <a:rPr lang="en-US" smtClean="0"/>
              <a:pPr/>
              <a:t>9/22/2009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D85-EC02-4116-BE6D-1C281726D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AE6-D80D-4FF6-B2A2-102067979826}" type="datetimeFigureOut">
              <a:rPr lang="en-US" smtClean="0"/>
              <a:pPr/>
              <a:t>9/22/2009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D85-EC02-4116-BE6D-1C281726D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AE6-D80D-4FF6-B2A2-102067979826}" type="datetimeFigureOut">
              <a:rPr lang="en-US" smtClean="0"/>
              <a:pPr/>
              <a:t>9/22/2009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D85-EC02-4116-BE6D-1C281726D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AE6-D80D-4FF6-B2A2-102067979826}" type="datetimeFigureOut">
              <a:rPr lang="en-US" smtClean="0"/>
              <a:pPr/>
              <a:t>9/22/2009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D85-EC02-4116-BE6D-1C281726D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AE6-D80D-4FF6-B2A2-102067979826}" type="datetimeFigureOut">
              <a:rPr lang="en-US" smtClean="0"/>
              <a:pPr/>
              <a:t>9/22/2009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D85-EC02-4116-BE6D-1C281726D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AE6-D80D-4FF6-B2A2-102067979826}" type="datetimeFigureOut">
              <a:rPr lang="en-US" smtClean="0"/>
              <a:pPr/>
              <a:t>9/22/2009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D85-EC02-4116-BE6D-1C281726D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AE6-D80D-4FF6-B2A2-102067979826}" type="datetimeFigureOut">
              <a:rPr lang="en-US" smtClean="0"/>
              <a:pPr/>
              <a:t>9/22/2009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D85-EC02-4116-BE6D-1C281726D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AE6-D80D-4FF6-B2A2-102067979826}" type="datetimeFigureOut">
              <a:rPr lang="en-US" smtClean="0"/>
              <a:pPr/>
              <a:t>9/22/2009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D85-EC02-4116-BE6D-1C281726D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AE6-D80D-4FF6-B2A2-102067979826}" type="datetimeFigureOut">
              <a:rPr lang="en-US" smtClean="0"/>
              <a:pPr/>
              <a:t>9/22/2009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5D85-EC02-4116-BE6D-1C281726D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DAE6-D80D-4FF6-B2A2-102067979826}" type="datetimeFigureOut">
              <a:rPr lang="en-US" smtClean="0"/>
              <a:pPr/>
              <a:t>9/22/2009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D5D85-EC02-4116-BE6D-1C281726DB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Neon Training Course for</a:t>
            </a:r>
            <a:br>
              <a:rPr lang="en-GB" dirty="0" smtClean="0"/>
            </a:br>
            <a:r>
              <a:rPr lang="en-GB" dirty="0" smtClean="0"/>
              <a:t>Dolby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Cliff Parris</a:t>
            </a:r>
          </a:p>
          <a:p>
            <a:r>
              <a:rPr lang="en-GB" dirty="0" smtClean="0"/>
              <a:t>ESPICO Ltd</a:t>
            </a:r>
          </a:p>
          <a:p>
            <a:r>
              <a:rPr lang="en-GB" dirty="0" smtClean="0"/>
              <a:t>September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rtexA8 - Pipe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1785982" y="-214338"/>
            <a:ext cx="12573088" cy="72866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Dual Issue for SIMD</a:t>
            </a:r>
            <a:endParaRPr lang="en-US" dirty="0"/>
          </a:p>
        </p:txBody>
      </p:sp>
      <p:pic>
        <p:nvPicPr>
          <p:cNvPr id="4" name="Content Placeholder 3" descr="Neon-Dual Issu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90625" y="1986756"/>
            <a:ext cx="6762750" cy="3752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ARM Cortex A8 </a:t>
            </a:r>
            <a:r>
              <a:rPr lang="en-GB" dirty="0" err="1" smtClean="0"/>
              <a:t>vs</a:t>
            </a:r>
            <a:r>
              <a:rPr lang="en-GB" dirty="0" smtClean="0"/>
              <a:t> ARM 9E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i.e. v7 </a:t>
            </a:r>
            <a:r>
              <a:rPr lang="en-GB" dirty="0" err="1" smtClean="0"/>
              <a:t>vs</a:t>
            </a:r>
            <a:r>
              <a:rPr lang="en-GB" dirty="0" smtClean="0"/>
              <a:t> v5 ISA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01688"/>
            <a:r>
              <a:rPr lang="en-US" sz="3200"/>
              <a:t>NEON</a:t>
            </a:r>
            <a:r>
              <a:rPr lang="en-US" sz="3200" baseline="30000"/>
              <a:t>™</a:t>
            </a:r>
            <a:r>
              <a:rPr lang="en-GB" sz="3200"/>
              <a:t> in the Architecture Roadmap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95288" y="5999163"/>
            <a:ext cx="631825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b="1">
                <a:cs typeface="Arial" charset="0"/>
              </a:rPr>
              <a:t>1995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95288" y="4630738"/>
            <a:ext cx="631825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b="1">
                <a:cs typeface="Arial" charset="0"/>
              </a:rPr>
              <a:t>2000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95288" y="3981450"/>
            <a:ext cx="631825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b="1">
                <a:cs typeface="Arial" charset="0"/>
              </a:rPr>
              <a:t>2002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95288" y="5349875"/>
            <a:ext cx="631825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b="1">
                <a:cs typeface="Arial" charset="0"/>
              </a:rPr>
              <a:t>1998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95288" y="3262313"/>
            <a:ext cx="631825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b="1">
                <a:cs typeface="Arial" charset="0"/>
              </a:rPr>
              <a:t>2003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95288" y="2541588"/>
            <a:ext cx="631825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b="1">
                <a:cs typeface="Arial" charset="0"/>
              </a:rPr>
              <a:t>2003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95288" y="1533525"/>
            <a:ext cx="631825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b="1">
                <a:solidFill>
                  <a:srgbClr val="FFFF00"/>
                </a:solidFill>
                <a:cs typeface="Arial" charset="0"/>
              </a:rPr>
              <a:t>2004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16013" y="5926138"/>
            <a:ext cx="2522537" cy="412750"/>
            <a:chOff x="476" y="3508"/>
            <a:chExt cx="1589" cy="260"/>
          </a:xfrm>
        </p:grpSpPr>
        <p:pic>
          <p:nvPicPr>
            <p:cNvPr id="27659" name="Picture 11" descr="blue-square-sma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6" y="3508"/>
              <a:ext cx="260" cy="260"/>
            </a:xfrm>
            <a:prstGeom prst="rect">
              <a:avLst/>
            </a:prstGeom>
            <a:noFill/>
          </p:spPr>
        </p:pic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742" y="3508"/>
              <a:ext cx="1323" cy="21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GB">
                  <a:cs typeface="Arial" charset="0"/>
                </a:rPr>
                <a:t>ARMv4T: Thumb ISA</a:t>
              </a:r>
              <a:endParaRPr lang="en-GB" baseline="30000"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116013" y="4630738"/>
            <a:ext cx="2474912" cy="412750"/>
            <a:chOff x="1519" y="2659"/>
            <a:chExt cx="1559" cy="260"/>
          </a:xfrm>
        </p:grpSpPr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1784" y="2683"/>
              <a:ext cx="1294" cy="21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GB">
                  <a:cs typeface="Arial" charset="0"/>
                </a:rPr>
                <a:t>ARMv5TEJ: Jazelle</a:t>
              </a:r>
              <a:r>
                <a:rPr lang="en-GB" baseline="30000">
                  <a:cs typeface="Arial" charset="0"/>
                </a:rPr>
                <a:t>®</a:t>
              </a:r>
            </a:p>
          </p:txBody>
        </p:sp>
        <p:pic>
          <p:nvPicPr>
            <p:cNvPr id="27663" name="Picture 15" descr="blue-square-sma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19" y="2659"/>
              <a:ext cx="260" cy="260"/>
            </a:xfrm>
            <a:prstGeom prst="rect">
              <a:avLst/>
            </a:prstGeom>
            <a:noFill/>
          </p:spPr>
        </p:pic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116013" y="5278438"/>
            <a:ext cx="3189287" cy="412750"/>
            <a:chOff x="1066" y="3067"/>
            <a:chExt cx="2009" cy="260"/>
          </a:xfrm>
        </p:grpSpPr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1354" y="3115"/>
              <a:ext cx="1721" cy="21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GB">
                  <a:cs typeface="Arial" charset="0"/>
                </a:rPr>
                <a:t>ARMv5TE: DSP Instructions</a:t>
              </a:r>
              <a:endParaRPr lang="en-GB" baseline="30000">
                <a:cs typeface="Arial" charset="0"/>
              </a:endParaRPr>
            </a:p>
          </p:txBody>
        </p:sp>
        <p:pic>
          <p:nvPicPr>
            <p:cNvPr id="27666" name="Picture 18" descr="blue-square-sma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66" y="3067"/>
              <a:ext cx="260" cy="260"/>
            </a:xfrm>
            <a:prstGeom prst="rect">
              <a:avLst/>
            </a:prstGeom>
            <a:noFill/>
          </p:spPr>
        </p:pic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116013" y="3981450"/>
            <a:ext cx="2879725" cy="412750"/>
            <a:chOff x="2018" y="2251"/>
            <a:chExt cx="1814" cy="260"/>
          </a:xfrm>
        </p:grpSpPr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2281" y="2267"/>
              <a:ext cx="1551" cy="21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GB">
                  <a:cs typeface="Arial" charset="0"/>
                </a:rPr>
                <a:t>ARMv6: SIMD Media ISA</a:t>
              </a:r>
              <a:endParaRPr lang="en-GB" baseline="30000">
                <a:cs typeface="Arial" charset="0"/>
              </a:endParaRPr>
            </a:p>
          </p:txBody>
        </p:sp>
        <p:pic>
          <p:nvPicPr>
            <p:cNvPr id="27669" name="Picture 21" descr="blue-square-sma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18" y="2251"/>
              <a:ext cx="260" cy="260"/>
            </a:xfrm>
            <a:prstGeom prst="rect">
              <a:avLst/>
            </a:prstGeom>
            <a:noFill/>
          </p:spPr>
        </p:pic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116013" y="3281363"/>
            <a:ext cx="2754312" cy="412750"/>
            <a:chOff x="2517" y="1797"/>
            <a:chExt cx="1735" cy="260"/>
          </a:xfrm>
        </p:grpSpPr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2744" y="1797"/>
              <a:ext cx="1508" cy="21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GB">
                  <a:solidFill>
                    <a:schemeClr val="tx2"/>
                  </a:solidFill>
                  <a:cs typeface="Arial" charset="0"/>
                </a:rPr>
                <a:t>ARMv6T2: Thumb-2 ISA</a:t>
              </a:r>
            </a:p>
          </p:txBody>
        </p:sp>
        <p:pic>
          <p:nvPicPr>
            <p:cNvPr id="27672" name="Picture 24" descr="blue-square-sma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17" y="1797"/>
              <a:ext cx="260" cy="260"/>
            </a:xfrm>
            <a:prstGeom prst="rect">
              <a:avLst/>
            </a:prstGeom>
            <a:noFill/>
          </p:spPr>
        </p:pic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16013" y="1533525"/>
            <a:ext cx="2478087" cy="581025"/>
            <a:chOff x="3560" y="935"/>
            <a:chExt cx="1561" cy="366"/>
          </a:xfrm>
        </p:grpSpPr>
        <p:sp>
          <p:nvSpPr>
            <p:cNvPr id="27674" name="Text Box 26"/>
            <p:cNvSpPr txBox="1">
              <a:spLocks noChangeArrowheads="1"/>
            </p:cNvSpPr>
            <p:nvPr/>
          </p:nvSpPr>
          <p:spPr bwMode="auto">
            <a:xfrm>
              <a:off x="3833" y="935"/>
              <a:ext cx="1288" cy="36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GB">
                  <a:solidFill>
                    <a:schemeClr val="tx2"/>
                  </a:solidFill>
                  <a:cs typeface="Arial" charset="0"/>
                </a:rPr>
                <a:t>ARMv7: </a:t>
              </a:r>
              <a:r>
                <a:rPr lang="en-US">
                  <a:solidFill>
                    <a:srgbClr val="FFCC00"/>
                  </a:solidFill>
                </a:rPr>
                <a:t>NEON™</a:t>
              </a:r>
              <a:r>
                <a:rPr lang="en-GB"/>
                <a:t> </a:t>
              </a:r>
              <a:endParaRPr lang="en-GB">
                <a:solidFill>
                  <a:schemeClr val="tx2"/>
                </a:solidFill>
                <a:cs typeface="Arial" charset="0"/>
              </a:endParaRPr>
            </a:p>
            <a:p>
              <a:pPr algn="l"/>
              <a:r>
                <a:rPr lang="en-GB" b="1">
                  <a:cs typeface="Arial" charset="0"/>
                </a:rPr>
                <a:t>ARM Cortex Family</a:t>
              </a:r>
            </a:p>
          </p:txBody>
        </p:sp>
        <p:pic>
          <p:nvPicPr>
            <p:cNvPr id="27675" name="Picture 27" descr="blue-square-sma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60" y="935"/>
              <a:ext cx="260" cy="260"/>
            </a:xfrm>
            <a:prstGeom prst="rect">
              <a:avLst/>
            </a:prstGeom>
            <a:noFill/>
          </p:spPr>
        </p:pic>
      </p:grp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4356100" y="3357563"/>
            <a:ext cx="3024188" cy="52705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GB" sz="1400" b="1">
                <a:cs typeface="Arial" charset="0"/>
              </a:rPr>
              <a:t>Improved Code Density reduces System Cost</a:t>
            </a:r>
            <a:endParaRPr lang="en-US" sz="1400" b="1">
              <a:cs typeface="Arial" charset="0"/>
            </a:endParaRP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4356100" y="3981450"/>
            <a:ext cx="3024188" cy="527050"/>
          </a:xfrm>
          <a:prstGeom prst="rect">
            <a:avLst/>
          </a:prstGeom>
          <a:solidFill>
            <a:srgbClr val="99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GB" sz="1400" b="1">
                <a:cs typeface="Arial" charset="0"/>
              </a:rPr>
              <a:t>Improved Media &amp; DSP increases system performance</a:t>
            </a:r>
            <a:endParaRPr lang="en-US" sz="1400" b="1">
              <a:cs typeface="Arial" charset="0"/>
            </a:endParaRP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4356100" y="5949950"/>
            <a:ext cx="3024188" cy="52705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GB" sz="1400" b="1">
                <a:cs typeface="Arial" charset="0"/>
              </a:rPr>
              <a:t>Improved Code Density reduces System Cost</a:t>
            </a:r>
            <a:endParaRPr lang="en-US" sz="1400" b="1">
              <a:cs typeface="Arial" charset="0"/>
            </a:endParaRP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4356100" y="5278438"/>
            <a:ext cx="3024188" cy="527050"/>
          </a:xfrm>
          <a:prstGeom prst="rect">
            <a:avLst/>
          </a:prstGeom>
          <a:solidFill>
            <a:srgbClr val="99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GB" sz="1400" b="1">
                <a:cs typeface="Arial" charset="0"/>
              </a:rPr>
              <a:t>Improved Media &amp; DSP increases system performance</a:t>
            </a:r>
            <a:endParaRPr lang="en-US" sz="1400" b="1">
              <a:cs typeface="Arial" charset="0"/>
            </a:endParaRP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4356100" y="1533525"/>
            <a:ext cx="3024188" cy="527050"/>
          </a:xfrm>
          <a:prstGeom prst="rect">
            <a:avLst/>
          </a:prstGeom>
          <a:solidFill>
            <a:srgbClr val="99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GB" sz="1400" b="1">
                <a:cs typeface="Arial" charset="0"/>
              </a:rPr>
              <a:t>Improved Media &amp; DSP increases system performance</a:t>
            </a:r>
            <a:endParaRPr lang="en-US" sz="1400" b="1">
              <a:cs typeface="Arial" charset="0"/>
            </a:endParaRP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4356100" y="4630738"/>
            <a:ext cx="3024188" cy="527050"/>
          </a:xfrm>
          <a:prstGeom prst="rect">
            <a:avLst/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GB" sz="1400" b="1">
                <a:cs typeface="Arial" charset="0"/>
              </a:rPr>
              <a:t>Improved Java Performance matching market requirements</a:t>
            </a:r>
            <a:endParaRPr lang="en-US" sz="1400" b="1">
              <a:cs typeface="Arial" charset="0"/>
            </a:endParaRP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4356100" y="2781300"/>
            <a:ext cx="3024188" cy="527050"/>
          </a:xfrm>
          <a:prstGeom prst="rect">
            <a:avLst/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GB" sz="1400" b="1">
                <a:cs typeface="Arial" charset="0"/>
              </a:rPr>
              <a:t>Improving Security at the heart of connected devices</a:t>
            </a:r>
            <a:endParaRPr lang="en-US" sz="1400" b="1">
              <a:cs typeface="Arial" charset="0"/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116013" y="2470150"/>
            <a:ext cx="3062287" cy="412750"/>
            <a:chOff x="2971" y="1389"/>
            <a:chExt cx="1929" cy="260"/>
          </a:xfrm>
        </p:grpSpPr>
        <p:sp>
          <p:nvSpPr>
            <p:cNvPr id="27684" name="Text Box 36"/>
            <p:cNvSpPr txBox="1">
              <a:spLocks noChangeArrowheads="1"/>
            </p:cNvSpPr>
            <p:nvPr/>
          </p:nvSpPr>
          <p:spPr bwMode="auto">
            <a:xfrm>
              <a:off x="3234" y="1429"/>
              <a:ext cx="1666" cy="21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GB">
                  <a:solidFill>
                    <a:schemeClr val="tx2"/>
                  </a:solidFill>
                  <a:cs typeface="Arial" charset="0"/>
                </a:rPr>
                <a:t>ARMv6: TrustZone™, IEM*</a:t>
              </a:r>
            </a:p>
          </p:txBody>
        </p:sp>
        <p:pic>
          <p:nvPicPr>
            <p:cNvPr id="27685" name="Picture 37" descr="blue-square-sma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71" y="1389"/>
              <a:ext cx="260" cy="260"/>
            </a:xfrm>
            <a:prstGeom prst="rect">
              <a:avLst/>
            </a:prstGeom>
            <a:noFill/>
          </p:spPr>
        </p:pic>
      </p:grp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4356100" y="2182813"/>
            <a:ext cx="3024188" cy="527050"/>
          </a:xfrm>
          <a:prstGeom prst="rect">
            <a:avLst/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GB" sz="1400" b="1">
                <a:cs typeface="Arial" charset="0"/>
              </a:rPr>
              <a:t>Improved power usage and perf enable next gen portable devices</a:t>
            </a:r>
            <a:endParaRPr lang="en-US" sz="1400" b="1">
              <a:cs typeface="Arial" charset="0"/>
            </a:endParaRP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7885113" y="4414838"/>
            <a:ext cx="10763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>
                <a:cs typeface="Arial" charset="0"/>
              </a:rPr>
              <a:t>Lower system cost</a:t>
            </a:r>
            <a:endParaRPr lang="en-US">
              <a:cs typeface="Arial" charset="0"/>
            </a:endParaRPr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7667625" y="2781300"/>
            <a:ext cx="1476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>
                <a:cs typeface="Arial" charset="0"/>
              </a:rPr>
              <a:t>Increased Performance</a:t>
            </a:r>
            <a:endParaRPr lang="en-US">
              <a:cs typeface="Arial" charset="0"/>
            </a:endParaRPr>
          </a:p>
        </p:txBody>
      </p:sp>
      <p:sp>
        <p:nvSpPr>
          <p:cNvPr id="27689" name="AutoShape 41"/>
          <p:cNvSpPr>
            <a:spLocks noChangeArrowheads="1"/>
          </p:cNvSpPr>
          <p:nvPr/>
        </p:nvSpPr>
        <p:spPr bwMode="auto">
          <a:xfrm>
            <a:off x="8328025" y="3805238"/>
            <a:ext cx="193675" cy="42545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>
              <a:cs typeface="Arial" charset="0"/>
            </a:endParaRPr>
          </a:p>
        </p:txBody>
      </p:sp>
      <p:sp>
        <p:nvSpPr>
          <p:cNvPr id="27690" name="AutoShape 42"/>
          <p:cNvSpPr>
            <a:spLocks/>
          </p:cNvSpPr>
          <p:nvPr/>
        </p:nvSpPr>
        <p:spPr bwMode="auto">
          <a:xfrm>
            <a:off x="7451725" y="1606550"/>
            <a:ext cx="504825" cy="4824413"/>
          </a:xfrm>
          <a:prstGeom prst="rightBrace">
            <a:avLst>
              <a:gd name="adj1" fmla="val 796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91" name="Oval 43"/>
          <p:cNvSpPr>
            <a:spLocks noChangeArrowheads="1"/>
          </p:cNvSpPr>
          <p:nvPr/>
        </p:nvSpPr>
        <p:spPr bwMode="auto">
          <a:xfrm>
            <a:off x="228600" y="1371600"/>
            <a:ext cx="4114800" cy="8382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304800" y="1081088"/>
            <a:ext cx="731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CC00"/>
                </a:solidFill>
              </a:rPr>
              <a:t>NEON™</a:t>
            </a:r>
            <a:r>
              <a:rPr lang="en-GB"/>
              <a:t> </a:t>
            </a:r>
            <a:r>
              <a:rPr lang="en-US" sz="1800">
                <a:solidFill>
                  <a:schemeClr val="tx2"/>
                </a:solidFill>
              </a:rPr>
              <a:t>is an Important Component to ARMv7 processors!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M-Evolutio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143040" y="0"/>
            <a:ext cx="11544352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ARMv5 to 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 arm architecture reference manual appendix G&amp;H</a:t>
            </a:r>
          </a:p>
          <a:p>
            <a:r>
              <a:rPr lang="en-GB" dirty="0" smtClean="0"/>
              <a:t>All v5 instructions supported</a:t>
            </a:r>
          </a:p>
          <a:p>
            <a:r>
              <a:rPr lang="en-GB" dirty="0" smtClean="0"/>
              <a:t>New:</a:t>
            </a:r>
          </a:p>
          <a:p>
            <a:pPr lvl="1"/>
            <a:r>
              <a:rPr lang="en-GB" dirty="0" smtClean="0"/>
              <a:t>ARM v6 SIMD</a:t>
            </a:r>
          </a:p>
          <a:p>
            <a:pPr lvl="1"/>
            <a:r>
              <a:rPr lang="en-GB" dirty="0" smtClean="0"/>
              <a:t>Additional Thumb instructions</a:t>
            </a:r>
          </a:p>
          <a:p>
            <a:pPr lvl="1"/>
            <a:r>
              <a:rPr lang="en-GB" dirty="0" smtClean="0"/>
              <a:t>Kernel support, security options, hierarchical cache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ARM v6 to v7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 arm architecture reference manual appendix G&amp;H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Advanced SIMD extension (NEON)</a:t>
            </a:r>
          </a:p>
          <a:p>
            <a:r>
              <a:rPr lang="en-GB" dirty="0" smtClean="0"/>
              <a:t>Thumb EE</a:t>
            </a:r>
          </a:p>
          <a:p>
            <a:r>
              <a:rPr lang="en-GB" dirty="0" smtClean="0"/>
              <a:t>VFPv3 (v6 was VFPv2)</a:t>
            </a:r>
          </a:p>
          <a:p>
            <a:r>
              <a:rPr lang="en-GB" dirty="0" smtClean="0"/>
              <a:t>Security extensions (Trust zone)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NEON -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SIMD Engine</a:t>
            </a:r>
          </a:p>
          <a:p>
            <a:pPr lvl="1"/>
            <a:r>
              <a:rPr lang="en-GB" dirty="0" smtClean="0"/>
              <a:t>Operates on Vectors</a:t>
            </a:r>
          </a:p>
          <a:p>
            <a:pPr lvl="2"/>
            <a:r>
              <a:rPr lang="en-GB" dirty="0" smtClean="0"/>
              <a:t>Vectors correspond to Neon registers and can be 64 or 128 bits in length</a:t>
            </a:r>
          </a:p>
          <a:p>
            <a:pPr lvl="2"/>
            <a:r>
              <a:rPr lang="en-GB" dirty="0" smtClean="0"/>
              <a:t>Integer data types can be:</a:t>
            </a:r>
          </a:p>
          <a:p>
            <a:pPr lvl="3"/>
            <a:r>
              <a:rPr lang="en-GB" dirty="0" smtClean="0"/>
              <a:t>8 bit</a:t>
            </a:r>
          </a:p>
          <a:p>
            <a:pPr lvl="3"/>
            <a:r>
              <a:rPr lang="en-GB" dirty="0" smtClean="0"/>
              <a:t>16-bit</a:t>
            </a:r>
          </a:p>
          <a:p>
            <a:pPr lvl="3"/>
            <a:r>
              <a:rPr lang="en-GB" dirty="0" smtClean="0"/>
              <a:t>32-bit</a:t>
            </a:r>
          </a:p>
          <a:p>
            <a:pPr lvl="3"/>
            <a:r>
              <a:rPr lang="en-GB" dirty="0" smtClean="0"/>
              <a:t>64-bit</a:t>
            </a:r>
          </a:p>
          <a:p>
            <a:pPr lvl="2"/>
            <a:r>
              <a:rPr lang="en-GB" dirty="0" smtClean="0"/>
              <a:t>32-bit single precision floating point data types also supported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Neon – Dual </a:t>
            </a:r>
            <a:r>
              <a:rPr lang="en-GB" dirty="0"/>
              <a:t>View Register File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196975"/>
            <a:ext cx="8328025" cy="4986338"/>
          </a:xfrm>
        </p:spPr>
        <p:txBody>
          <a:bodyPr/>
          <a:lstStyle/>
          <a:p>
            <a:r>
              <a:rPr lang="en-GB" sz="2400" dirty="0"/>
              <a:t>A 256-byte register file distinct from the core</a:t>
            </a:r>
          </a:p>
          <a:p>
            <a:pPr lvl="3">
              <a:buFontTx/>
              <a:buNone/>
            </a:pPr>
            <a:endParaRPr lang="en-GB" sz="1800" dirty="0"/>
          </a:p>
          <a:p>
            <a:r>
              <a:rPr lang="en-GB" sz="2400" dirty="0"/>
              <a:t>Two explicitly </a:t>
            </a:r>
            <a:r>
              <a:rPr lang="en-GB" sz="2400" dirty="0" err="1"/>
              <a:t>aliased</a:t>
            </a:r>
            <a:r>
              <a:rPr lang="en-GB" sz="2400" dirty="0"/>
              <a:t> views</a:t>
            </a:r>
          </a:p>
          <a:p>
            <a:pPr lvl="1"/>
            <a:r>
              <a:rPr lang="en-GB" sz="2200" dirty="0"/>
              <a:t>32 x </a:t>
            </a:r>
            <a:r>
              <a:rPr lang="en-GB" sz="2200" dirty="0">
                <a:solidFill>
                  <a:schemeClr val="tx2"/>
                </a:solidFill>
              </a:rPr>
              <a:t>64-bit</a:t>
            </a:r>
            <a:r>
              <a:rPr lang="en-GB" sz="2200" dirty="0"/>
              <a:t> registers (D0-D31)</a:t>
            </a:r>
          </a:p>
          <a:p>
            <a:pPr lvl="1"/>
            <a:r>
              <a:rPr lang="en-GB" sz="2200" dirty="0"/>
              <a:t>16 x </a:t>
            </a:r>
            <a:r>
              <a:rPr lang="en-GB" sz="2200" dirty="0">
                <a:solidFill>
                  <a:schemeClr val="tx2"/>
                </a:solidFill>
              </a:rPr>
              <a:t>128-bit</a:t>
            </a:r>
            <a:r>
              <a:rPr lang="en-GB" sz="2200" dirty="0"/>
              <a:t> registers (Q0-Q15)</a:t>
            </a:r>
          </a:p>
          <a:p>
            <a:pPr lvl="1"/>
            <a:r>
              <a:rPr lang="en-GB" sz="2200" dirty="0"/>
              <a:t>Vector length vs. entry trade-off</a:t>
            </a:r>
          </a:p>
          <a:p>
            <a:endParaRPr lang="en-GB" sz="2400" dirty="0"/>
          </a:p>
          <a:p>
            <a:r>
              <a:rPr lang="en-GB" sz="2400" dirty="0"/>
              <a:t>Registers hold vectors of like elements </a:t>
            </a:r>
          </a:p>
          <a:p>
            <a:pPr lvl="1"/>
            <a:r>
              <a:rPr lang="en-GB" sz="2000" dirty="0"/>
              <a:t>8, 16, 32, 64-bit Integers</a:t>
            </a:r>
          </a:p>
          <a:p>
            <a:pPr lvl="1"/>
            <a:r>
              <a:rPr lang="en-GB" sz="2000" dirty="0"/>
              <a:t>Single-precision Floating-point</a:t>
            </a:r>
            <a:endParaRPr lang="en-GB" sz="22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00788" y="2060575"/>
            <a:ext cx="2159000" cy="1730375"/>
            <a:chOff x="3424" y="935"/>
            <a:chExt cx="1360" cy="109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195" y="935"/>
              <a:ext cx="589" cy="1090"/>
              <a:chOff x="2608" y="2205"/>
              <a:chExt cx="589" cy="1090"/>
            </a:xfrm>
          </p:grpSpPr>
          <p:sp>
            <p:nvSpPr>
              <p:cNvPr id="46086" name="Rectangle 6"/>
              <p:cNvSpPr>
                <a:spLocks noChangeArrowheads="1"/>
              </p:cNvSpPr>
              <p:nvPr/>
            </p:nvSpPr>
            <p:spPr bwMode="auto">
              <a:xfrm flipV="1">
                <a:off x="2608" y="2205"/>
                <a:ext cx="589" cy="273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r>
                  <a:rPr lang="en-GB" sz="1200" b="1">
                    <a:latin typeface="Courier New" pitchFamily="49" charset="0"/>
                  </a:rPr>
                  <a:t>Q0</a:t>
                </a:r>
              </a:p>
            </p:txBody>
          </p:sp>
          <p:sp>
            <p:nvSpPr>
              <p:cNvPr id="46087" name="Line 7"/>
              <p:cNvSpPr>
                <a:spLocks noChangeShapeType="1"/>
              </p:cNvSpPr>
              <p:nvPr/>
            </p:nvSpPr>
            <p:spPr bwMode="auto">
              <a:xfrm>
                <a:off x="2608" y="2341"/>
                <a:ext cx="13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8" name="Line 8"/>
              <p:cNvSpPr>
                <a:spLocks noChangeShapeType="1"/>
              </p:cNvSpPr>
              <p:nvPr/>
            </p:nvSpPr>
            <p:spPr bwMode="auto">
              <a:xfrm>
                <a:off x="3061" y="2341"/>
                <a:ext cx="13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9" name="Rectangle 9"/>
              <p:cNvSpPr>
                <a:spLocks noChangeArrowheads="1"/>
              </p:cNvSpPr>
              <p:nvPr/>
            </p:nvSpPr>
            <p:spPr bwMode="auto">
              <a:xfrm flipV="1">
                <a:off x="2608" y="2478"/>
                <a:ext cx="589" cy="273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r>
                  <a:rPr lang="en-GB" sz="1200" b="1">
                    <a:latin typeface="Courier New" pitchFamily="49" charset="0"/>
                  </a:rPr>
                  <a:t>Q1</a:t>
                </a:r>
              </a:p>
            </p:txBody>
          </p:sp>
          <p:sp>
            <p:nvSpPr>
              <p:cNvPr id="46090" name="Line 10"/>
              <p:cNvSpPr>
                <a:spLocks noChangeShapeType="1"/>
              </p:cNvSpPr>
              <p:nvPr/>
            </p:nvSpPr>
            <p:spPr bwMode="auto">
              <a:xfrm>
                <a:off x="2608" y="2614"/>
                <a:ext cx="13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1" name="Line 11"/>
              <p:cNvSpPr>
                <a:spLocks noChangeShapeType="1"/>
              </p:cNvSpPr>
              <p:nvPr/>
            </p:nvSpPr>
            <p:spPr bwMode="auto">
              <a:xfrm>
                <a:off x="3061" y="2614"/>
                <a:ext cx="13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2" name="Rectangle 12"/>
              <p:cNvSpPr>
                <a:spLocks noChangeArrowheads="1"/>
              </p:cNvSpPr>
              <p:nvPr/>
            </p:nvSpPr>
            <p:spPr bwMode="auto">
              <a:xfrm flipV="1">
                <a:off x="2608" y="3022"/>
                <a:ext cx="589" cy="273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r>
                  <a:rPr lang="en-GB" sz="1200" b="1">
                    <a:latin typeface="Courier New" pitchFamily="49" charset="0"/>
                  </a:rPr>
                  <a:t>Q15</a:t>
                </a:r>
              </a:p>
            </p:txBody>
          </p:sp>
          <p:sp>
            <p:nvSpPr>
              <p:cNvPr id="46093" name="Line 13"/>
              <p:cNvSpPr>
                <a:spLocks noChangeShapeType="1"/>
              </p:cNvSpPr>
              <p:nvPr/>
            </p:nvSpPr>
            <p:spPr bwMode="auto">
              <a:xfrm>
                <a:off x="2608" y="3158"/>
                <a:ext cx="13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4" name="Line 14"/>
              <p:cNvSpPr>
                <a:spLocks noChangeShapeType="1"/>
              </p:cNvSpPr>
              <p:nvPr/>
            </p:nvSpPr>
            <p:spPr bwMode="auto">
              <a:xfrm>
                <a:off x="3061" y="3158"/>
                <a:ext cx="13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5" name="Rectangle 15"/>
              <p:cNvSpPr>
                <a:spLocks noChangeArrowheads="1"/>
              </p:cNvSpPr>
              <p:nvPr/>
            </p:nvSpPr>
            <p:spPr bwMode="auto">
              <a:xfrm flipV="1">
                <a:off x="2608" y="2750"/>
                <a:ext cx="589" cy="273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r>
                  <a:rPr lang="en-GB" sz="1200">
                    <a:latin typeface="Courier New" pitchFamily="49" charset="0"/>
                  </a:rPr>
                  <a:t>:</a:t>
                </a:r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424" y="935"/>
              <a:ext cx="589" cy="1089"/>
              <a:chOff x="1973" y="2205"/>
              <a:chExt cx="589" cy="1089"/>
            </a:xfrm>
          </p:grpSpPr>
          <p:sp>
            <p:nvSpPr>
              <p:cNvPr id="46097" name="Rectangle 17"/>
              <p:cNvSpPr>
                <a:spLocks noChangeArrowheads="1"/>
              </p:cNvSpPr>
              <p:nvPr/>
            </p:nvSpPr>
            <p:spPr bwMode="auto">
              <a:xfrm flipV="1">
                <a:off x="1973" y="2205"/>
                <a:ext cx="589" cy="13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r>
                  <a:rPr lang="en-GB" sz="1200" b="1">
                    <a:latin typeface="Courier New" pitchFamily="49" charset="0"/>
                  </a:rPr>
                  <a:t>D0</a:t>
                </a:r>
              </a:p>
            </p:txBody>
          </p:sp>
          <p:sp>
            <p:nvSpPr>
              <p:cNvPr id="46098" name="Rectangle 18"/>
              <p:cNvSpPr>
                <a:spLocks noChangeArrowheads="1"/>
              </p:cNvSpPr>
              <p:nvPr/>
            </p:nvSpPr>
            <p:spPr bwMode="auto">
              <a:xfrm flipV="1">
                <a:off x="1973" y="2341"/>
                <a:ext cx="589" cy="13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r>
                  <a:rPr lang="en-GB" sz="1200" b="1">
                    <a:latin typeface="Courier New" pitchFamily="49" charset="0"/>
                  </a:rPr>
                  <a:t>D1</a:t>
                </a:r>
              </a:p>
            </p:txBody>
          </p:sp>
          <p:sp>
            <p:nvSpPr>
              <p:cNvPr id="46099" name="Rectangle 19"/>
              <p:cNvSpPr>
                <a:spLocks noChangeArrowheads="1"/>
              </p:cNvSpPr>
              <p:nvPr/>
            </p:nvSpPr>
            <p:spPr bwMode="auto">
              <a:xfrm flipV="1">
                <a:off x="1973" y="2478"/>
                <a:ext cx="589" cy="13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r>
                  <a:rPr lang="en-GB" sz="1200" b="1">
                    <a:latin typeface="Courier New" pitchFamily="49" charset="0"/>
                  </a:rPr>
                  <a:t>D2</a:t>
                </a:r>
              </a:p>
            </p:txBody>
          </p:sp>
          <p:sp>
            <p:nvSpPr>
              <p:cNvPr id="46100" name="Rectangle 20"/>
              <p:cNvSpPr>
                <a:spLocks noChangeArrowheads="1"/>
              </p:cNvSpPr>
              <p:nvPr/>
            </p:nvSpPr>
            <p:spPr bwMode="auto">
              <a:xfrm flipV="1">
                <a:off x="1973" y="2614"/>
                <a:ext cx="589" cy="13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r>
                  <a:rPr lang="en-GB" sz="1200" b="1">
                    <a:latin typeface="Courier New" pitchFamily="49" charset="0"/>
                  </a:rPr>
                  <a:t>D3</a:t>
                </a:r>
              </a:p>
            </p:txBody>
          </p:sp>
          <p:sp>
            <p:nvSpPr>
              <p:cNvPr id="46101" name="Rectangle 21"/>
              <p:cNvSpPr>
                <a:spLocks noChangeArrowheads="1"/>
              </p:cNvSpPr>
              <p:nvPr/>
            </p:nvSpPr>
            <p:spPr bwMode="auto">
              <a:xfrm flipV="1">
                <a:off x="1973" y="2750"/>
                <a:ext cx="589" cy="27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r>
                  <a:rPr lang="en-GB" sz="1200">
                    <a:latin typeface="Courier New" pitchFamily="49" charset="0"/>
                  </a:rPr>
                  <a:t>:</a:t>
                </a:r>
              </a:p>
            </p:txBody>
          </p:sp>
          <p:sp>
            <p:nvSpPr>
              <p:cNvPr id="46102" name="Rectangle 22"/>
              <p:cNvSpPr>
                <a:spLocks noChangeArrowheads="1"/>
              </p:cNvSpPr>
              <p:nvPr/>
            </p:nvSpPr>
            <p:spPr bwMode="auto">
              <a:xfrm flipV="1">
                <a:off x="1973" y="3022"/>
                <a:ext cx="589" cy="13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r>
                  <a:rPr lang="en-GB" sz="1200" b="1">
                    <a:latin typeface="Courier New" pitchFamily="49" charset="0"/>
                  </a:rPr>
                  <a:t>D30</a:t>
                </a:r>
              </a:p>
            </p:txBody>
          </p:sp>
          <p:sp>
            <p:nvSpPr>
              <p:cNvPr id="46103" name="Rectangle 23"/>
              <p:cNvSpPr>
                <a:spLocks noChangeArrowheads="1"/>
              </p:cNvSpPr>
              <p:nvPr/>
            </p:nvSpPr>
            <p:spPr bwMode="auto">
              <a:xfrm flipV="1">
                <a:off x="1973" y="3158"/>
                <a:ext cx="589" cy="13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r>
                  <a:rPr lang="en-GB" sz="1200" b="1">
                    <a:latin typeface="Courier New" pitchFamily="49" charset="0"/>
                  </a:rPr>
                  <a:t>D31</a:t>
                </a:r>
              </a:p>
            </p:txBody>
          </p:sp>
        </p:grpSp>
        <p:sp>
          <p:nvSpPr>
            <p:cNvPr id="46104" name="Line 24"/>
            <p:cNvSpPr>
              <a:spLocks noChangeShapeType="1"/>
            </p:cNvSpPr>
            <p:nvPr/>
          </p:nvSpPr>
          <p:spPr bwMode="auto">
            <a:xfrm>
              <a:off x="4059" y="935"/>
              <a:ext cx="91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Line 25"/>
            <p:cNvSpPr>
              <a:spLocks noChangeShapeType="1"/>
            </p:cNvSpPr>
            <p:nvPr/>
          </p:nvSpPr>
          <p:spPr bwMode="auto">
            <a:xfrm>
              <a:off x="4059" y="2024"/>
              <a:ext cx="91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419475" y="4868863"/>
            <a:ext cx="5429250" cy="1482725"/>
            <a:chOff x="2155" y="3158"/>
            <a:chExt cx="3420" cy="934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2155" y="3657"/>
              <a:ext cx="2902" cy="136"/>
              <a:chOff x="1565" y="3521"/>
              <a:chExt cx="2902" cy="136"/>
            </a:xfrm>
          </p:grpSpPr>
          <p:sp>
            <p:nvSpPr>
              <p:cNvPr id="46108" name="Rectangle 28"/>
              <p:cNvSpPr>
                <a:spLocks noChangeArrowheads="1"/>
              </p:cNvSpPr>
              <p:nvPr/>
            </p:nvSpPr>
            <p:spPr bwMode="auto">
              <a:xfrm>
                <a:off x="1565" y="3521"/>
                <a:ext cx="725" cy="136"/>
              </a:xfrm>
              <a:prstGeom prst="rect">
                <a:avLst/>
              </a:prstGeom>
              <a:solidFill>
                <a:srgbClr val="99CCFF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9" name="Rectangle 29"/>
              <p:cNvSpPr>
                <a:spLocks noChangeArrowheads="1"/>
              </p:cNvSpPr>
              <p:nvPr/>
            </p:nvSpPr>
            <p:spPr bwMode="auto">
              <a:xfrm>
                <a:off x="2290" y="3521"/>
                <a:ext cx="725" cy="136"/>
              </a:xfrm>
              <a:prstGeom prst="rect">
                <a:avLst/>
              </a:prstGeom>
              <a:solidFill>
                <a:srgbClr val="99CCFF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0" name="Rectangle 30"/>
              <p:cNvSpPr>
                <a:spLocks noChangeArrowheads="1"/>
              </p:cNvSpPr>
              <p:nvPr/>
            </p:nvSpPr>
            <p:spPr bwMode="auto">
              <a:xfrm>
                <a:off x="3016" y="3521"/>
                <a:ext cx="725" cy="136"/>
              </a:xfrm>
              <a:prstGeom prst="rect">
                <a:avLst/>
              </a:prstGeom>
              <a:solidFill>
                <a:srgbClr val="99CCFF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1" name="Rectangle 31"/>
              <p:cNvSpPr>
                <a:spLocks noChangeArrowheads="1"/>
              </p:cNvSpPr>
              <p:nvPr/>
            </p:nvSpPr>
            <p:spPr bwMode="auto">
              <a:xfrm>
                <a:off x="3742" y="3521"/>
                <a:ext cx="725" cy="136"/>
              </a:xfrm>
              <a:prstGeom prst="rect">
                <a:avLst/>
              </a:prstGeom>
              <a:solidFill>
                <a:srgbClr val="99CCFF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3606" y="3430"/>
              <a:ext cx="1452" cy="136"/>
              <a:chOff x="3016" y="3702"/>
              <a:chExt cx="1452" cy="136"/>
            </a:xfrm>
          </p:grpSpPr>
          <p:sp>
            <p:nvSpPr>
              <p:cNvPr id="46113" name="Rectangle 33"/>
              <p:cNvSpPr>
                <a:spLocks noChangeArrowheads="1"/>
              </p:cNvSpPr>
              <p:nvPr/>
            </p:nvSpPr>
            <p:spPr bwMode="auto">
              <a:xfrm>
                <a:off x="3923" y="3702"/>
                <a:ext cx="182" cy="136"/>
              </a:xfrm>
              <a:prstGeom prst="rect">
                <a:avLst/>
              </a:prstGeom>
              <a:solidFill>
                <a:srgbClr val="99CCFF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4" name="Rectangle 34"/>
              <p:cNvSpPr>
                <a:spLocks noChangeArrowheads="1"/>
              </p:cNvSpPr>
              <p:nvPr/>
            </p:nvSpPr>
            <p:spPr bwMode="auto">
              <a:xfrm>
                <a:off x="4286" y="3702"/>
                <a:ext cx="182" cy="136"/>
              </a:xfrm>
              <a:prstGeom prst="rect">
                <a:avLst/>
              </a:prstGeom>
              <a:solidFill>
                <a:srgbClr val="99CCFF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5" name="Rectangle 35"/>
              <p:cNvSpPr>
                <a:spLocks noChangeArrowheads="1"/>
              </p:cNvSpPr>
              <p:nvPr/>
            </p:nvSpPr>
            <p:spPr bwMode="auto">
              <a:xfrm>
                <a:off x="4105" y="3702"/>
                <a:ext cx="182" cy="136"/>
              </a:xfrm>
              <a:prstGeom prst="rect">
                <a:avLst/>
              </a:prstGeom>
              <a:solidFill>
                <a:srgbClr val="99CCFF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6" name="Rectangle 36"/>
              <p:cNvSpPr>
                <a:spLocks noChangeArrowheads="1"/>
              </p:cNvSpPr>
              <p:nvPr/>
            </p:nvSpPr>
            <p:spPr bwMode="auto">
              <a:xfrm>
                <a:off x="3742" y="3702"/>
                <a:ext cx="182" cy="136"/>
              </a:xfrm>
              <a:prstGeom prst="rect">
                <a:avLst/>
              </a:prstGeom>
              <a:solidFill>
                <a:srgbClr val="99CCFF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Rectangle 37"/>
              <p:cNvSpPr>
                <a:spLocks noChangeArrowheads="1"/>
              </p:cNvSpPr>
              <p:nvPr/>
            </p:nvSpPr>
            <p:spPr bwMode="auto">
              <a:xfrm>
                <a:off x="3197" y="3702"/>
                <a:ext cx="182" cy="136"/>
              </a:xfrm>
              <a:prstGeom prst="rect">
                <a:avLst/>
              </a:prstGeom>
              <a:solidFill>
                <a:srgbClr val="99CCFF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8" name="Rectangle 38"/>
              <p:cNvSpPr>
                <a:spLocks noChangeArrowheads="1"/>
              </p:cNvSpPr>
              <p:nvPr/>
            </p:nvSpPr>
            <p:spPr bwMode="auto">
              <a:xfrm>
                <a:off x="3560" y="3702"/>
                <a:ext cx="182" cy="136"/>
              </a:xfrm>
              <a:prstGeom prst="rect">
                <a:avLst/>
              </a:prstGeom>
              <a:solidFill>
                <a:srgbClr val="99CCFF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9" name="Rectangle 39"/>
              <p:cNvSpPr>
                <a:spLocks noChangeArrowheads="1"/>
              </p:cNvSpPr>
              <p:nvPr/>
            </p:nvSpPr>
            <p:spPr bwMode="auto">
              <a:xfrm>
                <a:off x="3379" y="3702"/>
                <a:ext cx="182" cy="136"/>
              </a:xfrm>
              <a:prstGeom prst="rect">
                <a:avLst/>
              </a:prstGeom>
              <a:solidFill>
                <a:srgbClr val="99CCFF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0" name="Rectangle 40"/>
              <p:cNvSpPr>
                <a:spLocks noChangeArrowheads="1"/>
              </p:cNvSpPr>
              <p:nvPr/>
            </p:nvSpPr>
            <p:spPr bwMode="auto">
              <a:xfrm>
                <a:off x="3016" y="3702"/>
                <a:ext cx="182" cy="136"/>
              </a:xfrm>
              <a:prstGeom prst="rect">
                <a:avLst/>
              </a:prstGeom>
              <a:solidFill>
                <a:srgbClr val="99CCFF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21" name="Text Box 41"/>
            <p:cNvSpPr txBox="1">
              <a:spLocks noChangeArrowheads="1"/>
            </p:cNvSpPr>
            <p:nvPr/>
          </p:nvSpPr>
          <p:spPr bwMode="auto">
            <a:xfrm>
              <a:off x="5057" y="3430"/>
              <a:ext cx="451" cy="16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tIns="0">
              <a:spAutoFit/>
            </a:bodyPr>
            <a:lstStyle/>
            <a:p>
              <a:pPr algn="l"/>
              <a:r>
                <a:rPr lang="en-GB" sz="1400" b="1">
                  <a:latin typeface="Courier New" pitchFamily="49" charset="0"/>
                </a:rPr>
                <a:t>D0.U8</a:t>
              </a:r>
            </a:p>
          </p:txBody>
        </p:sp>
        <p:sp>
          <p:nvSpPr>
            <p:cNvPr id="46122" name="Text Box 42"/>
            <p:cNvSpPr txBox="1">
              <a:spLocks noChangeArrowheads="1"/>
            </p:cNvSpPr>
            <p:nvPr/>
          </p:nvSpPr>
          <p:spPr bwMode="auto">
            <a:xfrm>
              <a:off x="5057" y="3657"/>
              <a:ext cx="518" cy="16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tIns="0">
              <a:spAutoFit/>
            </a:bodyPr>
            <a:lstStyle/>
            <a:p>
              <a:pPr algn="l"/>
              <a:r>
                <a:rPr lang="en-GB" sz="1400" b="1">
                  <a:latin typeface="Courier New" pitchFamily="49" charset="0"/>
                </a:rPr>
                <a:t>Q0.F32</a:t>
              </a:r>
            </a:p>
          </p:txBody>
        </p:sp>
        <p:sp>
          <p:nvSpPr>
            <p:cNvPr id="46123" name="Line 43"/>
            <p:cNvSpPr>
              <a:spLocks noChangeShapeType="1"/>
            </p:cNvSpPr>
            <p:nvPr/>
          </p:nvSpPr>
          <p:spPr bwMode="auto">
            <a:xfrm>
              <a:off x="2155" y="3929"/>
              <a:ext cx="290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Line 44"/>
            <p:cNvSpPr>
              <a:spLocks noChangeShapeType="1"/>
            </p:cNvSpPr>
            <p:nvPr/>
          </p:nvSpPr>
          <p:spPr bwMode="auto">
            <a:xfrm flipV="1">
              <a:off x="5057" y="3249"/>
              <a:ext cx="1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Text Box 45"/>
            <p:cNvSpPr txBox="1">
              <a:spLocks noChangeArrowheads="1"/>
            </p:cNvSpPr>
            <p:nvPr/>
          </p:nvSpPr>
          <p:spPr bwMode="auto">
            <a:xfrm>
              <a:off x="4105" y="3158"/>
              <a:ext cx="395" cy="16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tIns="0">
              <a:spAutoFit/>
            </a:bodyPr>
            <a:lstStyle/>
            <a:p>
              <a:pPr algn="r"/>
              <a:r>
                <a:rPr lang="en-GB" sz="1400"/>
                <a:t>64-bit</a:t>
              </a:r>
            </a:p>
          </p:txBody>
        </p:sp>
        <p:sp>
          <p:nvSpPr>
            <p:cNvPr id="46126" name="Line 46"/>
            <p:cNvSpPr>
              <a:spLocks noChangeShapeType="1"/>
            </p:cNvSpPr>
            <p:nvPr/>
          </p:nvSpPr>
          <p:spPr bwMode="auto">
            <a:xfrm>
              <a:off x="3606" y="3294"/>
              <a:ext cx="14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Line 47"/>
            <p:cNvSpPr>
              <a:spLocks noChangeShapeType="1"/>
            </p:cNvSpPr>
            <p:nvPr/>
          </p:nvSpPr>
          <p:spPr bwMode="auto">
            <a:xfrm flipV="1">
              <a:off x="3606" y="3249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Text Box 48"/>
            <p:cNvSpPr txBox="1">
              <a:spLocks noChangeArrowheads="1"/>
            </p:cNvSpPr>
            <p:nvPr/>
          </p:nvSpPr>
          <p:spPr bwMode="auto">
            <a:xfrm>
              <a:off x="3379" y="3929"/>
              <a:ext cx="457" cy="16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tIns="0">
              <a:spAutoFit/>
            </a:bodyPr>
            <a:lstStyle/>
            <a:p>
              <a:pPr algn="r"/>
              <a:r>
                <a:rPr lang="en-GB" sz="1400"/>
                <a:t>128-bit</a:t>
              </a:r>
            </a:p>
          </p:txBody>
        </p:sp>
        <p:sp>
          <p:nvSpPr>
            <p:cNvPr id="46129" name="Line 49"/>
            <p:cNvSpPr>
              <a:spLocks noChangeShapeType="1"/>
            </p:cNvSpPr>
            <p:nvPr/>
          </p:nvSpPr>
          <p:spPr bwMode="auto">
            <a:xfrm flipV="1">
              <a:off x="5058" y="3838"/>
              <a:ext cx="1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Line 50"/>
            <p:cNvSpPr>
              <a:spLocks noChangeShapeType="1"/>
            </p:cNvSpPr>
            <p:nvPr/>
          </p:nvSpPr>
          <p:spPr bwMode="auto">
            <a:xfrm flipV="1">
              <a:off x="2155" y="3838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on-Vector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2357486" y="-285776"/>
            <a:ext cx="13837363" cy="7429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– Day1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to the ARM Cortex A8</a:t>
            </a:r>
          </a:p>
          <a:p>
            <a:r>
              <a:rPr lang="en-GB" dirty="0" smtClean="0"/>
              <a:t>ARM integer instructions</a:t>
            </a:r>
          </a:p>
          <a:p>
            <a:pPr lvl="1"/>
            <a:r>
              <a:rPr lang="en-GB" dirty="0" smtClean="0"/>
              <a:t>Cortex A8 compared to 9E</a:t>
            </a:r>
          </a:p>
          <a:p>
            <a:r>
              <a:rPr lang="en-GB" dirty="0" smtClean="0"/>
              <a:t>The Neon ISA</a:t>
            </a:r>
          </a:p>
          <a:p>
            <a:r>
              <a:rPr lang="en-GB" dirty="0" smtClean="0"/>
              <a:t>RVDS 4.0 Issues</a:t>
            </a:r>
          </a:p>
          <a:p>
            <a:r>
              <a:rPr lang="en-GB" dirty="0" smtClean="0"/>
              <a:t>Implementation of synthesis </a:t>
            </a:r>
            <a:r>
              <a:rPr lang="en-GB" dirty="0" err="1" smtClean="0">
                <a:solidFill>
                  <a:srgbClr val="FF0000"/>
                </a:solidFill>
              </a:rPr>
              <a:t>PolyphaseFilteringSlot</a:t>
            </a:r>
            <a:r>
              <a:rPr lang="en-GB" dirty="0" smtClean="0">
                <a:solidFill>
                  <a:srgbClr val="FF0000"/>
                </a:solidFill>
              </a:rPr>
              <a:t>( )</a:t>
            </a:r>
          </a:p>
          <a:p>
            <a:pPr lvl="1"/>
            <a:r>
              <a:rPr lang="en-GB" dirty="0" smtClean="0"/>
              <a:t>Part 1:Design</a:t>
            </a:r>
          </a:p>
          <a:p>
            <a:pPr lvl="1"/>
            <a:endParaRPr lang="en-GB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SIMD Framework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196975"/>
            <a:ext cx="8159750" cy="4986338"/>
          </a:xfrm>
        </p:spPr>
        <p:txBody>
          <a:bodyPr/>
          <a:lstStyle/>
          <a:p>
            <a:r>
              <a:rPr lang="en-GB" dirty="0"/>
              <a:t>Instructions perform same operation in parallel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  <a:p>
            <a:endParaRPr lang="en-GB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8662" y="2571744"/>
            <a:ext cx="2071688" cy="1209675"/>
            <a:chOff x="929" y="1026"/>
            <a:chExt cx="1305" cy="762"/>
          </a:xfrm>
        </p:grpSpPr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929" y="1026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929" y="1208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>
              <a:off x="975" y="1389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>
              <a:off x="975" y="1253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H="1">
              <a:off x="1111" y="1389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1156" y="1072"/>
              <a:ext cx="0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1020" y="1435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1201" y="1026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1201" y="1208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>
              <a:off x="1247" y="1389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>
              <a:off x="1247" y="1253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H="1">
              <a:off x="1383" y="1389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>
              <a:off x="1428" y="1072"/>
              <a:ext cx="0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22" name="Rectangle 18"/>
            <p:cNvSpPr>
              <a:spLocks noChangeArrowheads="1"/>
            </p:cNvSpPr>
            <p:nvPr/>
          </p:nvSpPr>
          <p:spPr bwMode="auto">
            <a:xfrm>
              <a:off x="1292" y="1435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1474" y="1026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1474" y="1208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>
              <a:off x="1520" y="1389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>
              <a:off x="1520" y="1253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flipH="1">
              <a:off x="1656" y="1389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>
              <a:off x="1701" y="1072"/>
              <a:ext cx="0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29" name="Rectangle 25"/>
            <p:cNvSpPr>
              <a:spLocks noChangeArrowheads="1"/>
            </p:cNvSpPr>
            <p:nvPr/>
          </p:nvSpPr>
          <p:spPr bwMode="auto">
            <a:xfrm>
              <a:off x="1565" y="1435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30" name="Rectangle 26"/>
            <p:cNvSpPr>
              <a:spLocks noChangeArrowheads="1"/>
            </p:cNvSpPr>
            <p:nvPr/>
          </p:nvSpPr>
          <p:spPr bwMode="auto">
            <a:xfrm>
              <a:off x="1746" y="1026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31" name="Rectangle 27"/>
            <p:cNvSpPr>
              <a:spLocks noChangeArrowheads="1"/>
            </p:cNvSpPr>
            <p:nvPr/>
          </p:nvSpPr>
          <p:spPr bwMode="auto">
            <a:xfrm>
              <a:off x="1746" y="1208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>
              <a:off x="1792" y="1389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>
              <a:off x="1792" y="1253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flipH="1">
              <a:off x="1928" y="1389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>
              <a:off x="1973" y="1072"/>
              <a:ext cx="0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36" name="Rectangle 32"/>
            <p:cNvSpPr>
              <a:spLocks noChangeArrowheads="1"/>
            </p:cNvSpPr>
            <p:nvPr/>
          </p:nvSpPr>
          <p:spPr bwMode="auto">
            <a:xfrm>
              <a:off x="1837" y="1435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37" name="Text Box 33"/>
            <p:cNvSpPr txBox="1">
              <a:spLocks noChangeArrowheads="1"/>
            </p:cNvSpPr>
            <p:nvPr/>
          </p:nvSpPr>
          <p:spPr bwMode="auto">
            <a:xfrm>
              <a:off x="2018" y="1026"/>
              <a:ext cx="216" cy="1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80167" tIns="40084" rIns="80167" bIns="40084">
              <a:spAutoFit/>
            </a:bodyPr>
            <a:lstStyle/>
            <a:p>
              <a:pPr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</a:pPr>
              <a:r>
                <a:rPr lang="en-GB" sz="1000" b="1">
                  <a:latin typeface="Courier New" pitchFamily="49" charset="0"/>
                </a:rPr>
                <a:t>Dn</a:t>
              </a:r>
            </a:p>
          </p:txBody>
        </p:sp>
        <p:sp>
          <p:nvSpPr>
            <p:cNvPr id="47138" name="Text Box 34"/>
            <p:cNvSpPr txBox="1">
              <a:spLocks noChangeArrowheads="1"/>
            </p:cNvSpPr>
            <p:nvPr/>
          </p:nvSpPr>
          <p:spPr bwMode="auto">
            <a:xfrm>
              <a:off x="2018" y="1208"/>
              <a:ext cx="216" cy="1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80167" tIns="40084" rIns="80167" bIns="40084">
              <a:spAutoFit/>
            </a:bodyPr>
            <a:lstStyle/>
            <a:p>
              <a:pPr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</a:pPr>
              <a:r>
                <a:rPr lang="en-GB" sz="1000" b="1">
                  <a:latin typeface="Courier New" pitchFamily="49" charset="0"/>
                </a:rPr>
                <a:t>Dm</a:t>
              </a:r>
            </a:p>
          </p:txBody>
        </p:sp>
        <p:sp>
          <p:nvSpPr>
            <p:cNvPr id="47139" name="Rectangle 35"/>
            <p:cNvSpPr>
              <a:spLocks noChangeArrowheads="1"/>
            </p:cNvSpPr>
            <p:nvPr/>
          </p:nvSpPr>
          <p:spPr bwMode="auto">
            <a:xfrm>
              <a:off x="929" y="1661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40" name="Rectangle 36"/>
            <p:cNvSpPr>
              <a:spLocks noChangeArrowheads="1"/>
            </p:cNvSpPr>
            <p:nvPr/>
          </p:nvSpPr>
          <p:spPr bwMode="auto">
            <a:xfrm>
              <a:off x="1201" y="1661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41" name="Rectangle 37"/>
            <p:cNvSpPr>
              <a:spLocks noChangeArrowheads="1"/>
            </p:cNvSpPr>
            <p:nvPr/>
          </p:nvSpPr>
          <p:spPr bwMode="auto">
            <a:xfrm>
              <a:off x="1474" y="1661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42" name="Rectangle 38"/>
            <p:cNvSpPr>
              <a:spLocks noChangeArrowheads="1"/>
            </p:cNvSpPr>
            <p:nvPr/>
          </p:nvSpPr>
          <p:spPr bwMode="auto">
            <a:xfrm>
              <a:off x="1746" y="1661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43" name="Text Box 39"/>
            <p:cNvSpPr txBox="1">
              <a:spLocks noChangeArrowheads="1"/>
            </p:cNvSpPr>
            <p:nvPr/>
          </p:nvSpPr>
          <p:spPr bwMode="auto">
            <a:xfrm>
              <a:off x="2018" y="1661"/>
              <a:ext cx="216" cy="1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80167" tIns="40084" rIns="80167" bIns="40084">
              <a:spAutoFit/>
            </a:bodyPr>
            <a:lstStyle/>
            <a:p>
              <a:pPr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</a:pPr>
              <a:r>
                <a:rPr lang="en-GB" sz="1000" b="1">
                  <a:latin typeface="Courier New" pitchFamily="49" charset="0"/>
                </a:rPr>
                <a:t>Dd</a:t>
              </a:r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H="1">
              <a:off x="1066" y="152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H="1">
              <a:off x="1338" y="152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flipH="1">
              <a:off x="1610" y="152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flipH="1">
              <a:off x="1882" y="152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929058" y="2571744"/>
            <a:ext cx="3798887" cy="1209675"/>
            <a:chOff x="2744" y="1752"/>
            <a:chExt cx="2393" cy="762"/>
          </a:xfrm>
        </p:grpSpPr>
        <p:sp>
          <p:nvSpPr>
            <p:cNvPr id="47149" name="Rectangle 45"/>
            <p:cNvSpPr>
              <a:spLocks noChangeArrowheads="1"/>
            </p:cNvSpPr>
            <p:nvPr/>
          </p:nvSpPr>
          <p:spPr bwMode="auto">
            <a:xfrm>
              <a:off x="2744" y="1752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50" name="Rectangle 46"/>
            <p:cNvSpPr>
              <a:spLocks noChangeArrowheads="1"/>
            </p:cNvSpPr>
            <p:nvPr/>
          </p:nvSpPr>
          <p:spPr bwMode="auto">
            <a:xfrm>
              <a:off x="3288" y="1752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51" name="Rectangle 47"/>
            <p:cNvSpPr>
              <a:spLocks noChangeArrowheads="1"/>
            </p:cNvSpPr>
            <p:nvPr/>
          </p:nvSpPr>
          <p:spPr bwMode="auto">
            <a:xfrm>
              <a:off x="3832" y="1752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52" name="Rectangle 48"/>
            <p:cNvSpPr>
              <a:spLocks noChangeArrowheads="1"/>
            </p:cNvSpPr>
            <p:nvPr/>
          </p:nvSpPr>
          <p:spPr bwMode="auto">
            <a:xfrm>
              <a:off x="4377" y="1752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53" name="Text Box 49"/>
            <p:cNvSpPr txBox="1">
              <a:spLocks noChangeArrowheads="1"/>
            </p:cNvSpPr>
            <p:nvPr/>
          </p:nvSpPr>
          <p:spPr bwMode="auto">
            <a:xfrm>
              <a:off x="4921" y="1752"/>
              <a:ext cx="216" cy="1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80167" tIns="40084" rIns="80167" bIns="40084">
              <a:spAutoFit/>
            </a:bodyPr>
            <a:lstStyle/>
            <a:p>
              <a:pPr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</a:pPr>
              <a:r>
                <a:rPr lang="en-GB" sz="1000" b="1">
                  <a:latin typeface="Courier New" pitchFamily="49" charset="0"/>
                </a:rPr>
                <a:t>Qn</a:t>
              </a:r>
            </a:p>
          </p:txBody>
        </p:sp>
        <p:sp>
          <p:nvSpPr>
            <p:cNvPr id="47154" name="Rectangle 50"/>
            <p:cNvSpPr>
              <a:spLocks noChangeArrowheads="1"/>
            </p:cNvSpPr>
            <p:nvPr/>
          </p:nvSpPr>
          <p:spPr bwMode="auto">
            <a:xfrm>
              <a:off x="2744" y="1933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55" name="Rectangle 51"/>
            <p:cNvSpPr>
              <a:spLocks noChangeArrowheads="1"/>
            </p:cNvSpPr>
            <p:nvPr/>
          </p:nvSpPr>
          <p:spPr bwMode="auto">
            <a:xfrm>
              <a:off x="3288" y="1933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56" name="Rectangle 52"/>
            <p:cNvSpPr>
              <a:spLocks noChangeArrowheads="1"/>
            </p:cNvSpPr>
            <p:nvPr/>
          </p:nvSpPr>
          <p:spPr bwMode="auto">
            <a:xfrm>
              <a:off x="3832" y="1933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57" name="Rectangle 53"/>
            <p:cNvSpPr>
              <a:spLocks noChangeArrowheads="1"/>
            </p:cNvSpPr>
            <p:nvPr/>
          </p:nvSpPr>
          <p:spPr bwMode="auto">
            <a:xfrm>
              <a:off x="4377" y="1933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58" name="Text Box 54"/>
            <p:cNvSpPr txBox="1">
              <a:spLocks noChangeArrowheads="1"/>
            </p:cNvSpPr>
            <p:nvPr/>
          </p:nvSpPr>
          <p:spPr bwMode="auto">
            <a:xfrm>
              <a:off x="4921" y="1933"/>
              <a:ext cx="216" cy="1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80167" tIns="40084" rIns="80167" bIns="40084">
              <a:spAutoFit/>
            </a:bodyPr>
            <a:lstStyle/>
            <a:p>
              <a:pPr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</a:pPr>
              <a:r>
                <a:rPr lang="en-GB" sz="1000" b="1">
                  <a:latin typeface="Courier New" pitchFamily="49" charset="0"/>
                </a:rPr>
                <a:t>Qm</a:t>
              </a:r>
            </a:p>
          </p:txBody>
        </p:sp>
        <p:sp>
          <p:nvSpPr>
            <p:cNvPr id="47159" name="Rectangle 55"/>
            <p:cNvSpPr>
              <a:spLocks noChangeArrowheads="1"/>
            </p:cNvSpPr>
            <p:nvPr/>
          </p:nvSpPr>
          <p:spPr bwMode="auto">
            <a:xfrm>
              <a:off x="2744" y="2387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60" name="Rectangle 56"/>
            <p:cNvSpPr>
              <a:spLocks noChangeArrowheads="1"/>
            </p:cNvSpPr>
            <p:nvPr/>
          </p:nvSpPr>
          <p:spPr bwMode="auto">
            <a:xfrm>
              <a:off x="3288" y="2387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61" name="Rectangle 57"/>
            <p:cNvSpPr>
              <a:spLocks noChangeArrowheads="1"/>
            </p:cNvSpPr>
            <p:nvPr/>
          </p:nvSpPr>
          <p:spPr bwMode="auto">
            <a:xfrm>
              <a:off x="3832" y="2387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62" name="Rectangle 58"/>
            <p:cNvSpPr>
              <a:spLocks noChangeArrowheads="1"/>
            </p:cNvSpPr>
            <p:nvPr/>
          </p:nvSpPr>
          <p:spPr bwMode="auto">
            <a:xfrm>
              <a:off x="4377" y="2387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163" name="Text Box 59"/>
            <p:cNvSpPr txBox="1">
              <a:spLocks noChangeArrowheads="1"/>
            </p:cNvSpPr>
            <p:nvPr/>
          </p:nvSpPr>
          <p:spPr bwMode="auto">
            <a:xfrm>
              <a:off x="4921" y="2387"/>
              <a:ext cx="216" cy="1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80167" tIns="40084" rIns="80167" bIns="40084">
              <a:spAutoFit/>
            </a:bodyPr>
            <a:lstStyle/>
            <a:p>
              <a:pPr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</a:pPr>
              <a:r>
                <a:rPr lang="en-GB" sz="1000" b="1">
                  <a:latin typeface="Courier New" pitchFamily="49" charset="0"/>
                </a:rPr>
                <a:t>Qd</a:t>
              </a:r>
            </a:p>
          </p:txBody>
        </p: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4422" y="1797"/>
              <a:ext cx="454" cy="589"/>
              <a:chOff x="4422" y="1797"/>
              <a:chExt cx="454" cy="589"/>
            </a:xfrm>
          </p:grpSpPr>
          <p:sp>
            <p:nvSpPr>
              <p:cNvPr id="47165" name="Line 61"/>
              <p:cNvSpPr>
                <a:spLocks noChangeShapeType="1"/>
              </p:cNvSpPr>
              <p:nvPr/>
            </p:nvSpPr>
            <p:spPr bwMode="auto">
              <a:xfrm>
                <a:off x="4559" y="2114"/>
                <a:ext cx="45" cy="4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66" name="Line 62"/>
              <p:cNvSpPr>
                <a:spLocks noChangeShapeType="1"/>
              </p:cNvSpPr>
              <p:nvPr/>
            </p:nvSpPr>
            <p:spPr bwMode="auto">
              <a:xfrm>
                <a:off x="4422" y="1979"/>
                <a:ext cx="0" cy="9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67" name="Line 63"/>
              <p:cNvSpPr>
                <a:spLocks noChangeShapeType="1"/>
              </p:cNvSpPr>
              <p:nvPr/>
            </p:nvSpPr>
            <p:spPr bwMode="auto">
              <a:xfrm flipH="1">
                <a:off x="4695" y="2114"/>
                <a:ext cx="45" cy="4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68" name="Line 64"/>
              <p:cNvSpPr>
                <a:spLocks noChangeShapeType="1"/>
              </p:cNvSpPr>
              <p:nvPr/>
            </p:nvSpPr>
            <p:spPr bwMode="auto">
              <a:xfrm>
                <a:off x="4876" y="1797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69" name="Rectangle 65"/>
              <p:cNvSpPr>
                <a:spLocks noChangeArrowheads="1"/>
              </p:cNvSpPr>
              <p:nvPr/>
            </p:nvSpPr>
            <p:spPr bwMode="auto">
              <a:xfrm>
                <a:off x="4604" y="2160"/>
                <a:ext cx="91" cy="90"/>
              </a:xfrm>
              <a:prstGeom prst="rect">
                <a:avLst/>
              </a:prstGeom>
              <a:solidFill>
                <a:srgbClr val="FFCC00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70" name="Line 66"/>
              <p:cNvSpPr>
                <a:spLocks noChangeShapeType="1"/>
              </p:cNvSpPr>
              <p:nvPr/>
            </p:nvSpPr>
            <p:spPr bwMode="auto">
              <a:xfrm flipH="1">
                <a:off x="4649" y="2250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71" name="Line 67"/>
              <p:cNvSpPr>
                <a:spLocks noChangeShapeType="1"/>
              </p:cNvSpPr>
              <p:nvPr/>
            </p:nvSpPr>
            <p:spPr bwMode="auto">
              <a:xfrm>
                <a:off x="4422" y="2069"/>
                <a:ext cx="136" cy="4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2" name="Line 68"/>
              <p:cNvSpPr>
                <a:spLocks noChangeShapeType="1"/>
              </p:cNvSpPr>
              <p:nvPr/>
            </p:nvSpPr>
            <p:spPr bwMode="auto">
              <a:xfrm flipV="1">
                <a:off x="4740" y="2069"/>
                <a:ext cx="136" cy="4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9"/>
            <p:cNvGrpSpPr>
              <a:grpSpLocks/>
            </p:cNvGrpSpPr>
            <p:nvPr/>
          </p:nvGrpSpPr>
          <p:grpSpPr bwMode="auto">
            <a:xfrm>
              <a:off x="3878" y="1797"/>
              <a:ext cx="454" cy="589"/>
              <a:chOff x="4422" y="1797"/>
              <a:chExt cx="454" cy="589"/>
            </a:xfrm>
          </p:grpSpPr>
          <p:sp>
            <p:nvSpPr>
              <p:cNvPr id="47174" name="Line 70"/>
              <p:cNvSpPr>
                <a:spLocks noChangeShapeType="1"/>
              </p:cNvSpPr>
              <p:nvPr/>
            </p:nvSpPr>
            <p:spPr bwMode="auto">
              <a:xfrm>
                <a:off x="4559" y="2114"/>
                <a:ext cx="45" cy="4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75" name="Line 71"/>
              <p:cNvSpPr>
                <a:spLocks noChangeShapeType="1"/>
              </p:cNvSpPr>
              <p:nvPr/>
            </p:nvSpPr>
            <p:spPr bwMode="auto">
              <a:xfrm>
                <a:off x="4422" y="1979"/>
                <a:ext cx="0" cy="9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76" name="Line 72"/>
              <p:cNvSpPr>
                <a:spLocks noChangeShapeType="1"/>
              </p:cNvSpPr>
              <p:nvPr/>
            </p:nvSpPr>
            <p:spPr bwMode="auto">
              <a:xfrm flipH="1">
                <a:off x="4695" y="2114"/>
                <a:ext cx="45" cy="4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77" name="Line 73"/>
              <p:cNvSpPr>
                <a:spLocks noChangeShapeType="1"/>
              </p:cNvSpPr>
              <p:nvPr/>
            </p:nvSpPr>
            <p:spPr bwMode="auto">
              <a:xfrm>
                <a:off x="4876" y="1797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78" name="Rectangle 74"/>
              <p:cNvSpPr>
                <a:spLocks noChangeArrowheads="1"/>
              </p:cNvSpPr>
              <p:nvPr/>
            </p:nvSpPr>
            <p:spPr bwMode="auto">
              <a:xfrm>
                <a:off x="4604" y="2160"/>
                <a:ext cx="91" cy="90"/>
              </a:xfrm>
              <a:prstGeom prst="rect">
                <a:avLst/>
              </a:prstGeom>
              <a:solidFill>
                <a:srgbClr val="FFCC00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79" name="Line 75"/>
              <p:cNvSpPr>
                <a:spLocks noChangeShapeType="1"/>
              </p:cNvSpPr>
              <p:nvPr/>
            </p:nvSpPr>
            <p:spPr bwMode="auto">
              <a:xfrm flipH="1">
                <a:off x="4649" y="2250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80" name="Line 76"/>
              <p:cNvSpPr>
                <a:spLocks noChangeShapeType="1"/>
              </p:cNvSpPr>
              <p:nvPr/>
            </p:nvSpPr>
            <p:spPr bwMode="auto">
              <a:xfrm>
                <a:off x="4422" y="2069"/>
                <a:ext cx="136" cy="4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1" name="Line 77"/>
              <p:cNvSpPr>
                <a:spLocks noChangeShapeType="1"/>
              </p:cNvSpPr>
              <p:nvPr/>
            </p:nvSpPr>
            <p:spPr bwMode="auto">
              <a:xfrm flipV="1">
                <a:off x="4740" y="2069"/>
                <a:ext cx="136" cy="4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8"/>
            <p:cNvGrpSpPr>
              <a:grpSpLocks/>
            </p:cNvGrpSpPr>
            <p:nvPr/>
          </p:nvGrpSpPr>
          <p:grpSpPr bwMode="auto">
            <a:xfrm>
              <a:off x="3334" y="1797"/>
              <a:ext cx="454" cy="589"/>
              <a:chOff x="4422" y="1797"/>
              <a:chExt cx="454" cy="589"/>
            </a:xfrm>
          </p:grpSpPr>
          <p:sp>
            <p:nvSpPr>
              <p:cNvPr id="47183" name="Line 79"/>
              <p:cNvSpPr>
                <a:spLocks noChangeShapeType="1"/>
              </p:cNvSpPr>
              <p:nvPr/>
            </p:nvSpPr>
            <p:spPr bwMode="auto">
              <a:xfrm>
                <a:off x="4559" y="2114"/>
                <a:ext cx="45" cy="4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84" name="Line 80"/>
              <p:cNvSpPr>
                <a:spLocks noChangeShapeType="1"/>
              </p:cNvSpPr>
              <p:nvPr/>
            </p:nvSpPr>
            <p:spPr bwMode="auto">
              <a:xfrm>
                <a:off x="4422" y="1979"/>
                <a:ext cx="0" cy="9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85" name="Line 81"/>
              <p:cNvSpPr>
                <a:spLocks noChangeShapeType="1"/>
              </p:cNvSpPr>
              <p:nvPr/>
            </p:nvSpPr>
            <p:spPr bwMode="auto">
              <a:xfrm flipH="1">
                <a:off x="4695" y="2114"/>
                <a:ext cx="45" cy="4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86" name="Line 82"/>
              <p:cNvSpPr>
                <a:spLocks noChangeShapeType="1"/>
              </p:cNvSpPr>
              <p:nvPr/>
            </p:nvSpPr>
            <p:spPr bwMode="auto">
              <a:xfrm>
                <a:off x="4876" y="1797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87" name="Rectangle 83"/>
              <p:cNvSpPr>
                <a:spLocks noChangeArrowheads="1"/>
              </p:cNvSpPr>
              <p:nvPr/>
            </p:nvSpPr>
            <p:spPr bwMode="auto">
              <a:xfrm>
                <a:off x="4604" y="2160"/>
                <a:ext cx="91" cy="90"/>
              </a:xfrm>
              <a:prstGeom prst="rect">
                <a:avLst/>
              </a:prstGeom>
              <a:solidFill>
                <a:srgbClr val="FFCC00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88" name="Line 84"/>
              <p:cNvSpPr>
                <a:spLocks noChangeShapeType="1"/>
              </p:cNvSpPr>
              <p:nvPr/>
            </p:nvSpPr>
            <p:spPr bwMode="auto">
              <a:xfrm flipH="1">
                <a:off x="4649" y="2250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89" name="Line 85"/>
              <p:cNvSpPr>
                <a:spLocks noChangeShapeType="1"/>
              </p:cNvSpPr>
              <p:nvPr/>
            </p:nvSpPr>
            <p:spPr bwMode="auto">
              <a:xfrm>
                <a:off x="4422" y="2069"/>
                <a:ext cx="136" cy="4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0" name="Line 86"/>
              <p:cNvSpPr>
                <a:spLocks noChangeShapeType="1"/>
              </p:cNvSpPr>
              <p:nvPr/>
            </p:nvSpPr>
            <p:spPr bwMode="auto">
              <a:xfrm flipV="1">
                <a:off x="4740" y="2069"/>
                <a:ext cx="136" cy="4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87"/>
            <p:cNvGrpSpPr>
              <a:grpSpLocks/>
            </p:cNvGrpSpPr>
            <p:nvPr/>
          </p:nvGrpSpPr>
          <p:grpSpPr bwMode="auto">
            <a:xfrm>
              <a:off x="2789" y="1797"/>
              <a:ext cx="454" cy="589"/>
              <a:chOff x="4422" y="1797"/>
              <a:chExt cx="454" cy="589"/>
            </a:xfrm>
          </p:grpSpPr>
          <p:sp>
            <p:nvSpPr>
              <p:cNvPr id="47192" name="Line 88"/>
              <p:cNvSpPr>
                <a:spLocks noChangeShapeType="1"/>
              </p:cNvSpPr>
              <p:nvPr/>
            </p:nvSpPr>
            <p:spPr bwMode="auto">
              <a:xfrm>
                <a:off x="4559" y="2114"/>
                <a:ext cx="45" cy="4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93" name="Line 89"/>
              <p:cNvSpPr>
                <a:spLocks noChangeShapeType="1"/>
              </p:cNvSpPr>
              <p:nvPr/>
            </p:nvSpPr>
            <p:spPr bwMode="auto">
              <a:xfrm>
                <a:off x="4422" y="1979"/>
                <a:ext cx="0" cy="9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94" name="Line 90"/>
              <p:cNvSpPr>
                <a:spLocks noChangeShapeType="1"/>
              </p:cNvSpPr>
              <p:nvPr/>
            </p:nvSpPr>
            <p:spPr bwMode="auto">
              <a:xfrm flipH="1">
                <a:off x="4695" y="2114"/>
                <a:ext cx="45" cy="4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95" name="Line 91"/>
              <p:cNvSpPr>
                <a:spLocks noChangeShapeType="1"/>
              </p:cNvSpPr>
              <p:nvPr/>
            </p:nvSpPr>
            <p:spPr bwMode="auto">
              <a:xfrm>
                <a:off x="4876" y="1797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96" name="Rectangle 92"/>
              <p:cNvSpPr>
                <a:spLocks noChangeArrowheads="1"/>
              </p:cNvSpPr>
              <p:nvPr/>
            </p:nvSpPr>
            <p:spPr bwMode="auto">
              <a:xfrm>
                <a:off x="4604" y="2160"/>
                <a:ext cx="91" cy="90"/>
              </a:xfrm>
              <a:prstGeom prst="rect">
                <a:avLst/>
              </a:prstGeom>
              <a:solidFill>
                <a:srgbClr val="FFCC00"/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97" name="Line 93"/>
              <p:cNvSpPr>
                <a:spLocks noChangeShapeType="1"/>
              </p:cNvSpPr>
              <p:nvPr/>
            </p:nvSpPr>
            <p:spPr bwMode="auto">
              <a:xfrm flipH="1">
                <a:off x="4649" y="2250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80167" tIns="40084" rIns="80167" bIns="40084" anchor="ctr"/>
              <a:lstStyle/>
              <a:p>
                <a:endParaRPr lang="en-US"/>
              </a:p>
            </p:txBody>
          </p:sp>
          <p:sp>
            <p:nvSpPr>
              <p:cNvPr id="47198" name="Line 94"/>
              <p:cNvSpPr>
                <a:spLocks noChangeShapeType="1"/>
              </p:cNvSpPr>
              <p:nvPr/>
            </p:nvSpPr>
            <p:spPr bwMode="auto">
              <a:xfrm>
                <a:off x="4422" y="2069"/>
                <a:ext cx="136" cy="4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9" name="Line 95"/>
              <p:cNvSpPr>
                <a:spLocks noChangeShapeType="1"/>
              </p:cNvSpPr>
              <p:nvPr/>
            </p:nvSpPr>
            <p:spPr bwMode="auto">
              <a:xfrm flipV="1">
                <a:off x="4740" y="2069"/>
                <a:ext cx="136" cy="4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785786" y="4357694"/>
            <a:ext cx="6840538" cy="1735137"/>
            <a:chOff x="612" y="2659"/>
            <a:chExt cx="4309" cy="1093"/>
          </a:xfrm>
        </p:grpSpPr>
        <p:sp>
          <p:nvSpPr>
            <p:cNvPr id="47201" name="Text Box 97"/>
            <p:cNvSpPr txBox="1">
              <a:spLocks noChangeArrowheads="1"/>
            </p:cNvSpPr>
            <p:nvPr/>
          </p:nvSpPr>
          <p:spPr bwMode="auto">
            <a:xfrm>
              <a:off x="612" y="2659"/>
              <a:ext cx="4309" cy="266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 b="1" dirty="0">
                  <a:latin typeface="Courier New" pitchFamily="49" charset="0"/>
                </a:rPr>
                <a:t>V</a:t>
              </a:r>
              <a:r>
                <a:rPr lang="en-GB" sz="2000" dirty="0">
                  <a:latin typeface="Courier New" pitchFamily="49" charset="0"/>
                </a:rPr>
                <a:t>{&lt;mod&gt;}&lt;op&gt;.&lt;type&gt;  &lt;</a:t>
              </a:r>
              <a:r>
                <a:rPr lang="en-GB" sz="2000" dirty="0" err="1">
                  <a:latin typeface="Courier New" pitchFamily="49" charset="0"/>
                </a:rPr>
                <a:t>Vd</a:t>
              </a:r>
              <a:r>
                <a:rPr lang="en-GB" sz="2000" dirty="0">
                  <a:latin typeface="Courier New" pitchFamily="49" charset="0"/>
                </a:rPr>
                <a:t>&gt;, &lt;</a:t>
              </a:r>
              <a:r>
                <a:rPr lang="en-GB" sz="2000" dirty="0" err="1">
                  <a:latin typeface="Courier New" pitchFamily="49" charset="0"/>
                </a:rPr>
                <a:t>Vn</a:t>
              </a:r>
              <a:r>
                <a:rPr lang="en-GB" sz="2000" dirty="0">
                  <a:latin typeface="Courier New" pitchFamily="49" charset="0"/>
                </a:rPr>
                <a:t>&gt;, &lt;</a:t>
              </a:r>
              <a:r>
                <a:rPr lang="en-GB" sz="2000" dirty="0" err="1">
                  <a:latin typeface="Courier New" pitchFamily="49" charset="0"/>
                </a:rPr>
                <a:t>Vm</a:t>
              </a:r>
              <a:r>
                <a:rPr lang="en-GB" sz="2000" dirty="0">
                  <a:latin typeface="Courier New" pitchFamily="49" charset="0"/>
                </a:rPr>
                <a:t>&gt;</a:t>
              </a:r>
            </a:p>
          </p:txBody>
        </p:sp>
        <p:sp>
          <p:nvSpPr>
            <p:cNvPr id="47202" name="Text Box 98"/>
            <p:cNvSpPr txBox="1">
              <a:spLocks noChangeArrowheads="1"/>
            </p:cNvSpPr>
            <p:nvPr/>
          </p:nvSpPr>
          <p:spPr bwMode="auto">
            <a:xfrm>
              <a:off x="657" y="2976"/>
              <a:ext cx="1814" cy="77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GB" b="1" dirty="0">
                  <a:latin typeface="Courier New" pitchFamily="49" charset="0"/>
                </a:rPr>
                <a:t>Add</a:t>
              </a:r>
            </a:p>
            <a:p>
              <a:pPr algn="l">
                <a:spcBef>
                  <a:spcPct val="50000"/>
                </a:spcBef>
              </a:pPr>
              <a:r>
                <a:rPr lang="en-GB" sz="1600" b="1" dirty="0">
                  <a:latin typeface="Courier New" pitchFamily="49" charset="0"/>
                </a:rPr>
                <a:t>VADD.I32   D0, </a:t>
              </a:r>
              <a:r>
                <a:rPr lang="en-GB" sz="1600" b="1" dirty="0" smtClean="0">
                  <a:latin typeface="Courier New" pitchFamily="49" charset="0"/>
                </a:rPr>
                <a:t>D1, D2</a:t>
              </a:r>
              <a:r>
                <a:rPr lang="en-GB" sz="1600" b="1" dirty="0">
                  <a:latin typeface="Courier New" pitchFamily="49" charset="0"/>
                </a:rPr>
                <a:t/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VADD.F32   Q0, Q1, Q2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VQADD.S16  Q0, Q1, Q2</a:t>
              </a:r>
              <a:endParaRPr lang="en-GB" sz="1600" dirty="0">
                <a:latin typeface="Courier New" pitchFamily="49" charset="0"/>
              </a:endParaRPr>
            </a:p>
          </p:txBody>
        </p:sp>
        <p:sp>
          <p:nvSpPr>
            <p:cNvPr id="47203" name="Text Box 99"/>
            <p:cNvSpPr txBox="1">
              <a:spLocks noChangeArrowheads="1"/>
            </p:cNvSpPr>
            <p:nvPr/>
          </p:nvSpPr>
          <p:spPr bwMode="auto">
            <a:xfrm>
              <a:off x="2880" y="2976"/>
              <a:ext cx="1814" cy="77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GB" b="1" dirty="0">
                  <a:latin typeface="Courier New" pitchFamily="49" charset="0"/>
                </a:rPr>
                <a:t>Shift Right</a:t>
              </a:r>
            </a:p>
            <a:p>
              <a:pPr algn="l">
                <a:spcBef>
                  <a:spcPct val="50000"/>
                </a:spcBef>
              </a:pPr>
              <a:r>
                <a:rPr lang="en-GB" sz="1600" b="1" dirty="0">
                  <a:latin typeface="Courier New" pitchFamily="49" charset="0"/>
                </a:rPr>
                <a:t>VSHR.U16   D0, D1, #5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VSHR.S16   D0, D1, #1</a:t>
              </a:r>
              <a:br>
                <a:rPr lang="en-GB" sz="1600" b="1" dirty="0">
                  <a:latin typeface="Courier New" pitchFamily="49" charset="0"/>
                </a:rPr>
              </a:br>
              <a:r>
                <a:rPr lang="en-GB" sz="1600" b="1" dirty="0">
                  <a:latin typeface="Courier New" pitchFamily="49" charset="0"/>
                </a:rPr>
                <a:t>VRSHR.S32  Q0, Q1, #7</a:t>
              </a:r>
              <a:endParaRPr lang="en-GB" sz="1600" dirty="0">
                <a:latin typeface="Courier New" pitchFamily="49" charset="0"/>
              </a:endParaRPr>
            </a:p>
          </p:txBody>
        </p:sp>
        <p:sp>
          <p:nvSpPr>
            <p:cNvPr id="47204" name="Rectangle 100"/>
            <p:cNvSpPr>
              <a:spLocks noChangeArrowheads="1"/>
            </p:cNvSpPr>
            <p:nvPr/>
          </p:nvSpPr>
          <p:spPr bwMode="auto">
            <a:xfrm>
              <a:off x="612" y="2976"/>
              <a:ext cx="4309" cy="772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on-DataTyp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2500362" y="-285776"/>
            <a:ext cx="14073286" cy="7429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Fused Data Type Conversion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196975"/>
            <a:ext cx="8159750" cy="4986338"/>
          </a:xfrm>
        </p:spPr>
        <p:txBody>
          <a:bodyPr/>
          <a:lstStyle/>
          <a:p>
            <a:r>
              <a:rPr lang="en-GB" sz="2800" dirty="0"/>
              <a:t>Promotion and demotion included in operations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sz="2800" dirty="0">
                <a:solidFill>
                  <a:schemeClr val="tx2"/>
                </a:solidFill>
              </a:rPr>
              <a:t>Dual View</a:t>
            </a:r>
            <a:r>
              <a:rPr lang="en-GB" sz="2800" dirty="0"/>
              <a:t> enables efficient use of register file</a:t>
            </a:r>
            <a:r>
              <a:rPr lang="en-GB" dirty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4348" y="2071678"/>
            <a:ext cx="3798888" cy="1282700"/>
            <a:chOff x="476" y="2069"/>
            <a:chExt cx="2393" cy="808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1020" y="2069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1020" y="2251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1066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1066" y="2296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 flipH="1">
              <a:off x="1202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1247" y="2115"/>
              <a:ext cx="0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1111" y="2478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1292" y="2069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292" y="2251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>
              <a:off x="1338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>
              <a:off x="1338" y="2296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 flipH="1">
              <a:off x="1474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>
              <a:off x="1519" y="2115"/>
              <a:ext cx="0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46" name="Rectangle 18"/>
            <p:cNvSpPr>
              <a:spLocks noChangeArrowheads="1"/>
            </p:cNvSpPr>
            <p:nvPr/>
          </p:nvSpPr>
          <p:spPr bwMode="auto">
            <a:xfrm>
              <a:off x="1383" y="2478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47" name="Rectangle 19"/>
            <p:cNvSpPr>
              <a:spLocks noChangeArrowheads="1"/>
            </p:cNvSpPr>
            <p:nvPr/>
          </p:nvSpPr>
          <p:spPr bwMode="auto">
            <a:xfrm>
              <a:off x="1565" y="2069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48" name="Rectangle 20"/>
            <p:cNvSpPr>
              <a:spLocks noChangeArrowheads="1"/>
            </p:cNvSpPr>
            <p:nvPr/>
          </p:nvSpPr>
          <p:spPr bwMode="auto">
            <a:xfrm>
              <a:off x="1565" y="2251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>
              <a:off x="1611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1611" y="2296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 flipH="1">
              <a:off x="1747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>
              <a:off x="1792" y="2115"/>
              <a:ext cx="0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>
              <a:off x="1656" y="2478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54" name="Rectangle 26"/>
            <p:cNvSpPr>
              <a:spLocks noChangeArrowheads="1"/>
            </p:cNvSpPr>
            <p:nvPr/>
          </p:nvSpPr>
          <p:spPr bwMode="auto">
            <a:xfrm>
              <a:off x="1837" y="2069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55" name="Rectangle 27"/>
            <p:cNvSpPr>
              <a:spLocks noChangeArrowheads="1"/>
            </p:cNvSpPr>
            <p:nvPr/>
          </p:nvSpPr>
          <p:spPr bwMode="auto">
            <a:xfrm>
              <a:off x="1837" y="2251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>
              <a:off x="1883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57" name="Line 29"/>
            <p:cNvSpPr>
              <a:spLocks noChangeShapeType="1"/>
            </p:cNvSpPr>
            <p:nvPr/>
          </p:nvSpPr>
          <p:spPr bwMode="auto">
            <a:xfrm>
              <a:off x="1883" y="2296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58" name="Line 30"/>
            <p:cNvSpPr>
              <a:spLocks noChangeShapeType="1"/>
            </p:cNvSpPr>
            <p:nvPr/>
          </p:nvSpPr>
          <p:spPr bwMode="auto">
            <a:xfrm flipH="1">
              <a:off x="2019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>
              <a:off x="2064" y="2115"/>
              <a:ext cx="0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60" name="Rectangle 32"/>
            <p:cNvSpPr>
              <a:spLocks noChangeArrowheads="1"/>
            </p:cNvSpPr>
            <p:nvPr/>
          </p:nvSpPr>
          <p:spPr bwMode="auto">
            <a:xfrm>
              <a:off x="1928" y="2478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61" name="Rectangle 33"/>
            <p:cNvSpPr>
              <a:spLocks noChangeArrowheads="1"/>
            </p:cNvSpPr>
            <p:nvPr/>
          </p:nvSpPr>
          <p:spPr bwMode="auto">
            <a:xfrm>
              <a:off x="476" y="2750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62" name="Rectangle 34"/>
            <p:cNvSpPr>
              <a:spLocks noChangeArrowheads="1"/>
            </p:cNvSpPr>
            <p:nvPr/>
          </p:nvSpPr>
          <p:spPr bwMode="auto">
            <a:xfrm>
              <a:off x="1020" y="2750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63" name="Rectangle 35"/>
            <p:cNvSpPr>
              <a:spLocks noChangeArrowheads="1"/>
            </p:cNvSpPr>
            <p:nvPr/>
          </p:nvSpPr>
          <p:spPr bwMode="auto">
            <a:xfrm>
              <a:off x="1564" y="2750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64" name="Rectangle 36"/>
            <p:cNvSpPr>
              <a:spLocks noChangeArrowheads="1"/>
            </p:cNvSpPr>
            <p:nvPr/>
          </p:nvSpPr>
          <p:spPr bwMode="auto">
            <a:xfrm>
              <a:off x="2109" y="2750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65" name="Line 37"/>
            <p:cNvSpPr>
              <a:spLocks noChangeShapeType="1"/>
            </p:cNvSpPr>
            <p:nvPr/>
          </p:nvSpPr>
          <p:spPr bwMode="auto">
            <a:xfrm>
              <a:off x="748" y="2659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66" name="Line 38"/>
            <p:cNvSpPr>
              <a:spLocks noChangeShapeType="1"/>
            </p:cNvSpPr>
            <p:nvPr/>
          </p:nvSpPr>
          <p:spPr bwMode="auto">
            <a:xfrm>
              <a:off x="1156" y="2568"/>
              <a:ext cx="0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67" name="Line 39"/>
            <p:cNvSpPr>
              <a:spLocks noChangeShapeType="1"/>
            </p:cNvSpPr>
            <p:nvPr/>
          </p:nvSpPr>
          <p:spPr bwMode="auto">
            <a:xfrm flipV="1">
              <a:off x="748" y="2614"/>
              <a:ext cx="408" cy="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68" name="Line 40"/>
            <p:cNvSpPr>
              <a:spLocks noChangeShapeType="1"/>
            </p:cNvSpPr>
            <p:nvPr/>
          </p:nvSpPr>
          <p:spPr bwMode="auto">
            <a:xfrm>
              <a:off x="1292" y="2659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69" name="Line 41"/>
            <p:cNvSpPr>
              <a:spLocks noChangeShapeType="1"/>
            </p:cNvSpPr>
            <p:nvPr/>
          </p:nvSpPr>
          <p:spPr bwMode="auto">
            <a:xfrm>
              <a:off x="1837" y="2659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70" name="Line 42"/>
            <p:cNvSpPr>
              <a:spLocks noChangeShapeType="1"/>
            </p:cNvSpPr>
            <p:nvPr/>
          </p:nvSpPr>
          <p:spPr bwMode="auto">
            <a:xfrm>
              <a:off x="2381" y="2659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71" name="Line 43"/>
            <p:cNvSpPr>
              <a:spLocks noChangeShapeType="1"/>
            </p:cNvSpPr>
            <p:nvPr/>
          </p:nvSpPr>
          <p:spPr bwMode="auto">
            <a:xfrm flipV="1">
              <a:off x="1292" y="2614"/>
              <a:ext cx="136" cy="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72" name="Line 44"/>
            <p:cNvSpPr>
              <a:spLocks noChangeShapeType="1"/>
            </p:cNvSpPr>
            <p:nvPr/>
          </p:nvSpPr>
          <p:spPr bwMode="auto">
            <a:xfrm flipH="1" flipV="1">
              <a:off x="1701" y="2614"/>
              <a:ext cx="136" cy="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 flipH="1" flipV="1">
              <a:off x="1973" y="2614"/>
              <a:ext cx="408" cy="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>
              <a:off x="1428" y="2568"/>
              <a:ext cx="0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75" name="Line 47"/>
            <p:cNvSpPr>
              <a:spLocks noChangeShapeType="1"/>
            </p:cNvSpPr>
            <p:nvPr/>
          </p:nvSpPr>
          <p:spPr bwMode="auto">
            <a:xfrm>
              <a:off x="1701" y="2568"/>
              <a:ext cx="0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76" name="Line 48"/>
            <p:cNvSpPr>
              <a:spLocks noChangeShapeType="1"/>
            </p:cNvSpPr>
            <p:nvPr/>
          </p:nvSpPr>
          <p:spPr bwMode="auto">
            <a:xfrm>
              <a:off x="1973" y="2568"/>
              <a:ext cx="0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77" name="Text Box 49"/>
            <p:cNvSpPr txBox="1">
              <a:spLocks noChangeArrowheads="1"/>
            </p:cNvSpPr>
            <p:nvPr/>
          </p:nvSpPr>
          <p:spPr bwMode="auto">
            <a:xfrm>
              <a:off x="2109" y="2069"/>
              <a:ext cx="216" cy="1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80167" tIns="40084" rIns="80167" bIns="40084">
              <a:spAutoFit/>
            </a:bodyPr>
            <a:lstStyle/>
            <a:p>
              <a:pPr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</a:pPr>
              <a:r>
                <a:rPr lang="en-GB" sz="1000" b="1">
                  <a:latin typeface="Courier New" pitchFamily="49" charset="0"/>
                </a:rPr>
                <a:t>Dn</a:t>
              </a:r>
            </a:p>
          </p:txBody>
        </p:sp>
        <p:sp>
          <p:nvSpPr>
            <p:cNvPr id="48178" name="Text Box 50"/>
            <p:cNvSpPr txBox="1">
              <a:spLocks noChangeArrowheads="1"/>
            </p:cNvSpPr>
            <p:nvPr/>
          </p:nvSpPr>
          <p:spPr bwMode="auto">
            <a:xfrm>
              <a:off x="2109" y="2251"/>
              <a:ext cx="216" cy="1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80167" tIns="40084" rIns="80167" bIns="40084">
              <a:spAutoFit/>
            </a:bodyPr>
            <a:lstStyle/>
            <a:p>
              <a:pPr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</a:pPr>
              <a:r>
                <a:rPr lang="en-GB" sz="1000" b="1">
                  <a:latin typeface="Courier New" pitchFamily="49" charset="0"/>
                </a:rPr>
                <a:t>Dm</a:t>
              </a:r>
            </a:p>
          </p:txBody>
        </p:sp>
        <p:sp>
          <p:nvSpPr>
            <p:cNvPr id="48179" name="Text Box 51"/>
            <p:cNvSpPr txBox="1">
              <a:spLocks noChangeArrowheads="1"/>
            </p:cNvSpPr>
            <p:nvPr/>
          </p:nvSpPr>
          <p:spPr bwMode="auto">
            <a:xfrm>
              <a:off x="2653" y="2750"/>
              <a:ext cx="216" cy="1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80167" tIns="40084" rIns="80167" bIns="40084">
              <a:spAutoFit/>
            </a:bodyPr>
            <a:lstStyle/>
            <a:p>
              <a:pPr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</a:pPr>
              <a:r>
                <a:rPr lang="en-GB" sz="1000" b="1">
                  <a:latin typeface="Courier New" pitchFamily="49" charset="0"/>
                </a:rPr>
                <a:t>Qd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286248" y="2071678"/>
            <a:ext cx="3798887" cy="1138238"/>
            <a:chOff x="3107" y="2160"/>
            <a:chExt cx="2393" cy="717"/>
          </a:xfrm>
        </p:grpSpPr>
        <p:sp>
          <p:nvSpPr>
            <p:cNvPr id="48181" name="Rectangle 53"/>
            <p:cNvSpPr>
              <a:spLocks noChangeArrowheads="1"/>
            </p:cNvSpPr>
            <p:nvPr/>
          </p:nvSpPr>
          <p:spPr bwMode="auto">
            <a:xfrm>
              <a:off x="3107" y="2160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82" name="Rectangle 54"/>
            <p:cNvSpPr>
              <a:spLocks noChangeArrowheads="1"/>
            </p:cNvSpPr>
            <p:nvPr/>
          </p:nvSpPr>
          <p:spPr bwMode="auto">
            <a:xfrm>
              <a:off x="3651" y="2160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83" name="Rectangle 55"/>
            <p:cNvSpPr>
              <a:spLocks noChangeArrowheads="1"/>
            </p:cNvSpPr>
            <p:nvPr/>
          </p:nvSpPr>
          <p:spPr bwMode="auto">
            <a:xfrm>
              <a:off x="4195" y="2160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84" name="Rectangle 56"/>
            <p:cNvSpPr>
              <a:spLocks noChangeArrowheads="1"/>
            </p:cNvSpPr>
            <p:nvPr/>
          </p:nvSpPr>
          <p:spPr bwMode="auto">
            <a:xfrm>
              <a:off x="4740" y="2160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85" name="Rectangle 57"/>
            <p:cNvSpPr>
              <a:spLocks noChangeArrowheads="1"/>
            </p:cNvSpPr>
            <p:nvPr/>
          </p:nvSpPr>
          <p:spPr bwMode="auto">
            <a:xfrm>
              <a:off x="3651" y="2750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86" name="Rectangle 58"/>
            <p:cNvSpPr>
              <a:spLocks noChangeArrowheads="1"/>
            </p:cNvSpPr>
            <p:nvPr/>
          </p:nvSpPr>
          <p:spPr bwMode="auto">
            <a:xfrm>
              <a:off x="3923" y="2750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87" name="Rectangle 59"/>
            <p:cNvSpPr>
              <a:spLocks noChangeArrowheads="1"/>
            </p:cNvSpPr>
            <p:nvPr/>
          </p:nvSpPr>
          <p:spPr bwMode="auto">
            <a:xfrm>
              <a:off x="4196" y="2750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88" name="Rectangle 60"/>
            <p:cNvSpPr>
              <a:spLocks noChangeArrowheads="1"/>
            </p:cNvSpPr>
            <p:nvPr/>
          </p:nvSpPr>
          <p:spPr bwMode="auto">
            <a:xfrm>
              <a:off x="4468" y="2750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89" name="Line 61"/>
            <p:cNvSpPr>
              <a:spLocks noChangeShapeType="1"/>
            </p:cNvSpPr>
            <p:nvPr/>
          </p:nvSpPr>
          <p:spPr bwMode="auto">
            <a:xfrm>
              <a:off x="3787" y="2387"/>
              <a:ext cx="0" cy="1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90" name="Line 62"/>
            <p:cNvSpPr>
              <a:spLocks noChangeShapeType="1"/>
            </p:cNvSpPr>
            <p:nvPr/>
          </p:nvSpPr>
          <p:spPr bwMode="auto">
            <a:xfrm flipH="1">
              <a:off x="3833" y="2432"/>
              <a:ext cx="136" cy="1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91" name="Rectangle 63"/>
            <p:cNvSpPr>
              <a:spLocks noChangeArrowheads="1"/>
            </p:cNvSpPr>
            <p:nvPr/>
          </p:nvSpPr>
          <p:spPr bwMode="auto">
            <a:xfrm>
              <a:off x="3741" y="2523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92" name="Rectangle 64"/>
            <p:cNvSpPr>
              <a:spLocks noChangeArrowheads="1"/>
            </p:cNvSpPr>
            <p:nvPr/>
          </p:nvSpPr>
          <p:spPr bwMode="auto">
            <a:xfrm>
              <a:off x="4013" y="2523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93" name="Rectangle 65"/>
            <p:cNvSpPr>
              <a:spLocks noChangeArrowheads="1"/>
            </p:cNvSpPr>
            <p:nvPr/>
          </p:nvSpPr>
          <p:spPr bwMode="auto">
            <a:xfrm>
              <a:off x="4286" y="2523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94" name="Rectangle 66"/>
            <p:cNvSpPr>
              <a:spLocks noChangeArrowheads="1"/>
            </p:cNvSpPr>
            <p:nvPr/>
          </p:nvSpPr>
          <p:spPr bwMode="auto">
            <a:xfrm>
              <a:off x="4558" y="2523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>
              <a:off x="3787" y="2614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>
              <a:off x="3379" y="2341"/>
              <a:ext cx="408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97" name="Line 69"/>
            <p:cNvSpPr>
              <a:spLocks noChangeShapeType="1"/>
            </p:cNvSpPr>
            <p:nvPr/>
          </p:nvSpPr>
          <p:spPr bwMode="auto">
            <a:xfrm>
              <a:off x="4059" y="2614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98" name="Line 70"/>
            <p:cNvSpPr>
              <a:spLocks noChangeShapeType="1"/>
            </p:cNvSpPr>
            <p:nvPr/>
          </p:nvSpPr>
          <p:spPr bwMode="auto">
            <a:xfrm>
              <a:off x="4332" y="2614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199" name="Line 71"/>
            <p:cNvSpPr>
              <a:spLocks noChangeShapeType="1"/>
            </p:cNvSpPr>
            <p:nvPr/>
          </p:nvSpPr>
          <p:spPr bwMode="auto">
            <a:xfrm>
              <a:off x="4604" y="2614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200" name="Line 72"/>
            <p:cNvSpPr>
              <a:spLocks noChangeShapeType="1"/>
            </p:cNvSpPr>
            <p:nvPr/>
          </p:nvSpPr>
          <p:spPr bwMode="auto">
            <a:xfrm>
              <a:off x="3969" y="2432"/>
              <a:ext cx="117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201" name="Line 73"/>
            <p:cNvSpPr>
              <a:spLocks noChangeShapeType="1"/>
            </p:cNvSpPr>
            <p:nvPr/>
          </p:nvSpPr>
          <p:spPr bwMode="auto">
            <a:xfrm>
              <a:off x="3379" y="220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202" name="Line 74"/>
            <p:cNvSpPr>
              <a:spLocks noChangeShapeType="1"/>
            </p:cNvSpPr>
            <p:nvPr/>
          </p:nvSpPr>
          <p:spPr bwMode="auto">
            <a:xfrm>
              <a:off x="4468" y="220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203" name="Line 75"/>
            <p:cNvSpPr>
              <a:spLocks noChangeShapeType="1"/>
            </p:cNvSpPr>
            <p:nvPr/>
          </p:nvSpPr>
          <p:spPr bwMode="auto">
            <a:xfrm>
              <a:off x="3923" y="220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204" name="Line 76"/>
            <p:cNvSpPr>
              <a:spLocks noChangeShapeType="1"/>
            </p:cNvSpPr>
            <p:nvPr/>
          </p:nvSpPr>
          <p:spPr bwMode="auto">
            <a:xfrm>
              <a:off x="5012" y="220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205" name="Line 77"/>
            <p:cNvSpPr>
              <a:spLocks noChangeShapeType="1"/>
            </p:cNvSpPr>
            <p:nvPr/>
          </p:nvSpPr>
          <p:spPr bwMode="auto">
            <a:xfrm flipH="1">
              <a:off x="4105" y="2432"/>
              <a:ext cx="136" cy="1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206" name="Line 78"/>
            <p:cNvSpPr>
              <a:spLocks noChangeShapeType="1"/>
            </p:cNvSpPr>
            <p:nvPr/>
          </p:nvSpPr>
          <p:spPr bwMode="auto">
            <a:xfrm flipH="1">
              <a:off x="4377" y="2432"/>
              <a:ext cx="136" cy="1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207" name="Line 79"/>
            <p:cNvSpPr>
              <a:spLocks noChangeShapeType="1"/>
            </p:cNvSpPr>
            <p:nvPr/>
          </p:nvSpPr>
          <p:spPr bwMode="auto">
            <a:xfrm flipH="1">
              <a:off x="4649" y="2432"/>
              <a:ext cx="136" cy="1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208" name="Line 80"/>
            <p:cNvSpPr>
              <a:spLocks noChangeShapeType="1"/>
            </p:cNvSpPr>
            <p:nvPr/>
          </p:nvSpPr>
          <p:spPr bwMode="auto">
            <a:xfrm>
              <a:off x="4059" y="2387"/>
              <a:ext cx="0" cy="1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209" name="Line 81"/>
            <p:cNvSpPr>
              <a:spLocks noChangeShapeType="1"/>
            </p:cNvSpPr>
            <p:nvPr/>
          </p:nvSpPr>
          <p:spPr bwMode="auto">
            <a:xfrm>
              <a:off x="4332" y="2387"/>
              <a:ext cx="0" cy="1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210" name="Line 82"/>
            <p:cNvSpPr>
              <a:spLocks noChangeShapeType="1"/>
            </p:cNvSpPr>
            <p:nvPr/>
          </p:nvSpPr>
          <p:spPr bwMode="auto">
            <a:xfrm>
              <a:off x="4604" y="2387"/>
              <a:ext cx="0" cy="1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211" name="Line 83"/>
            <p:cNvSpPr>
              <a:spLocks noChangeShapeType="1"/>
            </p:cNvSpPr>
            <p:nvPr/>
          </p:nvSpPr>
          <p:spPr bwMode="auto">
            <a:xfrm flipV="1">
              <a:off x="4604" y="2342"/>
              <a:ext cx="408" cy="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212" name="Line 84"/>
            <p:cNvSpPr>
              <a:spLocks noChangeShapeType="1"/>
            </p:cNvSpPr>
            <p:nvPr/>
          </p:nvSpPr>
          <p:spPr bwMode="auto">
            <a:xfrm>
              <a:off x="3923" y="2341"/>
              <a:ext cx="136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213" name="Line 85"/>
            <p:cNvSpPr>
              <a:spLocks noChangeShapeType="1"/>
            </p:cNvSpPr>
            <p:nvPr/>
          </p:nvSpPr>
          <p:spPr bwMode="auto">
            <a:xfrm flipV="1">
              <a:off x="4332" y="2341"/>
              <a:ext cx="136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214" name="Text Box 86"/>
            <p:cNvSpPr txBox="1">
              <a:spLocks noChangeArrowheads="1"/>
            </p:cNvSpPr>
            <p:nvPr/>
          </p:nvSpPr>
          <p:spPr bwMode="auto">
            <a:xfrm>
              <a:off x="5284" y="2160"/>
              <a:ext cx="216" cy="1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80167" tIns="40084" rIns="80167" bIns="40084">
              <a:spAutoFit/>
            </a:bodyPr>
            <a:lstStyle/>
            <a:p>
              <a:pPr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</a:pPr>
              <a:r>
                <a:rPr lang="en-GB" sz="1000" b="1">
                  <a:latin typeface="Courier New" pitchFamily="49" charset="0"/>
                </a:rPr>
                <a:t>Qn</a:t>
              </a:r>
            </a:p>
          </p:txBody>
        </p:sp>
        <p:sp>
          <p:nvSpPr>
            <p:cNvPr id="48215" name="Text Box 87"/>
            <p:cNvSpPr txBox="1">
              <a:spLocks noChangeArrowheads="1"/>
            </p:cNvSpPr>
            <p:nvPr/>
          </p:nvSpPr>
          <p:spPr bwMode="auto">
            <a:xfrm>
              <a:off x="4740" y="2750"/>
              <a:ext cx="216" cy="1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80167" tIns="40084" rIns="80167" bIns="40084">
              <a:spAutoFit/>
            </a:bodyPr>
            <a:lstStyle/>
            <a:p>
              <a:pPr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</a:pPr>
              <a:r>
                <a:rPr lang="en-GB" sz="1000" b="1">
                  <a:latin typeface="Courier New" pitchFamily="49" charset="0"/>
                </a:rPr>
                <a:t>Dd</a:t>
              </a:r>
            </a:p>
          </p:txBody>
        </p:sp>
        <p:sp>
          <p:nvSpPr>
            <p:cNvPr id="48216" name="Text Box 88"/>
            <p:cNvSpPr txBox="1">
              <a:spLocks noChangeArrowheads="1"/>
            </p:cNvSpPr>
            <p:nvPr/>
          </p:nvSpPr>
          <p:spPr bwMode="auto">
            <a:xfrm>
              <a:off x="5103" y="2387"/>
              <a:ext cx="216" cy="1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80167" tIns="40084" rIns="80167" bIns="40084">
              <a:spAutoFit/>
            </a:bodyPr>
            <a:lstStyle/>
            <a:p>
              <a:pPr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</a:pPr>
              <a:r>
                <a:rPr lang="en-GB" sz="1000" b="1">
                  <a:latin typeface="Courier New" pitchFamily="49" charset="0"/>
                </a:rPr>
                <a:t>#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 Syntax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28641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V{&lt;</a:t>
            </a:r>
            <a:r>
              <a:rPr lang="en-GB" sz="2400" dirty="0" smtClean="0">
                <a:solidFill>
                  <a:srgbClr val="92D050"/>
                </a:solidFill>
              </a:rPr>
              <a:t>mod</a:t>
            </a:r>
            <a:r>
              <a:rPr lang="en-GB" sz="2400" dirty="0" smtClean="0"/>
              <a:t>&gt;}&lt;</a:t>
            </a:r>
            <a:r>
              <a:rPr lang="en-GB" sz="2400" dirty="0" smtClean="0">
                <a:solidFill>
                  <a:srgbClr val="FF0000"/>
                </a:solidFill>
              </a:rPr>
              <a:t>op</a:t>
            </a:r>
            <a:r>
              <a:rPr lang="en-GB" sz="2400" dirty="0" smtClean="0"/>
              <a:t>&gt;{&lt;</a:t>
            </a:r>
            <a:r>
              <a:rPr lang="en-GB" sz="2400" dirty="0" smtClean="0">
                <a:solidFill>
                  <a:srgbClr val="00B0F0"/>
                </a:solidFill>
              </a:rPr>
              <a:t>shape</a:t>
            </a:r>
            <a:r>
              <a:rPr lang="en-GB" sz="2400" dirty="0" smtClean="0"/>
              <a:t>&gt;}&lt;.</a:t>
            </a:r>
            <a:r>
              <a:rPr lang="en-GB" sz="2400" dirty="0" err="1" smtClean="0"/>
              <a:t>dt</a:t>
            </a:r>
            <a:r>
              <a:rPr lang="en-GB" sz="2400" dirty="0" smtClean="0"/>
              <a:t>&gt; &lt;</a:t>
            </a:r>
            <a:r>
              <a:rPr lang="en-GB" sz="2400" dirty="0" err="1" smtClean="0"/>
              <a:t>dest</a:t>
            </a:r>
            <a:r>
              <a:rPr lang="en-GB" sz="2400" dirty="0" smtClean="0"/>
              <a:t>&gt;, src1, src2</a:t>
            </a:r>
          </a:p>
          <a:p>
            <a:r>
              <a:rPr lang="en-GB" sz="2400" dirty="0" smtClean="0"/>
              <a:t>Highly Orthogonal but not all combinations supported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&lt;op&gt; - </a:t>
            </a:r>
            <a:r>
              <a:rPr lang="en-GB" sz="2400" dirty="0" smtClean="0"/>
              <a:t>Instruction Operation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ADD,  SUB,  MUL,  MLA,  MLS, MAX,  MIN,  ABS,  ABD, SHR,  SHL, MOV</a:t>
            </a:r>
          </a:p>
          <a:p>
            <a:r>
              <a:rPr lang="en-GB" sz="2400" dirty="0" smtClean="0">
                <a:solidFill>
                  <a:srgbClr val="92D050"/>
                </a:solidFill>
              </a:rPr>
              <a:t>&lt;mod&gt; - </a:t>
            </a:r>
            <a:r>
              <a:rPr lang="en-GB" sz="2400" dirty="0" smtClean="0"/>
              <a:t>Instruction Modifier(s)</a:t>
            </a:r>
          </a:p>
          <a:p>
            <a:pPr lvl="1"/>
            <a:r>
              <a:rPr lang="en-GB" sz="2000" dirty="0" smtClean="0">
                <a:solidFill>
                  <a:srgbClr val="92D050"/>
                </a:solidFill>
              </a:rPr>
              <a:t>Q: </a:t>
            </a:r>
            <a:r>
              <a:rPr lang="en-GB" sz="2000" dirty="0" smtClean="0"/>
              <a:t>Use saturating arithmetic e.g. V</a:t>
            </a:r>
            <a:r>
              <a:rPr lang="en-GB" sz="2000" dirty="0" smtClean="0">
                <a:solidFill>
                  <a:srgbClr val="92D050"/>
                </a:solidFill>
              </a:rPr>
              <a:t>Q</a:t>
            </a:r>
            <a:r>
              <a:rPr lang="en-GB" sz="2000" dirty="0" smtClean="0">
                <a:solidFill>
                  <a:srgbClr val="FF0000"/>
                </a:solidFill>
              </a:rPr>
              <a:t>ADD</a:t>
            </a:r>
          </a:p>
          <a:p>
            <a:pPr lvl="1"/>
            <a:r>
              <a:rPr lang="en-GB" sz="2000" dirty="0" smtClean="0">
                <a:solidFill>
                  <a:srgbClr val="92D050"/>
                </a:solidFill>
              </a:rPr>
              <a:t>H: </a:t>
            </a:r>
            <a:r>
              <a:rPr lang="en-GB" sz="2000" dirty="0" smtClean="0"/>
              <a:t>Halve the result e.g. V</a:t>
            </a:r>
            <a:r>
              <a:rPr lang="en-GB" sz="2000" dirty="0" smtClean="0">
                <a:solidFill>
                  <a:srgbClr val="92D050"/>
                </a:solidFill>
              </a:rPr>
              <a:t>H</a:t>
            </a:r>
            <a:r>
              <a:rPr lang="en-GB" sz="2000" dirty="0" smtClean="0">
                <a:solidFill>
                  <a:srgbClr val="FF0000"/>
                </a:solidFill>
              </a:rPr>
              <a:t>ADD</a:t>
            </a:r>
          </a:p>
          <a:p>
            <a:pPr lvl="1"/>
            <a:r>
              <a:rPr lang="en-GB" sz="2000" dirty="0" smtClean="0">
                <a:solidFill>
                  <a:srgbClr val="92D050"/>
                </a:solidFill>
              </a:rPr>
              <a:t>D: </a:t>
            </a:r>
            <a:r>
              <a:rPr lang="en-GB" sz="2000" dirty="0" smtClean="0"/>
              <a:t>Double the result e.g. V</a:t>
            </a:r>
            <a:r>
              <a:rPr lang="en-GB" sz="2000" dirty="0" smtClean="0">
                <a:solidFill>
                  <a:srgbClr val="92D050"/>
                </a:solidFill>
              </a:rPr>
              <a:t>QD</a:t>
            </a:r>
            <a:r>
              <a:rPr lang="en-GB" sz="2000" dirty="0" smtClean="0">
                <a:solidFill>
                  <a:srgbClr val="FF0000"/>
                </a:solidFill>
              </a:rPr>
              <a:t>MUL</a:t>
            </a:r>
          </a:p>
          <a:p>
            <a:pPr lvl="1"/>
            <a:r>
              <a:rPr lang="en-GB" sz="2000" dirty="0" smtClean="0">
                <a:solidFill>
                  <a:srgbClr val="92D050"/>
                </a:solidFill>
              </a:rPr>
              <a:t>R: </a:t>
            </a:r>
            <a:r>
              <a:rPr lang="en-GB" sz="2000" dirty="0" smtClean="0"/>
              <a:t>Rounding the result e.g. V</a:t>
            </a:r>
            <a:r>
              <a:rPr lang="en-GB" sz="2000" dirty="0" smtClean="0">
                <a:solidFill>
                  <a:srgbClr val="92D050"/>
                </a:solidFill>
              </a:rPr>
              <a:t>RH</a:t>
            </a:r>
            <a:r>
              <a:rPr lang="en-GB" sz="2000" dirty="0" smtClean="0">
                <a:solidFill>
                  <a:srgbClr val="FF0000"/>
                </a:solidFill>
              </a:rPr>
              <a:t>ADD</a:t>
            </a:r>
          </a:p>
          <a:p>
            <a:r>
              <a:rPr lang="en-GB" sz="2400" dirty="0" smtClean="0">
                <a:solidFill>
                  <a:srgbClr val="00B0F0"/>
                </a:solidFill>
              </a:rPr>
              <a:t>&lt;Shape&gt; - </a:t>
            </a:r>
            <a:r>
              <a:rPr lang="en-GB" sz="2400" dirty="0" smtClean="0"/>
              <a:t>Operand promotion or demotion</a:t>
            </a:r>
          </a:p>
          <a:p>
            <a:pPr lvl="1"/>
            <a:r>
              <a:rPr lang="en-GB" sz="2000" dirty="0" smtClean="0">
                <a:solidFill>
                  <a:srgbClr val="00B0F0"/>
                </a:solidFill>
              </a:rPr>
              <a:t>L :</a:t>
            </a:r>
            <a:r>
              <a:rPr lang="en-GB" sz="2000" dirty="0" smtClean="0"/>
              <a:t> Double operand width e.g. V</a:t>
            </a:r>
            <a:r>
              <a:rPr lang="en-GB" sz="2000" dirty="0" smtClean="0">
                <a:solidFill>
                  <a:srgbClr val="92D050"/>
                </a:solidFill>
              </a:rPr>
              <a:t>QD</a:t>
            </a:r>
            <a:r>
              <a:rPr lang="en-GB" sz="2000" dirty="0" smtClean="0">
                <a:solidFill>
                  <a:srgbClr val="FF0000"/>
                </a:solidFill>
              </a:rPr>
              <a:t>MUL</a:t>
            </a:r>
            <a:r>
              <a:rPr lang="en-GB" sz="2000" dirty="0" smtClean="0">
                <a:solidFill>
                  <a:srgbClr val="00B0F0"/>
                </a:solidFill>
              </a:rPr>
              <a:t>L</a:t>
            </a:r>
          </a:p>
          <a:p>
            <a:pPr lvl="1"/>
            <a:r>
              <a:rPr lang="en-GB" sz="2000" dirty="0" smtClean="0">
                <a:solidFill>
                  <a:srgbClr val="00B0F0"/>
                </a:solidFill>
              </a:rPr>
              <a:t>N: </a:t>
            </a:r>
            <a:r>
              <a:rPr lang="en-GB" sz="2000" dirty="0" smtClean="0"/>
              <a:t>Halve result width e.g. V</a:t>
            </a:r>
            <a:r>
              <a:rPr lang="en-GB" sz="2000" dirty="0" smtClean="0">
                <a:solidFill>
                  <a:srgbClr val="92D050"/>
                </a:solidFill>
              </a:rPr>
              <a:t>QR</a:t>
            </a:r>
            <a:r>
              <a:rPr lang="en-GB" sz="2000" dirty="0" smtClean="0">
                <a:solidFill>
                  <a:srgbClr val="FF0000"/>
                </a:solidFill>
              </a:rPr>
              <a:t>SHR</a:t>
            </a:r>
            <a:r>
              <a:rPr lang="en-GB" sz="2000" dirty="0" smtClean="0"/>
              <a:t>N</a:t>
            </a:r>
            <a:endParaRPr lang="en-GB" sz="2000" dirty="0" smtClean="0">
              <a:solidFill>
                <a:srgbClr val="00B0F0"/>
              </a:solidFill>
            </a:endParaRPr>
          </a:p>
          <a:p>
            <a:pPr lvl="1"/>
            <a:r>
              <a:rPr lang="en-GB" sz="2000" dirty="0" smtClean="0">
                <a:solidFill>
                  <a:srgbClr val="00B0F0"/>
                </a:solidFill>
              </a:rPr>
              <a:t>W:</a:t>
            </a:r>
            <a:r>
              <a:rPr lang="en-GB" sz="2000" dirty="0" smtClean="0"/>
              <a:t> Double the width of the last operand e.g. V</a:t>
            </a:r>
            <a:r>
              <a:rPr lang="en-GB" sz="2000" dirty="0" smtClean="0">
                <a:solidFill>
                  <a:srgbClr val="FF0000"/>
                </a:solidFill>
              </a:rPr>
              <a:t>ADD</a:t>
            </a:r>
            <a:r>
              <a:rPr lang="en-GB" sz="2000" dirty="0" smtClean="0">
                <a:solidFill>
                  <a:srgbClr val="00B0F0"/>
                </a:solidFill>
              </a:rPr>
              <a:t>W</a:t>
            </a:r>
          </a:p>
          <a:p>
            <a:pPr lvl="1"/>
            <a:endParaRPr lang="en-GB" sz="2000" dirty="0" smtClean="0">
              <a:solidFill>
                <a:srgbClr val="92D050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 Syntax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28641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V{&lt;</a:t>
            </a:r>
            <a:r>
              <a:rPr lang="en-GB" sz="2400" dirty="0" smtClean="0">
                <a:solidFill>
                  <a:srgbClr val="92D050"/>
                </a:solidFill>
              </a:rPr>
              <a:t>mod</a:t>
            </a:r>
            <a:r>
              <a:rPr lang="en-GB" sz="2400" dirty="0" smtClean="0"/>
              <a:t>&gt;}&lt;</a:t>
            </a:r>
            <a:r>
              <a:rPr lang="en-GB" sz="2400" dirty="0" smtClean="0">
                <a:solidFill>
                  <a:srgbClr val="FF0000"/>
                </a:solidFill>
              </a:rPr>
              <a:t>op</a:t>
            </a:r>
            <a:r>
              <a:rPr lang="en-GB" sz="2400" dirty="0" smtClean="0"/>
              <a:t>&gt;{&lt;</a:t>
            </a:r>
            <a:r>
              <a:rPr lang="en-GB" sz="2400" dirty="0" smtClean="0">
                <a:solidFill>
                  <a:srgbClr val="00B0F0"/>
                </a:solidFill>
              </a:rPr>
              <a:t>shape</a:t>
            </a:r>
            <a:r>
              <a:rPr lang="en-GB" sz="2400" dirty="0" smtClean="0"/>
              <a:t>&gt;}&lt;.</a:t>
            </a:r>
            <a:r>
              <a:rPr lang="en-GB" sz="2400" dirty="0" err="1" smtClean="0"/>
              <a:t>dt</a:t>
            </a:r>
            <a:r>
              <a:rPr lang="en-GB" sz="2400" dirty="0" smtClean="0"/>
              <a:t>&gt; &lt;</a:t>
            </a:r>
            <a:r>
              <a:rPr lang="en-GB" sz="2400" dirty="0" err="1" smtClean="0"/>
              <a:t>dest</a:t>
            </a:r>
            <a:r>
              <a:rPr lang="en-GB" sz="2400" dirty="0" smtClean="0"/>
              <a:t>&gt;, src1, src2</a:t>
            </a:r>
          </a:p>
          <a:p>
            <a:r>
              <a:rPr lang="en-GB" sz="2400" dirty="0" smtClean="0"/>
              <a:t>&lt;.</a:t>
            </a:r>
            <a:r>
              <a:rPr lang="en-GB" sz="2400" dirty="0" err="1" smtClean="0"/>
              <a:t>dt</a:t>
            </a:r>
            <a:r>
              <a:rPr lang="en-GB" sz="2400" dirty="0" smtClean="0"/>
              <a:t>&gt; - Data Type</a:t>
            </a:r>
          </a:p>
          <a:p>
            <a:pPr lvl="1"/>
            <a:r>
              <a:rPr lang="en-GB" sz="2000" dirty="0" smtClean="0"/>
              <a:t>S16</a:t>
            </a:r>
          </a:p>
          <a:p>
            <a:pPr lvl="1"/>
            <a:r>
              <a:rPr lang="en-GB" sz="2000" dirty="0" smtClean="0"/>
              <a:t>S32</a:t>
            </a:r>
          </a:p>
          <a:p>
            <a:pPr lvl="1"/>
            <a:r>
              <a:rPr lang="en-GB" sz="2000" dirty="0" smtClean="0"/>
              <a:t>S64</a:t>
            </a:r>
          </a:p>
          <a:p>
            <a:pPr lvl="1"/>
            <a:r>
              <a:rPr lang="en-GB" sz="2000" dirty="0" smtClean="0"/>
              <a:t>U8</a:t>
            </a:r>
          </a:p>
          <a:p>
            <a:pPr lvl="1"/>
            <a:r>
              <a:rPr lang="en-GB" sz="2000" dirty="0" smtClean="0"/>
              <a:t>U16</a:t>
            </a:r>
          </a:p>
          <a:p>
            <a:pPr lvl="1"/>
            <a:r>
              <a:rPr lang="en-GB" sz="2000" dirty="0" smtClean="0"/>
              <a:t>U32</a:t>
            </a:r>
          </a:p>
          <a:p>
            <a:pPr lvl="1"/>
            <a:r>
              <a:rPr lang="en-GB" sz="2000" dirty="0" smtClean="0"/>
              <a:t>U64</a:t>
            </a:r>
          </a:p>
          <a:p>
            <a:pPr lvl="1"/>
            <a:r>
              <a:rPr lang="en-GB" sz="2000" dirty="0" smtClean="0"/>
              <a:t>F32</a:t>
            </a:r>
          </a:p>
          <a:p>
            <a:pPr lvl="1">
              <a:buNone/>
            </a:pPr>
            <a:endParaRPr lang="en-US" sz="2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Instructions 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</a:t>
            </a:r>
            <a:r>
              <a:rPr lang="en-GB" dirty="0" smtClean="0">
                <a:solidFill>
                  <a:srgbClr val="FF0000"/>
                </a:solidFill>
              </a:rPr>
              <a:t>ADD</a:t>
            </a:r>
            <a:r>
              <a:rPr lang="en-GB" dirty="0" smtClean="0">
                <a:solidFill>
                  <a:srgbClr val="00B0F0"/>
                </a:solidFill>
              </a:rPr>
              <a:t>L</a:t>
            </a:r>
            <a:r>
              <a:rPr lang="en-GB" dirty="0" smtClean="0"/>
              <a:t>.s16    </a:t>
            </a:r>
            <a:r>
              <a:rPr lang="en-GB" dirty="0" err="1" smtClean="0"/>
              <a:t>Qd</a:t>
            </a:r>
            <a:r>
              <a:rPr lang="en-GB" dirty="0" smtClean="0"/>
              <a:t>, </a:t>
            </a:r>
            <a:r>
              <a:rPr lang="en-GB" dirty="0" err="1" smtClean="0"/>
              <a:t>Dn</a:t>
            </a:r>
            <a:r>
              <a:rPr lang="en-GB" dirty="0" smtClean="0"/>
              <a:t>, Dm</a:t>
            </a:r>
          </a:p>
          <a:p>
            <a:pPr lvl="1"/>
            <a:r>
              <a:rPr lang="en-GB" dirty="0" smtClean="0"/>
              <a:t>For (</a:t>
            </a:r>
            <a:r>
              <a:rPr lang="en-GB" dirty="0" err="1" smtClean="0"/>
              <a:t>i</a:t>
            </a:r>
            <a:r>
              <a:rPr lang="en-GB" dirty="0" smtClean="0"/>
              <a:t>=0; </a:t>
            </a:r>
            <a:r>
              <a:rPr lang="en-GB" dirty="0" err="1" smtClean="0"/>
              <a:t>i</a:t>
            </a:r>
            <a:r>
              <a:rPr lang="en-GB" dirty="0" smtClean="0"/>
              <a:t>&lt; 3;i++)</a:t>
            </a:r>
          </a:p>
          <a:p>
            <a:pPr lvl="1"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Qd</a:t>
            </a:r>
            <a:r>
              <a:rPr lang="en-GB" dirty="0" smtClean="0"/>
              <a:t>[</a:t>
            </a:r>
            <a:r>
              <a:rPr lang="en-GB" dirty="0" err="1" smtClean="0"/>
              <a:t>i</a:t>
            </a:r>
            <a:r>
              <a:rPr lang="en-GB" dirty="0" smtClean="0"/>
              <a:t>]  = (long)</a:t>
            </a:r>
            <a:r>
              <a:rPr lang="en-GB" dirty="0" err="1" smtClean="0"/>
              <a:t>Dn</a:t>
            </a:r>
            <a:r>
              <a:rPr lang="en-GB" dirty="0" smtClean="0"/>
              <a:t>[</a:t>
            </a:r>
            <a:r>
              <a:rPr lang="en-GB" dirty="0" err="1" smtClean="0"/>
              <a:t>i</a:t>
            </a:r>
            <a:r>
              <a:rPr lang="en-GB" dirty="0" smtClean="0"/>
              <a:t>] + (long)Dm[</a:t>
            </a:r>
            <a:r>
              <a:rPr lang="en-GB" dirty="0" err="1" smtClean="0"/>
              <a:t>i</a:t>
            </a:r>
            <a:r>
              <a:rPr lang="en-GB" dirty="0" smtClean="0"/>
              <a:t>]   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43108" y="3571876"/>
            <a:ext cx="3798888" cy="1282700"/>
            <a:chOff x="476" y="2069"/>
            <a:chExt cx="2393" cy="80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020" y="2069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020" y="2251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066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066" y="2296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1202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247" y="2115"/>
              <a:ext cx="0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111" y="2478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292" y="2069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292" y="2251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338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338" y="2296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1474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519" y="2115"/>
              <a:ext cx="0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83" y="2478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565" y="2069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565" y="2251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611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611" y="2296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1747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792" y="2115"/>
              <a:ext cx="0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656" y="2478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837" y="2069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837" y="2251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883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1883" y="2296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2019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064" y="2115"/>
              <a:ext cx="0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928" y="2478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476" y="2750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1020" y="2750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1564" y="2750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109" y="2750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748" y="2659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156" y="2568"/>
              <a:ext cx="0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V="1">
              <a:off x="748" y="2614"/>
              <a:ext cx="408" cy="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1292" y="2659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1837" y="2659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381" y="2659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1292" y="2614"/>
              <a:ext cx="136" cy="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H="1" flipV="1">
              <a:off x="1701" y="2614"/>
              <a:ext cx="136" cy="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 flipV="1">
              <a:off x="1973" y="2614"/>
              <a:ext cx="408" cy="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1428" y="2568"/>
              <a:ext cx="0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1701" y="2568"/>
              <a:ext cx="0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1973" y="2568"/>
              <a:ext cx="0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2109" y="2069"/>
              <a:ext cx="216" cy="1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80167" tIns="40084" rIns="80167" bIns="40084">
              <a:spAutoFit/>
            </a:bodyPr>
            <a:lstStyle/>
            <a:p>
              <a:pPr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</a:pPr>
              <a:r>
                <a:rPr lang="en-GB" sz="1000" b="1">
                  <a:latin typeface="Courier New" pitchFamily="49" charset="0"/>
                </a:rPr>
                <a:t>Dn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2109" y="2251"/>
              <a:ext cx="216" cy="1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80167" tIns="40084" rIns="80167" bIns="40084">
              <a:spAutoFit/>
            </a:bodyPr>
            <a:lstStyle/>
            <a:p>
              <a:pPr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</a:pPr>
              <a:r>
                <a:rPr lang="en-GB" sz="1000" b="1">
                  <a:latin typeface="Courier New" pitchFamily="49" charset="0"/>
                </a:rPr>
                <a:t>Dm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2653" y="2750"/>
              <a:ext cx="216" cy="1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80167" tIns="40084" rIns="80167" bIns="40084">
              <a:spAutoFit/>
            </a:bodyPr>
            <a:lstStyle/>
            <a:p>
              <a:pPr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</a:pPr>
              <a:r>
                <a:rPr lang="en-GB" sz="1000" b="1">
                  <a:latin typeface="Courier New" pitchFamily="49" charset="0"/>
                </a:rPr>
                <a:t>Qd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Instructions 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</a:t>
            </a:r>
            <a:r>
              <a:rPr lang="en-GB" dirty="0" smtClean="0">
                <a:solidFill>
                  <a:srgbClr val="FF0000"/>
                </a:solidFill>
              </a:rPr>
              <a:t>ADD</a:t>
            </a:r>
            <a:r>
              <a:rPr lang="en-GB" dirty="0" smtClean="0">
                <a:solidFill>
                  <a:srgbClr val="00B0F0"/>
                </a:solidFill>
              </a:rPr>
              <a:t>W</a:t>
            </a:r>
            <a:r>
              <a:rPr lang="en-GB" dirty="0" smtClean="0"/>
              <a:t>.s16    </a:t>
            </a:r>
            <a:r>
              <a:rPr lang="en-GB" dirty="0" err="1" smtClean="0"/>
              <a:t>Qd</a:t>
            </a:r>
            <a:r>
              <a:rPr lang="en-GB" dirty="0" smtClean="0"/>
              <a:t>, </a:t>
            </a:r>
            <a:r>
              <a:rPr lang="en-GB" dirty="0" err="1" smtClean="0"/>
              <a:t>Qn</a:t>
            </a:r>
            <a:r>
              <a:rPr lang="en-GB" dirty="0" smtClean="0"/>
              <a:t>, Dm</a:t>
            </a:r>
          </a:p>
          <a:p>
            <a:pPr lvl="1"/>
            <a:r>
              <a:rPr lang="en-GB" dirty="0" smtClean="0"/>
              <a:t>For (</a:t>
            </a:r>
            <a:r>
              <a:rPr lang="en-GB" dirty="0" err="1" smtClean="0"/>
              <a:t>i</a:t>
            </a:r>
            <a:r>
              <a:rPr lang="en-GB" dirty="0" smtClean="0"/>
              <a:t>=0; </a:t>
            </a:r>
            <a:r>
              <a:rPr lang="en-GB" dirty="0" err="1" smtClean="0"/>
              <a:t>i</a:t>
            </a:r>
            <a:r>
              <a:rPr lang="en-GB" dirty="0" smtClean="0"/>
              <a:t>&lt; 3;i++)</a:t>
            </a:r>
          </a:p>
          <a:p>
            <a:pPr lvl="1"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Qd</a:t>
            </a:r>
            <a:r>
              <a:rPr lang="en-GB" dirty="0" smtClean="0"/>
              <a:t>[</a:t>
            </a:r>
            <a:r>
              <a:rPr lang="en-GB" dirty="0" err="1" smtClean="0"/>
              <a:t>i</a:t>
            </a:r>
            <a:r>
              <a:rPr lang="en-GB" dirty="0" smtClean="0"/>
              <a:t>]  = (</a:t>
            </a:r>
            <a:r>
              <a:rPr lang="en-GB" dirty="0" err="1" smtClean="0"/>
              <a:t>Qn</a:t>
            </a:r>
            <a:r>
              <a:rPr lang="en-GB" dirty="0" smtClean="0"/>
              <a:t>[</a:t>
            </a:r>
            <a:r>
              <a:rPr lang="en-GB" dirty="0" err="1" smtClean="0"/>
              <a:t>i</a:t>
            </a:r>
            <a:r>
              <a:rPr lang="en-GB" dirty="0" smtClean="0"/>
              <a:t>] + (long)Dm[</a:t>
            </a:r>
            <a:r>
              <a:rPr lang="en-GB" dirty="0" err="1" smtClean="0"/>
              <a:t>i</a:t>
            </a:r>
            <a:r>
              <a:rPr lang="en-GB" dirty="0" smtClean="0"/>
              <a:t>]   </a:t>
            </a: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06710" y="3860801"/>
            <a:ext cx="431800" cy="144463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079735" y="4148139"/>
            <a:ext cx="71438" cy="730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079735" y="3932239"/>
            <a:ext cx="0" cy="215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3295635" y="4148139"/>
            <a:ext cx="71438" cy="730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151172" y="4221164"/>
            <a:ext cx="144463" cy="142875"/>
          </a:xfrm>
          <a:prstGeom prst="rect">
            <a:avLst/>
          </a:prstGeom>
          <a:solidFill>
            <a:srgbClr val="FFCC00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438510" y="3860801"/>
            <a:ext cx="431800" cy="144463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11535" y="4148139"/>
            <a:ext cx="71438" cy="730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511535" y="3932239"/>
            <a:ext cx="0" cy="215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3727436" y="4148139"/>
            <a:ext cx="71438" cy="730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582973" y="4221164"/>
            <a:ext cx="144463" cy="142875"/>
          </a:xfrm>
          <a:prstGeom prst="rect">
            <a:avLst/>
          </a:prstGeom>
          <a:solidFill>
            <a:srgbClr val="FFCC00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871898" y="3860801"/>
            <a:ext cx="431800" cy="144463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944923" y="4148139"/>
            <a:ext cx="71438" cy="730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944923" y="3932239"/>
            <a:ext cx="0" cy="215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>
            <a:off x="4160823" y="4148139"/>
            <a:ext cx="71438" cy="730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016361" y="4221164"/>
            <a:ext cx="144463" cy="142875"/>
          </a:xfrm>
          <a:prstGeom prst="rect">
            <a:avLst/>
          </a:prstGeom>
          <a:solidFill>
            <a:srgbClr val="FFCC00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303699" y="3860801"/>
            <a:ext cx="431800" cy="144463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4376724" y="4148139"/>
            <a:ext cx="71438" cy="730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376724" y="3932239"/>
            <a:ext cx="0" cy="215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4592624" y="4148139"/>
            <a:ext cx="71438" cy="730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448161" y="4221164"/>
            <a:ext cx="144463" cy="142875"/>
          </a:xfrm>
          <a:prstGeom prst="rect">
            <a:avLst/>
          </a:prstGeom>
          <a:solidFill>
            <a:srgbClr val="FFCC00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143109" y="4652964"/>
            <a:ext cx="863601" cy="144463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006710" y="4652964"/>
            <a:ext cx="863601" cy="144463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870311" y="4652964"/>
            <a:ext cx="863601" cy="144463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735499" y="4652964"/>
            <a:ext cx="863601" cy="144463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2574909" y="4508502"/>
            <a:ext cx="0" cy="1444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3222610" y="4364039"/>
            <a:ext cx="0" cy="730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V="1">
            <a:off x="2574909" y="4437064"/>
            <a:ext cx="647701" cy="71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3438510" y="4508502"/>
            <a:ext cx="0" cy="1444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4303699" y="4508502"/>
            <a:ext cx="0" cy="1444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5167299" y="4508502"/>
            <a:ext cx="0" cy="1444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3438510" y="4437064"/>
            <a:ext cx="215900" cy="71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 flipH="1" flipV="1">
            <a:off x="4087798" y="4437064"/>
            <a:ext cx="215900" cy="71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 flipH="1" flipV="1">
            <a:off x="4519599" y="4437064"/>
            <a:ext cx="647701" cy="71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3654410" y="4364039"/>
            <a:ext cx="0" cy="730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4087798" y="4364039"/>
            <a:ext cx="0" cy="730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4519599" y="4364039"/>
            <a:ext cx="0" cy="730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5857863" y="3357563"/>
            <a:ext cx="342900" cy="21175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fontAlgn="ctr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</a:pPr>
            <a:r>
              <a:rPr lang="en-GB" sz="1000" b="1" dirty="0" err="1">
                <a:latin typeface="Courier New" pitchFamily="49" charset="0"/>
              </a:rPr>
              <a:t>Q</a:t>
            </a:r>
            <a:r>
              <a:rPr lang="en-GB" sz="1000" b="1" dirty="0" err="1" smtClean="0">
                <a:latin typeface="Courier New" pitchFamily="49" charset="0"/>
              </a:rPr>
              <a:t>n</a:t>
            </a:r>
            <a:endParaRPr lang="en-GB" sz="1000" b="1" dirty="0">
              <a:latin typeface="Courier New" pitchFamily="49" charset="0"/>
            </a:endParaRP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4735499" y="3860801"/>
            <a:ext cx="342900" cy="201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fontAlgn="ctr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</a:pPr>
            <a:r>
              <a:rPr lang="en-GB" sz="1000" b="1">
                <a:latin typeface="Courier New" pitchFamily="49" charset="0"/>
              </a:rPr>
              <a:t>Dm</a:t>
            </a: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5599100" y="4652964"/>
            <a:ext cx="342900" cy="201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defTabSz="801688" fontAlgn="ctr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</a:pPr>
            <a:r>
              <a:rPr lang="en-GB" sz="1000" b="1">
                <a:latin typeface="Courier New" pitchFamily="49" charset="0"/>
              </a:rPr>
              <a:t>Qd</a:t>
            </a:r>
          </a:p>
        </p:txBody>
      </p:sp>
      <p:sp>
        <p:nvSpPr>
          <p:cNvPr id="52" name="Rectangle 33"/>
          <p:cNvSpPr>
            <a:spLocks noChangeArrowheads="1"/>
          </p:cNvSpPr>
          <p:nvPr/>
        </p:nvSpPr>
        <p:spPr bwMode="auto">
          <a:xfrm>
            <a:off x="2130418" y="3357562"/>
            <a:ext cx="863601" cy="144463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53" name="Rectangle 34"/>
          <p:cNvSpPr>
            <a:spLocks noChangeArrowheads="1"/>
          </p:cNvSpPr>
          <p:nvPr/>
        </p:nvSpPr>
        <p:spPr bwMode="auto">
          <a:xfrm>
            <a:off x="2994019" y="3357562"/>
            <a:ext cx="863601" cy="144463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54" name="Rectangle 35"/>
          <p:cNvSpPr>
            <a:spLocks noChangeArrowheads="1"/>
          </p:cNvSpPr>
          <p:nvPr/>
        </p:nvSpPr>
        <p:spPr bwMode="auto">
          <a:xfrm>
            <a:off x="3857620" y="3357562"/>
            <a:ext cx="863601" cy="144463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4722808" y="3357562"/>
            <a:ext cx="863601" cy="144463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>
            <a:off x="2786050" y="3429000"/>
            <a:ext cx="571504" cy="7143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59" name="Line 8"/>
          <p:cNvSpPr>
            <a:spLocks noChangeShapeType="1"/>
          </p:cNvSpPr>
          <p:nvPr/>
        </p:nvSpPr>
        <p:spPr bwMode="auto">
          <a:xfrm>
            <a:off x="3714744" y="3429000"/>
            <a:ext cx="71438" cy="71437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63" name="Line 8"/>
          <p:cNvSpPr>
            <a:spLocks noChangeShapeType="1"/>
          </p:cNvSpPr>
          <p:nvPr/>
        </p:nvSpPr>
        <p:spPr bwMode="auto">
          <a:xfrm flipH="1">
            <a:off x="4214810" y="3429000"/>
            <a:ext cx="71438" cy="71437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sp>
        <p:nvSpPr>
          <p:cNvPr id="69" name="Line 8"/>
          <p:cNvSpPr>
            <a:spLocks noChangeShapeType="1"/>
          </p:cNvSpPr>
          <p:nvPr/>
        </p:nvSpPr>
        <p:spPr bwMode="auto">
          <a:xfrm flipH="1">
            <a:off x="4929190" y="3429000"/>
            <a:ext cx="500066" cy="7143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lIns="80167" tIns="40084" rIns="80167" bIns="40084" anchor="ctr"/>
          <a:lstStyle/>
          <a:p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4643438" y="4143380"/>
            <a:ext cx="2857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Instructions 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VQD</a:t>
            </a:r>
            <a:r>
              <a:rPr lang="en-GB" dirty="0" smtClean="0">
                <a:solidFill>
                  <a:srgbClr val="FF0000"/>
                </a:solidFill>
              </a:rPr>
              <a:t>MUL</a:t>
            </a:r>
            <a:r>
              <a:rPr lang="en-GB" dirty="0" smtClean="0">
                <a:solidFill>
                  <a:srgbClr val="00B0F0"/>
                </a:solidFill>
              </a:rPr>
              <a:t>L</a:t>
            </a:r>
            <a:r>
              <a:rPr lang="en-GB" dirty="0" smtClean="0"/>
              <a:t>.s16    </a:t>
            </a:r>
            <a:r>
              <a:rPr lang="en-GB" dirty="0" err="1" smtClean="0"/>
              <a:t>Qd</a:t>
            </a:r>
            <a:r>
              <a:rPr lang="en-GB" dirty="0" smtClean="0"/>
              <a:t>, </a:t>
            </a:r>
            <a:r>
              <a:rPr lang="en-GB" dirty="0" err="1" smtClean="0"/>
              <a:t>Dn</a:t>
            </a:r>
            <a:r>
              <a:rPr lang="en-GB" dirty="0" smtClean="0"/>
              <a:t>, Dm</a:t>
            </a:r>
          </a:p>
          <a:p>
            <a:pPr lvl="1"/>
            <a:r>
              <a:rPr lang="en-GB" dirty="0" smtClean="0"/>
              <a:t>For (</a:t>
            </a:r>
            <a:r>
              <a:rPr lang="en-GB" dirty="0" err="1" smtClean="0"/>
              <a:t>i</a:t>
            </a:r>
            <a:r>
              <a:rPr lang="en-GB" dirty="0" smtClean="0"/>
              <a:t>=0; </a:t>
            </a:r>
            <a:r>
              <a:rPr lang="en-GB" dirty="0" err="1" smtClean="0"/>
              <a:t>i</a:t>
            </a:r>
            <a:r>
              <a:rPr lang="en-GB" dirty="0" smtClean="0"/>
              <a:t>&lt; 3;i++)</a:t>
            </a:r>
          </a:p>
          <a:p>
            <a:pPr lvl="1"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Qd</a:t>
            </a:r>
            <a:r>
              <a:rPr lang="en-GB" dirty="0" smtClean="0"/>
              <a:t>[</a:t>
            </a:r>
            <a:r>
              <a:rPr lang="en-GB" dirty="0" err="1" smtClean="0"/>
              <a:t>i</a:t>
            </a:r>
            <a:r>
              <a:rPr lang="en-GB" dirty="0" smtClean="0"/>
              <a:t>]  = SAT(((long)</a:t>
            </a:r>
            <a:r>
              <a:rPr lang="en-GB" dirty="0" err="1" smtClean="0"/>
              <a:t>Dn</a:t>
            </a:r>
            <a:r>
              <a:rPr lang="en-GB" dirty="0" smtClean="0"/>
              <a:t>[</a:t>
            </a:r>
            <a:r>
              <a:rPr lang="en-GB" dirty="0" err="1" smtClean="0"/>
              <a:t>i</a:t>
            </a:r>
            <a:r>
              <a:rPr lang="en-GB" dirty="0" smtClean="0"/>
              <a:t>] * (long)Dm[</a:t>
            </a:r>
            <a:r>
              <a:rPr lang="en-GB" dirty="0" err="1" smtClean="0"/>
              <a:t>i</a:t>
            </a:r>
            <a:r>
              <a:rPr lang="en-GB" dirty="0" smtClean="0"/>
              <a:t>]) &lt;&lt; 1); 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43108" y="3571876"/>
            <a:ext cx="3798888" cy="1282700"/>
            <a:chOff x="476" y="2069"/>
            <a:chExt cx="2393" cy="80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020" y="2069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020" y="2251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066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066" y="2296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1202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247" y="2115"/>
              <a:ext cx="0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111" y="2478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292" y="2069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292" y="2251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338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338" y="2296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1474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519" y="2115"/>
              <a:ext cx="0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83" y="2478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565" y="2069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565" y="2251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611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611" y="2296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1747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792" y="2115"/>
              <a:ext cx="0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656" y="2478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837" y="2069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837" y="2251"/>
              <a:ext cx="272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883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1883" y="2296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2019" y="2432"/>
              <a:ext cx="45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064" y="2115"/>
              <a:ext cx="0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928" y="2478"/>
              <a:ext cx="91" cy="90"/>
            </a:xfrm>
            <a:prstGeom prst="rect">
              <a:avLst/>
            </a:prstGeom>
            <a:solidFill>
              <a:srgbClr val="FFCC00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476" y="2750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1020" y="2750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1564" y="2750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109" y="2750"/>
              <a:ext cx="544" cy="91"/>
            </a:xfrm>
            <a:prstGeom prst="rect">
              <a:avLst/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748" y="2659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156" y="2568"/>
              <a:ext cx="0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V="1">
              <a:off x="748" y="2614"/>
              <a:ext cx="408" cy="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1292" y="2659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1837" y="2659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381" y="2659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1292" y="2614"/>
              <a:ext cx="136" cy="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H="1" flipV="1">
              <a:off x="1701" y="2614"/>
              <a:ext cx="136" cy="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 flipV="1">
              <a:off x="1973" y="2614"/>
              <a:ext cx="408" cy="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1428" y="2568"/>
              <a:ext cx="0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1701" y="2568"/>
              <a:ext cx="0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1973" y="2568"/>
              <a:ext cx="0" cy="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0167" tIns="40084" rIns="80167" bIns="40084" anchor="ctr"/>
            <a:lstStyle/>
            <a:p>
              <a:endParaRPr lang="en-US"/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2109" y="2069"/>
              <a:ext cx="216" cy="1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80167" tIns="40084" rIns="80167" bIns="40084">
              <a:spAutoFit/>
            </a:bodyPr>
            <a:lstStyle/>
            <a:p>
              <a:pPr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</a:pPr>
              <a:r>
                <a:rPr lang="en-GB" sz="1000" b="1">
                  <a:latin typeface="Courier New" pitchFamily="49" charset="0"/>
                </a:rPr>
                <a:t>Dn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2109" y="2251"/>
              <a:ext cx="216" cy="1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80167" tIns="40084" rIns="80167" bIns="40084">
              <a:spAutoFit/>
            </a:bodyPr>
            <a:lstStyle/>
            <a:p>
              <a:pPr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</a:pPr>
              <a:r>
                <a:rPr lang="en-GB" sz="1000" b="1">
                  <a:latin typeface="Courier New" pitchFamily="49" charset="0"/>
                </a:rPr>
                <a:t>Dm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2653" y="2750"/>
              <a:ext cx="216" cy="1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80167" tIns="40084" rIns="80167" bIns="40084">
              <a:spAutoFit/>
            </a:bodyPr>
            <a:lstStyle/>
            <a:p>
              <a:pPr defTabSz="801688" fontAlgn="ctr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</a:pPr>
              <a:r>
                <a:rPr lang="en-GB" sz="1000" b="1">
                  <a:latin typeface="Courier New" pitchFamily="49" charset="0"/>
                </a:rPr>
                <a:t>Qd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NEON -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Slides from 378v02_NEON_ISA.ppt</a:t>
            </a:r>
          </a:p>
          <a:p>
            <a:r>
              <a:rPr lang="en-GB" dirty="0" smtClean="0"/>
              <a:t>Note: No 32 by 16 MUL/MAC on NEON</a:t>
            </a:r>
          </a:p>
          <a:p>
            <a:pPr lvl="1"/>
            <a:r>
              <a:rPr lang="en-GB" dirty="0" smtClean="0"/>
              <a:t>Use 32 by 32 </a:t>
            </a:r>
          </a:p>
          <a:p>
            <a:pPr lvl="2"/>
            <a:r>
              <a:rPr lang="en-GB" dirty="0" smtClean="0"/>
              <a:t>2 cycles for 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 32x16 MUL/MACS</a:t>
            </a:r>
          </a:p>
          <a:p>
            <a:pPr lvl="2"/>
            <a:r>
              <a:rPr lang="en-GB" dirty="0" smtClean="0"/>
              <a:t>As used in </a:t>
            </a:r>
            <a:r>
              <a:rPr lang="en-GB" dirty="0" err="1" smtClean="0"/>
              <a:t>OpenMax</a:t>
            </a:r>
            <a:r>
              <a:rPr lang="en-GB" dirty="0" smtClean="0"/>
              <a:t> AAC for </a:t>
            </a:r>
            <a:r>
              <a:rPr lang="en-GB" dirty="0" err="1" smtClean="0"/>
              <a:t>FFTs</a:t>
            </a:r>
            <a:r>
              <a:rPr lang="en-GB" dirty="0" smtClean="0"/>
              <a:t> etc</a:t>
            </a:r>
          </a:p>
          <a:p>
            <a:pPr lvl="1"/>
            <a:r>
              <a:rPr lang="en-GB" dirty="0" smtClean="0"/>
              <a:t>Use 2 * 16 by 16 and add low and high results</a:t>
            </a:r>
          </a:p>
          <a:p>
            <a:pPr lvl="2"/>
            <a:r>
              <a:rPr lang="en-GB" dirty="0" smtClean="0"/>
              <a:t>2 cycles for </a:t>
            </a:r>
            <a:r>
              <a:rPr lang="en-GB" dirty="0" smtClean="0">
                <a:solidFill>
                  <a:srgbClr val="FF0000"/>
                </a:solidFill>
              </a:rPr>
              <a:t>4</a:t>
            </a:r>
            <a:r>
              <a:rPr lang="en-GB" dirty="0" smtClean="0"/>
              <a:t> 32x16 MUL/MACS</a:t>
            </a:r>
          </a:p>
          <a:p>
            <a:pPr lvl="2"/>
            <a:r>
              <a:rPr lang="en-GB" dirty="0" smtClean="0"/>
              <a:t>+ 2 cycles for &gt;&gt; 16 and add</a:t>
            </a:r>
          </a:p>
          <a:p>
            <a:pPr lvl="2"/>
            <a:r>
              <a:rPr lang="en-GB" dirty="0" smtClean="0"/>
              <a:t>No unsigned by signed </a:t>
            </a:r>
            <a:r>
              <a:rPr lang="en-GB" dirty="0" err="1" smtClean="0"/>
              <a:t>mult</a:t>
            </a:r>
            <a:r>
              <a:rPr lang="en-GB" dirty="0" smtClean="0"/>
              <a:t> options</a:t>
            </a:r>
          </a:p>
          <a:p>
            <a:pPr lvl="2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NEON -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VQDMULH.S32 – Fractional 32 by 32 returning high half (32 bit) is supported.</a:t>
            </a:r>
          </a:p>
          <a:p>
            <a:r>
              <a:rPr lang="en-GB" dirty="0" smtClean="0"/>
              <a:t>VQDMLAH.S32 – MAC version is </a:t>
            </a:r>
            <a:r>
              <a:rPr lang="en-GB" dirty="0" smtClean="0">
                <a:solidFill>
                  <a:srgbClr val="FF0000"/>
                </a:solidFill>
              </a:rPr>
              <a:t>not supported</a:t>
            </a:r>
          </a:p>
          <a:p>
            <a:pPr lvl="1"/>
            <a:r>
              <a:rPr lang="en-GB" dirty="0" smtClean="0"/>
              <a:t>Use VQDMLAL.S32 – 64-bit result</a:t>
            </a:r>
            <a:r>
              <a:rPr lang="en-US" dirty="0" smtClean="0"/>
              <a:t> followed by truncation or rounding to 32-bit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Agenda- 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Implementation of </a:t>
            </a:r>
            <a:r>
              <a:rPr lang="en-GB" dirty="0" err="1" smtClean="0">
                <a:solidFill>
                  <a:srgbClr val="FF0000"/>
                </a:solidFill>
              </a:rPr>
              <a:t>SynthesisPolyphaseFilteringSlot</a:t>
            </a:r>
            <a:r>
              <a:rPr lang="en-GB" dirty="0" smtClean="0">
                <a:solidFill>
                  <a:srgbClr val="FF0000"/>
                </a:solidFill>
              </a:rPr>
              <a:t>( )</a:t>
            </a:r>
          </a:p>
          <a:p>
            <a:pPr lvl="1"/>
            <a:r>
              <a:rPr lang="en-GB" dirty="0" smtClean="0"/>
              <a:t>Part 2:Implementation/Verification</a:t>
            </a:r>
          </a:p>
          <a:p>
            <a:r>
              <a:rPr lang="en-GB" dirty="0" smtClean="0"/>
              <a:t>Implementation of  </a:t>
            </a:r>
            <a:r>
              <a:rPr lang="en-GB" dirty="0" err="1" smtClean="0">
                <a:solidFill>
                  <a:srgbClr val="FF0000"/>
                </a:solidFill>
              </a:rPr>
              <a:t>AnalysisPolyphaseFilteringSlot</a:t>
            </a:r>
            <a:r>
              <a:rPr lang="en-GB" dirty="0" smtClean="0">
                <a:solidFill>
                  <a:srgbClr val="FF0000"/>
                </a:solidFill>
              </a:rPr>
              <a:t>( )</a:t>
            </a:r>
          </a:p>
          <a:p>
            <a:r>
              <a:rPr lang="en-GB" dirty="0" smtClean="0"/>
              <a:t>Implementation of  </a:t>
            </a:r>
            <a:r>
              <a:rPr lang="en-GB" dirty="0" smtClean="0">
                <a:solidFill>
                  <a:srgbClr val="FF0000"/>
                </a:solidFill>
              </a:rPr>
              <a:t>DCTII/DCTIII( )</a:t>
            </a:r>
          </a:p>
          <a:p>
            <a:pPr lvl="1"/>
            <a:r>
              <a:rPr lang="en-GB" dirty="0" smtClean="0"/>
              <a:t>Part 1: Pre and Post twiddles</a:t>
            </a:r>
          </a:p>
          <a:p>
            <a:pPr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Optimising Neon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Pipeline and Stall mechanisms</a:t>
            </a:r>
          </a:p>
          <a:p>
            <a:r>
              <a:rPr lang="en-GB" dirty="0" err="1" smtClean="0"/>
              <a:t>Vectorization</a:t>
            </a:r>
            <a:r>
              <a:rPr lang="en-GB" dirty="0" smtClean="0"/>
              <a:t>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 Cycle Timing #1</a:t>
            </a:r>
            <a:endParaRPr lang="en-US" dirty="0"/>
          </a:p>
        </p:txBody>
      </p:sp>
      <p:pic>
        <p:nvPicPr>
          <p:cNvPr id="4" name="Content Placeholder 3" descr="Neon-ICT_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55740" y="1600200"/>
            <a:ext cx="543251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rtexA8 - Pipe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1785982" y="-214338"/>
            <a:ext cx="12573088" cy="72866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 Cycle Timing #2</a:t>
            </a:r>
            <a:endParaRPr lang="en-US" dirty="0"/>
          </a:p>
        </p:txBody>
      </p:sp>
      <p:pic>
        <p:nvPicPr>
          <p:cNvPr id="6" name="Content Placeholder 5" descr="Neon-ICT_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55740" y="1600200"/>
            <a:ext cx="543251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 Cycle Timing #3</a:t>
            </a:r>
            <a:endParaRPr lang="en-US" dirty="0"/>
          </a:p>
        </p:txBody>
      </p:sp>
      <p:pic>
        <p:nvPicPr>
          <p:cNvPr id="4" name="Content Placeholder 3" descr="Neon-ICT_3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55740" y="1600200"/>
            <a:ext cx="543251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 Cycle Timing #4</a:t>
            </a:r>
            <a:endParaRPr lang="en-US" dirty="0"/>
          </a:p>
        </p:txBody>
      </p:sp>
      <p:pic>
        <p:nvPicPr>
          <p:cNvPr id="4" name="Content Placeholder 3" descr="Neon-ICT_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55740" y="1600200"/>
            <a:ext cx="543251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 Cycle Timing #5</a:t>
            </a:r>
            <a:endParaRPr lang="en-US" dirty="0"/>
          </a:p>
        </p:txBody>
      </p:sp>
      <p:pic>
        <p:nvPicPr>
          <p:cNvPr id="4" name="Content Placeholder 3" descr="Neon-ICT_5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55740" y="1600200"/>
            <a:ext cx="543251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 Cycle Timing #6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Potential stall cycles are determined by the difference between the result column of an instruction and the source column of a subsequent instruction which uses the result</a:t>
            </a:r>
          </a:p>
          <a:p>
            <a:pPr lvl="1"/>
            <a:r>
              <a:rPr lang="en-GB" dirty="0" smtClean="0"/>
              <a:t>e.g.  storing MAC output</a:t>
            </a:r>
          </a:p>
          <a:p>
            <a:r>
              <a:rPr lang="en-GB" dirty="0" smtClean="0"/>
              <a:t>Typically 0 to 6 cycles unless programmer explicitly optimises the software</a:t>
            </a:r>
          </a:p>
          <a:p>
            <a:pPr lvl="1"/>
            <a:r>
              <a:rPr lang="en-GB" dirty="0" smtClean="0"/>
              <a:t>Loop unrolling and interleaving typically used to avoid pipeline stalls. Impacts code size.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Optimising for NEON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Need to exploit packed SIMD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 </a:t>
            </a:r>
            <a:r>
              <a:rPr lang="en-GB" dirty="0" err="1" smtClean="0">
                <a:sym typeface="Wingdings" pitchFamily="2" charset="2"/>
              </a:rPr>
              <a:t>Vectorize</a:t>
            </a:r>
            <a:r>
              <a:rPr lang="en-GB" dirty="0" smtClean="0">
                <a:sym typeface="Wingdings" pitchFamily="2" charset="2"/>
              </a:rPr>
              <a:t> the code/algorithm.</a:t>
            </a:r>
          </a:p>
          <a:p>
            <a:r>
              <a:rPr lang="en-GB" dirty="0" smtClean="0">
                <a:sym typeface="Wingdings" pitchFamily="2" charset="2"/>
              </a:rPr>
              <a:t>Often as simple as just </a:t>
            </a:r>
            <a:r>
              <a:rPr lang="en-GB" dirty="0" err="1" smtClean="0">
                <a:sym typeface="Wingdings" pitchFamily="2" charset="2"/>
              </a:rPr>
              <a:t>vectorize</a:t>
            </a:r>
            <a:r>
              <a:rPr lang="en-GB" dirty="0" smtClean="0">
                <a:sym typeface="Wingdings" pitchFamily="2" charset="2"/>
              </a:rPr>
              <a:t> over loop index:</a:t>
            </a:r>
            <a:endParaRPr lang="en-US" dirty="0"/>
          </a:p>
        </p:txBody>
      </p:sp>
      <p:pic>
        <p:nvPicPr>
          <p:cNvPr id="4" name="Picture 3" descr="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46" y="3286124"/>
            <a:ext cx="4357718" cy="319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Vectorisation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Easy non-recursive algorithms </a:t>
            </a:r>
            <a:r>
              <a:rPr lang="en-GB" sz="2400" dirty="0" smtClean="0"/>
              <a:t>(output depends only on input)</a:t>
            </a:r>
            <a:endParaRPr lang="en-GB" dirty="0" smtClean="0"/>
          </a:p>
          <a:p>
            <a:r>
              <a:rPr lang="en-GB" dirty="0" smtClean="0"/>
              <a:t>Difficult for recursive algorithms </a:t>
            </a:r>
            <a:r>
              <a:rPr lang="en-GB" sz="2400" dirty="0" smtClean="0"/>
              <a:t>(output depends on previous outputs)</a:t>
            </a:r>
            <a:endParaRPr lang="en-GB" dirty="0" smtClean="0"/>
          </a:p>
          <a:p>
            <a:pPr lvl="1"/>
            <a:r>
              <a:rPr lang="en-GB" dirty="0" smtClean="0"/>
              <a:t>e.g. IIR filter, Entropy decoding.</a:t>
            </a:r>
          </a:p>
          <a:p>
            <a:pPr lvl="1"/>
            <a:r>
              <a:rPr lang="en-GB" dirty="0" smtClean="0"/>
              <a:t>Neon pipeline can also further degrade performance for small loops e.g.</a:t>
            </a:r>
          </a:p>
          <a:p>
            <a:pPr lvl="2"/>
            <a:r>
              <a:rPr lang="en-GB" dirty="0" smtClean="0"/>
              <a:t>Y[n] = 0.9*y[n-1] + x[n];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– 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Implementation of  </a:t>
            </a:r>
            <a:r>
              <a:rPr lang="en-GB" dirty="0" smtClean="0">
                <a:solidFill>
                  <a:srgbClr val="FF0000"/>
                </a:solidFill>
              </a:rPr>
              <a:t>DCTII/DCTIII( )</a:t>
            </a:r>
          </a:p>
          <a:p>
            <a:pPr lvl="1"/>
            <a:r>
              <a:rPr lang="en-GB" dirty="0" smtClean="0"/>
              <a:t>Part 2: FFT</a:t>
            </a:r>
          </a:p>
          <a:p>
            <a:r>
              <a:rPr lang="en-GB" dirty="0" smtClean="0"/>
              <a:t>Discussion on </a:t>
            </a:r>
            <a:r>
              <a:rPr lang="en-GB" dirty="0" err="1" smtClean="0">
                <a:solidFill>
                  <a:srgbClr val="FF0000"/>
                </a:solidFill>
              </a:rPr>
              <a:t>ApplyPsSlot</a:t>
            </a:r>
            <a:r>
              <a:rPr lang="en-GB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GB" dirty="0" smtClean="0"/>
              <a:t>Discussion on </a:t>
            </a:r>
            <a:r>
              <a:rPr lang="en-GB" dirty="0" err="1" smtClean="0">
                <a:solidFill>
                  <a:srgbClr val="FF0000"/>
                </a:solidFill>
              </a:rPr>
              <a:t>CalculateSbrEnvelope</a:t>
            </a:r>
            <a:r>
              <a:rPr lang="en-GB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GB" dirty="0" smtClean="0"/>
              <a:t>Discussion on </a:t>
            </a:r>
            <a:r>
              <a:rPr lang="en-GB" dirty="0" err="1" smtClean="0">
                <a:solidFill>
                  <a:srgbClr val="FF0000"/>
                </a:solidFill>
              </a:rPr>
              <a:t>LppTransposer</a:t>
            </a:r>
            <a:r>
              <a:rPr lang="en-GB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Optimisation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en-GB" dirty="0" smtClean="0"/>
              <a:t>FIR from </a:t>
            </a:r>
            <a:r>
              <a:rPr lang="en-GB" dirty="0" err="1" smtClean="0"/>
              <a:t>SynthesisPolyphaseFilteringSlot</a:t>
            </a:r>
            <a:r>
              <a:rPr lang="en-GB" dirty="0" smtClean="0"/>
              <a:t>( 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2910" y="2357430"/>
            <a:ext cx="80724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for (j=0; j&lt; channels; j++)</a:t>
            </a:r>
          </a:p>
          <a:p>
            <a:r>
              <a:rPr lang="en-GB" dirty="0" smtClean="0">
                <a:solidFill>
                  <a:schemeClr val="bg2"/>
                </a:solidFill>
              </a:rPr>
              <a:t>{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/>
              <a:t>     /* Filtering */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accu</a:t>
            </a:r>
            <a:r>
              <a:rPr lang="en-US" dirty="0" smtClean="0"/>
              <a:t> = 0;    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NO_POLY;i</a:t>
            </a:r>
            <a:r>
              <a:rPr lang="en-US" dirty="0" smtClean="0"/>
              <a:t>++)    </a:t>
            </a:r>
          </a:p>
          <a:p>
            <a:r>
              <a:rPr lang="en-US" dirty="0" smtClean="0"/>
              <a:t>    {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statei</a:t>
            </a:r>
            <a:r>
              <a:rPr lang="en-US" dirty="0" smtClean="0"/>
              <a:t> = pFilterState16i[</a:t>
            </a:r>
            <a:r>
              <a:rPr lang="en-US" dirty="0" err="1" smtClean="0"/>
              <a:t>i</a:t>
            </a:r>
            <a:r>
              <a:rPr lang="en-US" dirty="0" smtClean="0"/>
              <a:t>*SBR_DOWNSAMP_FAC];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stater</a:t>
            </a:r>
            <a:r>
              <a:rPr lang="en-US" dirty="0" smtClean="0"/>
              <a:t> =pFilterState16r[</a:t>
            </a:r>
            <a:r>
              <a:rPr lang="en-US" dirty="0" err="1" smtClean="0"/>
              <a:t>i</a:t>
            </a:r>
            <a:r>
              <a:rPr lang="en-US" dirty="0" smtClean="0"/>
              <a:t>*SBR_DOWNSAMP_FAC+SBR_DOWNSAMP_FAC-1];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accu</a:t>
            </a:r>
            <a:r>
              <a:rPr lang="en-US" dirty="0" smtClean="0"/>
              <a:t> = CT_mac16x16ll(</a:t>
            </a:r>
            <a:r>
              <a:rPr lang="en-US" dirty="0" err="1" smtClean="0"/>
              <a:t>accu</a:t>
            </a:r>
            <a:r>
              <a:rPr lang="en-US" dirty="0" smtClean="0"/>
              <a:t>, </a:t>
            </a:r>
            <a:r>
              <a:rPr lang="en-US" dirty="0" err="1" smtClean="0"/>
              <a:t>statei</a:t>
            </a:r>
            <a:r>
              <a:rPr lang="en-US" dirty="0" smtClean="0"/>
              <a:t>, *</a:t>
            </a:r>
            <a:r>
              <a:rPr lang="en-US" dirty="0" err="1" smtClean="0"/>
              <a:t>pFilter</a:t>
            </a:r>
            <a:r>
              <a:rPr lang="en-US" dirty="0" smtClean="0"/>
              <a:t>++);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accu</a:t>
            </a:r>
            <a:r>
              <a:rPr lang="en-US" dirty="0" smtClean="0"/>
              <a:t> = CT_mac16x16ll(</a:t>
            </a:r>
            <a:r>
              <a:rPr lang="en-US" dirty="0" err="1" smtClean="0"/>
              <a:t>accu</a:t>
            </a:r>
            <a:r>
              <a:rPr lang="en-US" dirty="0" smtClean="0"/>
              <a:t>, </a:t>
            </a:r>
            <a:r>
              <a:rPr lang="en-US" dirty="0" err="1" smtClean="0"/>
              <a:t>stater</a:t>
            </a:r>
            <a:r>
              <a:rPr lang="en-US" dirty="0" smtClean="0"/>
              <a:t>, *--</a:t>
            </a:r>
            <a:r>
              <a:rPr lang="en-US" dirty="0" err="1" smtClean="0"/>
              <a:t>pFilterR</a:t>
            </a:r>
            <a:r>
              <a:rPr lang="en-US" dirty="0" smtClean="0"/>
              <a:t>);    </a:t>
            </a:r>
          </a:p>
          <a:p>
            <a:r>
              <a:rPr lang="en-US" dirty="0" smtClean="0"/>
              <a:t>    }</a:t>
            </a:r>
          </a:p>
          <a:p>
            <a:r>
              <a:rPr lang="en-GB" dirty="0" smtClean="0">
                <a:solidFill>
                  <a:schemeClr val="bg2"/>
                </a:solidFill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Optimisation – 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2*5 16-bit sequential loads for </a:t>
            </a:r>
            <a:r>
              <a:rPr lang="en-GB" dirty="0" err="1" smtClean="0"/>
              <a:t>coeffs</a:t>
            </a:r>
            <a:endParaRPr lang="en-GB" dirty="0" smtClean="0"/>
          </a:p>
          <a:p>
            <a:r>
              <a:rPr lang="en-GB" dirty="0" smtClean="0"/>
              <a:t>2*5 16-bit non-sequential loads for data</a:t>
            </a:r>
          </a:p>
          <a:p>
            <a:pPr lvl="1"/>
            <a:r>
              <a:rPr lang="en-GB" dirty="0" smtClean="0"/>
              <a:t>stride is 2</a:t>
            </a:r>
          </a:p>
          <a:p>
            <a:r>
              <a:rPr lang="en-GB" dirty="0" smtClean="0"/>
              <a:t>10 </a:t>
            </a:r>
            <a:r>
              <a:rPr lang="en-GB" dirty="0" err="1" smtClean="0"/>
              <a:t>mul/macs</a:t>
            </a:r>
            <a:endParaRPr lang="en-GB" dirty="0" smtClean="0"/>
          </a:p>
          <a:p>
            <a:r>
              <a:rPr lang="en-GB" dirty="0" smtClean="0"/>
              <a:t>First Question:</a:t>
            </a:r>
          </a:p>
          <a:p>
            <a:pPr lvl="1"/>
            <a:r>
              <a:rPr lang="en-GB" dirty="0" smtClean="0"/>
              <a:t>4 or 8 (D or Q) </a:t>
            </a:r>
            <a:r>
              <a:rPr lang="en-GB" dirty="0" err="1" smtClean="0"/>
              <a:t>mul/macs</a:t>
            </a:r>
            <a:r>
              <a:rPr lang="en-GB" dirty="0" smtClean="0"/>
              <a:t> per instruction so how do we partition the 10?</a:t>
            </a:r>
          </a:p>
          <a:p>
            <a:r>
              <a:rPr lang="en-GB" dirty="0" smtClean="0"/>
              <a:t>Initial answer is often to add across lanes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Optimisation –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2000" dirty="0" smtClean="0"/>
              <a:t>                                                                                                                        </a:t>
            </a:r>
            <a:r>
              <a:rPr lang="en-GB" sz="2000" dirty="0" smtClean="0">
                <a:solidFill>
                  <a:srgbClr val="FF0000"/>
                </a:solidFill>
              </a:rPr>
              <a:t>cycle = 0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VLD1.16       {d15, d16}, [</a:t>
            </a:r>
            <a:r>
              <a:rPr lang="en-GB" sz="2000" dirty="0" err="1" smtClean="0"/>
              <a:t>rX</a:t>
            </a:r>
            <a:r>
              <a:rPr lang="en-GB" sz="2000" dirty="0" smtClean="0"/>
              <a:t>], rs1           ; load 5 </a:t>
            </a:r>
            <a:r>
              <a:rPr lang="en-GB" sz="2000" dirty="0" err="1" smtClean="0"/>
              <a:t>coeffs</a:t>
            </a:r>
            <a:r>
              <a:rPr lang="en-GB" sz="2000" dirty="0" smtClean="0"/>
              <a:t> from </a:t>
            </a:r>
            <a:r>
              <a:rPr lang="en-GB" sz="2000" dirty="0" err="1" smtClean="0"/>
              <a:t>pFilter</a:t>
            </a:r>
            <a:r>
              <a:rPr lang="en-GB" sz="2000" dirty="0" smtClean="0">
                <a:solidFill>
                  <a:srgbClr val="FF0000"/>
                </a:solidFill>
              </a:rPr>
              <a:t>          2 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VLD1.16       {d17, d18}, [</a:t>
            </a:r>
            <a:r>
              <a:rPr lang="en-GB" sz="2000" dirty="0" err="1" smtClean="0"/>
              <a:t>rA</a:t>
            </a:r>
            <a:r>
              <a:rPr lang="en-GB" sz="2000" dirty="0" smtClean="0"/>
              <a:t>], rs2           ; load 5 </a:t>
            </a:r>
            <a:r>
              <a:rPr lang="en-GB" sz="2000" dirty="0" err="1" smtClean="0"/>
              <a:t>coeffs</a:t>
            </a:r>
            <a:r>
              <a:rPr lang="en-GB" sz="2000" dirty="0" smtClean="0"/>
              <a:t> from </a:t>
            </a:r>
            <a:r>
              <a:rPr lang="en-GB" sz="2000" dirty="0" err="1" smtClean="0"/>
              <a:t>pFilterR</a:t>
            </a:r>
            <a:r>
              <a:rPr lang="en-GB" sz="2000" dirty="0" smtClean="0"/>
              <a:t>       </a:t>
            </a:r>
            <a:r>
              <a:rPr lang="en-GB" sz="2000" dirty="0" smtClean="0">
                <a:solidFill>
                  <a:srgbClr val="FF0000"/>
                </a:solidFill>
              </a:rPr>
              <a:t>4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VLD2.16       {d0, d1, d2, d3}, [</a:t>
            </a:r>
            <a:r>
              <a:rPr lang="en-GB" sz="2000" dirty="0" err="1" smtClean="0"/>
              <a:t>rI</a:t>
            </a:r>
            <a:r>
              <a:rPr lang="en-GB" sz="2000" dirty="0" smtClean="0"/>
              <a:t>], rs3    ; d0,d1 load 5 </a:t>
            </a:r>
            <a:r>
              <a:rPr lang="en-GB" sz="2000" dirty="0" err="1" smtClean="0"/>
              <a:t>imag</a:t>
            </a:r>
            <a:r>
              <a:rPr lang="en-GB" sz="2000" dirty="0" smtClean="0"/>
              <a:t>’ samples     </a:t>
            </a:r>
            <a:r>
              <a:rPr lang="en-GB" sz="2000" dirty="0" smtClean="0">
                <a:solidFill>
                  <a:srgbClr val="FF0000"/>
                </a:solidFill>
              </a:rPr>
              <a:t>7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VLD2.16       {d4, d5, d6, d7}, [</a:t>
            </a:r>
            <a:r>
              <a:rPr lang="en-GB" sz="2000" dirty="0" err="1" smtClean="0"/>
              <a:t>rR</a:t>
            </a:r>
            <a:r>
              <a:rPr lang="en-GB" sz="2000" dirty="0" smtClean="0"/>
              <a:t>], rs3   ; d4,d5 load 5 real samples        </a:t>
            </a:r>
            <a:r>
              <a:rPr lang="en-GB" sz="2000" dirty="0" smtClean="0">
                <a:solidFill>
                  <a:srgbClr val="FF0000"/>
                </a:solidFill>
              </a:rPr>
              <a:t>10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VQDMULL.S16    q14, d0, d15                ; 4 </a:t>
            </a:r>
            <a:r>
              <a:rPr lang="en-GB" sz="2000" dirty="0" err="1" smtClean="0"/>
              <a:t>imag</a:t>
            </a:r>
            <a:r>
              <a:rPr lang="en-GB" sz="2000" dirty="0" smtClean="0"/>
              <a:t> </a:t>
            </a:r>
            <a:r>
              <a:rPr lang="en-GB" sz="2000" dirty="0" err="1" smtClean="0"/>
              <a:t>mults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FF0000"/>
                </a:solidFill>
              </a:rPr>
              <a:t>                              </a:t>
            </a:r>
            <a:r>
              <a:rPr lang="en-GB" sz="2000" dirty="0" smtClean="0">
                <a:solidFill>
                  <a:srgbClr val="FF0000"/>
                </a:solidFill>
              </a:rPr>
              <a:t>15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VQDMULL.S16    q15, d1, d16                ; 5</a:t>
            </a:r>
            <a:r>
              <a:rPr lang="en-GB" sz="2000" baseline="30000" dirty="0" smtClean="0"/>
              <a:t>th</a:t>
            </a:r>
            <a:r>
              <a:rPr lang="en-GB" sz="2000" baseline="30000" dirty="0" smtClean="0">
                <a:solidFill>
                  <a:srgbClr val="FF0000"/>
                </a:solidFill>
              </a:rPr>
              <a:t>                                                                          </a:t>
            </a:r>
            <a:r>
              <a:rPr lang="en-GB" sz="2000" dirty="0" smtClean="0">
                <a:solidFill>
                  <a:srgbClr val="FF0000"/>
                </a:solidFill>
              </a:rPr>
              <a:t>16</a:t>
            </a:r>
            <a:r>
              <a:rPr lang="en-GB" sz="2000" baseline="30000" dirty="0" smtClean="0">
                <a:solidFill>
                  <a:srgbClr val="FF0000"/>
                </a:solidFill>
              </a:rPr>
              <a:t>   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VQDMLAL.S16    q14, d4, d17                ; 4 real </a:t>
            </a:r>
            <a:r>
              <a:rPr lang="en-GB" sz="2000" dirty="0" err="1" smtClean="0"/>
              <a:t>macs</a:t>
            </a:r>
            <a:r>
              <a:rPr lang="en-GB" sz="2000" dirty="0" smtClean="0"/>
              <a:t>                                  </a:t>
            </a:r>
            <a:r>
              <a:rPr lang="en-GB" sz="2000" dirty="0" smtClean="0">
                <a:solidFill>
                  <a:srgbClr val="FF0000"/>
                </a:solidFill>
              </a:rPr>
              <a:t>17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VQDMLAL.S16    q15, d5, d18                ; 5</a:t>
            </a:r>
            <a:r>
              <a:rPr lang="en-GB" sz="2000" baseline="30000" dirty="0" smtClean="0"/>
              <a:t>th</a:t>
            </a:r>
            <a:r>
              <a:rPr lang="en-GB" sz="2000" dirty="0" smtClean="0">
                <a:solidFill>
                  <a:srgbClr val="FF0000"/>
                </a:solidFill>
              </a:rPr>
              <a:t>                                                  </a:t>
            </a:r>
            <a:r>
              <a:rPr lang="en-GB" sz="2000" dirty="0" smtClean="0">
                <a:solidFill>
                  <a:srgbClr val="FF0000"/>
                </a:solidFill>
              </a:rPr>
              <a:t>18</a:t>
            </a:r>
            <a:endParaRPr lang="en-US" sz="2000" dirty="0" smtClean="0"/>
          </a:p>
          <a:p>
            <a:pPr>
              <a:buNone/>
            </a:pPr>
            <a:r>
              <a:rPr lang="en-GB" sz="2000" dirty="0" smtClean="0"/>
              <a:t>VQADD.S32         d28, d28, d29              ; add partial products                  </a:t>
            </a:r>
            <a:r>
              <a:rPr lang="en-GB" sz="2000" dirty="0" smtClean="0">
                <a:solidFill>
                  <a:srgbClr val="FF0000"/>
                </a:solidFill>
              </a:rPr>
              <a:t>18</a:t>
            </a:r>
            <a:endParaRPr lang="en-GB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2000" dirty="0" smtClean="0"/>
              <a:t>VREV64.32          d29, d28                                                                                </a:t>
            </a:r>
            <a:r>
              <a:rPr lang="en-GB" sz="2000" dirty="0" smtClean="0">
                <a:solidFill>
                  <a:srgbClr val="FF0000"/>
                </a:solidFill>
              </a:rPr>
              <a:t>19</a:t>
            </a:r>
            <a:endParaRPr lang="en-GB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2000" dirty="0" smtClean="0"/>
              <a:t>VQADD.S32         d28, d28, d29              ; add partial products                  </a:t>
            </a:r>
            <a:r>
              <a:rPr lang="en-GB" sz="2000" dirty="0" smtClean="0">
                <a:solidFill>
                  <a:srgbClr val="FF0000"/>
                </a:solidFill>
              </a:rPr>
              <a:t>27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VQADD.S32         d28, d28, d30              ; add partial products       </a:t>
            </a:r>
            <a:r>
              <a:rPr lang="en-GB" sz="2000" dirty="0" smtClean="0">
                <a:solidFill>
                  <a:srgbClr val="FF0000"/>
                </a:solidFill>
              </a:rPr>
              <a:t>           29</a:t>
            </a:r>
          </a:p>
          <a:p>
            <a:pPr>
              <a:buNone/>
            </a:pPr>
            <a:r>
              <a:rPr lang="en-US" sz="2000" dirty="0" smtClean="0"/>
              <a:t>VQRSHRN.S32    d28, q14, #15              ; </a:t>
            </a:r>
            <a:r>
              <a:rPr lang="en-US" sz="2000" dirty="0" err="1" smtClean="0"/>
              <a:t>CT_rsnd</a:t>
            </a:r>
            <a:r>
              <a:rPr lang="en-US" sz="2000" dirty="0" smtClean="0"/>
              <a:t>(</a:t>
            </a:r>
            <a:r>
              <a:rPr lang="en-US" sz="2000" dirty="0" err="1" smtClean="0"/>
              <a:t>CT_sshl</a:t>
            </a:r>
            <a:r>
              <a:rPr lang="en-US" sz="2000" dirty="0" smtClean="0"/>
              <a:t>(</a:t>
            </a:r>
            <a:r>
              <a:rPr lang="en-US" sz="2000" dirty="0" err="1" smtClean="0"/>
              <a:t>accu</a:t>
            </a:r>
            <a:r>
              <a:rPr lang="en-US" sz="2000" dirty="0" smtClean="0"/>
              <a:t>, 1))         </a:t>
            </a:r>
            <a:r>
              <a:rPr lang="en-US" sz="2000" dirty="0" smtClean="0">
                <a:solidFill>
                  <a:srgbClr val="FF0000"/>
                </a:solidFill>
              </a:rPr>
              <a:t>33</a:t>
            </a:r>
            <a:endParaRPr lang="en-GB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2000" dirty="0" smtClean="0"/>
              <a:t>VST1.16                d28[0], [</a:t>
            </a:r>
            <a:r>
              <a:rPr lang="en-GB" sz="2000" dirty="0" err="1" smtClean="0"/>
              <a:t>rOut</a:t>
            </a:r>
            <a:r>
              <a:rPr lang="en-GB" sz="2000" dirty="0" smtClean="0"/>
              <a:t>]             ; store result                                   </a:t>
            </a:r>
            <a:r>
              <a:rPr lang="en-GB" sz="2000" dirty="0" smtClean="0">
                <a:solidFill>
                  <a:srgbClr val="FF0000"/>
                </a:solidFill>
              </a:rPr>
              <a:t>35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Optimisation – Example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‘</a:t>
            </a:r>
            <a:r>
              <a:rPr lang="en-GB" dirty="0" err="1" smtClean="0"/>
              <a:t>Vectorise</a:t>
            </a:r>
            <a:r>
              <a:rPr lang="en-GB" dirty="0" smtClean="0"/>
              <a:t>’ to allow data re-use</a:t>
            </a:r>
          </a:p>
          <a:p>
            <a:pPr lvl="1"/>
            <a:r>
              <a:rPr lang="en-GB" dirty="0" smtClean="0"/>
              <a:t>Reduces loading overhead</a:t>
            </a:r>
            <a:endParaRPr lang="en-US" dirty="0" smtClean="0"/>
          </a:p>
          <a:p>
            <a:pPr lvl="1"/>
            <a:r>
              <a:rPr lang="en-GB" dirty="0" smtClean="0"/>
              <a:t>Reduces operations across lanes</a:t>
            </a:r>
          </a:p>
          <a:p>
            <a:pPr lvl="2"/>
            <a:r>
              <a:rPr lang="en-GB" dirty="0" smtClean="0"/>
              <a:t>Avoids possible source operand stalls</a:t>
            </a:r>
          </a:p>
          <a:p>
            <a:r>
              <a:rPr lang="en-GB" dirty="0" smtClean="0"/>
              <a:t>For Synthesis </a:t>
            </a:r>
            <a:r>
              <a:rPr lang="en-GB" dirty="0" err="1" smtClean="0"/>
              <a:t>PolyPhase</a:t>
            </a:r>
            <a:r>
              <a:rPr lang="en-GB" dirty="0" smtClean="0"/>
              <a:t> Filtering</a:t>
            </a:r>
          </a:p>
          <a:p>
            <a:pPr lvl="1"/>
            <a:r>
              <a:rPr lang="en-GB" dirty="0" smtClean="0"/>
              <a:t>Process all slots of given channel at once</a:t>
            </a:r>
          </a:p>
          <a:p>
            <a:pPr lvl="2"/>
            <a:r>
              <a:rPr lang="en-GB" dirty="0" smtClean="0"/>
              <a:t>Same Filter implies same </a:t>
            </a:r>
            <a:r>
              <a:rPr lang="en-GB" dirty="0" err="1" smtClean="0"/>
              <a:t>coeffs</a:t>
            </a:r>
            <a:r>
              <a:rPr lang="en-GB" dirty="0" smtClean="0"/>
              <a:t> and same state</a:t>
            </a:r>
          </a:p>
          <a:p>
            <a:pPr lvl="2"/>
            <a:r>
              <a:rPr lang="en-GB" dirty="0" smtClean="0"/>
              <a:t>Down-side may be additional buffering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Optimisation – Example #4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1736" y="1214422"/>
            <a:ext cx="414340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    VQDMULL.S16    q15, d8, d0[0]     ;# I1</a:t>
            </a:r>
          </a:p>
          <a:p>
            <a:r>
              <a:rPr lang="en-US" sz="1000" dirty="0" smtClean="0"/>
              <a:t>    VEXT.16        d16, d8, d9, #2    ; DUAL ISSUE</a:t>
            </a:r>
          </a:p>
          <a:p>
            <a:r>
              <a:rPr lang="en-US" sz="1000" dirty="0" smtClean="0"/>
              <a:t>    </a:t>
            </a:r>
          </a:p>
          <a:p>
            <a:r>
              <a:rPr lang="en-US" sz="1000" dirty="0" smtClean="0"/>
              <a:t>    VQDMLAL.S16    q15, d12, d0[1]    ;# R1</a:t>
            </a:r>
          </a:p>
          <a:p>
            <a:r>
              <a:rPr lang="en-US" sz="1000" dirty="0" smtClean="0"/>
              <a:t>    VEXT.16        d17, d12, d13, #2  ; DUAL ISSUE</a:t>
            </a:r>
          </a:p>
          <a:p>
            <a:r>
              <a:rPr lang="en-US" sz="1000" dirty="0" smtClean="0"/>
              <a:t>    </a:t>
            </a:r>
          </a:p>
          <a:p>
            <a:r>
              <a:rPr lang="en-US" sz="1000" dirty="0" smtClean="0"/>
              <a:t>    VQDMLAL.S16    q15, d16, d0[2]    ;# I2</a:t>
            </a:r>
          </a:p>
          <a:p>
            <a:r>
              <a:rPr lang="en-US" sz="1000" dirty="0" smtClean="0"/>
              <a:t>    VMOV           d8, d9             ; DUAL ISSUE, delay line shift   </a:t>
            </a:r>
          </a:p>
          <a:p>
            <a:endParaRPr lang="en-US" sz="1000" dirty="0" smtClean="0"/>
          </a:p>
          <a:p>
            <a:r>
              <a:rPr lang="en-US" sz="1000" dirty="0" smtClean="0"/>
              <a:t>    VQDMLAL.S16    q15, d17, d0[3]    ;# R2</a:t>
            </a:r>
          </a:p>
          <a:p>
            <a:r>
              <a:rPr lang="en-US" sz="1000" dirty="0" smtClean="0"/>
              <a:t>    VMOV           d12, d13           ; DUAL ISSUE, delay line shift     </a:t>
            </a:r>
          </a:p>
          <a:p>
            <a:r>
              <a:rPr lang="en-US" sz="1000" dirty="0" smtClean="0"/>
              <a:t>    </a:t>
            </a:r>
          </a:p>
          <a:p>
            <a:r>
              <a:rPr lang="en-US" sz="1000" dirty="0" smtClean="0"/>
              <a:t>    VQDMLAL.S16    q15, d9, d1[0]     ;# I3    </a:t>
            </a:r>
          </a:p>
          <a:p>
            <a:r>
              <a:rPr lang="en-US" sz="1000" dirty="0" smtClean="0"/>
              <a:t>    VEXT.16        d16, d9, d10, #2   ; DUAL ISSUE</a:t>
            </a:r>
          </a:p>
          <a:p>
            <a:endParaRPr lang="en-US" sz="1000" dirty="0" smtClean="0"/>
          </a:p>
          <a:p>
            <a:r>
              <a:rPr lang="en-US" sz="1000" dirty="0" smtClean="0"/>
              <a:t>    VQDMLAL.S16    q15, d13, d1[1]    ;# R3</a:t>
            </a:r>
          </a:p>
          <a:p>
            <a:r>
              <a:rPr lang="en-US" sz="1000" dirty="0" smtClean="0"/>
              <a:t>    VEXT.16        d17, d13, d14, #2  ; DUAL ISSUE</a:t>
            </a:r>
          </a:p>
          <a:p>
            <a:r>
              <a:rPr lang="en-US" sz="1000" dirty="0" smtClean="0"/>
              <a:t>    </a:t>
            </a:r>
          </a:p>
          <a:p>
            <a:r>
              <a:rPr lang="en-US" sz="1000" dirty="0" smtClean="0"/>
              <a:t>    VQDMLAL.S16    q15, d16, d1[0]    ;# I4    </a:t>
            </a:r>
          </a:p>
          <a:p>
            <a:r>
              <a:rPr lang="en-US" sz="1000" dirty="0" smtClean="0"/>
              <a:t>    VMOV           d9, d10            ; DUAL ISSUE, delay line shift   </a:t>
            </a:r>
          </a:p>
          <a:p>
            <a:endParaRPr lang="en-US" sz="1000" dirty="0" smtClean="0"/>
          </a:p>
          <a:p>
            <a:r>
              <a:rPr lang="en-US" sz="1000" dirty="0" smtClean="0"/>
              <a:t>    VQDMLAL.S16    q15, d17, d1[1]    ;# R4</a:t>
            </a:r>
          </a:p>
          <a:p>
            <a:r>
              <a:rPr lang="en-US" sz="1000" dirty="0" smtClean="0"/>
              <a:t>    VMOV           d13, d14           ; DUAL ISSUE, delay line shift     </a:t>
            </a:r>
          </a:p>
          <a:p>
            <a:r>
              <a:rPr lang="en-US" sz="1000" dirty="0" smtClean="0"/>
              <a:t>    </a:t>
            </a:r>
          </a:p>
          <a:p>
            <a:r>
              <a:rPr lang="en-US" sz="1000" dirty="0" smtClean="0"/>
              <a:t>    VQDMLAL.S16    q15, d10, d1[0]    ;# I5</a:t>
            </a:r>
          </a:p>
          <a:p>
            <a:r>
              <a:rPr lang="en-US" sz="1000" dirty="0" smtClean="0"/>
              <a:t>    SUBS           r0, r0, #4         ; DUAL ISSUE loop counter   </a:t>
            </a:r>
          </a:p>
          <a:p>
            <a:endParaRPr lang="en-US" sz="1000" dirty="0" smtClean="0"/>
          </a:p>
          <a:p>
            <a:r>
              <a:rPr lang="en-US" sz="1000" dirty="0" smtClean="0"/>
              <a:t>    VQDMLAL.S16    q15, d14, d1[1]    ;# R5</a:t>
            </a:r>
          </a:p>
          <a:p>
            <a:r>
              <a:rPr lang="en-US" sz="1000" dirty="0" smtClean="0"/>
              <a:t>        </a:t>
            </a:r>
          </a:p>
          <a:p>
            <a:r>
              <a:rPr lang="en-US" sz="1000" dirty="0" smtClean="0"/>
              <a:t>    VQRSHRN.S32    d28, q15, #15      ; </a:t>
            </a:r>
            <a:r>
              <a:rPr lang="en-US" sz="1000" dirty="0" err="1" smtClean="0"/>
              <a:t>CT_rsnd</a:t>
            </a:r>
            <a:r>
              <a:rPr lang="en-US" sz="1000" dirty="0" smtClean="0"/>
              <a:t>(</a:t>
            </a:r>
            <a:r>
              <a:rPr lang="en-US" sz="1000" dirty="0" err="1" smtClean="0"/>
              <a:t>CT_sshl</a:t>
            </a:r>
            <a:r>
              <a:rPr lang="en-US" sz="1000" dirty="0" smtClean="0"/>
              <a:t>(</a:t>
            </a:r>
            <a:r>
              <a:rPr lang="en-US" sz="1000" dirty="0" err="1" smtClean="0"/>
              <a:t>accu</a:t>
            </a:r>
            <a:r>
              <a:rPr lang="en-US" sz="1000" dirty="0" smtClean="0"/>
              <a:t>, 1))</a:t>
            </a:r>
          </a:p>
          <a:p>
            <a:r>
              <a:rPr lang="en-US" sz="1000" dirty="0" smtClean="0"/>
              <a:t>    </a:t>
            </a:r>
          </a:p>
          <a:p>
            <a:r>
              <a:rPr lang="en-US" sz="1000" dirty="0" smtClean="0"/>
              <a:t>    VST1.16        d28[0], [r1], r2   ; store single slot for this channel</a:t>
            </a:r>
          </a:p>
          <a:p>
            <a:r>
              <a:rPr lang="en-US" sz="1000" dirty="0" smtClean="0"/>
              <a:t>    VST1.16        d28[1], [r1], r2   ; store single slot for this channel</a:t>
            </a:r>
          </a:p>
          <a:p>
            <a:r>
              <a:rPr lang="en-US" sz="1000" dirty="0" smtClean="0"/>
              <a:t>    VST1.16        d28[2], [r1], r2   ; store single slot for this channel</a:t>
            </a:r>
          </a:p>
          <a:p>
            <a:r>
              <a:rPr lang="en-US" sz="1000" dirty="0" smtClean="0"/>
              <a:t>    VST1.16        d28[3], [r1], r2   ; store single slot for this channel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Hints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Avoid Neon to ARM data transfers</a:t>
            </a:r>
          </a:p>
          <a:p>
            <a:pPr lvl="1"/>
            <a:r>
              <a:rPr lang="en-GB" dirty="0" smtClean="0"/>
              <a:t>VMOV ~ 20 cycles</a:t>
            </a:r>
          </a:p>
          <a:p>
            <a:pPr lvl="2"/>
            <a:r>
              <a:rPr lang="en-GB" dirty="0" smtClean="0"/>
              <a:t>Following a VMOV accessing any ARM </a:t>
            </a:r>
            <a:r>
              <a:rPr lang="en-GB" dirty="0" err="1" smtClean="0"/>
              <a:t>reg</a:t>
            </a:r>
            <a:r>
              <a:rPr lang="en-GB" dirty="0" smtClean="0"/>
              <a:t>’ will cause stalls</a:t>
            </a:r>
          </a:p>
          <a:p>
            <a:pPr lvl="2"/>
            <a:r>
              <a:rPr lang="en-GB" dirty="0" smtClean="0"/>
              <a:t>Can execute NEON instructions however.</a:t>
            </a:r>
          </a:p>
          <a:p>
            <a:pPr lvl="1"/>
            <a:r>
              <a:rPr lang="en-GB" dirty="0" smtClean="0"/>
              <a:t>Via Memory &gt; 20 cycles</a:t>
            </a:r>
          </a:p>
          <a:p>
            <a:r>
              <a:rPr lang="en-GB" dirty="0" smtClean="0"/>
              <a:t>Avoid mixing NEON and ARM accesses to the same cache line (64-bytes).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Hints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Turn L1NEON on</a:t>
            </a:r>
          </a:p>
          <a:p>
            <a:pPr lvl="1"/>
            <a:r>
              <a:rPr lang="en-GB" dirty="0" smtClean="0"/>
              <a:t>L1 caching for NEON writes</a:t>
            </a:r>
          </a:p>
          <a:p>
            <a:r>
              <a:rPr lang="en-GB" dirty="0" smtClean="0"/>
              <a:t>Use aligned loads and stores where possible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Exception if you get it wrong!</a:t>
            </a:r>
          </a:p>
          <a:p>
            <a:r>
              <a:rPr lang="en-GB" dirty="0" smtClean="0"/>
              <a:t>Use L2 data preload engine (PLD) if you know data is not in the caches.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Hints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Consider merging consecutive processing stages</a:t>
            </a:r>
          </a:p>
          <a:p>
            <a:pPr lvl="1"/>
            <a:r>
              <a:rPr lang="en-GB" dirty="0" smtClean="0"/>
              <a:t>Especially for small recursive loops e.g.</a:t>
            </a:r>
          </a:p>
          <a:p>
            <a:pPr lvl="2"/>
            <a:r>
              <a:rPr lang="en-GB" dirty="0" smtClean="0"/>
              <a:t>Y[n] = 0.9*y[n-1] + x[n];</a:t>
            </a:r>
          </a:p>
          <a:p>
            <a:pPr lvl="1"/>
            <a:r>
              <a:rPr lang="en-GB" dirty="0" smtClean="0"/>
              <a:t>Reduces </a:t>
            </a:r>
            <a:r>
              <a:rPr lang="en-GB" smtClean="0"/>
              <a:t>I/O overheads.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A8/A9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A9:</a:t>
            </a:r>
          </a:p>
          <a:p>
            <a:pPr lvl="1"/>
            <a:r>
              <a:rPr lang="en-GB" dirty="0" smtClean="0"/>
              <a:t>No NEON dual issue.</a:t>
            </a:r>
          </a:p>
          <a:p>
            <a:pPr lvl="1"/>
            <a:r>
              <a:rPr lang="en-GB" dirty="0" smtClean="0"/>
              <a:t>FPU is pipelined (</a:t>
            </a:r>
            <a:r>
              <a:rPr lang="en-GB" dirty="0" err="1" smtClean="0"/>
              <a:t>VFPlite</a:t>
            </a:r>
            <a:r>
              <a:rPr lang="en-GB" dirty="0" smtClean="0"/>
              <a:t> in A8)</a:t>
            </a:r>
          </a:p>
          <a:p>
            <a:pPr lvl="1"/>
            <a:r>
              <a:rPr lang="en-GB" dirty="0" smtClean="0"/>
              <a:t>No direct path to L2</a:t>
            </a:r>
          </a:p>
          <a:p>
            <a:pPr lvl="1"/>
            <a:r>
              <a:rPr lang="en-GB" dirty="0" smtClean="0"/>
              <a:t>Earlier in ARM pipeline</a:t>
            </a:r>
          </a:p>
          <a:p>
            <a:pPr lvl="2"/>
            <a:r>
              <a:rPr lang="en-GB" dirty="0" smtClean="0"/>
              <a:t>NEON to ARM transfers are faster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RVDS 4.0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ESPICO Development Flow</a:t>
            </a:r>
          </a:p>
          <a:p>
            <a:r>
              <a:rPr lang="en-GB" dirty="0" smtClean="0"/>
              <a:t>C Calling Procedure</a:t>
            </a:r>
          </a:p>
          <a:p>
            <a:r>
              <a:rPr lang="en-GB" dirty="0" smtClean="0"/>
              <a:t>Use of Profiler</a:t>
            </a:r>
          </a:p>
          <a:p>
            <a:r>
              <a:rPr lang="en-GB" dirty="0" smtClean="0"/>
              <a:t>Comments on cycle accurate simulation/emulation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ESPICO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Formed in 1999</a:t>
            </a:r>
          </a:p>
          <a:p>
            <a:r>
              <a:rPr lang="en-GB" dirty="0" smtClean="0"/>
              <a:t>Specialise in speech and audio implementations on licensable cores</a:t>
            </a:r>
          </a:p>
          <a:p>
            <a:pPr lvl="1"/>
            <a:r>
              <a:rPr lang="en-GB" dirty="0" smtClean="0"/>
              <a:t>Traditionally DSP Cores: </a:t>
            </a:r>
            <a:r>
              <a:rPr lang="en-GB" dirty="0" err="1" smtClean="0"/>
              <a:t>Ceva</a:t>
            </a:r>
            <a:r>
              <a:rPr lang="en-GB" dirty="0" smtClean="0"/>
              <a:t>, ZSP, ARC etc</a:t>
            </a:r>
          </a:p>
          <a:p>
            <a:r>
              <a:rPr lang="en-GB" dirty="0" smtClean="0"/>
              <a:t>Implemented HE-AAC+/DAB+</a:t>
            </a:r>
          </a:p>
          <a:p>
            <a:r>
              <a:rPr lang="en-GB" dirty="0" smtClean="0"/>
              <a:t>Implemented GSM vocoder suite on NEON</a:t>
            </a:r>
          </a:p>
          <a:p>
            <a:pPr>
              <a:buNone/>
            </a:pP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ESPICO Development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Bit Exact Reference C Code</a:t>
            </a:r>
          </a:p>
          <a:p>
            <a:pPr lvl="1"/>
            <a:r>
              <a:rPr lang="en-GB" dirty="0" smtClean="0"/>
              <a:t>Common code with ARM Platform where possible</a:t>
            </a:r>
          </a:p>
          <a:p>
            <a:pPr lvl="1"/>
            <a:r>
              <a:rPr lang="en-GB" dirty="0" smtClean="0"/>
              <a:t>Provides a reference for debug</a:t>
            </a:r>
          </a:p>
          <a:p>
            <a:r>
              <a:rPr lang="en-GB" dirty="0" smtClean="0"/>
              <a:t>Don’t use </a:t>
            </a:r>
            <a:r>
              <a:rPr lang="en-GB" dirty="0" err="1" smtClean="0"/>
              <a:t>Vectorising</a:t>
            </a:r>
            <a:r>
              <a:rPr lang="en-GB" dirty="0" smtClean="0"/>
              <a:t> C Compiler</a:t>
            </a:r>
          </a:p>
          <a:p>
            <a:pPr lvl="1"/>
            <a:r>
              <a:rPr lang="en-GB" dirty="0" err="1" smtClean="0"/>
              <a:t>Vectorise</a:t>
            </a:r>
            <a:r>
              <a:rPr lang="en-GB" dirty="0" smtClean="0"/>
              <a:t> algorithm &amp; C code ourselves.</a:t>
            </a:r>
          </a:p>
          <a:p>
            <a:pPr lvl="1"/>
            <a:r>
              <a:rPr lang="en-GB" dirty="0" smtClean="0"/>
              <a:t>Then write in 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 Calling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Assuming you are not using </a:t>
            </a:r>
            <a:r>
              <a:rPr lang="en-GB" dirty="0" err="1" smtClean="0"/>
              <a:t>vectorising</a:t>
            </a:r>
            <a:r>
              <a:rPr lang="en-GB" dirty="0" smtClean="0"/>
              <a:t> C compiler</a:t>
            </a:r>
          </a:p>
          <a:p>
            <a:pPr lvl="1"/>
            <a:r>
              <a:rPr lang="en-GB" dirty="0" smtClean="0"/>
              <a:t>C code runs on ARM11</a:t>
            </a:r>
          </a:p>
          <a:p>
            <a:pPr lvl="1"/>
            <a:r>
              <a:rPr lang="en-GB" dirty="0" smtClean="0"/>
              <a:t>ASM code runs of ARM11 + NEON</a:t>
            </a:r>
          </a:p>
          <a:p>
            <a:pPr lvl="1"/>
            <a:r>
              <a:rPr lang="en-GB" dirty="0" smtClean="0"/>
              <a:t>Push/Pop r4 to r11 + LR</a:t>
            </a:r>
          </a:p>
          <a:p>
            <a:pPr lvl="1"/>
            <a:r>
              <a:rPr lang="en-GB" dirty="0" smtClean="0"/>
              <a:t>Push/Pop NEON d8 to d15 (q4 to q7)</a:t>
            </a:r>
          </a:p>
          <a:p>
            <a:pPr lvl="2"/>
            <a:r>
              <a:rPr lang="en-GB" dirty="0" smtClean="0"/>
              <a:t>Once at top level.</a:t>
            </a:r>
          </a:p>
          <a:p>
            <a:pPr lvl="1"/>
            <a:r>
              <a:rPr lang="en-GB" dirty="0" smtClean="0"/>
              <a:t>SP should be 64-bit aligned – EABI Compliance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RVDS Profiler does not model NEON pipeline or memory sub-system.</a:t>
            </a:r>
          </a:p>
          <a:p>
            <a:pPr lvl="1"/>
            <a:r>
              <a:rPr lang="en-GB" dirty="0" smtClean="0"/>
              <a:t>Cycle count can not be relied on.</a:t>
            </a:r>
          </a:p>
          <a:p>
            <a:r>
              <a:rPr lang="en-GB" dirty="0" smtClean="0"/>
              <a:t>ARM no longer provide cycle accurate simulators.</a:t>
            </a:r>
          </a:p>
          <a:p>
            <a:r>
              <a:rPr lang="en-GB" dirty="0" smtClean="0"/>
              <a:t>Cycle accurate simulator available in SOC designer from carbon design systems.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030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ICE-Trace</a:t>
            </a:r>
          </a:p>
          <a:p>
            <a:pPr lvl="1"/>
            <a:r>
              <a:rPr lang="en-GB" dirty="0" smtClean="0"/>
              <a:t>ARM pipe only, no visibility of NEON pipeline</a:t>
            </a:r>
          </a:p>
          <a:p>
            <a:r>
              <a:rPr lang="en-GB" dirty="0" smtClean="0"/>
              <a:t>Cortex-A8 PMU:</a:t>
            </a:r>
          </a:p>
          <a:p>
            <a:pPr lvl="1"/>
            <a:r>
              <a:rPr lang="en-GB" dirty="0" smtClean="0"/>
              <a:t>Counter runs at full processor speed.</a:t>
            </a:r>
          </a:p>
          <a:p>
            <a:pPr lvl="1"/>
            <a:r>
              <a:rPr lang="en-GB" dirty="0" smtClean="0"/>
              <a:t>May need OS patch, e.g. Linux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596" y="4071942"/>
            <a:ext cx="8286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MRC p15, 0, &lt;Rd&gt;, c9, c12, 0   ; read PMNC</a:t>
            </a:r>
          </a:p>
          <a:p>
            <a:r>
              <a:rPr lang="en-US" dirty="0" smtClean="0"/>
              <a:t>MCR p15, 0, &lt;Rd&gt;, c9, c12, 0   ; write PMNC (can set CCNT to zero by writing a bit here)</a:t>
            </a:r>
          </a:p>
          <a:p>
            <a:endParaRPr lang="en-US" dirty="0" smtClean="0"/>
          </a:p>
          <a:p>
            <a:r>
              <a:rPr lang="en-US" dirty="0" smtClean="0"/>
              <a:t>MRC p15, 0, &lt;Rd&gt;, c9, c13, 0   ; Read CCNT Register</a:t>
            </a:r>
          </a:p>
          <a:p>
            <a:r>
              <a:rPr lang="en-US" dirty="0" smtClean="0"/>
              <a:t>MCR p15, 0, &lt;Rd&gt;, c9, c13, 0   ; Write CCNT Register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Beware Benchmarks!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Need to know how they can be reproduced.</a:t>
            </a:r>
          </a:p>
          <a:p>
            <a:r>
              <a:rPr lang="en-GB" dirty="0" smtClean="0"/>
              <a:t>Simulator /Hardware ?</a:t>
            </a:r>
          </a:p>
          <a:p>
            <a:r>
              <a:rPr lang="en-GB" dirty="0" smtClean="0"/>
              <a:t>Memory/Cache ?</a:t>
            </a:r>
          </a:p>
          <a:p>
            <a:r>
              <a:rPr lang="en-GB" dirty="0" smtClean="0"/>
              <a:t>A8/A9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M-FFT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00164" y="214290"/>
            <a:ext cx="11001452" cy="64294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FFT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Previous ARM figure: 2350 cycles (256 pt, complex, 16-bit)</a:t>
            </a:r>
          </a:p>
          <a:p>
            <a:r>
              <a:rPr lang="en-GB" dirty="0" smtClean="0"/>
              <a:t>Other ARM figure: 3200 cycles (16-bit) / 6900 cycles (32-bit) 256 pt complex</a:t>
            </a:r>
          </a:p>
          <a:p>
            <a:pPr lvl="1"/>
            <a:r>
              <a:rPr lang="en-GB" dirty="0" err="1" smtClean="0"/>
              <a:t>Est</a:t>
            </a:r>
            <a:r>
              <a:rPr lang="en-GB" dirty="0" smtClean="0"/>
              <a:t> 512 pt would be 2.25 times = 15525 cycles</a:t>
            </a:r>
          </a:p>
          <a:p>
            <a:r>
              <a:rPr lang="en-GB" dirty="0" smtClean="0"/>
              <a:t>ESPICO (</a:t>
            </a:r>
            <a:r>
              <a:rPr lang="en-GB" dirty="0" err="1" smtClean="0"/>
              <a:t>OpenMax</a:t>
            </a:r>
            <a:r>
              <a:rPr lang="en-GB" dirty="0" smtClean="0"/>
              <a:t> DL Libraries), 512 pt complex, </a:t>
            </a:r>
            <a:r>
              <a:rPr lang="en-GB" sz="2400" dirty="0" smtClean="0"/>
              <a:t>measured on Beagle Board under Linux, Average over 100 consecutive calls:  ~18500 cycles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eagl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857289" y="285728"/>
            <a:ext cx="10889159" cy="58498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ARM Cortex A8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ARM architecture v7-A instruction set.</a:t>
            </a:r>
          </a:p>
          <a:p>
            <a:r>
              <a:rPr lang="en-GB" dirty="0" smtClean="0"/>
              <a:t>64 or 128 bit AMBA for main memory interface.</a:t>
            </a:r>
          </a:p>
          <a:p>
            <a:r>
              <a:rPr lang="en-GB" dirty="0" smtClean="0"/>
              <a:t>16KB or 32KB L1 instruction and data caches</a:t>
            </a:r>
          </a:p>
          <a:p>
            <a:r>
              <a:rPr lang="en-GB" dirty="0" smtClean="0"/>
              <a:t>0, 128 through 1MB L2 unified cache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OMAP 3530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16K L1 Instruction and Data Caches</a:t>
            </a:r>
          </a:p>
          <a:p>
            <a:r>
              <a:rPr lang="en-GB" dirty="0" smtClean="0"/>
              <a:t>256K L2 Unified Cache</a:t>
            </a:r>
          </a:p>
          <a:p>
            <a:r>
              <a:rPr lang="en-GB" dirty="0" smtClean="0"/>
              <a:t>64-bit AXI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Programmers Model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196975"/>
            <a:ext cx="8328025" cy="5111750"/>
          </a:xfrm>
        </p:spPr>
        <p:txBody>
          <a:bodyPr/>
          <a:lstStyle/>
          <a:p>
            <a:r>
              <a:rPr lang="en-GB" sz="2400" dirty="0"/>
              <a:t>Single instruction stream</a:t>
            </a:r>
          </a:p>
          <a:p>
            <a:r>
              <a:rPr lang="en-GB" sz="2400" dirty="0"/>
              <a:t>Single view of memory</a:t>
            </a:r>
          </a:p>
          <a:p>
            <a:r>
              <a:rPr lang="en-GB" sz="2400" dirty="0"/>
              <a:t>Single debug and trace </a:t>
            </a:r>
          </a:p>
          <a:p>
            <a:endParaRPr lang="en-GB" sz="2400" dirty="0"/>
          </a:p>
          <a:p>
            <a:r>
              <a:rPr lang="en-GB" sz="2400" b="1" dirty="0"/>
              <a:t>ARM</a:t>
            </a:r>
            <a:r>
              <a:rPr lang="en-GB" sz="2400" dirty="0"/>
              <a:t> handles control plane</a:t>
            </a:r>
          </a:p>
          <a:p>
            <a:pPr lvl="1"/>
            <a:r>
              <a:rPr lang="en-GB" sz="2200" dirty="0"/>
              <a:t>Loops, branches and function calls </a:t>
            </a:r>
          </a:p>
          <a:p>
            <a:pPr lvl="1"/>
            <a:r>
              <a:rPr lang="en-GB" sz="2200" dirty="0"/>
              <a:t>Address calculation </a:t>
            </a:r>
          </a:p>
          <a:p>
            <a:pPr lvl="1"/>
            <a:r>
              <a:rPr lang="en-GB" sz="2200" dirty="0"/>
              <a:t>Hardware optimised for tight control</a:t>
            </a:r>
          </a:p>
          <a:p>
            <a:r>
              <a:rPr lang="en-GB" sz="2400" b="1" dirty="0"/>
              <a:t>NEON</a:t>
            </a:r>
            <a:r>
              <a:rPr lang="en-GB" sz="2400" dirty="0"/>
              <a:t> handles data plane</a:t>
            </a:r>
          </a:p>
          <a:p>
            <a:pPr lvl="1"/>
            <a:r>
              <a:rPr lang="en-GB" sz="2200" dirty="0">
                <a:solidFill>
                  <a:schemeClr val="tx2"/>
                </a:solidFill>
              </a:rPr>
              <a:t>Integer</a:t>
            </a:r>
            <a:r>
              <a:rPr lang="en-GB" sz="2200" dirty="0"/>
              <a:t>, </a:t>
            </a:r>
            <a:r>
              <a:rPr lang="en-GB" sz="2200" dirty="0">
                <a:solidFill>
                  <a:schemeClr val="tx2"/>
                </a:solidFill>
              </a:rPr>
              <a:t>Fixed-point</a:t>
            </a:r>
            <a:r>
              <a:rPr lang="en-GB" sz="2200" dirty="0"/>
              <a:t> and </a:t>
            </a:r>
            <a:r>
              <a:rPr lang="en-GB" sz="2200" dirty="0">
                <a:solidFill>
                  <a:schemeClr val="tx2"/>
                </a:solidFill>
              </a:rPr>
              <a:t>Floating-point</a:t>
            </a:r>
            <a:r>
              <a:rPr lang="en-GB" sz="2200" dirty="0"/>
              <a:t> processing</a:t>
            </a:r>
          </a:p>
          <a:p>
            <a:pPr lvl="1"/>
            <a:r>
              <a:rPr lang="en-GB" sz="2200" dirty="0"/>
              <a:t>Hardware optimised for high throughput</a:t>
            </a:r>
          </a:p>
        </p:txBody>
      </p:sp>
      <p:sp>
        <p:nvSpPr>
          <p:cNvPr id="45060" name="Freeform 4"/>
          <p:cNvSpPr>
            <a:spLocks/>
          </p:cNvSpPr>
          <p:nvPr/>
        </p:nvSpPr>
        <p:spPr bwMode="auto">
          <a:xfrm>
            <a:off x="7092950" y="1844675"/>
            <a:ext cx="1511300" cy="1223963"/>
          </a:xfrm>
          <a:custGeom>
            <a:avLst/>
            <a:gdLst/>
            <a:ahLst/>
            <a:cxnLst>
              <a:cxn ang="0">
                <a:pos x="1134" y="944"/>
              </a:cxn>
              <a:cxn ang="0">
                <a:pos x="1134" y="0"/>
              </a:cxn>
              <a:cxn ang="0">
                <a:pos x="319" y="0"/>
              </a:cxn>
              <a:cxn ang="0">
                <a:pos x="320" y="450"/>
              </a:cxn>
              <a:cxn ang="0">
                <a:pos x="0" y="450"/>
              </a:cxn>
              <a:cxn ang="0">
                <a:pos x="0" y="944"/>
              </a:cxn>
              <a:cxn ang="0">
                <a:pos x="1134" y="944"/>
              </a:cxn>
            </a:cxnLst>
            <a:rect l="0" t="0" r="r" b="b"/>
            <a:pathLst>
              <a:path w="1134" h="944">
                <a:moveTo>
                  <a:pt x="1134" y="944"/>
                </a:moveTo>
                <a:lnTo>
                  <a:pt x="1134" y="0"/>
                </a:lnTo>
                <a:lnTo>
                  <a:pt x="319" y="0"/>
                </a:lnTo>
                <a:lnTo>
                  <a:pt x="320" y="450"/>
                </a:lnTo>
                <a:lnTo>
                  <a:pt x="0" y="450"/>
                </a:lnTo>
                <a:lnTo>
                  <a:pt x="0" y="944"/>
                </a:lnTo>
                <a:lnTo>
                  <a:pt x="1134" y="944"/>
                </a:lnTo>
                <a:close/>
              </a:path>
            </a:pathLst>
          </a:custGeom>
          <a:solidFill>
            <a:srgbClr val="FF9900"/>
          </a:solidFill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 flipV="1">
            <a:off x="6732588" y="1196975"/>
            <a:ext cx="1871662" cy="374650"/>
          </a:xfrm>
          <a:prstGeom prst="flowChartDocument">
            <a:avLst/>
          </a:prstGeom>
          <a:solidFill>
            <a:schemeClr val="bg2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r>
              <a:rPr lang="en-GB" sz="1800"/>
              <a:t>D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596188" y="1844675"/>
            <a:ext cx="10080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GB" sz="2000" b="1"/>
              <a:t>NEON</a:t>
            </a: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 rot="16200000" flipV="1">
            <a:off x="5255419" y="2529682"/>
            <a:ext cx="642937" cy="425450"/>
          </a:xfrm>
          <a:prstGeom prst="flowChartDocument">
            <a:avLst/>
          </a:prstGeom>
          <a:solidFill>
            <a:schemeClr val="bg2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r>
              <a:rPr lang="en-GB" sz="1800"/>
              <a:t>I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6013450" y="3068638"/>
            <a:ext cx="2590800" cy="360362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b="1"/>
              <a:t>Debug/Trace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7308850" y="342900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Freeform 10"/>
          <p:cNvSpPr>
            <a:spLocks/>
          </p:cNvSpPr>
          <p:nvPr/>
        </p:nvSpPr>
        <p:spPr bwMode="auto">
          <a:xfrm>
            <a:off x="6013450" y="1844675"/>
            <a:ext cx="1654175" cy="1223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25"/>
              </a:cxn>
              <a:cxn ang="0">
                <a:pos x="1043" y="1225"/>
              </a:cxn>
              <a:cxn ang="0">
                <a:pos x="1042" y="584"/>
              </a:cxn>
              <a:cxn ang="0">
                <a:pos x="1450" y="584"/>
              </a:cxn>
              <a:cxn ang="0">
                <a:pos x="1452" y="0"/>
              </a:cxn>
              <a:cxn ang="0">
                <a:pos x="0" y="0"/>
              </a:cxn>
            </a:cxnLst>
            <a:rect l="0" t="0" r="r" b="b"/>
            <a:pathLst>
              <a:path w="1452" h="1225">
                <a:moveTo>
                  <a:pt x="0" y="0"/>
                </a:moveTo>
                <a:lnTo>
                  <a:pt x="0" y="1225"/>
                </a:lnTo>
                <a:lnTo>
                  <a:pt x="1043" y="1225"/>
                </a:lnTo>
                <a:lnTo>
                  <a:pt x="1042" y="584"/>
                </a:lnTo>
                <a:lnTo>
                  <a:pt x="1450" y="584"/>
                </a:lnTo>
                <a:lnTo>
                  <a:pt x="1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7164388" y="1557338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6013450" y="1844675"/>
            <a:ext cx="7635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/>
              <a:t>ARM</a:t>
            </a: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5795963" y="2781300"/>
            <a:ext cx="215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V="1">
            <a:off x="8172450" y="1557338"/>
            <a:ext cx="0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Super-Scalar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Dual issue on ARM</a:t>
            </a:r>
          </a:p>
          <a:p>
            <a:pPr lvl="1"/>
            <a:r>
              <a:rPr lang="en-GB" dirty="0" smtClean="0"/>
              <a:t>Only one MUL/MAC</a:t>
            </a:r>
          </a:p>
          <a:p>
            <a:pPr lvl="1"/>
            <a:r>
              <a:rPr lang="en-GB" dirty="0" smtClean="0"/>
              <a:t>Only one load/store</a:t>
            </a:r>
          </a:p>
          <a:p>
            <a:r>
              <a:rPr lang="en-GB" dirty="0" smtClean="0"/>
              <a:t>ARM dual issue with NEON</a:t>
            </a:r>
          </a:p>
          <a:p>
            <a:r>
              <a:rPr lang="en-GB" dirty="0" smtClean="0"/>
              <a:t>Limited dual issue on NEON</a:t>
            </a:r>
          </a:p>
          <a:p>
            <a:pPr lvl="1"/>
            <a:r>
              <a:rPr lang="en-GB" dirty="0" smtClean="0"/>
              <a:t>A8 only</a:t>
            </a:r>
          </a:p>
          <a:p>
            <a:pPr lvl="1"/>
            <a:r>
              <a:rPr lang="en-GB" dirty="0" smtClean="0"/>
              <a:t>‘Permute’ and first/last cycle of load/store instructions can be issued with data processing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2526</Words>
  <Application>Microsoft Office PowerPoint</Application>
  <PresentationFormat>On-screen Show (4:3)</PresentationFormat>
  <Paragraphs>480</Paragraphs>
  <Slides>57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Neon Training Course for Dolby</vt:lpstr>
      <vt:lpstr>Agenda – Day1</vt:lpstr>
      <vt:lpstr>Agenda- Day 2</vt:lpstr>
      <vt:lpstr>Agenda – Day 3</vt:lpstr>
      <vt:lpstr>Introduction to ESPICO</vt:lpstr>
      <vt:lpstr>Introduction to ARM Cortex A8</vt:lpstr>
      <vt:lpstr>OMAP 3530</vt:lpstr>
      <vt:lpstr>Programmers Model</vt:lpstr>
      <vt:lpstr>Super-Scalar Operation</vt:lpstr>
      <vt:lpstr>Slide 10</vt:lpstr>
      <vt:lpstr>Dual Issue for SIMD</vt:lpstr>
      <vt:lpstr>ARM Cortex A8 vs ARM 9E</vt:lpstr>
      <vt:lpstr>NEON™ in the Architecture Roadmap</vt:lpstr>
      <vt:lpstr>Slide 14</vt:lpstr>
      <vt:lpstr>ARMv5 to v6</vt:lpstr>
      <vt:lpstr>ARM v6 to v7</vt:lpstr>
      <vt:lpstr>NEON - ISA</vt:lpstr>
      <vt:lpstr>Neon – Dual View Register File</vt:lpstr>
      <vt:lpstr>Slide 19</vt:lpstr>
      <vt:lpstr>SIMD Framework</vt:lpstr>
      <vt:lpstr>Slide 21</vt:lpstr>
      <vt:lpstr>Fused Data Type Conversion</vt:lpstr>
      <vt:lpstr>Instruction Syntax #1</vt:lpstr>
      <vt:lpstr>Instruction Syntax #2</vt:lpstr>
      <vt:lpstr>Example Instructions  #1</vt:lpstr>
      <vt:lpstr>Example Instructions  #2</vt:lpstr>
      <vt:lpstr>Example Instructions  #3</vt:lpstr>
      <vt:lpstr>NEON - ISA</vt:lpstr>
      <vt:lpstr>NEON - ISA</vt:lpstr>
      <vt:lpstr>Optimising Neon Code</vt:lpstr>
      <vt:lpstr>Instruction Cycle Timing #1</vt:lpstr>
      <vt:lpstr>Slide 32</vt:lpstr>
      <vt:lpstr>Instruction Cycle Timing #2</vt:lpstr>
      <vt:lpstr>Instruction Cycle Timing #3</vt:lpstr>
      <vt:lpstr>Instruction Cycle Timing #4</vt:lpstr>
      <vt:lpstr>Instruction Cycle Timing #5</vt:lpstr>
      <vt:lpstr>Instruction Cycle Timing #6</vt:lpstr>
      <vt:lpstr>Optimising for NEON</vt:lpstr>
      <vt:lpstr>Vectorisation</vt:lpstr>
      <vt:lpstr>Optimisation - Example</vt:lpstr>
      <vt:lpstr>Optimisation – Example #1</vt:lpstr>
      <vt:lpstr>Optimisation – Example #2</vt:lpstr>
      <vt:lpstr>Optimisation – Example #3</vt:lpstr>
      <vt:lpstr>Optimisation – Example #4</vt:lpstr>
      <vt:lpstr>Programming Hints #1</vt:lpstr>
      <vt:lpstr>Programming Hints #2</vt:lpstr>
      <vt:lpstr>Programming Hints #3</vt:lpstr>
      <vt:lpstr>A8/A9 Differences</vt:lpstr>
      <vt:lpstr>RVDS 4.0 Issues</vt:lpstr>
      <vt:lpstr>ESPICO Development Flow</vt:lpstr>
      <vt:lpstr>C Calling Procedure</vt:lpstr>
      <vt:lpstr>Profiling</vt:lpstr>
      <vt:lpstr>Hardware Methods</vt:lpstr>
      <vt:lpstr>Beware Benchmarks!</vt:lpstr>
      <vt:lpstr>Slide 55</vt:lpstr>
      <vt:lpstr>FFT Benchmarks</vt:lpstr>
      <vt:lpstr>Slide 57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 Training Course for Dolby</dc:title>
  <dc:creator>Cliff Parris, ESPICO Ltd</dc:creator>
  <cp:lastModifiedBy> </cp:lastModifiedBy>
  <cp:revision>136</cp:revision>
  <dcterms:created xsi:type="dcterms:W3CDTF">2009-09-14T08:25:38Z</dcterms:created>
  <dcterms:modified xsi:type="dcterms:W3CDTF">2009-09-22T15:59:51Z</dcterms:modified>
</cp:coreProperties>
</file>