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  <p:sldMasterId id="2147483695" r:id="rId4"/>
    <p:sldMasterId id="2147483718" r:id="rId5"/>
  </p:sldMasterIdLst>
  <p:sldIdLst>
    <p:sldId id="256" r:id="rId6"/>
    <p:sldId id="257" r:id="rId7"/>
    <p:sldId id="260" r:id="rId8"/>
    <p:sldId id="259" r:id="rId9"/>
    <p:sldId id="261" r:id="rId10"/>
    <p:sldId id="273" r:id="rId11"/>
    <p:sldId id="264" r:id="rId12"/>
    <p:sldId id="263" r:id="rId13"/>
    <p:sldId id="265" r:id="rId14"/>
    <p:sldId id="266" r:id="rId15"/>
    <p:sldId id="267" r:id="rId16"/>
    <p:sldId id="268" r:id="rId17"/>
    <p:sldId id="274" r:id="rId18"/>
    <p:sldId id="275" r:id="rId19"/>
    <p:sldId id="272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00"/>
    <a:srgbClr val="0D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29DD0-82B7-4F78-AE3F-0CEE245BD9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88C108-FD61-4AC3-8A5C-02D34C43C845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 smtClean="0"/>
            <a:t>     CONTROLLED BY CELL PHONE</a:t>
          </a:r>
          <a:endParaRPr lang="en-IN" b="1" dirty="0"/>
        </a:p>
      </dgm:t>
    </dgm:pt>
    <dgm:pt modelId="{C20890F5-CFCF-4B43-AFE0-5F8BBEF5F782}" type="parTrans" cxnId="{04DACC70-6477-4904-82F1-9653549A454A}">
      <dgm:prSet/>
      <dgm:spPr/>
      <dgm:t>
        <a:bodyPr/>
        <a:lstStyle/>
        <a:p>
          <a:endParaRPr lang="en-IN"/>
        </a:p>
      </dgm:t>
    </dgm:pt>
    <dgm:pt modelId="{9F026090-72A9-4AF3-8F9E-07AB060679C3}" type="sibTrans" cxnId="{04DACC70-6477-4904-82F1-9653549A454A}">
      <dgm:prSet/>
      <dgm:spPr/>
      <dgm:t>
        <a:bodyPr/>
        <a:lstStyle/>
        <a:p>
          <a:endParaRPr lang="en-IN"/>
        </a:p>
      </dgm:t>
    </dgm:pt>
    <dgm:pt modelId="{A74B4456-8CC4-42EF-AAD3-4AE5BC75628C}">
      <dgm:prSet phldrT="[Text]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/>
        <a:lstStyle/>
        <a:p>
          <a:pPr algn="l"/>
          <a:r>
            <a:rPr lang="en-US" b="1" dirty="0" smtClean="0"/>
            <a:t>     PRESS BUTTON </a:t>
          </a:r>
        </a:p>
        <a:p>
          <a:pPr algn="l"/>
          <a:r>
            <a:rPr lang="en-US" b="1" dirty="0" smtClean="0"/>
            <a:t>      “GO TO WAYPOINT”</a:t>
          </a:r>
          <a:endParaRPr lang="en-IN" b="1" dirty="0"/>
        </a:p>
      </dgm:t>
    </dgm:pt>
    <dgm:pt modelId="{726B4AE3-DF12-449C-A67A-259316DB529A}" type="parTrans" cxnId="{6870F26A-A168-42DC-A277-A6BADE68CEA7}">
      <dgm:prSet/>
      <dgm:spPr/>
      <dgm:t>
        <a:bodyPr/>
        <a:lstStyle/>
        <a:p>
          <a:endParaRPr lang="en-IN"/>
        </a:p>
      </dgm:t>
    </dgm:pt>
    <dgm:pt modelId="{6346E141-1547-4E70-A2D5-B725F539DB82}" type="sibTrans" cxnId="{6870F26A-A168-42DC-A277-A6BADE68CEA7}">
      <dgm:prSet/>
      <dgm:spPr/>
      <dgm:t>
        <a:bodyPr/>
        <a:lstStyle/>
        <a:p>
          <a:endParaRPr lang="en-IN"/>
        </a:p>
      </dgm:t>
    </dgm:pt>
    <dgm:pt modelId="{ED45172C-B1A5-4767-8580-16D24CD9F0DD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 smtClean="0"/>
            <a:t>   BOT GOES TO DESIRED LOCATION</a:t>
          </a:r>
          <a:endParaRPr lang="en-IN" b="1" dirty="0"/>
        </a:p>
      </dgm:t>
    </dgm:pt>
    <dgm:pt modelId="{0799BAC8-C548-4E26-8625-02EB30BEE55E}" type="parTrans" cxnId="{5793820C-6C6E-4FF2-A26E-9DF574F69BA3}">
      <dgm:prSet/>
      <dgm:spPr/>
      <dgm:t>
        <a:bodyPr/>
        <a:lstStyle/>
        <a:p>
          <a:endParaRPr lang="en-IN"/>
        </a:p>
      </dgm:t>
    </dgm:pt>
    <dgm:pt modelId="{C6A16AE3-008F-4DD4-BED1-A03CCA02F47D}" type="sibTrans" cxnId="{5793820C-6C6E-4FF2-A26E-9DF574F69BA3}">
      <dgm:prSet/>
      <dgm:spPr/>
      <dgm:t>
        <a:bodyPr/>
        <a:lstStyle/>
        <a:p>
          <a:endParaRPr lang="en-IN"/>
        </a:p>
      </dgm:t>
    </dgm:pt>
    <dgm:pt modelId="{4D3496B2-6E39-4F50-8133-B4F6204BE7D5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 smtClean="0"/>
            <a:t> DISPLAY “DESTINATION REACHED”</a:t>
          </a:r>
          <a:endParaRPr lang="en-IN" b="1" dirty="0"/>
        </a:p>
      </dgm:t>
    </dgm:pt>
    <dgm:pt modelId="{B69AC045-117B-44CD-8369-E7B32C4839B6}" type="parTrans" cxnId="{0B074B17-EED1-431B-82D8-D41612E3C17A}">
      <dgm:prSet/>
      <dgm:spPr/>
      <dgm:t>
        <a:bodyPr/>
        <a:lstStyle/>
        <a:p>
          <a:endParaRPr lang="en-IN"/>
        </a:p>
      </dgm:t>
    </dgm:pt>
    <dgm:pt modelId="{47BBA010-80E3-47D9-BBA1-C98A00224BFC}" type="sibTrans" cxnId="{0B074B17-EED1-431B-82D8-D41612E3C17A}">
      <dgm:prSet/>
      <dgm:spPr/>
      <dgm:t>
        <a:bodyPr/>
        <a:lstStyle/>
        <a:p>
          <a:endParaRPr lang="en-IN"/>
        </a:p>
      </dgm:t>
    </dgm:pt>
    <dgm:pt modelId="{7A4A3889-472A-4EAD-97F7-6496F750C197}" type="pres">
      <dgm:prSet presAssocID="{E0629DD0-82B7-4F78-AE3F-0CEE245BD9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09E507D-6FA9-45D1-A996-B6C92B8100CB}" type="pres">
      <dgm:prSet presAssocID="{E0629DD0-82B7-4F78-AE3F-0CEE245BD96B}" presName="dummyMaxCanvas" presStyleCnt="0">
        <dgm:presLayoutVars/>
      </dgm:prSet>
      <dgm:spPr/>
    </dgm:pt>
    <dgm:pt modelId="{9ADB5C01-5E87-4955-A15F-B42AAFC9C960}" type="pres">
      <dgm:prSet presAssocID="{E0629DD0-82B7-4F78-AE3F-0CEE245BD96B}" presName="FourNodes_1" presStyleLbl="node1" presStyleIdx="0" presStyleCnt="4" custLinFactNeighborY="-88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EF0BC-8FF9-4088-97D3-338F268451C1}" type="pres">
      <dgm:prSet presAssocID="{E0629DD0-82B7-4F78-AE3F-0CEE245BD96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DD99F2-0172-4007-849C-65C0FF8F08A9}" type="pres">
      <dgm:prSet presAssocID="{E0629DD0-82B7-4F78-AE3F-0CEE245BD96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BBFF2E-6014-4FEA-9B48-552D4B79C628}" type="pres">
      <dgm:prSet presAssocID="{E0629DD0-82B7-4F78-AE3F-0CEE245BD96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DF8D1A-EB47-46F7-9C1F-84F5FB60AF32}" type="pres">
      <dgm:prSet presAssocID="{E0629DD0-82B7-4F78-AE3F-0CEE245BD96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80B66F-8A2C-43A9-9C3F-0A966EAF1B44}" type="pres">
      <dgm:prSet presAssocID="{E0629DD0-82B7-4F78-AE3F-0CEE245BD96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572C9E-CA96-4BB6-BE1B-77A725AD6E92}" type="pres">
      <dgm:prSet presAssocID="{E0629DD0-82B7-4F78-AE3F-0CEE245BD96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00B21F-13AB-4780-AA20-02BBD35EAFE4}" type="pres">
      <dgm:prSet presAssocID="{E0629DD0-82B7-4F78-AE3F-0CEE245BD96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D04713-2DC5-4E98-911C-8D467C6E0F03}" type="pres">
      <dgm:prSet presAssocID="{E0629DD0-82B7-4F78-AE3F-0CEE245BD96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EFDF84-93D3-445D-96E1-49ED36B15A09}" type="pres">
      <dgm:prSet presAssocID="{E0629DD0-82B7-4F78-AE3F-0CEE245BD96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9C2AB3-21AB-47BE-ABAC-809B43986537}" type="pres">
      <dgm:prSet presAssocID="{E0629DD0-82B7-4F78-AE3F-0CEE245BD96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6B9330-A515-4ECB-AAE4-5ADDE433CF25}" type="presOf" srcId="{E0629DD0-82B7-4F78-AE3F-0CEE245BD96B}" destId="{7A4A3889-472A-4EAD-97F7-6496F750C197}" srcOrd="0" destOrd="0" presId="urn:microsoft.com/office/officeart/2005/8/layout/vProcess5"/>
    <dgm:cxn modelId="{6870F26A-A168-42DC-A277-A6BADE68CEA7}" srcId="{E0629DD0-82B7-4F78-AE3F-0CEE245BD96B}" destId="{A74B4456-8CC4-42EF-AAD3-4AE5BC75628C}" srcOrd="1" destOrd="0" parTransId="{726B4AE3-DF12-449C-A67A-259316DB529A}" sibTransId="{6346E141-1547-4E70-A2D5-B725F539DB82}"/>
    <dgm:cxn modelId="{5793820C-6C6E-4FF2-A26E-9DF574F69BA3}" srcId="{E0629DD0-82B7-4F78-AE3F-0CEE245BD96B}" destId="{ED45172C-B1A5-4767-8580-16D24CD9F0DD}" srcOrd="2" destOrd="0" parTransId="{0799BAC8-C548-4E26-8625-02EB30BEE55E}" sibTransId="{C6A16AE3-008F-4DD4-BED1-A03CCA02F47D}"/>
    <dgm:cxn modelId="{51519FC7-398A-47EE-9F4A-2A704CDAA3C8}" type="presOf" srcId="{A74B4456-8CC4-42EF-AAD3-4AE5BC75628C}" destId="{1A0EF0BC-8FF9-4088-97D3-338F268451C1}" srcOrd="0" destOrd="0" presId="urn:microsoft.com/office/officeart/2005/8/layout/vProcess5"/>
    <dgm:cxn modelId="{CF504447-7ACE-4ABA-9F7E-66325D5DB26A}" type="presOf" srcId="{4D3496B2-6E39-4F50-8133-B4F6204BE7D5}" destId="{8ABBFF2E-6014-4FEA-9B48-552D4B79C628}" srcOrd="0" destOrd="0" presId="urn:microsoft.com/office/officeart/2005/8/layout/vProcess5"/>
    <dgm:cxn modelId="{35BEB8CB-3594-4178-B988-4E7361936AEA}" type="presOf" srcId="{6388C108-FD61-4AC3-8A5C-02D34C43C845}" destId="{9ADB5C01-5E87-4955-A15F-B42AAFC9C960}" srcOrd="0" destOrd="0" presId="urn:microsoft.com/office/officeart/2005/8/layout/vProcess5"/>
    <dgm:cxn modelId="{A35F3BA5-522F-43FE-B677-067EF7ECC580}" type="presOf" srcId="{C6A16AE3-008F-4DD4-BED1-A03CCA02F47D}" destId="{E1572C9E-CA96-4BB6-BE1B-77A725AD6E92}" srcOrd="0" destOrd="0" presId="urn:microsoft.com/office/officeart/2005/8/layout/vProcess5"/>
    <dgm:cxn modelId="{0B074B17-EED1-431B-82D8-D41612E3C17A}" srcId="{E0629DD0-82B7-4F78-AE3F-0CEE245BD96B}" destId="{4D3496B2-6E39-4F50-8133-B4F6204BE7D5}" srcOrd="3" destOrd="0" parTransId="{B69AC045-117B-44CD-8369-E7B32C4839B6}" sibTransId="{47BBA010-80E3-47D9-BBA1-C98A00224BFC}"/>
    <dgm:cxn modelId="{7C80DDE6-23E9-41D5-B3BC-3DEF49465942}" type="presOf" srcId="{ED45172C-B1A5-4767-8580-16D24CD9F0DD}" destId="{15EFDF84-93D3-445D-96E1-49ED36B15A09}" srcOrd="1" destOrd="0" presId="urn:microsoft.com/office/officeart/2005/8/layout/vProcess5"/>
    <dgm:cxn modelId="{615173FB-BB3A-494F-9008-3CF752411DE2}" type="presOf" srcId="{6346E141-1547-4E70-A2D5-B725F539DB82}" destId="{0380B66F-8A2C-43A9-9C3F-0A966EAF1B44}" srcOrd="0" destOrd="0" presId="urn:microsoft.com/office/officeart/2005/8/layout/vProcess5"/>
    <dgm:cxn modelId="{04DACC70-6477-4904-82F1-9653549A454A}" srcId="{E0629DD0-82B7-4F78-AE3F-0CEE245BD96B}" destId="{6388C108-FD61-4AC3-8A5C-02D34C43C845}" srcOrd="0" destOrd="0" parTransId="{C20890F5-CFCF-4B43-AFE0-5F8BBEF5F782}" sibTransId="{9F026090-72A9-4AF3-8F9E-07AB060679C3}"/>
    <dgm:cxn modelId="{09EEF5FA-8948-4FBB-BBB7-3668A4206EA4}" type="presOf" srcId="{A74B4456-8CC4-42EF-AAD3-4AE5BC75628C}" destId="{9BD04713-2DC5-4E98-911C-8D467C6E0F03}" srcOrd="1" destOrd="0" presId="urn:microsoft.com/office/officeart/2005/8/layout/vProcess5"/>
    <dgm:cxn modelId="{4B5F3521-C099-4E91-8107-A58F5866B2D3}" type="presOf" srcId="{9F026090-72A9-4AF3-8F9E-07AB060679C3}" destId="{65DF8D1A-EB47-46F7-9C1F-84F5FB60AF32}" srcOrd="0" destOrd="0" presId="urn:microsoft.com/office/officeart/2005/8/layout/vProcess5"/>
    <dgm:cxn modelId="{E682CAD8-C844-47B8-92E2-407A32522658}" type="presOf" srcId="{4D3496B2-6E39-4F50-8133-B4F6204BE7D5}" destId="{1D9C2AB3-21AB-47BE-ABAC-809B43986537}" srcOrd="1" destOrd="0" presId="urn:microsoft.com/office/officeart/2005/8/layout/vProcess5"/>
    <dgm:cxn modelId="{B78AE72B-85AE-4D77-91AC-8E826B79BCD2}" type="presOf" srcId="{ED45172C-B1A5-4767-8580-16D24CD9F0DD}" destId="{42DD99F2-0172-4007-849C-65C0FF8F08A9}" srcOrd="0" destOrd="0" presId="urn:microsoft.com/office/officeart/2005/8/layout/vProcess5"/>
    <dgm:cxn modelId="{50721CC9-AC8E-43EC-BD68-2EB46F1D7D13}" type="presOf" srcId="{6388C108-FD61-4AC3-8A5C-02D34C43C845}" destId="{B400B21F-13AB-4780-AA20-02BBD35EAFE4}" srcOrd="1" destOrd="0" presId="urn:microsoft.com/office/officeart/2005/8/layout/vProcess5"/>
    <dgm:cxn modelId="{83F87B20-4688-46F3-B006-5D7BE78F7502}" type="presParOf" srcId="{7A4A3889-472A-4EAD-97F7-6496F750C197}" destId="{109E507D-6FA9-45D1-A996-B6C92B8100CB}" srcOrd="0" destOrd="0" presId="urn:microsoft.com/office/officeart/2005/8/layout/vProcess5"/>
    <dgm:cxn modelId="{B3CDF570-EA02-45E2-9618-C92A71A9D70F}" type="presParOf" srcId="{7A4A3889-472A-4EAD-97F7-6496F750C197}" destId="{9ADB5C01-5E87-4955-A15F-B42AAFC9C960}" srcOrd="1" destOrd="0" presId="urn:microsoft.com/office/officeart/2005/8/layout/vProcess5"/>
    <dgm:cxn modelId="{2C430BC9-868E-4E21-B436-FEDEB9B22021}" type="presParOf" srcId="{7A4A3889-472A-4EAD-97F7-6496F750C197}" destId="{1A0EF0BC-8FF9-4088-97D3-338F268451C1}" srcOrd="2" destOrd="0" presId="urn:microsoft.com/office/officeart/2005/8/layout/vProcess5"/>
    <dgm:cxn modelId="{2CEE3712-5BEE-4F32-B89A-CCDCD68762F9}" type="presParOf" srcId="{7A4A3889-472A-4EAD-97F7-6496F750C197}" destId="{42DD99F2-0172-4007-849C-65C0FF8F08A9}" srcOrd="3" destOrd="0" presId="urn:microsoft.com/office/officeart/2005/8/layout/vProcess5"/>
    <dgm:cxn modelId="{21C0C985-C8B4-4563-957F-A6ABE5B5822C}" type="presParOf" srcId="{7A4A3889-472A-4EAD-97F7-6496F750C197}" destId="{8ABBFF2E-6014-4FEA-9B48-552D4B79C628}" srcOrd="4" destOrd="0" presId="urn:microsoft.com/office/officeart/2005/8/layout/vProcess5"/>
    <dgm:cxn modelId="{8C88A688-E9FB-4008-872D-9B93E22B675A}" type="presParOf" srcId="{7A4A3889-472A-4EAD-97F7-6496F750C197}" destId="{65DF8D1A-EB47-46F7-9C1F-84F5FB60AF32}" srcOrd="5" destOrd="0" presId="urn:microsoft.com/office/officeart/2005/8/layout/vProcess5"/>
    <dgm:cxn modelId="{57972416-052B-4506-976D-A1E97C706C79}" type="presParOf" srcId="{7A4A3889-472A-4EAD-97F7-6496F750C197}" destId="{0380B66F-8A2C-43A9-9C3F-0A966EAF1B44}" srcOrd="6" destOrd="0" presId="urn:microsoft.com/office/officeart/2005/8/layout/vProcess5"/>
    <dgm:cxn modelId="{F502EE4A-6C9F-4D32-8823-529460451D15}" type="presParOf" srcId="{7A4A3889-472A-4EAD-97F7-6496F750C197}" destId="{E1572C9E-CA96-4BB6-BE1B-77A725AD6E92}" srcOrd="7" destOrd="0" presId="urn:microsoft.com/office/officeart/2005/8/layout/vProcess5"/>
    <dgm:cxn modelId="{1A8F9F01-BBFC-4F1D-A1A0-D1D6EE3A9533}" type="presParOf" srcId="{7A4A3889-472A-4EAD-97F7-6496F750C197}" destId="{B400B21F-13AB-4780-AA20-02BBD35EAFE4}" srcOrd="8" destOrd="0" presId="urn:microsoft.com/office/officeart/2005/8/layout/vProcess5"/>
    <dgm:cxn modelId="{9C491F44-9C5A-435C-9A63-085E142C9E8A}" type="presParOf" srcId="{7A4A3889-472A-4EAD-97F7-6496F750C197}" destId="{9BD04713-2DC5-4E98-911C-8D467C6E0F03}" srcOrd="9" destOrd="0" presId="urn:microsoft.com/office/officeart/2005/8/layout/vProcess5"/>
    <dgm:cxn modelId="{C5404F95-5916-419B-B298-1B422E155815}" type="presParOf" srcId="{7A4A3889-472A-4EAD-97F7-6496F750C197}" destId="{15EFDF84-93D3-445D-96E1-49ED36B15A09}" srcOrd="10" destOrd="0" presId="urn:microsoft.com/office/officeart/2005/8/layout/vProcess5"/>
    <dgm:cxn modelId="{E8680846-2F68-4420-AC41-E98A4E2A9CE7}" type="presParOf" srcId="{7A4A3889-472A-4EAD-97F7-6496F750C197}" destId="{1D9C2AB3-21AB-47BE-ABAC-809B43986537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997000"/>
            <a:ext cx="3648000" cy="4864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997033"/>
            <a:ext cx="3648000" cy="4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6C19DC8-FB44-4664-88AB-81A120EA470D}" type="datetimeFigureOut">
              <a:rPr lang="en-US" smtClean="0"/>
              <a:pPr/>
              <a:t>7/27/2021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748000" y="997000"/>
            <a:ext cx="3648000" cy="4864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747950" y="997033"/>
            <a:ext cx="3648000" cy="4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25575" y="700433"/>
            <a:ext cx="4092900" cy="54572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009350" y="3431833"/>
            <a:ext cx="30867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048000" y="705833"/>
            <a:ext cx="3048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50" y="2386800"/>
            <a:ext cx="9144000" cy="2084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964225" y="2882400"/>
            <a:ext cx="52155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 preserve="1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28375" y="403167"/>
            <a:ext cx="34932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128482" y="2012633"/>
            <a:ext cx="34932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5840729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902775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15914" y="2051367"/>
            <a:ext cx="1914900" cy="4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3"/>
          </p:nvPr>
        </p:nvSpPr>
        <p:spPr>
          <a:xfrm>
            <a:off x="6929053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190100" y="0"/>
            <a:ext cx="6763800" cy="114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90100" y="403167"/>
            <a:ext cx="67638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25575" y="700433"/>
            <a:ext cx="4092900" cy="54572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009350" y="3431833"/>
            <a:ext cx="30867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048000" y="705833"/>
            <a:ext cx="3048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1190100" y="5960533"/>
            <a:ext cx="6763800" cy="8976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190100" y="5960667"/>
            <a:ext cx="6763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997000"/>
            <a:ext cx="3648000" cy="4864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997033"/>
            <a:ext cx="3648000" cy="4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25575" y="700433"/>
            <a:ext cx="4092900" cy="54572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009350" y="3431833"/>
            <a:ext cx="30867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048000" y="705833"/>
            <a:ext cx="3048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50" y="2386800"/>
            <a:ext cx="9144000" cy="2084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964225" y="2882400"/>
            <a:ext cx="52155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3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28375" y="403167"/>
            <a:ext cx="34932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28482" y="2012633"/>
            <a:ext cx="34932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840729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902775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15914" y="2051367"/>
            <a:ext cx="1914900" cy="4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929053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1190100" y="0"/>
            <a:ext cx="6763800" cy="114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190100" y="403167"/>
            <a:ext cx="67638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29765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50" y="2386800"/>
            <a:ext cx="9144000" cy="2084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964225" y="2882400"/>
            <a:ext cx="52155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3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190100" y="5960533"/>
            <a:ext cx="6763800" cy="8976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190100" y="5960667"/>
            <a:ext cx="6763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297650" y="6579533"/>
            <a:ext cx="548700" cy="2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6C19DC8-FB44-4664-88AB-81A120EA470D}" type="datetimeFigureOut">
              <a:rPr lang="en-US" smtClean="0"/>
              <a:pPr/>
              <a:t>7/27/2021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748000" y="997000"/>
            <a:ext cx="3648000" cy="4864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747950" y="997033"/>
            <a:ext cx="3648000" cy="4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25575" y="700433"/>
            <a:ext cx="4092900" cy="54572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009350" y="3431833"/>
            <a:ext cx="30867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048000" y="705833"/>
            <a:ext cx="3048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50" y="2386800"/>
            <a:ext cx="9144000" cy="2084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964225" y="2882400"/>
            <a:ext cx="52155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 preserve="1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28375" y="403167"/>
            <a:ext cx="34932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128482" y="2012633"/>
            <a:ext cx="34932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5840729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902775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15914" y="2051367"/>
            <a:ext cx="1914900" cy="4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3"/>
          </p:nvPr>
        </p:nvSpPr>
        <p:spPr>
          <a:xfrm>
            <a:off x="6929053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190100" y="0"/>
            <a:ext cx="6763800" cy="114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90100" y="403167"/>
            <a:ext cx="67638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1190100" y="5960533"/>
            <a:ext cx="6763800" cy="8976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190100" y="5960667"/>
            <a:ext cx="6763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9DC8-FB44-4664-88AB-81A120EA470D}" type="datetimeFigureOut">
              <a:rPr lang="en-US" smtClean="0"/>
              <a:pPr/>
              <a:t>7/27/2021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28375" y="403167"/>
            <a:ext cx="34932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28482" y="2012633"/>
            <a:ext cx="3493200" cy="4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840729" y="2012633"/>
            <a:ext cx="27807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380350" y="0"/>
            <a:ext cx="6763800" cy="6858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902775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15914" y="2051367"/>
            <a:ext cx="1914900" cy="4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929053" y="2051367"/>
            <a:ext cx="19149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1190100" y="0"/>
            <a:ext cx="6763800" cy="114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190100" y="403167"/>
            <a:ext cx="67638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29765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0"/>
            <a:ext cx="9144000" cy="6892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190100" y="5960533"/>
            <a:ext cx="6763800" cy="8976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190100" y="5960667"/>
            <a:ext cx="6763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297650" y="6579533"/>
            <a:ext cx="548700" cy="2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➜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➜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2902950" y="2012633"/>
            <a:ext cx="5718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902775" y="403167"/>
            <a:ext cx="571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8038-02A9-4D4C-9BA4-5E3B10BF8C5C}" type="datetimeFigureOut">
              <a:rPr lang="en-US" smtClean="0"/>
              <a:pPr/>
              <a:t>7/27/2021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726B-3F80-4835-9340-DC9D1F696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8605"/>
            <a:ext cx="7858180" cy="1643075"/>
          </a:xfrm>
          <a:solidFill>
            <a:srgbClr val="0D0D0D">
              <a:alpha val="41176"/>
            </a:srgbClr>
          </a:solidFill>
          <a:effectLst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stellar" pitchFamily="18" charset="0"/>
              </a:rPr>
              <a:t>GPS ENABLED </a:t>
            </a:r>
            <a:br>
              <a:rPr lang="en-US" sz="3200" dirty="0" smtClean="0">
                <a:solidFill>
                  <a:schemeClr val="bg1"/>
                </a:solidFill>
                <a:latin typeface="Castellar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astellar" pitchFamily="18" charset="0"/>
              </a:rPr>
              <a:t>PATH FOLLOWING </a:t>
            </a:r>
            <a:br>
              <a:rPr lang="en-US" sz="3200" dirty="0" smtClean="0">
                <a:solidFill>
                  <a:schemeClr val="bg1"/>
                </a:solidFill>
                <a:latin typeface="Castellar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astellar" pitchFamily="18" charset="0"/>
              </a:rPr>
              <a:t>BOT</a:t>
            </a:r>
            <a:endParaRPr lang="en-IN" sz="32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3286124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astellar" pitchFamily="18" charset="0"/>
              </a:rPr>
              <a:t>PROJECT BY </a:t>
            </a:r>
          </a:p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astellar" pitchFamily="18" charset="0"/>
              </a:rPr>
              <a:t>DYUti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astellar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astellar" pitchFamily="18" charset="0"/>
              </a:rPr>
              <a:t>Ghosh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 rot="5400000">
            <a:off x="1000113" y="-1285887"/>
            <a:ext cx="7143774" cy="9144000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5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4366" y="-14289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stellar" pitchFamily="18" charset="0"/>
              </a:rPr>
              <a:t>COMPASS DRIVE</a:t>
            </a:r>
            <a:endParaRPr lang="en-IN" sz="4000" dirty="0">
              <a:solidFill>
                <a:schemeClr val="bg1"/>
              </a:solidFill>
              <a:latin typeface="Castellar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1538" y="857232"/>
            <a:ext cx="69294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596" y="1500174"/>
            <a:ext cx="8215370" cy="4929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500562" y="1500174"/>
            <a:ext cx="4143404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28596" y="3929066"/>
            <a:ext cx="4143404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42910" y="1714488"/>
            <a:ext cx="35719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bg1"/>
                </a:solidFill>
              </a:rPr>
              <a:t>CompassTurnRight</a:t>
            </a:r>
            <a:r>
              <a:rPr lang="en-IN" sz="2800" b="1" dirty="0" smtClean="0">
                <a:solidFill>
                  <a:schemeClr val="bg1"/>
                </a:solidFill>
              </a:rPr>
              <a:t>() 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To turn the car to the right based on the current desired heading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6314" y="1714488"/>
            <a:ext cx="3857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/>
              <a:t>CompassTurnLeft</a:t>
            </a:r>
            <a:r>
              <a:rPr lang="en-IN" sz="2800" b="1" dirty="0" smtClean="0"/>
              <a:t>()</a:t>
            </a:r>
            <a:r>
              <a:rPr lang="en-IN" sz="2800" dirty="0" smtClean="0"/>
              <a:t> </a:t>
            </a:r>
            <a:r>
              <a:rPr lang="en-IN" sz="2000" dirty="0" smtClean="0"/>
              <a:t> </a:t>
            </a:r>
          </a:p>
          <a:p>
            <a:endParaRPr lang="en-IN" sz="2000" dirty="0"/>
          </a:p>
          <a:p>
            <a:pPr algn="ctr"/>
            <a:r>
              <a:rPr lang="en-IN" sz="2400" dirty="0" smtClean="0"/>
              <a:t>To turn the car to the left based on the current desired heading</a:t>
            </a:r>
          </a:p>
          <a:p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910" y="4071942"/>
            <a:ext cx="357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 smtClean="0"/>
              <a:t>Compass_Forward</a:t>
            </a:r>
            <a:r>
              <a:rPr lang="en-IN" sz="2000" b="1" dirty="0" smtClean="0"/>
              <a:t>() </a:t>
            </a:r>
            <a:r>
              <a:rPr lang="en-IN" sz="2000" dirty="0" smtClean="0"/>
              <a:t> </a:t>
            </a:r>
          </a:p>
          <a:p>
            <a:pPr algn="ctr"/>
            <a:r>
              <a:rPr lang="en-IN" sz="2000" dirty="0" smtClean="0"/>
              <a:t>If the Desired Heading and the Compass Heading are within the compass deviation then Go Forward. Otherwise find the shortest turn radius and turn left or 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4876" y="4143380"/>
            <a:ext cx="35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chemeClr val="bg1"/>
                </a:solidFill>
              </a:rPr>
              <a:t>turnAround</a:t>
            </a:r>
            <a:r>
              <a:rPr lang="en-IN" sz="2000" b="1" dirty="0" smtClean="0">
                <a:solidFill>
                  <a:schemeClr val="bg1"/>
                </a:solidFill>
              </a:rPr>
              <a:t>() 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This procedure turns the Car around 180 degrees, every time the "Turn Around" button is pressed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480" y="1000108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This is to steer the vehicle based on the compass heading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 rot="5400000">
            <a:off x="1000113" y="-1285887"/>
            <a:ext cx="7143774" cy="9144000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5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6" name="Title 5"/>
          <p:cNvSpPr txBox="1">
            <a:spLocks/>
          </p:cNvSpPr>
          <p:nvPr/>
        </p:nvSpPr>
        <p:spPr>
          <a:xfrm>
            <a:off x="414366" y="-1428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GPS COMPASS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1538" y="857232"/>
            <a:ext cx="69294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596" y="1142984"/>
            <a:ext cx="8215370" cy="5357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00562" y="1142984"/>
            <a:ext cx="4143404" cy="150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8596" y="2643182"/>
            <a:ext cx="4143404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500562" y="3714752"/>
            <a:ext cx="4143404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00100" y="5072074"/>
            <a:ext cx="7072362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1472" y="1285860"/>
            <a:ext cx="3571900" cy="127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bg1"/>
                </a:solidFill>
              </a:rPr>
              <a:t>calibrateCompass</a:t>
            </a:r>
            <a:r>
              <a:rPr lang="en-IN" sz="2800" b="1" dirty="0" smtClean="0">
                <a:solidFill>
                  <a:schemeClr val="bg1"/>
                </a:solidFill>
              </a:rPr>
              <a:t>()</a:t>
            </a:r>
          </a:p>
          <a:p>
            <a:pPr algn="ctr">
              <a:lnSpc>
                <a:spcPts val="50"/>
              </a:lnSpc>
            </a:pPr>
            <a:endParaRPr lang="en-IN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To read raw compass data and set calibration offset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0562" y="1500174"/>
            <a:ext cx="40719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/>
              <a:t>getGPS</a:t>
            </a:r>
            <a:r>
              <a:rPr lang="en-IN" sz="2800" b="1" dirty="0" smtClean="0"/>
              <a:t>()</a:t>
            </a:r>
          </a:p>
          <a:p>
            <a:pPr algn="ctr"/>
            <a:r>
              <a:rPr lang="en-IN" sz="2400" dirty="0" smtClean="0"/>
              <a:t>To get Latest  GPS coordinates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3438" y="2714620"/>
            <a:ext cx="39290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bg1"/>
                </a:solidFill>
              </a:rPr>
              <a:t>setWaypoint</a:t>
            </a:r>
            <a:r>
              <a:rPr lang="en-IN" sz="2800" b="1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To set up to 5  GPS waypoints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2750762"/>
            <a:ext cx="3571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/>
              <a:t>clearWaypoints</a:t>
            </a:r>
            <a:r>
              <a:rPr lang="en-IN" sz="2800" b="1" dirty="0" smtClean="0"/>
              <a:t>()</a:t>
            </a:r>
          </a:p>
          <a:p>
            <a:pPr algn="ctr"/>
            <a:r>
              <a:rPr lang="en-IN" sz="2400" dirty="0" smtClean="0"/>
              <a:t>To clear waypoints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10" y="3857628"/>
            <a:ext cx="3571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bg1"/>
                </a:solidFill>
              </a:rPr>
              <a:t>getCompass</a:t>
            </a:r>
            <a:r>
              <a:rPr lang="en-IN" sz="2800" b="1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To get latest compass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0562" y="3822332"/>
            <a:ext cx="4143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/>
              <a:t>gpsInfo</a:t>
            </a:r>
            <a:r>
              <a:rPr lang="en-IN" sz="2800" b="1" dirty="0" smtClean="0"/>
              <a:t>()</a:t>
            </a:r>
          </a:p>
          <a:p>
            <a:pPr algn="ctr"/>
            <a:r>
              <a:rPr lang="en-IN" sz="2400" dirty="0" smtClean="0"/>
              <a:t>To display Satellite data to user</a:t>
            </a:r>
            <a:endParaRPr lang="en-IN" sz="20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24" y="5000636"/>
            <a:ext cx="74295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/>
              <a:t>setHeading</a:t>
            </a:r>
            <a:r>
              <a:rPr lang="en-IN" sz="2800" b="1" dirty="0" smtClean="0"/>
              <a:t>()</a:t>
            </a:r>
          </a:p>
          <a:p>
            <a:pPr algn="ctr"/>
            <a:r>
              <a:rPr lang="en-IN" sz="2400" dirty="0" smtClean="0"/>
              <a:t>To set the current heading of the robot going away and returning using opposing degrees from 0 to 360.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/>
          <p:nvPr/>
        </p:nvGrpSpPr>
        <p:grpSpPr>
          <a:xfrm rot="5400000">
            <a:off x="-1785944" y="1785942"/>
            <a:ext cx="6858001" cy="3286117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18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8" name="Group 7"/>
          <p:cNvGrpSpPr/>
          <p:nvPr/>
        </p:nvGrpSpPr>
        <p:grpSpPr>
          <a:xfrm>
            <a:off x="1071538" y="2786058"/>
            <a:ext cx="1039018" cy="1484312"/>
            <a:chOff x="1" y="2562621"/>
            <a:chExt cx="1039018" cy="1484312"/>
          </a:xfrm>
        </p:grpSpPr>
        <p:sp>
          <p:nvSpPr>
            <p:cNvPr id="9" name="Chevron 8"/>
            <p:cNvSpPr/>
            <p:nvPr/>
          </p:nvSpPr>
          <p:spPr>
            <a:xfrm rot="5400000">
              <a:off x="-222646" y="2785268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1538" y="3929066"/>
            <a:ext cx="1039018" cy="1484312"/>
            <a:chOff x="1" y="2578507"/>
            <a:chExt cx="1039018" cy="1484312"/>
          </a:xfrm>
        </p:grpSpPr>
        <p:sp>
          <p:nvSpPr>
            <p:cNvPr id="12" name="Chevron 11"/>
            <p:cNvSpPr/>
            <p:nvPr/>
          </p:nvSpPr>
          <p:spPr>
            <a:xfrm rot="5400000">
              <a:off x="-222646" y="2801154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1538" y="5072074"/>
            <a:ext cx="1039018" cy="1484312"/>
            <a:chOff x="1" y="2578507"/>
            <a:chExt cx="1039018" cy="1484312"/>
          </a:xfrm>
        </p:grpSpPr>
        <p:sp>
          <p:nvSpPr>
            <p:cNvPr id="15" name="Chevron 14"/>
            <p:cNvSpPr/>
            <p:nvPr/>
          </p:nvSpPr>
          <p:spPr>
            <a:xfrm rot="5400000">
              <a:off x="-222646" y="2801154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71538" y="1643050"/>
            <a:ext cx="1181894" cy="1484312"/>
            <a:chOff x="-142875" y="2364193"/>
            <a:chExt cx="1181894" cy="1484312"/>
          </a:xfrm>
        </p:grpSpPr>
        <p:sp>
          <p:nvSpPr>
            <p:cNvPr id="6" name="Chevron 5"/>
            <p:cNvSpPr/>
            <p:nvPr/>
          </p:nvSpPr>
          <p:spPr>
            <a:xfrm rot="5400000">
              <a:off x="-365522" y="2586840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285728"/>
            <a:ext cx="3286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stellar" pitchFamily="18" charset="0"/>
              </a:rPr>
              <a:t>GO TO </a:t>
            </a:r>
            <a:br>
              <a:rPr lang="en-US" sz="3200" b="1" dirty="0" smtClean="0">
                <a:solidFill>
                  <a:schemeClr val="bg1"/>
                </a:solidFill>
                <a:latin typeface="Castellar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Castellar" pitchFamily="18" charset="0"/>
              </a:rPr>
              <a:t>WAYPOINT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396" y="1571612"/>
            <a:ext cx="6429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Go_Home</a:t>
            </a:r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procedure 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Bluetooth command No. 7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00166" y="235743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1643042" y="2428868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00166" y="3571876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43042" y="3643314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00166" y="4643446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43042" y="4714884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00166" y="592933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43042" y="6000768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8992" y="2786058"/>
            <a:ext cx="5429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Retrieve GPS Data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8992" y="3786190"/>
            <a:ext cx="5429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 the robot after each waypoint is reached. 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Message.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7586" y="4842229"/>
            <a:ext cx="5857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IF, GPS Course and the Compass Heading are within x (here=15) deg of each other, go Forward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ELSE, find shortest turn radius &amp; turn left or right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071973" y="1785942"/>
            <a:ext cx="6858001" cy="3286117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18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3" name="Group 7"/>
          <p:cNvGrpSpPr/>
          <p:nvPr/>
        </p:nvGrpSpPr>
        <p:grpSpPr>
          <a:xfrm>
            <a:off x="6962006" y="2643182"/>
            <a:ext cx="1039018" cy="1484312"/>
            <a:chOff x="1" y="2562621"/>
            <a:chExt cx="1039018" cy="1484312"/>
          </a:xfrm>
        </p:grpSpPr>
        <p:sp>
          <p:nvSpPr>
            <p:cNvPr id="9" name="Chevron 8"/>
            <p:cNvSpPr/>
            <p:nvPr/>
          </p:nvSpPr>
          <p:spPr>
            <a:xfrm rot="5400000">
              <a:off x="-222646" y="2785268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6962006" y="3786190"/>
            <a:ext cx="1039018" cy="1484312"/>
            <a:chOff x="1" y="2578507"/>
            <a:chExt cx="1039018" cy="1484312"/>
          </a:xfrm>
        </p:grpSpPr>
        <p:sp>
          <p:nvSpPr>
            <p:cNvPr id="12" name="Chevron 11"/>
            <p:cNvSpPr/>
            <p:nvPr/>
          </p:nvSpPr>
          <p:spPr>
            <a:xfrm rot="5400000">
              <a:off x="-222646" y="2801154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962006" y="4929198"/>
            <a:ext cx="1039018" cy="1484312"/>
            <a:chOff x="1" y="2578507"/>
            <a:chExt cx="1039018" cy="1484312"/>
          </a:xfrm>
        </p:grpSpPr>
        <p:sp>
          <p:nvSpPr>
            <p:cNvPr id="15" name="Chevron 14"/>
            <p:cNvSpPr/>
            <p:nvPr/>
          </p:nvSpPr>
          <p:spPr>
            <a:xfrm rot="5400000">
              <a:off x="-222646" y="2801154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grpSp>
        <p:nvGrpSpPr>
          <p:cNvPr id="8" name="Group 4"/>
          <p:cNvGrpSpPr/>
          <p:nvPr/>
        </p:nvGrpSpPr>
        <p:grpSpPr>
          <a:xfrm>
            <a:off x="6962006" y="1500174"/>
            <a:ext cx="1181894" cy="1484312"/>
            <a:chOff x="-142875" y="2364193"/>
            <a:chExt cx="1181894" cy="1484312"/>
          </a:xfrm>
        </p:grpSpPr>
        <p:sp>
          <p:nvSpPr>
            <p:cNvPr id="6" name="Chevron 5"/>
            <p:cNvSpPr/>
            <p:nvPr/>
          </p:nvSpPr>
          <p:spPr>
            <a:xfrm rot="5400000">
              <a:off x="-365522" y="2586840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900" kern="12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15008" y="486771"/>
            <a:ext cx="328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stellar" pitchFamily="18" charset="0"/>
              </a:rPr>
              <a:t>STARTUP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1071546"/>
            <a:ext cx="5429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starting up, w</a:t>
            </a:r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ait until x (here taken 4) number of satellites are acquired before starting main loop</a:t>
            </a:r>
          </a:p>
        </p:txBody>
      </p:sp>
      <p:sp>
        <p:nvSpPr>
          <p:cNvPr id="22" name="Oval 21"/>
          <p:cNvSpPr/>
          <p:nvPr/>
        </p:nvSpPr>
        <p:spPr>
          <a:xfrm>
            <a:off x="7390634" y="2214554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58" y="2284404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90634" y="342900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>
            <a:off x="357158" y="3498850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90634" y="450057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7158" y="4572008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90634" y="5786454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357158" y="5857892"/>
            <a:ext cx="707236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282" y="2786058"/>
            <a:ext cx="5429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Update GPS Data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82" y="3643314"/>
            <a:ext cx="5429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to see if there are any </a:t>
            </a:r>
            <a:r>
              <a:rPr lang="en-IN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commands being received     </a:t>
            </a:r>
          </a:p>
          <a:p>
            <a:pPr algn="ctr">
              <a:buNone/>
            </a:pPr>
            <a:endParaRPr lang="en-IN" sz="2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844" y="5000636"/>
            <a:ext cx="585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 initial waypoint to current location</a:t>
            </a:r>
            <a:endParaRPr lang="en-IN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357298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GPS Variables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773784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Driver Motors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202412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Compass Variables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2631040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Ping Sensor for Collision Avoidance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3059668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Bluetooth Variables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3488296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Variables for storing GPS Locations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8662" y="1142984"/>
            <a:ext cx="5000660" cy="292895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>
            <a:off x="6143636" y="1214422"/>
            <a:ext cx="500066" cy="2857520"/>
          </a:xfrm>
          <a:prstGeom prst="rightBrace">
            <a:avLst>
              <a:gd name="adj1" fmla="val 15000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6" y="242886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stellar" pitchFamily="18" charset="0"/>
              </a:rPr>
              <a:t>SET-UP</a:t>
            </a:r>
            <a:endParaRPr lang="en-IN" sz="2400" dirty="0">
              <a:latin typeface="Castellar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500570"/>
            <a:ext cx="3714776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Run the Bluetooth procedure to see if there is any data being sent via 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0166" y="6072206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Update the Compass Heading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0166" y="5572140"/>
            <a:ext cx="371477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Times New Roman" pitchFamily="18" charset="0"/>
              </a:rPr>
              <a:t>Update the GPS location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8662" y="4357694"/>
            <a:ext cx="5000660" cy="221457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Brace 17"/>
          <p:cNvSpPr/>
          <p:nvPr/>
        </p:nvSpPr>
        <p:spPr>
          <a:xfrm>
            <a:off x="6143636" y="4357694"/>
            <a:ext cx="500066" cy="2143140"/>
          </a:xfrm>
          <a:prstGeom prst="rightBrace">
            <a:avLst>
              <a:gd name="adj1" fmla="val 15000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6858016" y="4955457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stellar" pitchFamily="18" charset="0"/>
              </a:rPr>
              <a:t>MAIN</a:t>
            </a:r>
          </a:p>
          <a:p>
            <a:r>
              <a:rPr lang="en-US" sz="2400" dirty="0" smtClean="0">
                <a:latin typeface="Castellar" pitchFamily="18" charset="0"/>
              </a:rPr>
              <a:t>LOOP</a:t>
            </a:r>
            <a:endParaRPr lang="en-IN" sz="2400" dirty="0">
              <a:latin typeface="Castellar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85786" y="857232"/>
            <a:ext cx="74295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28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tellar" pitchFamily="18" charset="0"/>
              </a:rPr>
              <a:t>GPS GUIDED ROBOT</a:t>
            </a:r>
            <a:endParaRPr lang="en-IN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grpSp>
        <p:nvGrpSpPr>
          <p:cNvPr id="4" name="Group 2"/>
          <p:cNvGrpSpPr/>
          <p:nvPr/>
        </p:nvGrpSpPr>
        <p:grpSpPr>
          <a:xfrm rot="5400000">
            <a:off x="4607726" y="2321730"/>
            <a:ext cx="6858001" cy="2214546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5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2"/>
          <p:cNvGrpSpPr/>
          <p:nvPr/>
        </p:nvGrpSpPr>
        <p:grpSpPr>
          <a:xfrm rot="5400000">
            <a:off x="3929058" y="1500175"/>
            <a:ext cx="5357849" cy="4071966"/>
            <a:chOff x="-506525" y="105639"/>
            <a:chExt cx="1784475" cy="4659241"/>
          </a:xfrm>
          <a:solidFill>
            <a:schemeClr val="tx2">
              <a:lumMod val="50000"/>
            </a:schemeClr>
          </a:solidFill>
        </p:grpSpPr>
        <p:sp>
          <p:nvSpPr>
            <p:cNvPr id="7" name="Freeform 3"/>
            <p:cNvSpPr/>
            <p:nvPr/>
          </p:nvSpPr>
          <p:spPr>
            <a:xfrm>
              <a:off x="-506525" y="105639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/>
          <p:cNvSpPr txBox="1"/>
          <p:nvPr/>
        </p:nvSpPr>
        <p:spPr>
          <a:xfrm>
            <a:off x="4643438" y="1428736"/>
            <a:ext cx="39290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exposure to hazards are mitigated to the person who operate the vehicle from a location of relative safety.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azard Icons - Download Free Vector Icons | Noun Pro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500306"/>
            <a:ext cx="1357322" cy="13573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0" y="1558341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stellar" pitchFamily="18" charset="0"/>
              </a:rPr>
              <a:t>APPLICATIONS</a:t>
            </a:r>
            <a:endParaRPr lang="en-IN" sz="3600" dirty="0"/>
          </a:p>
        </p:txBody>
      </p:sp>
      <p:sp>
        <p:nvSpPr>
          <p:cNvPr id="11" name="Oval 10"/>
          <p:cNvSpPr/>
          <p:nvPr/>
        </p:nvSpPr>
        <p:spPr>
          <a:xfrm>
            <a:off x="1571604" y="71414"/>
            <a:ext cx="1500198" cy="1428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stellar" pitchFamily="18" charset="0"/>
              </a:rPr>
              <a:t>DEEP OCEANS</a:t>
            </a:r>
            <a:endParaRPr lang="en-IN" b="1" dirty="0">
              <a:solidFill>
                <a:schemeClr val="bg1"/>
              </a:solidFill>
              <a:latin typeface="Castellar" pitchFamily="18" charset="0"/>
            </a:endParaRPr>
          </a:p>
        </p:txBody>
      </p:sp>
      <p:pic>
        <p:nvPicPr>
          <p:cNvPr id="3076" name="Picture 4" descr="Astronaut, space, space exploration, space suit icon - Download on  Iconfi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2143139" cy="214314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143108" y="1928802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stellar" pitchFamily="18" charset="0"/>
              </a:rPr>
              <a:t>Space exploration</a:t>
            </a:r>
            <a:endParaRPr lang="en-IN" b="1" dirty="0">
              <a:solidFill>
                <a:schemeClr val="bg1"/>
              </a:solidFill>
              <a:latin typeface="Castellar" pitchFamily="18" charset="0"/>
            </a:endParaRPr>
          </a:p>
        </p:txBody>
      </p:sp>
      <p:pic>
        <p:nvPicPr>
          <p:cNvPr id="3078" name="Picture 6" descr="Fire engine, fire service, fire truck, ladder truck, fireescape, firetruck  icon - Download on Iconfind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2928934"/>
            <a:ext cx="2000232" cy="200023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2844" y="3571876"/>
            <a:ext cx="21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stellar" pitchFamily="18" charset="0"/>
              </a:rPr>
              <a:t>As fire extinguisher car</a:t>
            </a:r>
            <a:endParaRPr lang="en-IN" b="1" dirty="0">
              <a:solidFill>
                <a:schemeClr val="bg1"/>
              </a:solidFill>
              <a:latin typeface="Castellar" pitchFamily="18" charset="0"/>
            </a:endParaRPr>
          </a:p>
        </p:txBody>
      </p:sp>
      <p:pic>
        <p:nvPicPr>
          <p:cNvPr id="3080" name="Picture 8" descr="Military Icon, Transparent Military.PNG Images &amp;amp; Vector - FreeIcons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786322"/>
            <a:ext cx="1500198" cy="150019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928794" y="507207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stellar" pitchFamily="18" charset="0"/>
              </a:rPr>
              <a:t>Military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astellar" pitchFamily="18" charset="0"/>
              </a:rPr>
              <a:t>engagements</a:t>
            </a:r>
            <a:endParaRPr lang="en-IN" b="1" dirty="0">
              <a:solidFill>
                <a:schemeClr val="bg1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2928950" y="1285860"/>
            <a:ext cx="6858000" cy="4286280"/>
            <a:chOff x="-506525" y="182020"/>
            <a:chExt cx="1784475" cy="4659241"/>
          </a:xfrm>
          <a:solidFill>
            <a:srgbClr val="17375E">
              <a:alpha val="76863"/>
            </a:srgbClr>
          </a:solidFill>
        </p:grpSpPr>
        <p:sp>
          <p:nvSpPr>
            <p:cNvPr id="4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TextBox 4"/>
          <p:cNvSpPr txBox="1"/>
          <p:nvPr/>
        </p:nvSpPr>
        <p:spPr>
          <a:xfrm>
            <a:off x="4071934" y="500042"/>
            <a:ext cx="450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stellar" pitchFamily="18" charset="0"/>
              </a:rPr>
              <a:t>THANK YOU</a:t>
            </a:r>
            <a:endParaRPr lang="en-IN" sz="5400" b="1" dirty="0">
              <a:solidFill>
                <a:schemeClr val="bg1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 rot="5400000">
            <a:off x="1178705" y="-6536557"/>
            <a:ext cx="6786587" cy="9144000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5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6"/>
          <p:cNvSpPr txBox="1"/>
          <p:nvPr/>
        </p:nvSpPr>
        <p:spPr>
          <a:xfrm>
            <a:off x="4214810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  <a:latin typeface="Castellar" pitchFamily="18" charset="0"/>
              </a:rPr>
              <a:t>CONCEPT</a:t>
            </a:r>
            <a:endParaRPr lang="en-IN" sz="3200" b="1" dirty="0">
              <a:solidFill>
                <a:schemeClr val="bg1"/>
              </a:solidFill>
              <a:latin typeface="Castellar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714348" y="1714488"/>
          <a:ext cx="700092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3140077" cy="31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 descr="Avoidance, collision, radar, system icon - Download on Iconfi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28604"/>
            <a:ext cx="1714488" cy="1714488"/>
          </a:xfrm>
          <a:prstGeom prst="rect">
            <a:avLst/>
          </a:prstGeom>
          <a:noFill/>
        </p:spPr>
      </p:pic>
      <p:pic>
        <p:nvPicPr>
          <p:cNvPr id="2063" name="Picture 15" descr="Car Steering Wheel - Free transport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V="1">
            <a:off x="4357686" y="2143116"/>
            <a:ext cx="1143008" cy="1143008"/>
          </a:xfrm>
          <a:prstGeom prst="rect">
            <a:avLst/>
          </a:prstGeom>
          <a:noFill/>
        </p:spPr>
      </p:pic>
      <p:pic>
        <p:nvPicPr>
          <p:cNvPr id="2065" name="Picture 17" descr="Free Compass Icon of Glyph style - Available in SVG, PNG, EPS, AI &amp;amp; Icon  fon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3429000"/>
            <a:ext cx="1714512" cy="1714512"/>
          </a:xfrm>
          <a:prstGeom prst="rect">
            <a:avLst/>
          </a:prstGeom>
          <a:noFill/>
        </p:spPr>
      </p:pic>
      <p:pic>
        <p:nvPicPr>
          <p:cNvPr id="2067" name="Picture 19" descr="Shortest Path Svg Png Icon Free Download (#295679) - OnlineWebFonts.C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0" y="5286388"/>
            <a:ext cx="1428760" cy="1256645"/>
          </a:xfrm>
          <a:prstGeom prst="rect">
            <a:avLst/>
          </a:prstGeom>
          <a:noFill/>
        </p:spPr>
      </p:pic>
      <p:grpSp>
        <p:nvGrpSpPr>
          <p:cNvPr id="17" name="Group 2"/>
          <p:cNvGrpSpPr/>
          <p:nvPr/>
        </p:nvGrpSpPr>
        <p:grpSpPr>
          <a:xfrm rot="5400000">
            <a:off x="4750607" y="2750385"/>
            <a:ext cx="7143776" cy="1643009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18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20" name="TextBox 19"/>
          <p:cNvSpPr txBox="1"/>
          <p:nvPr/>
        </p:nvSpPr>
        <p:spPr>
          <a:xfrm>
            <a:off x="8072462" y="499191"/>
            <a:ext cx="10715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I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3504" y="64291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Obstacle </a:t>
            </a:r>
          </a:p>
          <a:p>
            <a:r>
              <a:rPr lang="en-US" b="1" dirty="0" smtClean="0"/>
              <a:t>Avoidance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3504" y="1785926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Steering – Front, Reverse, Left, Right, Stop</a:t>
            </a:r>
          </a:p>
          <a:p>
            <a:pPr algn="r"/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57818" y="3500438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Compass Enabled GPS Steering</a:t>
            </a:r>
          </a:p>
          <a:p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00628" y="5286388"/>
            <a:ext cx="21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Shortest Path Detection</a:t>
            </a:r>
            <a:endParaRPr lang="en-IN" b="1" dirty="0" smtClean="0"/>
          </a:p>
          <a:p>
            <a:endParaRPr lang="en-IN" b="1" dirty="0"/>
          </a:p>
        </p:txBody>
      </p:sp>
      <p:sp>
        <p:nvSpPr>
          <p:cNvPr id="25" name="Right Arrow 24"/>
          <p:cNvSpPr/>
          <p:nvPr/>
        </p:nvSpPr>
        <p:spPr>
          <a:xfrm rot="18449642">
            <a:off x="2866122" y="2000433"/>
            <a:ext cx="490754" cy="2638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20608612">
            <a:off x="3482360" y="2778959"/>
            <a:ext cx="490754" cy="2638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921988">
            <a:off x="3437627" y="3703622"/>
            <a:ext cx="490754" cy="2638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3545417">
            <a:off x="3067284" y="4686551"/>
            <a:ext cx="477844" cy="33292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-24"/>
            <a:ext cx="745091" cy="857241"/>
          </a:xfrm>
          <a:prstGeom prst="rect">
            <a:avLst/>
          </a:prstGeom>
          <a:noFill/>
        </p:spPr>
      </p:pic>
      <p:grpSp>
        <p:nvGrpSpPr>
          <p:cNvPr id="6" name="Group 2"/>
          <p:cNvGrpSpPr/>
          <p:nvPr/>
        </p:nvGrpSpPr>
        <p:grpSpPr>
          <a:xfrm rot="5400000">
            <a:off x="-2571773" y="2500310"/>
            <a:ext cx="7143776" cy="2000233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7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/>
          <p:cNvSpPr txBox="1"/>
          <p:nvPr/>
        </p:nvSpPr>
        <p:spPr>
          <a:xfrm>
            <a:off x="642910" y="324408"/>
            <a:ext cx="7858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IN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215" y="714371"/>
            <a:ext cx="745091" cy="857241"/>
          </a:xfrm>
          <a:prstGeom prst="rect">
            <a:avLst/>
          </a:prstGeom>
          <a:noFill/>
        </p:spPr>
      </p:pic>
      <p:pic>
        <p:nvPicPr>
          <p:cNvPr id="10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6000783"/>
            <a:ext cx="745091" cy="857241"/>
          </a:xfrm>
          <a:prstGeom prst="rect">
            <a:avLst/>
          </a:prstGeom>
          <a:noFill/>
        </p:spPr>
      </p:pic>
      <p:pic>
        <p:nvPicPr>
          <p:cNvPr id="11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215" y="5214950"/>
            <a:ext cx="745091" cy="857241"/>
          </a:xfrm>
          <a:prstGeom prst="rect">
            <a:avLst/>
          </a:prstGeom>
          <a:noFill/>
        </p:spPr>
      </p:pic>
      <p:pic>
        <p:nvPicPr>
          <p:cNvPr id="12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428751"/>
            <a:ext cx="745091" cy="857241"/>
          </a:xfrm>
          <a:prstGeom prst="rect">
            <a:avLst/>
          </a:prstGeom>
          <a:noFill/>
        </p:spPr>
      </p:pic>
      <p:pic>
        <p:nvPicPr>
          <p:cNvPr id="13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215" y="4429147"/>
            <a:ext cx="745091" cy="857241"/>
          </a:xfrm>
          <a:prstGeom prst="rect">
            <a:avLst/>
          </a:prstGeom>
          <a:noFill/>
        </p:spPr>
      </p:pic>
      <p:pic>
        <p:nvPicPr>
          <p:cNvPr id="14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43116"/>
            <a:ext cx="745091" cy="857241"/>
          </a:xfrm>
          <a:prstGeom prst="rect">
            <a:avLst/>
          </a:prstGeom>
          <a:noFill/>
        </p:spPr>
      </p:pic>
      <p:pic>
        <p:nvPicPr>
          <p:cNvPr id="15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643314"/>
            <a:ext cx="745091" cy="857241"/>
          </a:xfrm>
          <a:prstGeom prst="rect">
            <a:avLst/>
          </a:prstGeom>
          <a:noFill/>
        </p:spPr>
      </p:pic>
      <p:pic>
        <p:nvPicPr>
          <p:cNvPr id="16" name="Picture 2" descr="Component Icons - Download Free Vector Icons | Noun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928934"/>
            <a:ext cx="745091" cy="85724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929058" y="857232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GPS Module </a:t>
            </a:r>
            <a:r>
              <a:rPr lang="en-IN" sz="2400" dirty="0" err="1" smtClean="0"/>
              <a:t>Ublox</a:t>
            </a:r>
            <a:r>
              <a:rPr lang="en-IN" sz="2400" dirty="0" smtClean="0"/>
              <a:t> Neo-6m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9058" y="214290"/>
            <a:ext cx="49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HMC5883L magnetometer/ compass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29058" y="239583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HC06 Bluetooth module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9058" y="157161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Ultrasonic sensor HC – SR04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058" y="478632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L298n Motor Driver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9058" y="321468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Arduino</a:t>
            </a:r>
            <a:r>
              <a:rPr lang="en-IN" sz="2400" dirty="0" smtClean="0"/>
              <a:t> </a:t>
            </a:r>
            <a:r>
              <a:rPr lang="en-IN" sz="2400" dirty="0" err="1" smtClean="0"/>
              <a:t>Nano</a:t>
            </a:r>
            <a:r>
              <a:rPr lang="en-IN" sz="2400" dirty="0" smtClean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29058" y="5500702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BO(Battery Operated) Motor &amp; Wheel 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57620" y="6324921"/>
            <a:ext cx="521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18605 Li battery and Connecting Wires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9058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Chassis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cxHPNeQv5oyRkSmF3VHt1IWvkQtdotwhGcjC-6Mu8gc-1aAC3BXKYfpfeBoSHeSaUOtko4hUTOKAgZ7QTIbrPBnFnhzu7gpAMy9cJuRFSHuxBRXku9cu2QzqjrhTT21DdOWSQ-G7"/>
          <p:cNvPicPr>
            <a:picLocks noChangeAspect="1" noChangeArrowheads="1"/>
          </p:cNvPicPr>
          <p:nvPr/>
        </p:nvPicPr>
        <p:blipFill>
          <a:blip r:embed="rId3"/>
          <a:srcRect l="10383" t="12460" r="8629" b="8629"/>
          <a:stretch>
            <a:fillRect/>
          </a:stretch>
        </p:blipFill>
        <p:spPr bwMode="auto">
          <a:xfrm>
            <a:off x="500034" y="2031380"/>
            <a:ext cx="8001056" cy="3897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5852" y="785794"/>
            <a:ext cx="6429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stellar" pitchFamily="18" charset="0"/>
              </a:rPr>
              <a:t>CIRCUIT DIAGRAM</a:t>
            </a:r>
            <a:endParaRPr lang="en-IN" sz="4400" b="1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9619480">
            <a:off x="-3364024" y="-1657206"/>
            <a:ext cx="10157008" cy="8231370"/>
          </a:xfrm>
          <a:prstGeom prst="triangl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841965"/>
            <a:ext cx="742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stellar" pitchFamily="18" charset="0"/>
              </a:rPr>
              <a:t>METHODOLOGY</a:t>
            </a:r>
            <a:endParaRPr lang="en-IN" sz="6000" b="1" dirty="0">
              <a:solidFill>
                <a:schemeClr val="bg1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7158" y="1357299"/>
          <a:ext cx="4071966" cy="49292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5950"/>
                <a:gridCol w="2286016"/>
              </a:tblGrid>
              <a:tr h="57119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Command</a:t>
                      </a:r>
                      <a:r>
                        <a:rPr lang="en-US" sz="1900" baseline="0" dirty="0" smtClean="0"/>
                        <a:t> No.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Command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Forward() 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Reverse()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LeftTurn</a:t>
                      </a:r>
                      <a:r>
                        <a:rPr lang="en-US" sz="1900" dirty="0" smtClean="0"/>
                        <a:t>() 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RightTurn</a:t>
                      </a:r>
                      <a:r>
                        <a:rPr lang="en-US" sz="1900" dirty="0" smtClean="0"/>
                        <a:t>()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StopCar</a:t>
                      </a:r>
                      <a:r>
                        <a:rPr lang="en-US" sz="1900" dirty="0" smtClean="0"/>
                        <a:t>()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6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setWaypoint</a:t>
                      </a:r>
                      <a:r>
                        <a:rPr lang="en-US" sz="1900" dirty="0" smtClean="0"/>
                        <a:t>() 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goWaypoint</a:t>
                      </a:r>
                      <a:r>
                        <a:rPr lang="en-US" sz="1900" dirty="0" smtClean="0"/>
                        <a:t>() </a:t>
                      </a:r>
                      <a:endParaRPr lang="en-IN" sz="1900" dirty="0"/>
                    </a:p>
                  </a:txBody>
                  <a:tcPr/>
                </a:tc>
              </a:tr>
              <a:tr h="5447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marR="0" indent="-514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turnAround</a:t>
                      </a:r>
                      <a:r>
                        <a:rPr lang="en-US" sz="1900" dirty="0" smtClean="0"/>
                        <a:t>()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7154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None/>
            </a:pPr>
            <a:r>
              <a:rPr lang="en-IN" dirty="0" smtClean="0"/>
              <a:t>	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876" y="1357298"/>
          <a:ext cx="4143404" cy="48577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3074"/>
                <a:gridCol w="2500330"/>
              </a:tblGrid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Command</a:t>
                      </a:r>
                      <a:r>
                        <a:rPr lang="en-US" sz="1900" baseline="0" dirty="0" smtClean="0"/>
                        <a:t> No.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Command</a:t>
                      </a:r>
                      <a:endParaRPr lang="en-IN" sz="1900" dirty="0"/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Compass_Forward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10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setHeading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11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gpsInfo</a:t>
                      </a:r>
                      <a:r>
                        <a:rPr lang="en-US" sz="1900" dirty="0" smtClean="0"/>
                        <a:t>()</a:t>
                      </a:r>
                      <a:endParaRPr lang="en-IN" sz="1900" dirty="0"/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12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CompassTurnRight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13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CompassTurnLeft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14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calibrateCompass</a:t>
                      </a:r>
                      <a:r>
                        <a:rPr lang="en-US" sz="1900" dirty="0" smtClean="0"/>
                        <a:t>() </a:t>
                      </a:r>
                      <a:endParaRPr lang="en-IN" sz="1900" dirty="0"/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15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pingToggle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16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clearWaypoints</a:t>
                      </a:r>
                      <a:r>
                        <a:rPr lang="en-US" sz="1900" dirty="0" smtClean="0"/>
                        <a:t>()</a:t>
                      </a: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17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Waypoints Complete </a:t>
                      </a:r>
                      <a:endParaRPr lang="en-IN" sz="19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2"/>
          <p:cNvGrpSpPr/>
          <p:nvPr/>
        </p:nvGrpSpPr>
        <p:grpSpPr>
          <a:xfrm rot="5400000">
            <a:off x="1357301" y="-6715151"/>
            <a:ext cx="6429395" cy="9144000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9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10" name="TextBox 9"/>
          <p:cNvSpPr txBox="1"/>
          <p:nvPr/>
        </p:nvSpPr>
        <p:spPr>
          <a:xfrm>
            <a:off x="285720" y="28572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chemeClr val="bg1"/>
                </a:solidFill>
                <a:latin typeface="Castellar" pitchFamily="18" charset="0"/>
              </a:rPr>
              <a:t>BLUETOOTh</a:t>
            </a:r>
            <a:r>
              <a:rPr lang="en-US" sz="2800" b="1" dirty="0" smtClean="0">
                <a:solidFill>
                  <a:schemeClr val="bg1"/>
                </a:solidFill>
                <a:latin typeface="Castellar" pitchFamily="18" charset="0"/>
              </a:rPr>
              <a:t> COMMANDS</a:t>
            </a:r>
            <a:endParaRPr lang="en-IN" sz="2800" b="1" dirty="0">
              <a:solidFill>
                <a:schemeClr val="bg1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918" y="1600201"/>
            <a:ext cx="3971924" cy="5043509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 distance has been calculated using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Distance </a:t>
            </a:r>
            <a:r>
              <a:rPr lang="en-IN" dirty="0">
                <a:solidFill>
                  <a:schemeClr val="bg1"/>
                </a:solidFill>
              </a:rPr>
              <a:t>= ½ T x </a:t>
            </a:r>
            <a:r>
              <a:rPr lang="en-IN" dirty="0" smtClean="0">
                <a:solidFill>
                  <a:schemeClr val="bg1"/>
                </a:solidFill>
              </a:rPr>
              <a:t>C 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	(T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Time </a:t>
            </a:r>
          </a:p>
          <a:p>
            <a:pPr algn="just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C </a:t>
            </a:r>
            <a:r>
              <a:rPr lang="en-IN" dirty="0">
                <a:solidFill>
                  <a:schemeClr val="bg1"/>
                </a:solidFill>
              </a:rPr>
              <a:t>= the speed of </a:t>
            </a:r>
            <a:r>
              <a:rPr lang="en-IN" dirty="0" smtClean="0">
                <a:solidFill>
                  <a:schemeClr val="bg1"/>
                </a:solidFill>
              </a:rPr>
              <a:t>sound=343m/s)</a:t>
            </a:r>
            <a:endParaRPr lang="en-IN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	The sensor gives readings of T in µs.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1m=39.36inch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	Therefore,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	Distance (in inch) =</a:t>
            </a:r>
            <a:r>
              <a:rPr lang="en-IN" dirty="0" smtClean="0">
                <a:solidFill>
                  <a:schemeClr val="bg1"/>
                </a:solidFill>
              </a:rPr>
              <a:t> ½ T x 1/74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	While moving forward, if this distance if found to be less than a minimum value (here taken to be 12 inches), then the car is quickly reversed and stopped. </a:t>
            </a:r>
          </a:p>
        </p:txBody>
      </p:sp>
      <p:grpSp>
        <p:nvGrpSpPr>
          <p:cNvPr id="4" name="Group 2"/>
          <p:cNvGrpSpPr/>
          <p:nvPr/>
        </p:nvGrpSpPr>
        <p:grpSpPr>
          <a:xfrm rot="5400000">
            <a:off x="-2536043" y="2536043"/>
            <a:ext cx="6858001" cy="1785919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5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/>
          <p:cNvSpPr txBox="1"/>
          <p:nvPr/>
        </p:nvSpPr>
        <p:spPr>
          <a:xfrm>
            <a:off x="714348" y="942220"/>
            <a:ext cx="3857652" cy="52014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D0D0D"/>
                </a:solidFill>
                <a:latin typeface="Castellar" pitchFamily="18" charset="0"/>
              </a:rPr>
              <a:t>OBSTACLE </a:t>
            </a:r>
          </a:p>
          <a:p>
            <a:pPr algn="ctr"/>
            <a:r>
              <a:rPr lang="en-US" sz="4000" b="1" dirty="0" smtClean="0">
                <a:solidFill>
                  <a:srgbClr val="0D0D0D"/>
                </a:solidFill>
                <a:latin typeface="Castellar" pitchFamily="18" charset="0"/>
              </a:rPr>
              <a:t>AVOIDANCE</a:t>
            </a:r>
          </a:p>
          <a:p>
            <a:pPr algn="ctr"/>
            <a:endParaRPr lang="en-US" b="1" dirty="0">
              <a:solidFill>
                <a:srgbClr val="0D0D0D"/>
              </a:solidFill>
              <a:latin typeface="Castellar" pitchFamily="18" charset="0"/>
            </a:endParaRPr>
          </a:p>
          <a:p>
            <a:pPr algn="ctr"/>
            <a:endParaRPr lang="en-IN" dirty="0" smtClean="0">
              <a:solidFill>
                <a:srgbClr val="0D0D0D"/>
              </a:solidFill>
            </a:endParaRPr>
          </a:p>
          <a:p>
            <a:pPr algn="ctr"/>
            <a:endParaRPr lang="en-IN" dirty="0">
              <a:solidFill>
                <a:srgbClr val="0D0D0D"/>
              </a:solidFill>
            </a:endParaRPr>
          </a:p>
          <a:p>
            <a:pPr algn="ctr"/>
            <a:endParaRPr lang="en-IN" dirty="0" smtClean="0">
              <a:solidFill>
                <a:srgbClr val="0D0D0D"/>
              </a:solidFill>
            </a:endParaRPr>
          </a:p>
          <a:p>
            <a:pPr algn="ctr"/>
            <a:endParaRPr lang="en-IN" dirty="0">
              <a:solidFill>
                <a:srgbClr val="0D0D0D"/>
              </a:solidFill>
            </a:endParaRPr>
          </a:p>
          <a:p>
            <a:pPr algn="ctr"/>
            <a:endParaRPr lang="en-IN" dirty="0" smtClean="0">
              <a:solidFill>
                <a:srgbClr val="0D0D0D"/>
              </a:solidFill>
            </a:endParaRPr>
          </a:p>
          <a:p>
            <a:pPr algn="ctr"/>
            <a:endParaRPr lang="en-IN" dirty="0">
              <a:solidFill>
                <a:srgbClr val="0D0D0D"/>
              </a:solidFill>
            </a:endParaRPr>
          </a:p>
          <a:p>
            <a:pPr algn="ctr"/>
            <a:endParaRPr lang="en-IN" dirty="0" smtClean="0">
              <a:solidFill>
                <a:srgbClr val="0D0D0D"/>
              </a:solidFill>
            </a:endParaRPr>
          </a:p>
          <a:p>
            <a:pPr algn="ctr"/>
            <a:endParaRPr lang="en-IN" dirty="0" smtClean="0">
              <a:solidFill>
                <a:srgbClr val="0D0D0D"/>
              </a:solidFill>
            </a:endParaRPr>
          </a:p>
          <a:p>
            <a:pPr algn="ctr"/>
            <a:endParaRPr lang="en-IN" dirty="0">
              <a:solidFill>
                <a:srgbClr val="0D0D0D"/>
              </a:solidFill>
            </a:endParaRPr>
          </a:p>
          <a:p>
            <a:pPr algn="ctr"/>
            <a:endParaRPr lang="en-IN" dirty="0">
              <a:solidFill>
                <a:srgbClr val="0D0D0D"/>
              </a:solidFill>
            </a:endParaRPr>
          </a:p>
          <a:p>
            <a:pPr algn="ctr"/>
            <a:r>
              <a:rPr lang="en-IN" dirty="0" smtClean="0">
                <a:solidFill>
                  <a:srgbClr val="0D0D0D"/>
                </a:solidFill>
              </a:rPr>
              <a:t>We have used HC-SR04 ultrasonic sensor to give our </a:t>
            </a:r>
            <a:r>
              <a:rPr lang="en-IN" dirty="0" err="1" smtClean="0">
                <a:solidFill>
                  <a:srgbClr val="0D0D0D"/>
                </a:solidFill>
              </a:rPr>
              <a:t>bot</a:t>
            </a:r>
            <a:r>
              <a:rPr lang="en-IN" dirty="0" smtClean="0">
                <a:solidFill>
                  <a:srgbClr val="0D0D0D"/>
                </a:solidFill>
              </a:rPr>
              <a:t> the perception of distance</a:t>
            </a:r>
          </a:p>
        </p:txBody>
      </p:sp>
      <p:pic>
        <p:nvPicPr>
          <p:cNvPr id="9" name="Picture 11" descr="Avoidance, collision, radar, system icon - Download on Iconf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2928958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orward icon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14283" y="142852"/>
            <a:ext cx="1000132" cy="1000132"/>
          </a:xfrm>
          <a:prstGeom prst="rect">
            <a:avLst/>
          </a:prstGeom>
          <a:noFill/>
        </p:spPr>
      </p:pic>
      <p:pic>
        <p:nvPicPr>
          <p:cNvPr id="5" name="Picture 2" descr="Forward icon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4282" y="1000107"/>
            <a:ext cx="1000132" cy="10001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425215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Forward – All 4 motors move forward</a:t>
            </a:r>
          </a:p>
        </p:txBody>
      </p:sp>
      <p:pic>
        <p:nvPicPr>
          <p:cNvPr id="7" name="Picture 2" descr="Forward icon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1000132" cy="1000132"/>
          </a:xfrm>
          <a:prstGeom prst="rect">
            <a:avLst/>
          </a:prstGeom>
          <a:noFill/>
        </p:spPr>
      </p:pic>
      <p:pic>
        <p:nvPicPr>
          <p:cNvPr id="8" name="Picture 2" descr="Forward icon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214282" y="2786058"/>
            <a:ext cx="1000132" cy="1000132"/>
          </a:xfrm>
          <a:prstGeom prst="rect">
            <a:avLst/>
          </a:prstGeom>
          <a:noFill/>
        </p:spPr>
      </p:pic>
      <p:pic>
        <p:nvPicPr>
          <p:cNvPr id="73732" name="Picture 4" descr="Whatsapp Forward Icon Png Free Download Searchpng - Arrow Right Icon Png,  Transparent Png , Transparent Png Image - PNGi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796890"/>
            <a:ext cx="846025" cy="775250"/>
          </a:xfrm>
          <a:prstGeom prst="rect">
            <a:avLst/>
          </a:prstGeom>
          <a:noFill/>
        </p:spPr>
      </p:pic>
      <p:pic>
        <p:nvPicPr>
          <p:cNvPr id="11" name="Picture 4" descr="Whatsapp Forward Icon Png Free Download Searchpng - Arrow Right Icon Png,  Transparent Png , Transparent Png Image - PNGi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85720" y="3868196"/>
            <a:ext cx="846025" cy="775250"/>
          </a:xfrm>
          <a:prstGeom prst="rect">
            <a:avLst/>
          </a:prstGeom>
          <a:noFill/>
        </p:spPr>
      </p:pic>
      <p:sp>
        <p:nvSpPr>
          <p:cNvPr id="73734" name="AutoShape 6" descr="Hand, stop Free Icon of Tabler icon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736" name="AutoShape 8" descr="Hand, stop Free Icon of Tabler icon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3738" name="Picture 10" descr="Stop sign - Free signs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715016"/>
            <a:ext cx="785818" cy="78581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42976" y="1240681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Reverse – All 4 motors move backward</a:t>
            </a:r>
          </a:p>
          <a:p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014357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Left Turn – Motor 1 and 4 move backward, 2 and 3 move forward</a:t>
            </a:r>
          </a:p>
          <a:p>
            <a:endParaRPr lang="en-IN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2943051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Right Turn – Motor 1 and 4 move forward, 2 and 3 move backward</a:t>
            </a:r>
          </a:p>
          <a:p>
            <a:endParaRPr lang="en-I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3857628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Slow Left Turn – Left Turn with specified </a:t>
            </a:r>
            <a:r>
              <a:rPr lang="en-US" sz="2400" b="1" dirty="0" err="1" smtClean="0"/>
              <a:t>turn_speed</a:t>
            </a:r>
            <a:endParaRPr lang="en-US" sz="2400" b="1" dirty="0" smtClean="0"/>
          </a:p>
          <a:p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478632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Slow Right Turn – Right Turn with specified </a:t>
            </a:r>
            <a:r>
              <a:rPr lang="en-US" sz="2400" b="1" dirty="0" err="1" smtClean="0"/>
              <a:t>turn_speed</a:t>
            </a:r>
            <a:endParaRPr lang="en-US" sz="2400" b="1" dirty="0" smtClean="0"/>
          </a:p>
          <a:p>
            <a:endParaRPr lang="en-IN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4414" y="585789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Stop Car – Release all motors</a:t>
            </a:r>
          </a:p>
          <a:p>
            <a:endParaRPr lang="en-IN" sz="2400" b="1" dirty="0"/>
          </a:p>
        </p:txBody>
      </p:sp>
      <p:grpSp>
        <p:nvGrpSpPr>
          <p:cNvPr id="21" name="Group 2"/>
          <p:cNvGrpSpPr/>
          <p:nvPr/>
        </p:nvGrpSpPr>
        <p:grpSpPr>
          <a:xfrm rot="5400000">
            <a:off x="4786321" y="2500325"/>
            <a:ext cx="6858001" cy="1857356"/>
            <a:chOff x="-506525" y="182020"/>
            <a:chExt cx="1784475" cy="4659241"/>
          </a:xfrm>
          <a:solidFill>
            <a:schemeClr val="tx2">
              <a:lumMod val="75000"/>
            </a:schemeClr>
          </a:solidFill>
        </p:grpSpPr>
        <p:sp>
          <p:nvSpPr>
            <p:cNvPr id="22" name="Freeform 3"/>
            <p:cNvSpPr/>
            <p:nvPr/>
          </p:nvSpPr>
          <p:spPr>
            <a:xfrm>
              <a:off x="-506525" y="182020"/>
              <a:ext cx="1784475" cy="4659241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grpFill/>
          </p:spPr>
        </p:sp>
      </p:grpSp>
      <p:sp>
        <p:nvSpPr>
          <p:cNvPr id="24" name="TextBox 23"/>
          <p:cNvSpPr txBox="1"/>
          <p:nvPr/>
        </p:nvSpPr>
        <p:spPr>
          <a:xfrm rot="5400000">
            <a:off x="5123810" y="2843166"/>
            <a:ext cx="610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GENERAL STEERING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2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561</TotalTime>
  <Words>597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Theme2</vt:lpstr>
      <vt:lpstr>Banquo template</vt:lpstr>
      <vt:lpstr>1_Theme2</vt:lpstr>
      <vt:lpstr>1_Banquo template</vt:lpstr>
      <vt:lpstr>Office Theme</vt:lpstr>
      <vt:lpstr>GPS ENABLED  PATH FOLLOWING  BOT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COMPASS DRIVE</vt:lpstr>
      <vt:lpstr>Slide 11</vt:lpstr>
      <vt:lpstr>Slide 12</vt:lpstr>
      <vt:lpstr>Slide 13</vt:lpstr>
      <vt:lpstr>GPS GUIDED ROBOT</vt:lpstr>
      <vt:lpstr>APPLICATIONS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ENABLED  PATH FOLLOWING  BOT</dc:title>
  <dc:creator>user</dc:creator>
  <cp:lastModifiedBy>user</cp:lastModifiedBy>
  <cp:revision>19</cp:revision>
  <dcterms:created xsi:type="dcterms:W3CDTF">2021-06-19T19:23:49Z</dcterms:created>
  <dcterms:modified xsi:type="dcterms:W3CDTF">2021-07-27T11:08:01Z</dcterms:modified>
</cp:coreProperties>
</file>