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70" r:id="rId5"/>
    <p:sldId id="259" r:id="rId6"/>
    <p:sldId id="273" r:id="rId7"/>
    <p:sldId id="271" r:id="rId8"/>
    <p:sldId id="268" r:id="rId9"/>
    <p:sldId id="261" r:id="rId10"/>
    <p:sldId id="272" r:id="rId11"/>
    <p:sldId id="262" r:id="rId12"/>
    <p:sldId id="258" r:id="rId13"/>
    <p:sldId id="263" r:id="rId14"/>
    <p:sldId id="265" r:id="rId15"/>
    <p:sldId id="264" r:id="rId16"/>
    <p:sldId id="266" r:id="rId17"/>
    <p:sldId id="269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88" autoAdjust="0"/>
  </p:normalViewPr>
  <p:slideViewPr>
    <p:cSldViewPr>
      <p:cViewPr>
        <p:scale>
          <a:sx n="50" d="100"/>
          <a:sy n="50" d="100"/>
        </p:scale>
        <p:origin x="-1267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F6237-8944-47B7-A96B-9EA54A769E6B}" type="datetimeFigureOut">
              <a:rPr lang="ru-RU" smtClean="0"/>
              <a:t>14.07.2016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DF996-5EFD-4DD5-BF4A-197CA64497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71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http://habrahabr.ru/post/131512/</a:t>
            </a:r>
          </a:p>
          <a:p>
            <a:r>
              <a:rPr lang="ru-RU" dirty="0" smtClean="0"/>
              <a:t>семантика </a:t>
            </a:r>
            <a:r>
              <a:rPr lang="en-US" dirty="0" smtClean="0"/>
              <a:t>throw() </a:t>
            </a:r>
            <a:r>
              <a:rPr lang="ru-RU" dirty="0" smtClean="0"/>
              <a:t>и </a:t>
            </a:r>
            <a:r>
              <a:rPr lang="en-US" dirty="0" err="1" smtClean="0"/>
              <a:t>noexcept</a:t>
            </a:r>
            <a:r>
              <a:rPr lang="en-US" dirty="0" smtClean="0"/>
              <a:t> </a:t>
            </a:r>
            <a:r>
              <a:rPr lang="ru-RU" dirty="0" smtClean="0"/>
              <a:t>похожа, но не идентична!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DF996-5EFD-4DD5-BF4A-197CA644979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779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исключение не будет обработано, так как компилятор не будет формировать никаких служебных структур данных для «раскрутки стека»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DF996-5EFD-4DD5-BF4A-197CA644979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904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https://habrahabr.ru/post/164221/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DF996-5EFD-4DD5-BF4A-197CA644979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466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DF996-5EFD-4DD5-BF4A-197CA644979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433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Джосатис</a:t>
            </a:r>
            <a:r>
              <a:rPr lang="ru-RU" dirty="0" smtClean="0"/>
              <a:t> 51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DF996-5EFD-4DD5-BF4A-197CA644979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97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6D60-2F7D-4264-BC9E-8D5AA9DCFBF1}" type="datetime1">
              <a:rPr lang="ru-RU" smtClean="0"/>
              <a:t>14.07.2016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М.Полубенцева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5110-E4E5-4994-A0ED-B5F5E4832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62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4C09-F799-42D9-9AEE-27619C769943}" type="datetime1">
              <a:rPr lang="ru-RU" smtClean="0"/>
              <a:t>14.07.2016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М.Полубенцева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5110-E4E5-4994-A0ED-B5F5E4832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3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D51F-E969-44F8-A7D0-93E88BADABD6}" type="datetime1">
              <a:rPr lang="ru-RU" smtClean="0"/>
              <a:t>14.07.2016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М.Полубенцева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5110-E4E5-4994-A0ED-B5F5E4832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91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658A-793D-4C82-97A4-F293A47FB09A}" type="datetime1">
              <a:rPr lang="ru-RU" smtClean="0"/>
              <a:t>14.07.2016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М.Полубенцева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5110-E4E5-4994-A0ED-B5F5E4832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DD40-63DF-4D4F-B83B-76DE362B3645}" type="datetime1">
              <a:rPr lang="ru-RU" smtClean="0"/>
              <a:t>14.07.2016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М.Полубенцева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5110-E4E5-4994-A0ED-B5F5E4832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01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BE64-B9F0-417E-BE1E-B0DD1ED93CB3}" type="datetime1">
              <a:rPr lang="ru-RU" smtClean="0"/>
              <a:t>14.07.2016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М.Полубенцева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5110-E4E5-4994-A0ED-B5F5E4832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04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9572-3376-4EA2-8A3E-17A63D804BBF}" type="datetime1">
              <a:rPr lang="ru-RU" smtClean="0"/>
              <a:t>14.07.2016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М.Полубенцева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5110-E4E5-4994-A0ED-B5F5E4832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0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EE29-3D67-45D1-93E1-16C42E26BC8C}" type="datetime1">
              <a:rPr lang="ru-RU" smtClean="0"/>
              <a:t>14.07.2016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М.Полубенцева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5110-E4E5-4994-A0ED-B5F5E4832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17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3621-0BE8-4541-B769-8AD86DACE38F}" type="datetime1">
              <a:rPr lang="ru-RU" smtClean="0"/>
              <a:t>14.07.2016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М.Полубенцева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5110-E4E5-4994-A0ED-B5F5E4832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82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703C-D202-4D2D-BE9A-7C9AAAD50A47}" type="datetime1">
              <a:rPr lang="ru-RU" smtClean="0"/>
              <a:t>14.07.2016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М.Полубенцева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5110-E4E5-4994-A0ED-B5F5E4832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64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5F25-6B52-484C-AE3A-5E5C22426C2E}" type="datetime1">
              <a:rPr lang="ru-RU" smtClean="0"/>
              <a:t>14.07.2016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М.Полубенцева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95110-E4E5-4994-A0ED-B5F5E4832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8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BD3E9-BD2E-47A0-981C-B626AB307B89}" type="datetime1">
              <a:rPr lang="ru-RU" smtClean="0"/>
              <a:t>14.07.2016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М.Полубенцева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95110-E4E5-4994-A0ED-B5F5E4832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31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C++11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10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Мейерс</a:t>
            </a:r>
            <a:r>
              <a:rPr lang="ru-RU" dirty="0" smtClean="0"/>
              <a:t>: </a:t>
            </a:r>
            <a:r>
              <a:rPr lang="ru-RU" sz="4000" dirty="0" smtClean="0"/>
              <a:t>пример реализации </a:t>
            </a:r>
            <a:r>
              <a:rPr lang="en-US" sz="4000" dirty="0" smtClean="0"/>
              <a:t>swap </a:t>
            </a:r>
            <a:r>
              <a:rPr lang="ru-RU" sz="4000" dirty="0" smtClean="0"/>
              <a:t>для </a:t>
            </a:r>
            <a:r>
              <a:rPr lang="en-US" sz="4000" dirty="0" smtClean="0"/>
              <a:t>pair&lt;class A, class B&gt;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template </a:t>
            </a:r>
            <a:r>
              <a:rPr lang="en-US" dirty="0" smtClean="0"/>
              <a:t>&lt;</a:t>
            </a:r>
            <a:r>
              <a:rPr lang="en-US" dirty="0"/>
              <a:t>class A, class B</a:t>
            </a:r>
            <a:r>
              <a:rPr lang="en-US" dirty="0" smtClean="0"/>
              <a:t>&gt; </a:t>
            </a:r>
            <a:r>
              <a:rPr lang="en-US" dirty="0" err="1"/>
              <a:t>struct</a:t>
            </a:r>
            <a:r>
              <a:rPr lang="en-US" dirty="0"/>
              <a:t> pair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…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swap(pair&amp; p</a:t>
            </a:r>
            <a:r>
              <a:rPr lang="en-US" dirty="0" smtClean="0"/>
              <a:t>) </a:t>
            </a:r>
            <a:r>
              <a:rPr lang="en-US" b="1" dirty="0" err="1" smtClean="0">
                <a:solidFill>
                  <a:srgbClr val="FF0000"/>
                </a:solidFill>
              </a:rPr>
              <a:t>noexcept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(</a:t>
            </a:r>
            <a:r>
              <a:rPr lang="en-US" b="1" dirty="0" err="1" smtClean="0"/>
              <a:t>noexcept</a:t>
            </a:r>
            <a:r>
              <a:rPr lang="en-US" dirty="0" smtClean="0"/>
              <a:t>(swap(first</a:t>
            </a:r>
            <a:r>
              <a:rPr lang="en-US" dirty="0"/>
              <a:t>, </a:t>
            </a:r>
            <a:r>
              <a:rPr lang="en-US" dirty="0" err="1"/>
              <a:t>p.first</a:t>
            </a:r>
            <a:r>
              <a:rPr lang="en-US" dirty="0"/>
              <a:t>)) &amp;&amp;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err="1" smtClean="0"/>
              <a:t>noexcept</a:t>
            </a:r>
            <a:r>
              <a:rPr lang="en-US" dirty="0" smtClean="0"/>
              <a:t>(swap(second</a:t>
            </a:r>
            <a:r>
              <a:rPr lang="en-US" dirty="0"/>
              <a:t>, </a:t>
            </a:r>
            <a:r>
              <a:rPr lang="en-US" dirty="0" err="1"/>
              <a:t>p.second</a:t>
            </a:r>
            <a:r>
              <a:rPr lang="en-US" dirty="0" smtClean="0"/>
              <a:t>)))</a:t>
            </a:r>
          </a:p>
          <a:p>
            <a:pPr marL="0" indent="0">
              <a:buNone/>
            </a:pPr>
            <a:r>
              <a:rPr lang="en-US" dirty="0" smtClean="0"/>
              <a:t>   {…}</a:t>
            </a:r>
          </a:p>
          <a:p>
            <a:pPr marL="0" indent="0">
              <a:buNone/>
            </a:pPr>
            <a:r>
              <a:rPr lang="en-US" dirty="0" smtClean="0"/>
              <a:t>};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49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std</a:t>
            </a:r>
            <a:r>
              <a:rPr lang="ru-RU" dirty="0" smtClean="0"/>
              <a:t>::</a:t>
            </a:r>
            <a:r>
              <a:rPr lang="ru-RU" dirty="0" err="1" smtClean="0"/>
              <a:t>exception_ptr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Специфика: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является оберткой для исключения любого типа </a:t>
            </a:r>
            <a:endParaRPr lang="en-US" dirty="0" smtClean="0"/>
          </a:p>
          <a:p>
            <a:r>
              <a:rPr lang="ru-RU" dirty="0" smtClean="0"/>
              <a:t>зависит от реализации =</a:t>
            </a:r>
            <a:r>
              <a:rPr lang="en-US" dirty="0" smtClean="0"/>
              <a:t>&gt; </a:t>
            </a:r>
            <a:r>
              <a:rPr lang="en-US" dirty="0" err="1" smtClean="0"/>
              <a:t>typedef</a:t>
            </a:r>
            <a:r>
              <a:rPr lang="en-US" dirty="0"/>
              <a:t> </a:t>
            </a:r>
            <a:r>
              <a:rPr lang="en-US" i="1" dirty="0"/>
              <a:t>/*unspecified*/</a:t>
            </a:r>
            <a:r>
              <a:rPr lang="en-US" dirty="0"/>
              <a:t> </a:t>
            </a:r>
            <a:r>
              <a:rPr lang="en-US" dirty="0" err="1"/>
              <a:t>exception_ptr</a:t>
            </a:r>
            <a:r>
              <a:rPr lang="en-US" dirty="0" smtClean="0"/>
              <a:t>;</a:t>
            </a:r>
          </a:p>
          <a:p>
            <a:r>
              <a:rPr lang="ru-RU" dirty="0" smtClean="0"/>
              <a:t>реализован как класс с подсчетом ссылок</a:t>
            </a:r>
            <a:endParaRPr lang="en-US" dirty="0" smtClean="0"/>
          </a:p>
          <a:p>
            <a:r>
              <a:rPr lang="ru-RU" dirty="0" smtClean="0"/>
              <a:t>хранит указатель на объект-исключение</a:t>
            </a:r>
            <a:endParaRPr lang="ru-RU" dirty="0"/>
          </a:p>
          <a:p>
            <a:r>
              <a:rPr lang="ru-RU" dirty="0" smtClean="0"/>
              <a:t>по умолчанию == </a:t>
            </a:r>
            <a:r>
              <a:rPr lang="en-US" dirty="0" smtClean="0"/>
              <a:t>null pointer</a:t>
            </a:r>
            <a:endParaRPr lang="ru-RU" dirty="0" smtClean="0"/>
          </a:p>
          <a:p>
            <a:r>
              <a:rPr lang="ru-RU" dirty="0" smtClean="0"/>
              <a:t>два экземпляра равны только в том случае, </a:t>
            </a:r>
            <a:r>
              <a:rPr lang="ru-RU" sz="2000" dirty="0" smtClean="0"/>
              <a:t>когда или оба содержат нулевые указатели, или указатели на один и тот же объект-исключение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830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std</a:t>
            </a:r>
            <a:r>
              <a:rPr lang="ru-RU" dirty="0" smtClean="0"/>
              <a:t>::</a:t>
            </a:r>
            <a:r>
              <a:rPr lang="ru-RU" dirty="0" err="1" smtClean="0"/>
              <a:t>exception_ptr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использования </a:t>
            </a:r>
            <a:r>
              <a:rPr lang="ru-RU" dirty="0" err="1" smtClean="0"/>
              <a:t>std</a:t>
            </a:r>
            <a:r>
              <a:rPr lang="ru-RU" dirty="0" smtClean="0"/>
              <a:t>::</a:t>
            </a:r>
            <a:r>
              <a:rPr lang="ru-RU" dirty="0" err="1" smtClean="0"/>
              <a:t>exception_ptr</a:t>
            </a:r>
            <a:r>
              <a:rPr lang="ru-RU" dirty="0" smtClean="0"/>
              <a:t> стандартная библиотека предоставляет функции </a:t>
            </a:r>
            <a:r>
              <a:rPr lang="en-US" dirty="0" smtClean="0"/>
              <a:t>&lt;exception&gt;</a:t>
            </a:r>
            <a:r>
              <a:rPr lang="ru-RU" dirty="0" smtClean="0"/>
              <a:t>:</a:t>
            </a:r>
          </a:p>
          <a:p>
            <a:r>
              <a:rPr lang="en-US" b="1" dirty="0" err="1" smtClean="0"/>
              <a:t>current_exception</a:t>
            </a:r>
            <a:r>
              <a:rPr lang="ru-RU" dirty="0" smtClean="0"/>
              <a:t>()</a:t>
            </a:r>
          </a:p>
          <a:p>
            <a:r>
              <a:rPr lang="ru-RU" b="1" dirty="0" err="1" smtClean="0"/>
              <a:t>rethrow_exception</a:t>
            </a:r>
            <a:r>
              <a:rPr lang="ru-RU" b="1" dirty="0" smtClean="0"/>
              <a:t>()</a:t>
            </a:r>
          </a:p>
          <a:p>
            <a:r>
              <a:rPr lang="ru-RU" b="1" dirty="0" err="1" smtClean="0"/>
              <a:t>make_exception_ptr</a:t>
            </a:r>
            <a:r>
              <a:rPr lang="ru-RU" b="1" dirty="0" smtClean="0"/>
              <a:t>()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05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std</a:t>
            </a:r>
            <a:r>
              <a:rPr lang="ru-RU" dirty="0" smtClean="0"/>
              <a:t>::</a:t>
            </a:r>
            <a:r>
              <a:rPr lang="ru-RU" dirty="0" err="1" smtClean="0"/>
              <a:t>exception_ptr</a:t>
            </a:r>
            <a:r>
              <a:rPr lang="ru-RU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current_exception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обычно вызывается в обработчике исключения, иначе возвращает «пустой» </a:t>
            </a:r>
            <a:r>
              <a:rPr lang="ru-RU" dirty="0" err="1" smtClean="0"/>
              <a:t>std</a:t>
            </a:r>
            <a:r>
              <a:rPr lang="ru-RU" dirty="0" smtClean="0"/>
              <a:t>::</a:t>
            </a:r>
            <a:r>
              <a:rPr lang="ru-RU" dirty="0" err="1" smtClean="0"/>
              <a:t>exception_ptr</a:t>
            </a:r>
            <a:endParaRPr lang="ru-RU" dirty="0" smtClean="0"/>
          </a:p>
          <a:p>
            <a:r>
              <a:rPr lang="ru-RU" dirty="0" smtClean="0"/>
              <a:t>формирует :</a:t>
            </a:r>
          </a:p>
          <a:p>
            <a:pPr lvl="1"/>
            <a:r>
              <a:rPr lang="ru-RU" dirty="0" smtClean="0"/>
              <a:t>копию объекта-исключения (в </a:t>
            </a:r>
            <a:r>
              <a:rPr lang="en-US" dirty="0" smtClean="0"/>
              <a:t>heap-</a:t>
            </a:r>
            <a:r>
              <a:rPr lang="ru-RU" dirty="0" smtClean="0"/>
              <a:t>е), </a:t>
            </a:r>
            <a:r>
              <a:rPr lang="ru-RU" dirty="0" smtClean="0"/>
              <a:t>или ссылку??? на уже существующий объект-исключение, если </a:t>
            </a:r>
            <a:r>
              <a:rPr lang="en-US" dirty="0" smtClean="0"/>
              <a:t>OK</a:t>
            </a:r>
            <a:endParaRPr lang="ru-RU" dirty="0" smtClean="0"/>
          </a:p>
          <a:p>
            <a:pPr lvl="1"/>
            <a:r>
              <a:rPr lang="ru-RU" dirty="0" smtClean="0"/>
              <a:t>объект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bad_alloc</a:t>
            </a:r>
            <a:r>
              <a:rPr lang="en-US" dirty="0" smtClean="0"/>
              <a:t> (</a:t>
            </a:r>
            <a:r>
              <a:rPr lang="ru-RU" dirty="0" smtClean="0"/>
              <a:t>если реализация функции использует </a:t>
            </a:r>
            <a:r>
              <a:rPr lang="en-US" dirty="0" smtClean="0"/>
              <a:t>new) </a:t>
            </a:r>
            <a:r>
              <a:rPr lang="ru-RU" dirty="0" smtClean="0"/>
              <a:t>или объект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bad_exception</a:t>
            </a:r>
            <a:endParaRPr lang="en-US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56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void </a:t>
            </a:r>
            <a:r>
              <a:rPr lang="en-US" sz="3600" dirty="0" err="1" smtClean="0"/>
              <a:t>std</a:t>
            </a:r>
            <a:r>
              <a:rPr lang="en-US" sz="3600" dirty="0"/>
              <a:t>::</a:t>
            </a:r>
            <a:r>
              <a:rPr lang="en-US" sz="3600" dirty="0" err="1" smtClean="0"/>
              <a:t>rethrow_exception</a:t>
            </a:r>
            <a:r>
              <a:rPr lang="ru-RU" sz="3600" dirty="0" smtClean="0"/>
              <a:t>(</a:t>
            </a:r>
            <a:r>
              <a:rPr lang="ru-RU" sz="3600" dirty="0" err="1" smtClean="0"/>
              <a:t>std</a:t>
            </a:r>
            <a:r>
              <a:rPr lang="ru-RU" sz="3600" dirty="0" smtClean="0"/>
              <a:t>::</a:t>
            </a:r>
            <a:r>
              <a:rPr lang="ru-RU" sz="3600" dirty="0" err="1" smtClean="0"/>
              <a:t>exception_ptr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ru-RU" dirty="0" smtClean="0"/>
              <a:t>перебрасывает</a:t>
            </a:r>
            <a:r>
              <a:rPr lang="en-US" dirty="0" smtClean="0"/>
              <a:t>”</a:t>
            </a:r>
            <a:r>
              <a:rPr lang="ru-RU" dirty="0" smtClean="0"/>
              <a:t> исключение на уровень выше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334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void f(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exception_ptr</a:t>
            </a:r>
            <a:r>
              <a:rPr lang="en-US" dirty="0"/>
              <a:t>&amp; e</a:t>
            </a:r>
            <a:r>
              <a:rPr lang="en-US" dirty="0" smtClean="0"/>
              <a:t>)</a:t>
            </a:r>
            <a:r>
              <a:rPr lang="ru-RU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try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smtClean="0"/>
              <a:t>if </a:t>
            </a:r>
            <a:r>
              <a:rPr lang="en-US" dirty="0"/>
              <a:t>(e</a:t>
            </a:r>
            <a:r>
              <a:rPr lang="en-US" dirty="0" smtClean="0"/>
              <a:t>)</a:t>
            </a:r>
            <a:r>
              <a:rPr lang="ru-RU" dirty="0" smtClean="0"/>
              <a:t>{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rethrow_exception</a:t>
            </a:r>
            <a:r>
              <a:rPr lang="en-US" dirty="0"/>
              <a:t>(e</a:t>
            </a:r>
            <a:r>
              <a:rPr lang="en-US" dirty="0" smtClean="0"/>
              <a:t>);</a:t>
            </a:r>
            <a:r>
              <a:rPr lang="ru-RU" dirty="0" smtClean="0"/>
              <a:t>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pPr marL="0" indent="0">
              <a:buNone/>
            </a:pPr>
            <a:r>
              <a:rPr lang="en-US" dirty="0"/>
              <a:t>catch (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</a:t>
            </a:r>
            <a:r>
              <a:rPr lang="ru-RU" dirty="0" smtClean="0"/>
              <a:t>{…}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catch (</a:t>
            </a:r>
            <a:r>
              <a:rPr lang="en-US" dirty="0" err="1"/>
              <a:t>const</a:t>
            </a:r>
            <a:r>
              <a:rPr lang="en-US" dirty="0"/>
              <a:t> char* </a:t>
            </a:r>
            <a:r>
              <a:rPr lang="en-US" dirty="0" err="1"/>
              <a:t>str</a:t>
            </a:r>
            <a:r>
              <a:rPr lang="en-US" dirty="0" smtClean="0"/>
              <a:t>)</a:t>
            </a:r>
            <a:r>
              <a:rPr lang="ru-RU" dirty="0" smtClean="0"/>
              <a:t>{…}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}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main()</a:t>
            </a:r>
            <a:r>
              <a:rPr lang="ru-RU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exception_ptr</a:t>
            </a:r>
            <a:r>
              <a:rPr lang="en-US" dirty="0"/>
              <a:t> ex;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try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//throw 1;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throw </a:t>
            </a:r>
            <a:r>
              <a:rPr lang="en-US" dirty="0"/>
              <a:t>"error";</a:t>
            </a:r>
          </a:p>
          <a:p>
            <a:pPr marL="0" indent="0">
              <a:buNone/>
            </a:pPr>
            <a:r>
              <a:rPr lang="ru-RU" dirty="0" smtClean="0"/>
              <a:t>	}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catch (...)</a:t>
            </a:r>
            <a:r>
              <a:rPr lang="ru-RU" dirty="0" smtClean="0"/>
              <a:t>{</a:t>
            </a:r>
            <a:r>
              <a:rPr lang="en-US" dirty="0" smtClean="0"/>
              <a:t>ex </a:t>
            </a:r>
            <a:r>
              <a:rPr lang="en-US" dirty="0"/>
              <a:t>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current_exception</a:t>
            </a:r>
            <a:r>
              <a:rPr lang="en-US" dirty="0" smtClean="0"/>
              <a:t>();</a:t>
            </a:r>
            <a:r>
              <a:rPr lang="ru-RU" dirty="0" smtClean="0"/>
              <a:t>}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f(ex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912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template&lt;class E&gt; </a:t>
            </a:r>
            <a:r>
              <a:rPr lang="ru-RU" dirty="0" err="1" smtClean="0"/>
              <a:t>std</a:t>
            </a:r>
            <a:r>
              <a:rPr lang="ru-RU" dirty="0" smtClean="0"/>
              <a:t>::</a:t>
            </a:r>
            <a:r>
              <a:rPr lang="ru-RU" dirty="0" err="1" smtClean="0"/>
              <a:t>exception_ptr</a:t>
            </a:r>
            <a:r>
              <a:rPr lang="ru-RU" dirty="0" smtClean="0"/>
              <a:t> </a:t>
            </a:r>
            <a:r>
              <a:rPr lang="ru-RU" b="1" dirty="0" err="1" smtClean="0"/>
              <a:t>make_exception_ptr</a:t>
            </a:r>
            <a:r>
              <a:rPr lang="ru-RU" dirty="0" smtClean="0"/>
              <a:t>(</a:t>
            </a:r>
            <a:r>
              <a:rPr lang="en-US" dirty="0" smtClean="0"/>
              <a:t>E </a:t>
            </a:r>
            <a:r>
              <a:rPr lang="en-US" dirty="0" err="1" smtClean="0"/>
              <a:t>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альтернатива конструктору - создает и возвращает </a:t>
            </a:r>
            <a:r>
              <a:rPr lang="ru-RU" dirty="0" err="1" smtClean="0"/>
              <a:t>std</a:t>
            </a:r>
            <a:r>
              <a:rPr lang="ru-RU" dirty="0" smtClean="0"/>
              <a:t>::</a:t>
            </a:r>
            <a:r>
              <a:rPr lang="ru-RU" dirty="0" err="1" smtClean="0"/>
              <a:t>exception_ptr</a:t>
            </a:r>
            <a:r>
              <a:rPr lang="ru-RU" dirty="0" smtClean="0"/>
              <a:t>, который содержит (копию?) е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713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Согласно стандарту </a:t>
            </a:r>
            <a:r>
              <a:rPr lang="ru-RU" sz="3100" dirty="0" smtClean="0"/>
              <a:t>(вольный перевод)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каждая библиотечная функция, которая</a:t>
            </a:r>
            <a:br>
              <a:rPr lang="ru-RU" dirty="0" smtClean="0"/>
            </a:br>
            <a:r>
              <a:rPr lang="ru-RU" dirty="0" smtClean="0"/>
              <a:t>- не может генерировать исключения</a:t>
            </a:r>
            <a:br>
              <a:rPr lang="ru-RU" dirty="0" smtClean="0"/>
            </a:br>
            <a:r>
              <a:rPr lang="ru-RU" dirty="0" smtClean="0"/>
              <a:t>- и не может давать непредсказуемого поведения </a:t>
            </a:r>
            <a:r>
              <a:rPr lang="ru-RU" sz="2000" dirty="0" smtClean="0"/>
              <a:t>(например, в результате нарушения предусловия)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должна быть с </a:t>
            </a:r>
            <a:r>
              <a:rPr lang="ru-RU" b="1" dirty="0" smtClean="0"/>
              <a:t>безусловной спецификацией </a:t>
            </a:r>
            <a:r>
              <a:rPr lang="en-US" b="1" dirty="0" err="1" smtClean="0"/>
              <a:t>noexcept</a:t>
            </a:r>
            <a:endParaRPr lang="en-US" b="1" dirty="0" smtClean="0"/>
          </a:p>
          <a:p>
            <a:r>
              <a:rPr lang="ru-RU" dirty="0" smtClean="0"/>
              <a:t>если можно вывести, что библиотечная функция (обмена, </a:t>
            </a:r>
            <a:r>
              <a:rPr lang="en-US" dirty="0" smtClean="0"/>
              <a:t>move-</a:t>
            </a:r>
            <a:r>
              <a:rPr lang="ru-RU" dirty="0" smtClean="0"/>
              <a:t>конструктор копирования, </a:t>
            </a:r>
            <a:r>
              <a:rPr lang="en-US" dirty="0" smtClean="0"/>
              <a:t>move-operator=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может быть безопасной, она </a:t>
            </a:r>
            <a:r>
              <a:rPr lang="ru-RU" dirty="0"/>
              <a:t>должна быть с </a:t>
            </a:r>
            <a:r>
              <a:rPr lang="ru-RU" b="1" dirty="0" smtClean="0"/>
              <a:t>условной </a:t>
            </a:r>
            <a:r>
              <a:rPr lang="ru-RU" b="1" dirty="0"/>
              <a:t>спецификацией </a:t>
            </a:r>
            <a:r>
              <a:rPr lang="en-US" b="1" dirty="0" err="1" smtClean="0"/>
              <a:t>noexcept</a:t>
            </a:r>
            <a:endParaRPr lang="ru-RU" b="1" dirty="0" smtClean="0"/>
          </a:p>
          <a:p>
            <a:r>
              <a:rPr lang="ru-RU" dirty="0" smtClean="0"/>
              <a:t>ни один библиотечный деструктор не должен генерировать исключения (то есть неявно используется безусловный </a:t>
            </a:r>
            <a:r>
              <a:rPr lang="en-US" dirty="0" err="1" smtClean="0"/>
              <a:t>noexcept</a:t>
            </a:r>
            <a:r>
              <a:rPr lang="ru-RU" dirty="0" smtClean="0"/>
              <a:t>)</a:t>
            </a:r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11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Новые возможности по обработке исключений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язык С++</a:t>
            </a:r>
          </a:p>
          <a:p>
            <a:pPr lvl="1"/>
            <a:r>
              <a:rPr lang="ru-RU" dirty="0" smtClean="0"/>
              <a:t>спецификация </a:t>
            </a:r>
            <a:r>
              <a:rPr lang="en-US" dirty="0" err="1" smtClean="0"/>
              <a:t>noexcept</a:t>
            </a:r>
            <a:endParaRPr lang="en-US" dirty="0" smtClean="0"/>
          </a:p>
          <a:p>
            <a:pPr lvl="1"/>
            <a:r>
              <a:rPr lang="ru-RU" dirty="0" smtClean="0"/>
              <a:t>оператор </a:t>
            </a:r>
            <a:r>
              <a:rPr lang="en-US" dirty="0" err="1" smtClean="0"/>
              <a:t>noexcept</a:t>
            </a:r>
            <a:endParaRPr lang="ru-RU" dirty="0" smtClean="0"/>
          </a:p>
          <a:p>
            <a:r>
              <a:rPr lang="ru-RU" dirty="0" smtClean="0"/>
              <a:t>стандартная библиотека:</a:t>
            </a:r>
          </a:p>
          <a:p>
            <a:pPr lvl="1"/>
            <a:r>
              <a:rPr lang="ru-RU" dirty="0" smtClean="0"/>
              <a:t>тип </a:t>
            </a:r>
            <a:r>
              <a:rPr lang="ru-RU" dirty="0" err="1" smtClean="0"/>
              <a:t>std</a:t>
            </a:r>
            <a:r>
              <a:rPr lang="ru-RU" dirty="0"/>
              <a:t>::</a:t>
            </a:r>
            <a:r>
              <a:rPr lang="ru-RU" dirty="0" err="1" smtClean="0"/>
              <a:t>exception_ptr</a:t>
            </a:r>
            <a:r>
              <a:rPr lang="ru-RU" dirty="0" smtClean="0"/>
              <a:t> позволяет хранить исключение любого типа </a:t>
            </a:r>
            <a:r>
              <a:rPr lang="ru-RU" sz="1800" dirty="0" smtClean="0"/>
              <a:t>(стандарт не оговаривает реализацию =</a:t>
            </a:r>
            <a:r>
              <a:rPr lang="en-US" sz="1800" dirty="0" smtClean="0"/>
              <a:t>&gt; unspecified</a:t>
            </a:r>
            <a:r>
              <a:rPr lang="ru-RU" sz="1800" dirty="0" smtClean="0"/>
              <a:t>)</a:t>
            </a:r>
          </a:p>
          <a:p>
            <a:pPr lvl="1"/>
            <a:r>
              <a:rPr lang="ru-RU" dirty="0" smtClean="0"/>
              <a:t>функции для работы с </a:t>
            </a:r>
            <a:r>
              <a:rPr lang="ru-RU" dirty="0" err="1" smtClean="0"/>
              <a:t>std</a:t>
            </a:r>
            <a:r>
              <a:rPr lang="ru-RU" dirty="0" smtClean="0"/>
              <a:t>::</a:t>
            </a:r>
            <a:r>
              <a:rPr lang="ru-RU" dirty="0" err="1" smtClean="0"/>
              <a:t>exception_ptr</a:t>
            </a:r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30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Устаревшие спецификации 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Все предыдущие способы спецификаций функций – </a:t>
            </a:r>
            <a:r>
              <a:rPr lang="en-US" b="1" dirty="0" smtClean="0"/>
              <a:t>deprecated </a:t>
            </a:r>
            <a:r>
              <a:rPr lang="ru-RU" dirty="0" smtClean="0"/>
              <a:t>в С++11!</a:t>
            </a:r>
          </a:p>
          <a:p>
            <a:r>
              <a:rPr lang="ru-RU" dirty="0" smtClean="0"/>
              <a:t>=</a:t>
            </a:r>
            <a:r>
              <a:rPr lang="en-US" dirty="0" smtClean="0"/>
              <a:t>&gt; </a:t>
            </a:r>
            <a:r>
              <a:rPr lang="ru-RU" dirty="0" smtClean="0"/>
              <a:t>вместо:</a:t>
            </a:r>
            <a:endParaRPr lang="en-US" dirty="0" smtClean="0"/>
          </a:p>
          <a:p>
            <a:pPr lvl="1"/>
            <a:r>
              <a:rPr lang="en-US" dirty="0" smtClean="0"/>
              <a:t>void f() </a:t>
            </a:r>
            <a:r>
              <a:rPr lang="en-US" dirty="0"/>
              <a:t>throw</a:t>
            </a:r>
            <a:r>
              <a:rPr lang="en-US" dirty="0" smtClean="0"/>
              <a:t>();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-</a:t>
            </a:r>
            <a:r>
              <a:rPr lang="en-US" b="1" dirty="0" smtClean="0"/>
              <a:t>&gt; </a:t>
            </a:r>
            <a:r>
              <a:rPr lang="ru-RU" b="1" dirty="0"/>
              <a:t>спецификация </a:t>
            </a:r>
            <a:r>
              <a:rPr lang="en-US" b="1" dirty="0" err="1">
                <a:solidFill>
                  <a:srgbClr val="FF0000"/>
                </a:solidFill>
              </a:rPr>
              <a:t>noexcept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endParaRPr lang="ru-RU" dirty="0" smtClean="0"/>
          </a:p>
          <a:p>
            <a:r>
              <a:rPr lang="ru-RU" dirty="0"/>
              <a:t>=</a:t>
            </a:r>
            <a:r>
              <a:rPr lang="en-US" dirty="0"/>
              <a:t>&gt; </a:t>
            </a:r>
            <a:r>
              <a:rPr lang="ru-RU" dirty="0"/>
              <a:t>вместо:</a:t>
            </a:r>
            <a:endParaRPr lang="en-US" dirty="0"/>
          </a:p>
          <a:p>
            <a:pPr lvl="1"/>
            <a:r>
              <a:rPr lang="en-US" dirty="0" smtClean="0"/>
              <a:t>void f() throw(A, B);</a:t>
            </a:r>
          </a:p>
          <a:p>
            <a:pPr lvl="1"/>
            <a:r>
              <a:rPr lang="en-US" dirty="0" smtClean="0"/>
              <a:t>void f() throw(…);</a:t>
            </a:r>
            <a:br>
              <a:rPr lang="en-US" dirty="0" smtClean="0"/>
            </a:br>
            <a:r>
              <a:rPr lang="ru-RU" b="1" dirty="0"/>
              <a:t>-</a:t>
            </a:r>
            <a:r>
              <a:rPr lang="en-US" b="1" dirty="0" smtClean="0"/>
              <a:t>&gt; void f();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М.Полубенцева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141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Отличие </a:t>
            </a:r>
            <a:r>
              <a:rPr lang="en-US" dirty="0"/>
              <a:t>throw() </a:t>
            </a:r>
            <a:r>
              <a:rPr lang="ru-RU" dirty="0"/>
              <a:t>и </a:t>
            </a:r>
            <a:r>
              <a:rPr lang="en-US" dirty="0" err="1"/>
              <a:t>noexcept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void f() </a:t>
            </a:r>
            <a:r>
              <a:rPr lang="en-US" b="1" dirty="0" smtClean="0"/>
              <a:t>throw()</a:t>
            </a:r>
          </a:p>
          <a:p>
            <a:pPr marL="0" indent="0">
              <a:buNone/>
            </a:pPr>
            <a:r>
              <a:rPr lang="en-US" dirty="0" smtClean="0"/>
              <a:t>{… throw…}</a:t>
            </a:r>
          </a:p>
          <a:p>
            <a:pPr marL="0" indent="0">
              <a:buNone/>
            </a:pPr>
            <a:r>
              <a:rPr lang="ru-RU" dirty="0" smtClean="0"/>
              <a:t>раскрутка стека -</a:t>
            </a:r>
            <a:r>
              <a:rPr lang="en-US" dirty="0" smtClean="0"/>
              <a:t>&gt; unexpected()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void f() </a:t>
            </a:r>
            <a:r>
              <a:rPr lang="en-US" b="1" dirty="0" err="1" smtClean="0"/>
              <a:t>nothrow</a:t>
            </a:r>
            <a:r>
              <a:rPr lang="en-US" b="1" dirty="0" smtClean="0"/>
              <a:t> </a:t>
            </a:r>
            <a:endParaRPr lang="ru-RU" b="1" dirty="0" smtClean="0"/>
          </a:p>
          <a:p>
            <a:pPr marL="0" indent="0">
              <a:buNone/>
            </a:pPr>
            <a:r>
              <a:rPr lang="en-US" dirty="0"/>
              <a:t>{… throw…}</a:t>
            </a:r>
          </a:p>
          <a:p>
            <a:pPr marL="0" indent="0">
              <a:buNone/>
            </a:pPr>
            <a:r>
              <a:rPr lang="ru-RU" dirty="0" smtClean="0"/>
              <a:t>возможно раскрутка </a:t>
            </a:r>
            <a:r>
              <a:rPr lang="ru-RU" dirty="0"/>
              <a:t>стека </a:t>
            </a:r>
            <a:r>
              <a:rPr lang="ru-RU" sz="2000" dirty="0" smtClean="0"/>
              <a:t>(зависит от реализации)</a:t>
            </a:r>
            <a:r>
              <a:rPr lang="ru-RU" dirty="0" smtClean="0"/>
              <a:t> -</a:t>
            </a:r>
            <a:r>
              <a:rPr lang="en-US" dirty="0"/>
              <a:t>&gt; unexpected</a:t>
            </a:r>
            <a:r>
              <a:rPr lang="en-US" dirty="0" smtClean="0"/>
              <a:t>()</a:t>
            </a:r>
            <a:r>
              <a:rPr lang="ru-RU" dirty="0" smtClean="0"/>
              <a:t> не вызывается -</a:t>
            </a:r>
            <a:r>
              <a:rPr lang="en-US" smtClean="0"/>
              <a:t>&gt; terminate()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42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Спецификация </a:t>
            </a:r>
            <a:r>
              <a:rPr lang="en-US" dirty="0" err="1" smtClean="0"/>
              <a:t>noexcept</a:t>
            </a:r>
            <a:r>
              <a:rPr lang="ru-RU" dirty="0" smtClean="0"/>
              <a:t> – альтернатива спецификации </a:t>
            </a:r>
            <a:r>
              <a:rPr lang="en-US" dirty="0" smtClean="0"/>
              <a:t>throw()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Способы использования:</a:t>
            </a:r>
          </a:p>
          <a:p>
            <a:r>
              <a:rPr lang="en-US" dirty="0" smtClean="0"/>
              <a:t>void f() </a:t>
            </a:r>
            <a:r>
              <a:rPr lang="en-US" dirty="0" err="1" smtClean="0">
                <a:solidFill>
                  <a:srgbClr val="FF0000"/>
                </a:solidFill>
              </a:rPr>
              <a:t>noexcept</a:t>
            </a:r>
            <a:r>
              <a:rPr lang="en-US" dirty="0" smtClean="0"/>
              <a:t> {…} </a:t>
            </a:r>
            <a:br>
              <a:rPr lang="en-US" dirty="0" smtClean="0"/>
            </a:br>
            <a:r>
              <a:rPr lang="en-US" dirty="0" smtClean="0"/>
              <a:t>– </a:t>
            </a:r>
            <a:r>
              <a:rPr lang="ru-RU" sz="2000" dirty="0" smtClean="0"/>
              <a:t>не генерирует исключения</a:t>
            </a:r>
          </a:p>
          <a:p>
            <a:r>
              <a:rPr lang="en-US" dirty="0" smtClean="0"/>
              <a:t>void f() </a:t>
            </a:r>
            <a:r>
              <a:rPr lang="en-US" dirty="0" err="1" smtClean="0">
                <a:solidFill>
                  <a:srgbClr val="FF0000"/>
                </a:solidFill>
              </a:rPr>
              <a:t>noe</a:t>
            </a:r>
            <a:r>
              <a:rPr lang="en-US" i="1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>
                <a:solidFill>
                  <a:srgbClr val="FF0000"/>
                </a:solidFill>
              </a:rPr>
              <a:t>cept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sz="2400" dirty="0" err="1" smtClean="0"/>
              <a:t>выражение_вычисляемое</a:t>
            </a:r>
            <a:r>
              <a:rPr lang="ru-RU" sz="2400" dirty="0" smtClean="0"/>
              <a:t> </a:t>
            </a:r>
            <a:r>
              <a:rPr lang="ru-RU" sz="2400" dirty="0" err="1" smtClean="0"/>
              <a:t>на_этапе_компиляции</a:t>
            </a:r>
            <a:r>
              <a:rPr lang="ru-RU" dirty="0" smtClean="0"/>
              <a:t>) </a:t>
            </a:r>
            <a:r>
              <a:rPr lang="en-US" dirty="0" smtClean="0"/>
              <a:t>{…} </a:t>
            </a:r>
            <a:r>
              <a:rPr lang="ru-RU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- </a:t>
            </a:r>
            <a:r>
              <a:rPr lang="ru-RU" sz="2400" dirty="0" smtClean="0"/>
              <a:t>если </a:t>
            </a:r>
            <a:r>
              <a:rPr lang="en-US" sz="2400" dirty="0" smtClean="0"/>
              <a:t>true</a:t>
            </a:r>
            <a:r>
              <a:rPr lang="ru-RU" sz="2400" dirty="0" smtClean="0"/>
              <a:t>, то функция помечается как </a:t>
            </a:r>
            <a:r>
              <a:rPr lang="en-US" sz="2400" dirty="0" err="1" smtClean="0"/>
              <a:t>noexcept</a:t>
            </a:r>
            <a:endParaRPr lang="en-US" sz="2400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64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noexcept</a:t>
            </a:r>
            <a:r>
              <a:rPr lang="en-US" dirty="0" smtClean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уменьшает размер исполняемого файла</a:t>
            </a:r>
          </a:p>
          <a:p>
            <a:r>
              <a:rPr lang="ru-RU" dirty="0" smtClean="0"/>
              <a:t>позволяет компилятору лучше оптимизировать код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48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Мейерс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RetType</a:t>
            </a:r>
            <a:r>
              <a:rPr lang="en-US" dirty="0"/>
              <a:t> function(</a:t>
            </a:r>
            <a:r>
              <a:rPr lang="en-US" dirty="0" err="1"/>
              <a:t>params</a:t>
            </a:r>
            <a:r>
              <a:rPr lang="en-US" dirty="0"/>
              <a:t>) </a:t>
            </a:r>
            <a:r>
              <a:rPr lang="en-US" b="1" dirty="0" err="1"/>
              <a:t>noexcept</a:t>
            </a:r>
            <a:r>
              <a:rPr lang="en-US" dirty="0"/>
              <a:t>; </a:t>
            </a:r>
            <a:r>
              <a:rPr lang="en-US" sz="2000" dirty="0"/>
              <a:t>// most optimizable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RetType</a:t>
            </a:r>
            <a:r>
              <a:rPr lang="en-US" dirty="0" smtClean="0"/>
              <a:t> </a:t>
            </a:r>
            <a:r>
              <a:rPr lang="en-US" dirty="0"/>
              <a:t>function(</a:t>
            </a:r>
            <a:r>
              <a:rPr lang="en-US" dirty="0" err="1"/>
              <a:t>params</a:t>
            </a:r>
            <a:r>
              <a:rPr lang="en-US" dirty="0"/>
              <a:t>) </a:t>
            </a:r>
            <a:r>
              <a:rPr lang="en-US" b="1" dirty="0"/>
              <a:t>throw()</a:t>
            </a:r>
            <a:r>
              <a:rPr lang="en-US" dirty="0"/>
              <a:t>; </a:t>
            </a:r>
            <a:r>
              <a:rPr lang="en-US" sz="2000" dirty="0"/>
              <a:t>// less </a:t>
            </a:r>
            <a:r>
              <a:rPr lang="en-US" sz="2000" dirty="0" smtClean="0"/>
              <a:t>optimizable</a:t>
            </a:r>
            <a:endParaRPr lang="ru-RU" sz="2000" dirty="0" smtClean="0"/>
          </a:p>
          <a:p>
            <a:pPr marL="0" indent="0">
              <a:buNone/>
            </a:pPr>
            <a:r>
              <a:rPr lang="en-US" dirty="0" err="1" smtClean="0"/>
              <a:t>RetType</a:t>
            </a:r>
            <a:r>
              <a:rPr lang="en-US" dirty="0" smtClean="0"/>
              <a:t> </a:t>
            </a:r>
            <a:r>
              <a:rPr lang="en-US" dirty="0"/>
              <a:t>function(</a:t>
            </a:r>
            <a:r>
              <a:rPr lang="en-US" dirty="0" err="1"/>
              <a:t>params</a:t>
            </a:r>
            <a:r>
              <a:rPr lang="en-US" dirty="0"/>
              <a:t>); </a:t>
            </a:r>
            <a:r>
              <a:rPr lang="en-US" sz="2000" dirty="0"/>
              <a:t>// less optimizable</a:t>
            </a:r>
            <a:endParaRPr lang="ru-RU" sz="2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5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 </a:t>
            </a:r>
            <a:r>
              <a:rPr lang="en-US" dirty="0" err="1" smtClean="0"/>
              <a:t>noexcept</a:t>
            </a:r>
            <a:r>
              <a:rPr lang="en-US" dirty="0" smtClean="0"/>
              <a:t>-</a:t>
            </a:r>
            <a:r>
              <a:rPr lang="ru-RU" dirty="0" smtClean="0"/>
              <a:t>функции: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/>
              <a:t>void f() </a:t>
            </a:r>
            <a:r>
              <a:rPr lang="en-US" sz="4400" b="1" dirty="0" err="1" smtClean="0"/>
              <a:t>noexcept</a:t>
            </a:r>
            <a:r>
              <a:rPr lang="en-US" sz="4400" b="1" dirty="0" smtClean="0"/>
              <a:t>;</a:t>
            </a:r>
            <a:endParaRPr lang="ru-RU" sz="4400" b="1" dirty="0" smtClean="0"/>
          </a:p>
          <a:p>
            <a:r>
              <a:rPr lang="ru-RU" dirty="0" smtClean="0"/>
              <a:t>если внутри </a:t>
            </a:r>
            <a:r>
              <a:rPr lang="en-US" dirty="0" smtClean="0"/>
              <a:t>f() </a:t>
            </a:r>
            <a:r>
              <a:rPr lang="ru-RU" dirty="0" smtClean="0"/>
              <a:t>было сгенерировано и локально обработано исключение</a:t>
            </a:r>
            <a:r>
              <a:rPr lang="en-US" dirty="0" smtClean="0"/>
              <a:t> </a:t>
            </a:r>
            <a:r>
              <a:rPr lang="ru-RU" dirty="0" smtClean="0"/>
              <a:t> - </a:t>
            </a:r>
            <a:r>
              <a:rPr lang="en-US" dirty="0" smtClean="0"/>
              <a:t>OK</a:t>
            </a:r>
          </a:p>
          <a:p>
            <a:r>
              <a:rPr lang="ru-RU" dirty="0"/>
              <a:t>если </a:t>
            </a:r>
            <a:r>
              <a:rPr lang="en-US" dirty="0" smtClean="0"/>
              <a:t>f(</a:t>
            </a:r>
            <a:r>
              <a:rPr lang="ru-RU" dirty="0" smtClean="0"/>
              <a:t>) сгенерировала исключение =</a:t>
            </a:r>
            <a:r>
              <a:rPr lang="en-US" dirty="0" smtClean="0"/>
              <a:t>&gt; </a:t>
            </a:r>
            <a:br>
              <a:rPr lang="en-US" dirty="0" smtClean="0"/>
            </a:br>
            <a:r>
              <a:rPr lang="en-US" dirty="0" err="1" smtClean="0"/>
              <a:t>std</a:t>
            </a:r>
            <a:r>
              <a:rPr lang="en-US" dirty="0" smtClean="0"/>
              <a:t>::terminate() -&gt; </a:t>
            </a:r>
            <a:r>
              <a:rPr lang="en-US" dirty="0" err="1" smtClean="0"/>
              <a:t>std</a:t>
            </a:r>
            <a:r>
              <a:rPr lang="en-US" dirty="0" smtClean="0"/>
              <a:t>::abort() </a:t>
            </a:r>
          </a:p>
          <a:p>
            <a:r>
              <a:rPr lang="ru-RU" dirty="0" smtClean="0"/>
              <a:t>даже в случае:</a:t>
            </a:r>
            <a:br>
              <a:rPr lang="ru-RU" dirty="0" smtClean="0"/>
            </a:br>
            <a:r>
              <a:rPr lang="en-US" dirty="0"/>
              <a:t>try</a:t>
            </a:r>
            <a:r>
              <a:rPr lang="en-US" dirty="0" smtClean="0"/>
              <a:t>{</a:t>
            </a:r>
            <a:r>
              <a:rPr lang="ru-RU" dirty="0" smtClean="0"/>
              <a:t>    </a:t>
            </a:r>
            <a:r>
              <a:rPr lang="en-US" dirty="0" smtClean="0"/>
              <a:t>f();</a:t>
            </a:r>
            <a:r>
              <a:rPr lang="ru-RU" dirty="0" smtClean="0"/>
              <a:t>   }  </a:t>
            </a:r>
            <a:r>
              <a:rPr lang="en-US" dirty="0" smtClean="0"/>
              <a:t>catch (</a:t>
            </a:r>
            <a:r>
              <a:rPr lang="ru-RU" dirty="0" smtClean="0"/>
              <a:t>…</a:t>
            </a:r>
            <a:r>
              <a:rPr lang="en-US" dirty="0" smtClean="0"/>
              <a:t>)</a:t>
            </a:r>
            <a:r>
              <a:rPr lang="ru-RU" dirty="0" smtClean="0"/>
              <a:t> {   }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14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оператор </a:t>
            </a:r>
            <a:r>
              <a:rPr lang="ru-RU" dirty="0" err="1"/>
              <a:t>noexcept</a:t>
            </a:r>
            <a:r>
              <a:rPr lang="ru-RU" dirty="0" smtClean="0"/>
              <a:t>(</a:t>
            </a:r>
            <a:r>
              <a:rPr lang="en-US" dirty="0" smtClean="0"/>
              <a:t>&lt;</a:t>
            </a:r>
            <a:r>
              <a:rPr lang="ru-RU" dirty="0" smtClean="0"/>
              <a:t>выражение</a:t>
            </a:r>
            <a:r>
              <a:rPr lang="en-US" dirty="0" smtClean="0"/>
              <a:t>&gt;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выполняется на этапе компиляции</a:t>
            </a:r>
          </a:p>
          <a:p>
            <a:r>
              <a:rPr lang="ru-RU" dirty="0" smtClean="0"/>
              <a:t>возвращает </a:t>
            </a:r>
            <a:r>
              <a:rPr lang="en-US" dirty="0" smtClean="0"/>
              <a:t>true, </a:t>
            </a:r>
            <a:r>
              <a:rPr lang="ru-RU" dirty="0" smtClean="0"/>
              <a:t>если выражение не генерирует исключение</a:t>
            </a:r>
          </a:p>
          <a:p>
            <a:pPr marL="0" indent="0" fontAlgn="base" latinLnBrk="1">
              <a:buNone/>
            </a:pPr>
            <a:endParaRPr lang="en-US" dirty="0" smtClean="0"/>
          </a:p>
          <a:p>
            <a:pPr marL="0" indent="0" fontAlgn="base" latinLnBrk="1">
              <a:buNone/>
            </a:pPr>
            <a:r>
              <a:rPr lang="en-US" dirty="0" smtClean="0"/>
              <a:t>void f</a:t>
            </a:r>
            <a:r>
              <a:rPr lang="ru-RU" dirty="0" smtClean="0"/>
              <a:t>1</a:t>
            </a:r>
            <a:r>
              <a:rPr lang="en-US" dirty="0" smtClean="0"/>
              <a:t>() </a:t>
            </a:r>
            <a:r>
              <a:rPr lang="en-US" dirty="0" err="1" smtClean="0">
                <a:solidFill>
                  <a:srgbClr val="FF0000"/>
                </a:solidFill>
              </a:rPr>
              <a:t>noexcept</a:t>
            </a:r>
            <a:r>
              <a:rPr lang="en-US" dirty="0" smtClean="0"/>
              <a:t> {…}</a:t>
            </a:r>
            <a:endParaRPr lang="ru-RU" dirty="0" smtClean="0"/>
          </a:p>
          <a:p>
            <a:pPr marL="0" indent="0" fontAlgn="base" latinLnBrk="1">
              <a:buNone/>
            </a:pPr>
            <a:r>
              <a:rPr lang="en-US" dirty="0" smtClean="0"/>
              <a:t>void f2(){…}</a:t>
            </a:r>
          </a:p>
          <a:p>
            <a:pPr marL="0" indent="0" fontAlgn="base" latinLnBrk="1"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b1 =  </a:t>
            </a:r>
            <a:r>
              <a:rPr lang="en-US" dirty="0" err="1" smtClean="0"/>
              <a:t>noexcept</a:t>
            </a:r>
            <a:r>
              <a:rPr lang="en-US" dirty="0" smtClean="0"/>
              <a:t>(f1()) ; //true</a:t>
            </a:r>
            <a:endParaRPr lang="ru-RU" dirty="0"/>
          </a:p>
          <a:p>
            <a:pPr marL="0" indent="0" fontAlgn="base" latinLnBrk="1"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b2 = </a:t>
            </a:r>
            <a:r>
              <a:rPr lang="en-US" dirty="0" err="1" smtClean="0"/>
              <a:t>noexcept</a:t>
            </a:r>
            <a:r>
              <a:rPr lang="en-US" dirty="0" smtClean="0"/>
              <a:t>(f2()) ; //false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6256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3263</TotalTime>
  <Words>499</Words>
  <Application>Microsoft Office PowerPoint</Application>
  <PresentationFormat>Экран (4:3)</PresentationFormat>
  <Paragraphs>126</Paragraphs>
  <Slides>17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Exceptions</vt:lpstr>
      <vt:lpstr>Новые возможности по обработке исключений</vt:lpstr>
      <vt:lpstr>Устаревшие спецификации функций</vt:lpstr>
      <vt:lpstr>Отличие throw() и noexcept </vt:lpstr>
      <vt:lpstr>Спецификация noexcept – альтернатива спецификации throw()</vt:lpstr>
      <vt:lpstr>Использование noexcept-функций</vt:lpstr>
      <vt:lpstr>Мейерс:</vt:lpstr>
      <vt:lpstr>Специфика noexcept-функции:</vt:lpstr>
      <vt:lpstr>оператор noexcept(&lt;выражение&gt;)</vt:lpstr>
      <vt:lpstr>Мейерс: пример реализации swap для pair&lt;class A, class B&gt;</vt:lpstr>
      <vt:lpstr>std::exception_ptr Специфика:</vt:lpstr>
      <vt:lpstr>std::exception_ptr</vt:lpstr>
      <vt:lpstr>std::exception_ptr std::current_exception()</vt:lpstr>
      <vt:lpstr>void std::rethrow_exception(std::exception_ptr)</vt:lpstr>
      <vt:lpstr>Пример</vt:lpstr>
      <vt:lpstr>template&lt;class E&gt; std::exception_ptr make_exception_ptr(E e)</vt:lpstr>
      <vt:lpstr>Согласно стандарту (вольный перевод):</vt:lpstr>
    </vt:vector>
  </TitlesOfParts>
  <Company>FST SPbSPU ISMI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MarinaP</dc:creator>
  <cp:lastModifiedBy>MarinaP</cp:lastModifiedBy>
  <cp:revision>35</cp:revision>
  <dcterms:created xsi:type="dcterms:W3CDTF">2014-11-09T15:38:28Z</dcterms:created>
  <dcterms:modified xsi:type="dcterms:W3CDTF">2016-07-15T04:23:38Z</dcterms:modified>
</cp:coreProperties>
</file>