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73" r:id="rId2"/>
    <p:sldId id="275" r:id="rId3"/>
    <p:sldId id="276" r:id="rId4"/>
    <p:sldId id="277" r:id="rId5"/>
    <p:sldId id="378" r:id="rId6"/>
    <p:sldId id="380" r:id="rId7"/>
    <p:sldId id="279" r:id="rId8"/>
    <p:sldId id="3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382" r:id="rId19"/>
    <p:sldId id="383" r:id="rId20"/>
    <p:sldId id="384" r:id="rId21"/>
    <p:sldId id="385" r:id="rId22"/>
    <p:sldId id="289" r:id="rId23"/>
    <p:sldId id="290" r:id="rId24"/>
    <p:sldId id="291" r:id="rId25"/>
    <p:sldId id="386" r:id="rId26"/>
    <p:sldId id="387" r:id="rId27"/>
    <p:sldId id="390" r:id="rId28"/>
    <p:sldId id="446" r:id="rId29"/>
    <p:sldId id="392" r:id="rId30"/>
    <p:sldId id="395" r:id="rId31"/>
    <p:sldId id="394" r:id="rId32"/>
    <p:sldId id="298" r:id="rId33"/>
    <p:sldId id="299" r:id="rId34"/>
    <p:sldId id="400" r:id="rId35"/>
    <p:sldId id="397" r:id="rId36"/>
    <p:sldId id="401" r:id="rId37"/>
    <p:sldId id="442" r:id="rId38"/>
    <p:sldId id="440" r:id="rId39"/>
    <p:sldId id="441" r:id="rId40"/>
    <p:sldId id="444" r:id="rId41"/>
    <p:sldId id="399" r:id="rId42"/>
    <p:sldId id="407" r:id="rId43"/>
    <p:sldId id="404" r:id="rId44"/>
    <p:sldId id="398" r:id="rId45"/>
    <p:sldId id="410" r:id="rId46"/>
    <p:sldId id="411" r:id="rId47"/>
    <p:sldId id="412" r:id="rId48"/>
    <p:sldId id="408" r:id="rId4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572" autoAdjust="0"/>
    <p:restoredTop sz="91383" autoAdjust="0"/>
  </p:normalViewPr>
  <p:slideViewPr>
    <p:cSldViewPr>
      <p:cViewPr>
        <p:scale>
          <a:sx n="50" d="100"/>
          <a:sy n="50" d="100"/>
        </p:scale>
        <p:origin x="-370" y="-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50A14-7A12-43BF-B5E9-10C03F45FF47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51B09-3191-4244-AD50-F3733D7266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904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sh-scripting.ru/abs/chunks/ch17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msdn.microsoft.com/ru-ru/magazine/dn519920.aspx" TargetMode="External"/><Relationship Id="rId5" Type="http://schemas.openxmlformats.org/officeDocument/2006/relationships/hyperlink" Target="http://habrahabr.ru/post/115825/" TargetMode="External"/><Relationship Id="rId4" Type="http://schemas.openxmlformats.org/officeDocument/2006/relationships/hyperlink" Target="http://www.codenet.ru/webmast/php/regexps.php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https://solarianprogrammer.com/2011/10/12/cpp-11-regex-tutorial/</a:t>
            </a:r>
            <a:endParaRPr lang="ru-RU" dirty="0" smtClean="0"/>
          </a:p>
          <a:p>
            <a:r>
              <a:rPr lang="en-US" dirty="0" smtClean="0"/>
              <a:t>https://msdn.microsoft.com/ru-ru/magazine/dn519920.aspx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http://www.bash-scripting.ru/abs/chunks/ch17.html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http://www.codenet.ru/webmast/php/regexps.php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http://habrahabr.ru/post/115825/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http://msdn.microsoft.com/ru-ru/magazine/dn519920.aspx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49C2C-6E49-4182-938B-30D36B0FEAC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36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?</a:t>
            </a:r>
            <a:r>
              <a:rPr lang="ru-RU" baseline="0" dirty="0" smtClean="0"/>
              <a:t> </a:t>
            </a:r>
            <a:r>
              <a:rPr lang="ru-RU" sz="1200" dirty="0" smtClean="0"/>
              <a:t>ноль или одно</a:t>
            </a:r>
          </a:p>
          <a:p>
            <a:r>
              <a:rPr lang="ru-RU" dirty="0" smtClean="0"/>
              <a:t>+ одно и более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51B09-3191-4244-AD50-F3733D72663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426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[.]</a:t>
            </a:r>
            <a:r>
              <a:rPr lang="en-US" baseline="0" dirty="0" smtClean="0"/>
              <a:t> -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51B09-3191-4244-AD50-F3733D72663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812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 анализируемой строке может быть один из перечисленных в </a:t>
            </a:r>
            <a:r>
              <a:rPr lang="en-US" dirty="0" smtClean="0"/>
              <a:t>[]</a:t>
            </a:r>
            <a:r>
              <a:rPr lang="ru-RU" dirty="0" smtClean="0"/>
              <a:t> символов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[,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51B09-3191-4244-AD50-F3733D72663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638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http://www.ibm.com/developerworks/ru/library/l-regexp_1/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51B09-3191-4244-AD50-F3733D726630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778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пробел 0 и более</a:t>
            </a:r>
          </a:p>
          <a:p>
            <a:r>
              <a:rPr lang="ru-RU" dirty="0" smtClean="0"/>
              <a:t>буква – хотя бы один раз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51B09-3191-4244-AD50-F3733D726630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621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перебора всех соответствий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51B09-3191-4244-AD50-F3733D726630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627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+1 ???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51B09-3191-4244-AD50-F3733D726630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791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http://cppstudio.com/post/739/</a:t>
            </a:r>
          </a:p>
          <a:p>
            <a:r>
              <a:rPr lang="ru-RU" dirty="0" smtClean="0"/>
              <a:t>спецификаторы</a:t>
            </a:r>
            <a:r>
              <a:rPr lang="ru-RU" baseline="0" dirty="0" smtClean="0"/>
              <a:t> </a:t>
            </a:r>
            <a:r>
              <a:rPr lang="en-US" baseline="0" dirty="0" err="1" smtClean="0"/>
              <a:t>scanf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51B09-3191-4244-AD50-F3733D72663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142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http://www.bash-scripting.ru/abs/chunks/ch17.html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49C2C-6E49-4182-938B-30D36B0FEAC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840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https://msdn.microsoft.com/ru-ru/library/bb982727.aspx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51B09-3191-4244-AD50-F3733D72663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050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http://en.cppreference.com/w/cpp/regex/syntax_option_type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49C2C-6E49-4182-938B-30D36B0FEAC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298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f,</a:t>
            </a:r>
            <a:r>
              <a:rPr lang="en-US" baseline="0" dirty="0" smtClean="0"/>
              <a:t> 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51B09-3191-4244-AD50-F3733D72663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842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http://www.ibm.com/developerworks/ru/library/l-regexp_1/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51B09-3191-4244-AD50-F3733D72663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749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первая </a:t>
            </a:r>
            <a:r>
              <a:rPr lang="en-US" dirty="0" smtClean="0"/>
              <a:t>.*</a:t>
            </a:r>
            <a:r>
              <a:rPr lang="en-US" baseline="0" dirty="0" smtClean="0"/>
              <a:t> </a:t>
            </a:r>
            <a:r>
              <a:rPr lang="ru-RU" dirty="0" smtClean="0"/>
              <a:t>– любое количество</a:t>
            </a:r>
            <a:r>
              <a:rPr lang="en-US" dirty="0" smtClean="0"/>
              <a:t> </a:t>
            </a:r>
            <a:r>
              <a:rPr lang="ru-RU" dirty="0" smtClean="0"/>
              <a:t>любых</a:t>
            </a:r>
            <a:r>
              <a:rPr lang="ru-RU" baseline="0" dirty="0" smtClean="0"/>
              <a:t> символов, кроме </a:t>
            </a:r>
            <a:r>
              <a:rPr lang="en-US" baseline="0" dirty="0" smtClean="0"/>
              <a:t>\n</a:t>
            </a:r>
          </a:p>
          <a:p>
            <a:r>
              <a:rPr lang="en-US" baseline="0" dirty="0" smtClean="0"/>
              <a:t>\\. – </a:t>
            </a:r>
            <a:r>
              <a:rPr lang="ru-RU" baseline="0" dirty="0" smtClean="0"/>
              <a:t>символ </a:t>
            </a:r>
            <a:r>
              <a:rPr lang="en-US" baseline="0" dirty="0" smtClean="0"/>
              <a:t>. </a:t>
            </a:r>
            <a:r>
              <a:rPr lang="ru-RU" baseline="0" dirty="0" smtClean="0"/>
              <a:t>в образце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51B09-3191-4244-AD50-F3733D72663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576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http://regexpstudio.com/ru/TRegExpr/Help/regexp_syntax.html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51B09-3191-4244-AD50-F3733D72663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94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F17B-DC19-47C7-A7CC-38E3D75B532D}" type="datetime1">
              <a:rPr lang="ru-RU" smtClean="0"/>
              <a:t>14.06.2016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0A73-D891-4CE5-A6AB-6E58D214C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65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3DF4-78AE-4C8D-90E8-D4D77E9A2A80}" type="datetime1">
              <a:rPr lang="ru-RU" smtClean="0"/>
              <a:t>14.06.2016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0A73-D891-4CE5-A6AB-6E58D214C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53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9369-9769-41B8-86EC-774EE75A03F9}" type="datetime1">
              <a:rPr lang="ru-RU" smtClean="0"/>
              <a:t>14.06.2016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0A73-D891-4CE5-A6AB-6E58D214C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42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92C6-B3A2-452E-9913-A1D910A11276}" type="datetime1">
              <a:rPr lang="ru-RU" smtClean="0"/>
              <a:t>14.06.2016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0A73-D891-4CE5-A6AB-6E58D214C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98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5E03-3D6E-4661-B9DC-38CBDC61B227}" type="datetime1">
              <a:rPr lang="ru-RU" smtClean="0"/>
              <a:t>14.06.2016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0A73-D891-4CE5-A6AB-6E58D214C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88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4894-575C-4C03-8AE3-609495F146A0}" type="datetime1">
              <a:rPr lang="ru-RU" smtClean="0"/>
              <a:t>14.06.2016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0A73-D891-4CE5-A6AB-6E58D214C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16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A840-E9BA-499B-BB5A-7D7C6939C46B}" type="datetime1">
              <a:rPr lang="ru-RU" smtClean="0"/>
              <a:t>14.06.2016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0A73-D891-4CE5-A6AB-6E58D214C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61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A005-5D3E-48B8-8F2E-CCBD66C29326}" type="datetime1">
              <a:rPr lang="ru-RU" smtClean="0"/>
              <a:t>14.06.2016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0A73-D891-4CE5-A6AB-6E58D214C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48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7E1C-F44B-4C4E-9410-5CF5B818E1FC}" type="datetime1">
              <a:rPr lang="ru-RU" smtClean="0"/>
              <a:t>14.06.2016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0A73-D891-4CE5-A6AB-6E58D214C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01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9DCB-ED16-48DB-82C8-F1F0BF5A5E6D}" type="datetime1">
              <a:rPr lang="ru-RU" smtClean="0"/>
              <a:t>14.06.2016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0A73-D891-4CE5-A6AB-6E58D214C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9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F183-1E8E-48F2-B9CD-3A72BED1FC3C}" type="datetime1">
              <a:rPr lang="ru-RU" smtClean="0"/>
              <a:t>14.06.2016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0A73-D891-4CE5-A6AB-6E58D214C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96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E0374-68BF-4CD9-A753-45FF90CA936E}" type="datetime1">
              <a:rPr lang="ru-RU" smtClean="0"/>
              <a:t>14.06.2016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М. Полубенцева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80A73-D891-4CE5-A6AB-6E58D214C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13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expressions</a:t>
            </a:r>
            <a:br>
              <a:rPr lang="en-US" dirty="0" smtClean="0"/>
            </a:br>
            <a:r>
              <a:rPr lang="ru-RU" dirty="0" smtClean="0"/>
              <a:t>Регулярные выражения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958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Специализации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 smtClean="0"/>
              <a:t>basic_regex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regex</a:t>
            </a:r>
            <a:r>
              <a:rPr lang="en-US" dirty="0"/>
              <a:t>	</a:t>
            </a:r>
            <a:r>
              <a:rPr lang="ru-RU" dirty="0" smtClean="0"/>
              <a:t>-	</a:t>
            </a:r>
            <a:r>
              <a:rPr lang="en-US" dirty="0" err="1" smtClean="0"/>
              <a:t>basic_regex</a:t>
            </a:r>
            <a:r>
              <a:rPr lang="en-US" dirty="0" smtClean="0"/>
              <a:t>&lt;</a:t>
            </a:r>
            <a:r>
              <a:rPr lang="en-US" b="1" dirty="0" smtClean="0"/>
              <a:t>char</a:t>
            </a:r>
            <a:r>
              <a:rPr lang="en-US" dirty="0" smtClean="0"/>
              <a:t>&gt;</a:t>
            </a:r>
            <a:endParaRPr lang="ru-RU" dirty="0" smtClean="0"/>
          </a:p>
          <a:p>
            <a:r>
              <a:rPr lang="en-US" b="1" dirty="0" err="1">
                <a:solidFill>
                  <a:srgbClr val="FF0000"/>
                </a:solidFill>
              </a:rPr>
              <a:t>wregex</a:t>
            </a:r>
            <a:r>
              <a:rPr lang="en-US" dirty="0"/>
              <a:t>	</a:t>
            </a:r>
            <a:r>
              <a:rPr lang="ru-RU" dirty="0" smtClean="0"/>
              <a:t>- 	</a:t>
            </a:r>
            <a:r>
              <a:rPr lang="en-US" dirty="0" err="1" smtClean="0"/>
              <a:t>basic_regex</a:t>
            </a:r>
            <a:r>
              <a:rPr lang="en-US" dirty="0" smtClean="0"/>
              <a:t>&lt;</a:t>
            </a:r>
            <a:r>
              <a:rPr lang="en-US" b="1" dirty="0" err="1" smtClean="0"/>
              <a:t>wchar_t</a:t>
            </a:r>
            <a:r>
              <a:rPr lang="en-US" dirty="0"/>
              <a:t>&gt;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739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Основные конструкторы </a:t>
            </a:r>
            <a:r>
              <a:rPr lang="en-US" sz="3200" dirty="0" err="1"/>
              <a:t>std</a:t>
            </a:r>
            <a:r>
              <a:rPr lang="en-US" sz="3200" dirty="0"/>
              <a:t>::</a:t>
            </a:r>
            <a:r>
              <a:rPr lang="en-US" sz="3200" dirty="0" err="1"/>
              <a:t>basic_regex</a:t>
            </a:r>
            <a:r>
              <a:rPr lang="ru-RU" sz="3200" dirty="0"/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из нуль-терминированной строки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explicit </a:t>
            </a:r>
            <a:r>
              <a:rPr lang="en-US" b="1" dirty="0" err="1"/>
              <a:t>basic_regex</a:t>
            </a:r>
            <a:r>
              <a:rPr lang="en-US" dirty="0"/>
              <a:t>(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CharT</a:t>
            </a:r>
            <a:r>
              <a:rPr lang="en-US" dirty="0"/>
              <a:t>* s,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  </a:t>
            </a:r>
            <a:r>
              <a:rPr lang="en-US" dirty="0" err="1" smtClean="0"/>
              <a:t>flag_type</a:t>
            </a:r>
            <a:r>
              <a:rPr lang="en-US" dirty="0" smtClean="0"/>
              <a:t> </a:t>
            </a:r>
            <a:r>
              <a:rPr lang="en-US" dirty="0"/>
              <a:t>f = </a:t>
            </a:r>
            <a:r>
              <a:rPr lang="en-US" sz="2000" dirty="0" err="1"/>
              <a:t>std</a:t>
            </a:r>
            <a:r>
              <a:rPr lang="en-US" sz="2000" dirty="0"/>
              <a:t>::</a:t>
            </a:r>
            <a:r>
              <a:rPr lang="en-US" sz="2000" dirty="0" err="1"/>
              <a:t>regex_constants</a:t>
            </a:r>
            <a:r>
              <a:rPr lang="en-US" dirty="0"/>
              <a:t>::</a:t>
            </a:r>
            <a:r>
              <a:rPr lang="en-US" dirty="0" err="1"/>
              <a:t>ECMAScript</a:t>
            </a:r>
            <a:r>
              <a:rPr lang="en-US" dirty="0"/>
              <a:t> 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/>
              <a:t>throw(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regex_error</a:t>
            </a:r>
            <a:r>
              <a:rPr lang="en-US" dirty="0"/>
              <a:t>);</a:t>
            </a:r>
            <a:endParaRPr lang="ru-RU" dirty="0" smtClean="0"/>
          </a:p>
          <a:p>
            <a:r>
              <a:rPr lang="ru-RU" dirty="0" smtClean="0"/>
              <a:t>из объекта </a:t>
            </a:r>
            <a:r>
              <a:rPr lang="en-US" dirty="0" err="1" smtClean="0">
                <a:solidFill>
                  <a:srgbClr val="FF0000"/>
                </a:solidFill>
              </a:rPr>
              <a:t>std</a:t>
            </a:r>
            <a:r>
              <a:rPr lang="en-US" dirty="0" smtClean="0">
                <a:solidFill>
                  <a:srgbClr val="FF0000"/>
                </a:solidFill>
              </a:rPr>
              <a:t>::string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000" dirty="0"/>
              <a:t>template&lt; class ST, class SA </a:t>
            </a:r>
            <a:r>
              <a:rPr lang="en-US" sz="2000" dirty="0" smtClean="0"/>
              <a:t>&gt; explicit </a:t>
            </a:r>
            <a:r>
              <a:rPr lang="en-US" b="1" dirty="0" err="1"/>
              <a:t>basic_regex</a:t>
            </a:r>
            <a:r>
              <a:rPr lang="en-US" dirty="0"/>
              <a:t>(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basic_string</a:t>
            </a:r>
            <a:r>
              <a:rPr lang="en-US" dirty="0"/>
              <a:t>&lt;</a:t>
            </a:r>
            <a:r>
              <a:rPr lang="en-US" dirty="0" err="1"/>
              <a:t>CharT,ST,SA</a:t>
            </a:r>
            <a:r>
              <a:rPr lang="en-US" dirty="0"/>
              <a:t>&gt;&amp; </a:t>
            </a:r>
            <a:r>
              <a:rPr lang="en-US" dirty="0" err="1"/>
              <a:t>str</a:t>
            </a:r>
            <a:r>
              <a:rPr lang="en-US" dirty="0"/>
              <a:t>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   </a:t>
            </a:r>
            <a:r>
              <a:rPr lang="en-US" dirty="0" err="1" smtClean="0"/>
              <a:t>flag_type</a:t>
            </a:r>
            <a:r>
              <a:rPr lang="en-US" dirty="0" smtClean="0"/>
              <a:t> </a:t>
            </a:r>
            <a:r>
              <a:rPr lang="en-US" dirty="0"/>
              <a:t>f = </a:t>
            </a:r>
            <a:r>
              <a:rPr lang="en-US" sz="2000" dirty="0" err="1"/>
              <a:t>std</a:t>
            </a:r>
            <a:r>
              <a:rPr lang="en-US" sz="2000" dirty="0"/>
              <a:t>::</a:t>
            </a:r>
            <a:r>
              <a:rPr lang="en-US" sz="2000" dirty="0" err="1"/>
              <a:t>regex_constants</a:t>
            </a:r>
            <a:r>
              <a:rPr lang="en-US" dirty="0"/>
              <a:t>::</a:t>
            </a:r>
            <a:r>
              <a:rPr lang="en-US" dirty="0" err="1"/>
              <a:t>ECMAScript</a:t>
            </a:r>
            <a:r>
              <a:rPr lang="en-US" dirty="0"/>
              <a:t> 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sz="2600" dirty="0"/>
              <a:t>throw(</a:t>
            </a:r>
            <a:r>
              <a:rPr lang="en-US" sz="2600" dirty="0" err="1"/>
              <a:t>std</a:t>
            </a:r>
            <a:r>
              <a:rPr lang="en-US" sz="2600" dirty="0"/>
              <a:t>::</a:t>
            </a:r>
            <a:r>
              <a:rPr lang="en-US" sz="2600" dirty="0" err="1"/>
              <a:t>regex_error</a:t>
            </a:r>
            <a:r>
              <a:rPr lang="en-US" sz="2600" dirty="0"/>
              <a:t>)</a:t>
            </a:r>
            <a:r>
              <a:rPr lang="en-US" sz="2600" dirty="0" smtClean="0"/>
              <a:t>;</a:t>
            </a:r>
          </a:p>
          <a:p>
            <a:r>
              <a:rPr lang="ru-RU" dirty="0" smtClean="0"/>
              <a:t>из диапазона, заданного </a:t>
            </a:r>
            <a:r>
              <a:rPr lang="ru-RU" dirty="0" smtClean="0">
                <a:solidFill>
                  <a:srgbClr val="FF0000"/>
                </a:solidFill>
              </a:rPr>
              <a:t>итераторами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template&lt; class </a:t>
            </a:r>
            <a:r>
              <a:rPr lang="en-US" sz="2400" dirty="0" err="1"/>
              <a:t>ForwardIt</a:t>
            </a:r>
            <a:r>
              <a:rPr lang="en-US" sz="2400" dirty="0"/>
              <a:t> 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b="1" dirty="0" err="1" smtClean="0"/>
              <a:t>basic_regex</a:t>
            </a:r>
            <a:r>
              <a:rPr lang="en-US" b="1" dirty="0"/>
              <a:t>(</a:t>
            </a:r>
            <a:r>
              <a:rPr lang="en-US" dirty="0"/>
              <a:t> </a:t>
            </a:r>
            <a:r>
              <a:rPr lang="en-US" dirty="0" err="1"/>
              <a:t>ForwardIt</a:t>
            </a:r>
            <a:r>
              <a:rPr lang="en-US" dirty="0"/>
              <a:t> first, </a:t>
            </a:r>
            <a:r>
              <a:rPr lang="en-US" dirty="0" err="1"/>
              <a:t>ForwardIt</a:t>
            </a:r>
            <a:r>
              <a:rPr lang="en-US" dirty="0"/>
              <a:t> last,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 </a:t>
            </a:r>
            <a:r>
              <a:rPr lang="en-US" dirty="0" err="1"/>
              <a:t>flag_type</a:t>
            </a:r>
            <a:r>
              <a:rPr lang="en-US" dirty="0"/>
              <a:t> f = </a:t>
            </a:r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regex_constants</a:t>
            </a:r>
            <a:r>
              <a:rPr lang="en-US" dirty="0"/>
              <a:t>::</a:t>
            </a:r>
            <a:r>
              <a:rPr lang="en-US" dirty="0" err="1"/>
              <a:t>ECMAScript</a:t>
            </a:r>
            <a:r>
              <a:rPr lang="en-US" dirty="0"/>
              <a:t> ) </a:t>
            </a:r>
            <a:r>
              <a:rPr lang="en-US" sz="2300" dirty="0"/>
              <a:t>throw(</a:t>
            </a:r>
            <a:r>
              <a:rPr lang="en-US" sz="2300" dirty="0" err="1"/>
              <a:t>std</a:t>
            </a:r>
            <a:r>
              <a:rPr lang="en-US" sz="2300" dirty="0"/>
              <a:t>::</a:t>
            </a:r>
            <a:r>
              <a:rPr lang="en-US" sz="2300" dirty="0" err="1"/>
              <a:t>regex_error</a:t>
            </a:r>
            <a:r>
              <a:rPr lang="en-US" sz="2300" dirty="0"/>
              <a:t>);</a:t>
            </a:r>
            <a:endParaRPr lang="ru-RU" sz="2300" dirty="0" smtClean="0"/>
          </a:p>
          <a:p>
            <a:r>
              <a:rPr lang="ru-RU" dirty="0" smtClean="0"/>
              <a:t>посредством универсального </a:t>
            </a:r>
            <a:r>
              <a:rPr lang="ru-RU" dirty="0" smtClean="0">
                <a:solidFill>
                  <a:srgbClr val="FF0000"/>
                </a:solidFill>
              </a:rPr>
              <a:t>списка инициализаторов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b="1" dirty="0" err="1"/>
              <a:t>basic_regex</a:t>
            </a:r>
            <a:r>
              <a:rPr lang="en-US" dirty="0"/>
              <a:t>(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initializer_list</a:t>
            </a:r>
            <a:r>
              <a:rPr lang="en-US" dirty="0"/>
              <a:t>&lt;</a:t>
            </a:r>
            <a:r>
              <a:rPr lang="en-US" dirty="0" err="1"/>
              <a:t>CharT</a:t>
            </a:r>
            <a:r>
              <a:rPr lang="en-US" dirty="0"/>
              <a:t>&gt; </a:t>
            </a:r>
            <a:r>
              <a:rPr lang="en-US" dirty="0" err="1"/>
              <a:t>init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 </a:t>
            </a:r>
            <a:r>
              <a:rPr lang="en-US" dirty="0" err="1"/>
              <a:t>flag_type</a:t>
            </a:r>
            <a:r>
              <a:rPr lang="en-US" dirty="0"/>
              <a:t> f =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regex_constants</a:t>
            </a:r>
            <a:r>
              <a:rPr lang="en-US" dirty="0"/>
              <a:t>::</a:t>
            </a:r>
            <a:r>
              <a:rPr lang="en-US" dirty="0" err="1"/>
              <a:t>ECMAScript</a:t>
            </a:r>
            <a:r>
              <a:rPr lang="en-US" dirty="0"/>
              <a:t> 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sz="2300" dirty="0"/>
              <a:t>throw(</a:t>
            </a:r>
            <a:r>
              <a:rPr lang="en-US" sz="2300" dirty="0" err="1"/>
              <a:t>std</a:t>
            </a:r>
            <a:r>
              <a:rPr lang="en-US" sz="2300" dirty="0"/>
              <a:t>::</a:t>
            </a:r>
            <a:r>
              <a:rPr lang="en-US" sz="2300" dirty="0" err="1"/>
              <a:t>regex_error</a:t>
            </a:r>
            <a:r>
              <a:rPr lang="en-US" sz="2300" dirty="0"/>
              <a:t>)</a:t>
            </a:r>
            <a:r>
              <a:rPr lang="en-US" sz="2300" dirty="0" smtClean="0"/>
              <a:t>;</a:t>
            </a:r>
            <a:endParaRPr lang="ru-RU" sz="23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419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Замечания: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Для задания правил синтаксиса регулярного выражения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</a:p>
          <a:p>
            <a:r>
              <a:rPr lang="ru-RU" dirty="0" smtClean="0"/>
              <a:t>по умолчанию используется </a:t>
            </a:r>
            <a:r>
              <a:rPr lang="en-US" dirty="0" err="1" smtClean="0"/>
              <a:t>ECMAScript</a:t>
            </a:r>
            <a:r>
              <a:rPr lang="ru-RU" dirty="0" smtClean="0"/>
              <a:t> (</a:t>
            </a:r>
            <a:r>
              <a:rPr lang="en-US" sz="2000" dirty="0"/>
              <a:t>Modified </a:t>
            </a:r>
            <a:r>
              <a:rPr lang="en-US" sz="2000" dirty="0" err="1"/>
              <a:t>ECMAScript</a:t>
            </a:r>
            <a:r>
              <a:rPr lang="en-US" sz="2000" dirty="0"/>
              <a:t> regular expression grammar</a:t>
            </a:r>
            <a:r>
              <a:rPr lang="ru-RU" dirty="0" smtClean="0"/>
              <a:t>), возможно явное задание: </a:t>
            </a:r>
            <a:r>
              <a:rPr lang="en-US" b="1" dirty="0" smtClean="0"/>
              <a:t>basic</a:t>
            </a:r>
            <a:r>
              <a:rPr lang="en-US" dirty="0" smtClean="0"/>
              <a:t> (</a:t>
            </a:r>
            <a:r>
              <a:rPr lang="en-US" sz="2000" dirty="0"/>
              <a:t>basic POSIX regular expression </a:t>
            </a:r>
            <a:r>
              <a:rPr lang="en-US" sz="2000" dirty="0" smtClean="0"/>
              <a:t>grammar</a:t>
            </a:r>
            <a:r>
              <a:rPr lang="en-US" dirty="0" smtClean="0"/>
              <a:t>), </a:t>
            </a:r>
            <a:r>
              <a:rPr lang="en-US" b="1" dirty="0" err="1" smtClean="0"/>
              <a:t>grep</a:t>
            </a:r>
            <a:r>
              <a:rPr lang="en-US" dirty="0" smtClean="0"/>
              <a:t> (</a:t>
            </a:r>
            <a:r>
              <a:rPr lang="ru-RU" sz="2000" dirty="0" smtClean="0"/>
              <a:t>утилита </a:t>
            </a:r>
            <a:r>
              <a:rPr lang="en-US" sz="2000" i="1" dirty="0" err="1" smtClean="0"/>
              <a:t>grep</a:t>
            </a:r>
            <a:r>
              <a:rPr lang="en-US" sz="2000" dirty="0"/>
              <a:t> </a:t>
            </a:r>
            <a:r>
              <a:rPr lang="ru-RU" sz="2000" dirty="0" smtClean="0"/>
              <a:t>для </a:t>
            </a:r>
            <a:r>
              <a:rPr lang="en-US" sz="2000" dirty="0" smtClean="0"/>
              <a:t>POSIX</a:t>
            </a:r>
            <a:r>
              <a:rPr lang="ru-RU" dirty="0" smtClean="0"/>
              <a:t>)…</a:t>
            </a:r>
          </a:p>
          <a:p>
            <a:r>
              <a:rPr lang="ru-RU" dirty="0" smtClean="0"/>
              <a:t>по умолчанию – </a:t>
            </a:r>
            <a:r>
              <a:rPr lang="en-US" dirty="0" smtClean="0"/>
              <a:t>case sensitive, </a:t>
            </a:r>
            <a:r>
              <a:rPr lang="ru-RU" dirty="0" smtClean="0"/>
              <a:t>чтобы регулярное выражение не зависело от регистра –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regex_constants</a:t>
            </a:r>
            <a:r>
              <a:rPr lang="en-US" dirty="0"/>
              <a:t>::</a:t>
            </a:r>
            <a:r>
              <a:rPr lang="en-US" b="1" dirty="0" err="1" smtClean="0"/>
              <a:t>icase</a:t>
            </a:r>
            <a:endParaRPr lang="en-US" b="1" dirty="0" smtClean="0"/>
          </a:p>
          <a:p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467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Шаблоны функций </a:t>
            </a:r>
            <a:r>
              <a:rPr lang="en-US" sz="3600" dirty="0" err="1" smtClean="0"/>
              <a:t>std</a:t>
            </a:r>
            <a:r>
              <a:rPr lang="en-US" sz="3600" dirty="0"/>
              <a:t>::</a:t>
            </a:r>
            <a:r>
              <a:rPr lang="en-US" sz="3600" b="1" dirty="0" err="1"/>
              <a:t>regex_match</a:t>
            </a:r>
            <a:r>
              <a:rPr lang="en-US" sz="3600" dirty="0"/>
              <a:t> </a:t>
            </a:r>
            <a:r>
              <a:rPr lang="ru-RU" sz="3600" dirty="0" smtClean="0"/>
              <a:t>() и </a:t>
            </a:r>
            <a:r>
              <a:rPr lang="en-US" sz="3600" dirty="0" err="1" smtClean="0"/>
              <a:t>std</a:t>
            </a:r>
            <a:r>
              <a:rPr lang="en-US" sz="3600" dirty="0" smtClean="0"/>
              <a:t>::</a:t>
            </a:r>
            <a:r>
              <a:rPr lang="en-US" sz="3600" b="1" dirty="0" err="1" smtClean="0"/>
              <a:t>regex_search</a:t>
            </a:r>
            <a:r>
              <a:rPr lang="en-US" sz="3600" dirty="0" smtClean="0"/>
              <a:t>()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 </a:t>
            </a:r>
            <a:r>
              <a:rPr lang="ru-RU" dirty="0" smtClean="0"/>
              <a:t>предназначен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ru-RU" dirty="0"/>
              <a:t>для поиска подстроки в исходной </a:t>
            </a:r>
            <a:r>
              <a:rPr lang="ru-RU" dirty="0" smtClean="0"/>
              <a:t>строке </a:t>
            </a:r>
            <a:r>
              <a:rPr lang="ru-RU" dirty="0"/>
              <a:t>по заданному регулярному </a:t>
            </a:r>
            <a:r>
              <a:rPr lang="ru-RU" dirty="0" smtClean="0"/>
              <a:t>выражению</a:t>
            </a:r>
          </a:p>
          <a:p>
            <a:r>
              <a:rPr lang="ru-RU" dirty="0" smtClean="0"/>
              <a:t>отличия: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b="1" dirty="0" err="1"/>
              <a:t>regex_match</a:t>
            </a:r>
            <a:r>
              <a:rPr lang="en-US" dirty="0"/>
              <a:t> </a:t>
            </a:r>
            <a:r>
              <a:rPr lang="ru-RU" dirty="0" smtClean="0"/>
              <a:t>() – совпадение анализируемой строки с образцом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b="1" dirty="0" err="1"/>
              <a:t>regex_search</a:t>
            </a:r>
            <a:r>
              <a:rPr lang="en-US" dirty="0" smtClean="0"/>
              <a:t>()</a:t>
            </a:r>
            <a:r>
              <a:rPr lang="ru-RU" dirty="0" smtClean="0"/>
              <a:t> – поиск в </a:t>
            </a:r>
            <a:r>
              <a:rPr lang="ru-RU" dirty="0"/>
              <a:t>анализируемой </a:t>
            </a:r>
            <a:r>
              <a:rPr lang="ru-RU" dirty="0" smtClean="0"/>
              <a:t>строке первого совпадения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936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Варианты </a:t>
            </a:r>
            <a:r>
              <a:rPr lang="en-US" sz="3600" dirty="0" err="1" smtClean="0"/>
              <a:t>regex_search</a:t>
            </a:r>
            <a:r>
              <a:rPr lang="ru-RU" sz="3600" dirty="0" smtClean="0"/>
              <a:t>() и </a:t>
            </a:r>
            <a:r>
              <a:rPr lang="en-US" sz="3600" dirty="0" err="1" smtClean="0"/>
              <a:t>regex_match</a:t>
            </a:r>
            <a:r>
              <a:rPr lang="ru-RU" sz="3600" dirty="0" smtClean="0"/>
              <a:t>() для использования нуль-терминированных строк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template &lt;class </a:t>
            </a:r>
            <a:r>
              <a:rPr lang="en-US" dirty="0" err="1"/>
              <a:t>charT</a:t>
            </a:r>
            <a:r>
              <a:rPr lang="en-US" dirty="0"/>
              <a:t>, class traits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bool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</a:t>
            </a:r>
            <a:r>
              <a:rPr lang="ru-RU" dirty="0" smtClean="0"/>
              <a:t>  </a:t>
            </a:r>
            <a:r>
              <a:rPr lang="en-US" dirty="0" err="1" smtClean="0">
                <a:solidFill>
                  <a:srgbClr val="FF0000"/>
                </a:solidFill>
              </a:rPr>
              <a:t>regex_search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charT</a:t>
            </a:r>
            <a:r>
              <a:rPr lang="en-US" dirty="0"/>
              <a:t>* s,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basic_regex</a:t>
            </a:r>
            <a:r>
              <a:rPr lang="en-US" dirty="0"/>
              <a:t>&lt;</a:t>
            </a:r>
            <a:r>
              <a:rPr lang="en-US" dirty="0" err="1"/>
              <a:t>charT,traits</a:t>
            </a:r>
            <a:r>
              <a:rPr lang="en-US" dirty="0"/>
              <a:t>&gt;&amp; </a:t>
            </a:r>
            <a:r>
              <a:rPr lang="en-US" dirty="0" err="1"/>
              <a:t>rgx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ru-RU" dirty="0" smtClean="0"/>
              <a:t>   </a:t>
            </a:r>
            <a:r>
              <a:rPr lang="en-US" sz="2000" dirty="0" err="1" smtClean="0"/>
              <a:t>regex_constants</a:t>
            </a:r>
            <a:r>
              <a:rPr lang="en-US" sz="2000" dirty="0"/>
              <a:t>::</a:t>
            </a:r>
            <a:r>
              <a:rPr lang="en-US" sz="2000" dirty="0" err="1"/>
              <a:t>match_flag_type</a:t>
            </a:r>
            <a:r>
              <a:rPr lang="en-US" sz="2000" dirty="0"/>
              <a:t> flags = </a:t>
            </a:r>
            <a:r>
              <a:rPr lang="en-US" sz="2000" dirty="0" err="1" smtClean="0"/>
              <a:t>regex_constants</a:t>
            </a:r>
            <a:r>
              <a:rPr lang="en-US" sz="2000" dirty="0"/>
              <a:t>::</a:t>
            </a:r>
            <a:r>
              <a:rPr lang="en-US" sz="2000" dirty="0" err="1" smtClean="0"/>
              <a:t>match_default</a:t>
            </a:r>
            <a:r>
              <a:rPr lang="ru-RU" sz="2000" dirty="0" smtClean="0"/>
              <a:t> </a:t>
            </a:r>
            <a:r>
              <a:rPr lang="en-US" dirty="0" smtClean="0"/>
              <a:t>);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template &lt;class </a:t>
            </a:r>
            <a:r>
              <a:rPr lang="en-US" dirty="0" err="1"/>
              <a:t>charT</a:t>
            </a:r>
            <a:r>
              <a:rPr lang="en-US" dirty="0"/>
              <a:t>, class traits&gt;</a:t>
            </a:r>
            <a:r>
              <a:rPr lang="ru-RU" dirty="0"/>
              <a:t> </a:t>
            </a:r>
            <a:r>
              <a:rPr lang="en-US" dirty="0"/>
              <a:t> </a:t>
            </a:r>
            <a:r>
              <a:rPr lang="en-US" dirty="0" err="1"/>
              <a:t>bool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 err="1" smtClean="0">
                <a:solidFill>
                  <a:srgbClr val="FF0000"/>
                </a:solidFill>
              </a:rPr>
              <a:t>regex_match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</a:t>
            </a:r>
            <a:r>
              <a:rPr lang="ru-RU" dirty="0" smtClean="0"/>
              <a:t>параметры аналогичные</a:t>
            </a:r>
            <a:r>
              <a:rPr lang="en-US" dirty="0" smtClean="0"/>
              <a:t>);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415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Простые примеры: требуется </a:t>
            </a:r>
            <a:r>
              <a:rPr lang="ru-RU" sz="2800" dirty="0"/>
              <a:t>узнать - совпадает ли </a:t>
            </a:r>
            <a:r>
              <a:rPr lang="ru-RU" sz="2800" dirty="0" smtClean="0"/>
              <a:t>анализируемая строка (</a:t>
            </a:r>
            <a:r>
              <a:rPr lang="en-US" sz="2800" dirty="0" err="1" smtClean="0"/>
              <a:t>str</a:t>
            </a:r>
            <a:r>
              <a:rPr lang="ru-RU" sz="2800" dirty="0" smtClean="0"/>
              <a:t>) с образцом (</a:t>
            </a:r>
            <a:r>
              <a:rPr lang="en-US" sz="2800" dirty="0" smtClean="0"/>
              <a:t>pattern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char* </a:t>
            </a:r>
            <a:r>
              <a:rPr lang="en-US" dirty="0" err="1"/>
              <a:t>str</a:t>
            </a:r>
            <a:r>
              <a:rPr lang="en-US" dirty="0"/>
              <a:t> = "qwerty";</a:t>
            </a:r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char* pattern = "qwerty";</a:t>
            </a:r>
          </a:p>
          <a:p>
            <a:pPr marL="0" indent="0">
              <a:buNone/>
            </a:pPr>
            <a:r>
              <a:rPr lang="en-US" dirty="0" err="1"/>
              <a:t>std</a:t>
            </a:r>
            <a:r>
              <a:rPr lang="en-US" dirty="0"/>
              <a:t>::regex re(pattern);</a:t>
            </a:r>
          </a:p>
          <a:p>
            <a:pPr marL="0" indent="0">
              <a:buNone/>
            </a:pPr>
            <a:r>
              <a:rPr lang="en-US" dirty="0" err="1"/>
              <a:t>bool</a:t>
            </a:r>
            <a:r>
              <a:rPr lang="en-US" dirty="0"/>
              <a:t> b1 =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b="1" dirty="0" err="1">
                <a:solidFill>
                  <a:srgbClr val="C00000"/>
                </a:solidFill>
              </a:rPr>
              <a:t>regex_match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, re); //true</a:t>
            </a:r>
          </a:p>
          <a:p>
            <a:pPr marL="0" indent="0">
              <a:buNone/>
            </a:pPr>
            <a:r>
              <a:rPr lang="en-US" dirty="0" err="1"/>
              <a:t>bool</a:t>
            </a:r>
            <a:r>
              <a:rPr lang="en-US" dirty="0"/>
              <a:t> b2 =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b="1" dirty="0" err="1">
                <a:solidFill>
                  <a:srgbClr val="C00000"/>
                </a:solidFill>
              </a:rPr>
              <a:t>regex_search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, re); //true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689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Простые примеры: требуется узнать - </a:t>
            </a:r>
            <a:r>
              <a:rPr lang="ru-RU" sz="2800" dirty="0" smtClean="0"/>
              <a:t>присутствует </a:t>
            </a:r>
            <a:r>
              <a:rPr lang="ru-RU" sz="2800" dirty="0"/>
              <a:t>ли </a:t>
            </a:r>
            <a:r>
              <a:rPr lang="ru-RU" sz="2800" dirty="0" smtClean="0"/>
              <a:t>подстрока (</a:t>
            </a:r>
            <a:r>
              <a:rPr lang="en-US" sz="2800" dirty="0"/>
              <a:t>pattern</a:t>
            </a:r>
            <a:r>
              <a:rPr lang="ru-RU" sz="2800" dirty="0" smtClean="0"/>
              <a:t>) в строка </a:t>
            </a:r>
            <a:r>
              <a:rPr lang="ru-RU" sz="2800" dirty="0"/>
              <a:t>(</a:t>
            </a:r>
            <a:r>
              <a:rPr lang="en-US" sz="2800" dirty="0" err="1"/>
              <a:t>str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char* </a:t>
            </a:r>
            <a:r>
              <a:rPr lang="en-US" dirty="0" err="1"/>
              <a:t>str</a:t>
            </a:r>
            <a:r>
              <a:rPr lang="en-US" dirty="0"/>
              <a:t> = "abc1</a:t>
            </a:r>
            <a:r>
              <a:rPr lang="en-US" b="1" dirty="0">
                <a:solidFill>
                  <a:srgbClr val="C00000"/>
                </a:solidFill>
              </a:rPr>
              <a:t>qwerty</a:t>
            </a:r>
            <a:r>
              <a:rPr lang="en-US" dirty="0"/>
              <a:t>xyz";</a:t>
            </a:r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char* pattern = "qwerty";</a:t>
            </a:r>
          </a:p>
          <a:p>
            <a:pPr marL="0" indent="0">
              <a:buNone/>
            </a:pPr>
            <a:r>
              <a:rPr lang="en-US" dirty="0" err="1"/>
              <a:t>std</a:t>
            </a:r>
            <a:r>
              <a:rPr lang="en-US" dirty="0"/>
              <a:t>::regex re(pattern);</a:t>
            </a:r>
          </a:p>
          <a:p>
            <a:pPr marL="0" indent="0">
              <a:buNone/>
            </a:pPr>
            <a:r>
              <a:rPr lang="en-US" dirty="0" err="1"/>
              <a:t>bool</a:t>
            </a:r>
            <a:r>
              <a:rPr lang="en-US" dirty="0"/>
              <a:t> b1 =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b="1" dirty="0" err="1">
                <a:solidFill>
                  <a:srgbClr val="C00000"/>
                </a:solidFill>
              </a:rPr>
              <a:t>regex_match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, re); //false</a:t>
            </a:r>
          </a:p>
          <a:p>
            <a:pPr marL="0" indent="0">
              <a:buNone/>
            </a:pPr>
            <a:r>
              <a:rPr lang="en-US" dirty="0" err="1"/>
              <a:t>bool</a:t>
            </a:r>
            <a:r>
              <a:rPr lang="en-US" dirty="0"/>
              <a:t> b2 =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b="1" dirty="0" err="1">
                <a:solidFill>
                  <a:srgbClr val="C00000"/>
                </a:solidFill>
              </a:rPr>
              <a:t>regex_search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, re); //true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187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Вводим правила нечеткого поиска.</a:t>
            </a:r>
            <a:br>
              <a:rPr lang="ru-RU" dirty="0" smtClean="0"/>
            </a:br>
            <a:r>
              <a:rPr lang="ru-RU" dirty="0" smtClean="0"/>
              <a:t>Использование </a:t>
            </a:r>
            <a:r>
              <a:rPr lang="ru-RU" b="1" i="1" dirty="0" err="1" smtClean="0"/>
              <a:t>wildcard</a:t>
            </a:r>
            <a:r>
              <a:rPr lang="ru-RU" b="1" i="1" dirty="0" smtClean="0"/>
              <a:t> </a:t>
            </a:r>
            <a:r>
              <a:rPr lang="ru-RU" b="1" i="1" dirty="0" err="1" smtClean="0"/>
              <a:t>characters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Символы </a:t>
            </a:r>
            <a:r>
              <a:rPr lang="en-US" dirty="0" smtClean="0"/>
              <a:t>[ ] \  / ^ $ . | ? * + ( ) { }</a:t>
            </a:r>
            <a:r>
              <a:rPr lang="ru-RU" dirty="0"/>
              <a:t> в регулярном </a:t>
            </a:r>
            <a:r>
              <a:rPr lang="ru-RU" dirty="0" smtClean="0"/>
              <a:t>выражении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Замечание:</a:t>
            </a:r>
          </a:p>
          <a:p>
            <a:r>
              <a:rPr lang="ru-RU" dirty="0" smtClean="0"/>
              <a:t>можно использовать для формирования условий поиска</a:t>
            </a:r>
          </a:p>
          <a:p>
            <a:r>
              <a:rPr lang="ru-RU" dirty="0" smtClean="0"/>
              <a:t>а можно «по прямому назначению»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=</a:t>
            </a:r>
            <a:r>
              <a:rPr lang="en-US" dirty="0" smtClean="0"/>
              <a:t>&gt; </a:t>
            </a:r>
            <a:r>
              <a:rPr lang="ru-RU" dirty="0" smtClean="0"/>
              <a:t>для этого используется </a:t>
            </a:r>
            <a:r>
              <a:rPr lang="en-US" dirty="0" smtClean="0"/>
              <a:t>‘\’</a:t>
            </a:r>
            <a:r>
              <a:rPr lang="ru-RU" dirty="0"/>
              <a:t> </a:t>
            </a:r>
            <a:r>
              <a:rPr lang="ru-RU" sz="2000" dirty="0" smtClean="0"/>
              <a:t>(при этом нужно помнить об использовании </a:t>
            </a:r>
            <a:r>
              <a:rPr lang="en-US" sz="2000" dirty="0" smtClean="0"/>
              <a:t>‘\’</a:t>
            </a:r>
            <a:r>
              <a:rPr lang="ru-RU" sz="2000" dirty="0" smtClean="0"/>
              <a:t> для обозначения </a:t>
            </a:r>
            <a:r>
              <a:rPr lang="en-US" sz="2000" dirty="0" smtClean="0"/>
              <a:t>escape-</a:t>
            </a:r>
            <a:r>
              <a:rPr lang="ru-RU" sz="2000" dirty="0" smtClean="0"/>
              <a:t>последовательностей)</a:t>
            </a:r>
            <a:endParaRPr lang="ru-RU" sz="20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735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Последовательно вводим условия поиска: поиск требуемой буквы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char* </a:t>
            </a:r>
            <a:r>
              <a:rPr lang="en-US" dirty="0" err="1" smtClean="0"/>
              <a:t>str</a:t>
            </a:r>
            <a:r>
              <a:rPr lang="ru-RU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"</a:t>
            </a:r>
            <a:r>
              <a:rPr lang="en-US" dirty="0" err="1"/>
              <a:t>abc</a:t>
            </a:r>
            <a:r>
              <a:rPr lang="en-US" dirty="0" smtClean="0"/>
              <a:t>";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char* </a:t>
            </a:r>
            <a:r>
              <a:rPr lang="en-US" dirty="0" err="1" smtClean="0"/>
              <a:t>str</a:t>
            </a:r>
            <a:r>
              <a:rPr lang="ru-RU" dirty="0" smtClean="0"/>
              <a:t>2</a:t>
            </a:r>
            <a:r>
              <a:rPr lang="en-US" dirty="0" smtClean="0"/>
              <a:t> =</a:t>
            </a:r>
            <a:r>
              <a:rPr lang="ru-RU" dirty="0" smtClean="0"/>
              <a:t> </a:t>
            </a:r>
            <a:r>
              <a:rPr lang="en-US" dirty="0" smtClean="0"/>
              <a:t>"</a:t>
            </a:r>
            <a:r>
              <a:rPr lang="en-US" dirty="0" err="1" smtClean="0"/>
              <a:t>qwertyQWERTY</a:t>
            </a:r>
            <a:r>
              <a:rPr lang="en-US" dirty="0" smtClean="0"/>
              <a:t>";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std</a:t>
            </a:r>
            <a:r>
              <a:rPr lang="en-US" dirty="0"/>
              <a:t>::regex re("w");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smtClean="0"/>
              <a:t>b</a:t>
            </a:r>
            <a:r>
              <a:rPr lang="ru-RU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 smtClean="0"/>
              <a:t>regex_search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ru-RU" dirty="0" smtClean="0"/>
              <a:t>1</a:t>
            </a:r>
            <a:r>
              <a:rPr lang="en-US" dirty="0" smtClean="0"/>
              <a:t>, </a:t>
            </a:r>
            <a:r>
              <a:rPr lang="en-US" dirty="0"/>
              <a:t>re); </a:t>
            </a:r>
            <a:r>
              <a:rPr lang="en-US" dirty="0" smtClean="0"/>
              <a:t>//???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bool</a:t>
            </a:r>
            <a:r>
              <a:rPr lang="en-US" dirty="0" smtClean="0"/>
              <a:t> b</a:t>
            </a:r>
            <a:r>
              <a:rPr lang="ru-RU" dirty="0"/>
              <a:t>2</a:t>
            </a:r>
            <a:r>
              <a:rPr lang="en-US" dirty="0" smtClean="0"/>
              <a:t> =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regex_search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ru-RU" dirty="0" smtClean="0"/>
              <a:t>2</a:t>
            </a:r>
            <a:r>
              <a:rPr lang="en-US" dirty="0" smtClean="0"/>
              <a:t>, re); //???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759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Последовательно вводим условия поиска: поиск требуемой буквы</a:t>
            </a:r>
            <a:r>
              <a:rPr lang="en-US" sz="3200" dirty="0" smtClean="0"/>
              <a:t> </a:t>
            </a:r>
            <a:r>
              <a:rPr lang="ru-RU" sz="3200" dirty="0" smtClean="0"/>
              <a:t>независимо от регистра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char* str1 = "q</a:t>
            </a:r>
            <a:r>
              <a:rPr lang="en-US" b="1" dirty="0">
                <a:solidFill>
                  <a:srgbClr val="FF0000"/>
                </a:solidFill>
              </a:rPr>
              <a:t>w</a:t>
            </a:r>
            <a:r>
              <a:rPr lang="en-US" dirty="0"/>
              <a:t>erty"; </a:t>
            </a:r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char* str2 = "Q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ERTY";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std</a:t>
            </a:r>
            <a:r>
              <a:rPr lang="en-US" dirty="0"/>
              <a:t>::regex </a:t>
            </a:r>
            <a:r>
              <a:rPr lang="en-US" b="1" dirty="0"/>
              <a:t>re</a:t>
            </a:r>
            <a:r>
              <a:rPr lang="en-US" dirty="0"/>
              <a:t>("w");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bool</a:t>
            </a:r>
            <a:r>
              <a:rPr lang="en-US" dirty="0"/>
              <a:t> b1 =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regex_search</a:t>
            </a:r>
            <a:r>
              <a:rPr lang="en-US" dirty="0"/>
              <a:t>(str1, </a:t>
            </a:r>
            <a:r>
              <a:rPr lang="en-US" b="1" dirty="0"/>
              <a:t>re</a:t>
            </a:r>
            <a:r>
              <a:rPr lang="en-US" dirty="0"/>
              <a:t>); //true</a:t>
            </a:r>
          </a:p>
          <a:p>
            <a:pPr marL="0" indent="0">
              <a:buNone/>
            </a:pPr>
            <a:r>
              <a:rPr lang="en-US" dirty="0" err="1"/>
              <a:t>bool</a:t>
            </a:r>
            <a:r>
              <a:rPr lang="en-US" dirty="0"/>
              <a:t> b2 =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regex_search</a:t>
            </a:r>
            <a:r>
              <a:rPr lang="en-US" dirty="0"/>
              <a:t>(str2, </a:t>
            </a:r>
            <a:r>
              <a:rPr lang="en-US" b="1" dirty="0"/>
              <a:t>re</a:t>
            </a:r>
            <a:r>
              <a:rPr lang="en-US" dirty="0"/>
              <a:t>); //false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std</a:t>
            </a:r>
            <a:r>
              <a:rPr lang="en-US" dirty="0"/>
              <a:t>::regex </a:t>
            </a:r>
            <a:r>
              <a:rPr lang="en-US" b="1" dirty="0" err="1"/>
              <a:t>reIgnoreCase</a:t>
            </a:r>
            <a:r>
              <a:rPr lang="en-US" dirty="0"/>
              <a:t>("w", </a:t>
            </a:r>
            <a:r>
              <a:rPr lang="en-US" b="1" dirty="0" err="1">
                <a:solidFill>
                  <a:srgbClr val="FF0000"/>
                </a:solidFill>
              </a:rPr>
              <a:t>std</a:t>
            </a:r>
            <a:r>
              <a:rPr lang="en-US" b="1" dirty="0">
                <a:solidFill>
                  <a:srgbClr val="FF0000"/>
                </a:solidFill>
              </a:rPr>
              <a:t>::</a:t>
            </a:r>
            <a:r>
              <a:rPr lang="en-US" b="1" dirty="0" err="1">
                <a:solidFill>
                  <a:srgbClr val="FF0000"/>
                </a:solidFill>
              </a:rPr>
              <a:t>regex_constants</a:t>
            </a:r>
            <a:r>
              <a:rPr lang="en-US" b="1" dirty="0">
                <a:solidFill>
                  <a:srgbClr val="FF0000"/>
                </a:solidFill>
              </a:rPr>
              <a:t>::</a:t>
            </a:r>
            <a:r>
              <a:rPr lang="en-US" b="1" dirty="0" err="1">
                <a:solidFill>
                  <a:srgbClr val="FF0000"/>
                </a:solidFill>
              </a:rPr>
              <a:t>icase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b1 =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regex_search</a:t>
            </a:r>
            <a:r>
              <a:rPr lang="en-US" dirty="0"/>
              <a:t>(str1, </a:t>
            </a:r>
            <a:r>
              <a:rPr lang="en-US" b="1" dirty="0" err="1"/>
              <a:t>reIgnoreCase</a:t>
            </a:r>
            <a:r>
              <a:rPr lang="en-US" dirty="0"/>
              <a:t>); //true</a:t>
            </a:r>
          </a:p>
          <a:p>
            <a:pPr marL="0" indent="0">
              <a:buNone/>
            </a:pPr>
            <a:r>
              <a:rPr lang="en-US" dirty="0"/>
              <a:t>b2 =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regex_search</a:t>
            </a:r>
            <a:r>
              <a:rPr lang="en-US" dirty="0"/>
              <a:t>(str2, </a:t>
            </a:r>
            <a:r>
              <a:rPr lang="en-US" b="1" dirty="0" err="1"/>
              <a:t>reIgnoreCase</a:t>
            </a:r>
            <a:r>
              <a:rPr lang="en-US" dirty="0"/>
              <a:t>); //</a:t>
            </a:r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03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/>
              <a:t>Регулярные выражения</a:t>
            </a:r>
            <a:r>
              <a:rPr lang="ru-RU" dirty="0"/>
              <a:t>  — формальный язык поиска и осуществления манипуляций </a:t>
            </a:r>
            <a:r>
              <a:rPr lang="ru-RU" dirty="0" smtClean="0"/>
              <a:t>с подстроками</a:t>
            </a:r>
            <a:r>
              <a:rPr lang="ru-RU" dirty="0"/>
              <a:t> в тексте, основанный на использовании метасимволов </a:t>
            </a:r>
            <a:r>
              <a:rPr lang="ru-RU" dirty="0" smtClean="0"/>
              <a:t>(</a:t>
            </a:r>
            <a:r>
              <a:rPr lang="ru-RU" b="1" i="1" dirty="0" err="1" smtClean="0"/>
              <a:t>wildcard</a:t>
            </a:r>
            <a:r>
              <a:rPr lang="ru-RU" b="1" i="1" dirty="0" smtClean="0"/>
              <a:t> </a:t>
            </a:r>
            <a:r>
              <a:rPr lang="ru-RU" b="1" i="1" dirty="0" err="1"/>
              <a:t>characters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r>
              <a:rPr lang="ru-RU" dirty="0" smtClean="0"/>
              <a:t>Задаются строкой-образцом (</a:t>
            </a:r>
            <a:r>
              <a:rPr lang="ru-RU" i="1" dirty="0" err="1" smtClean="0"/>
              <a:t>pattern</a:t>
            </a:r>
            <a:r>
              <a:rPr lang="ru-RU" i="1" dirty="0" smtClean="0"/>
              <a:t>, </a:t>
            </a:r>
            <a:r>
              <a:rPr lang="ru-RU" dirty="0" smtClean="0"/>
              <a:t>шаблон, маска), которая:</a:t>
            </a:r>
          </a:p>
          <a:p>
            <a:r>
              <a:rPr lang="ru-RU" dirty="0" smtClean="0"/>
              <a:t>состоит </a:t>
            </a:r>
            <a:r>
              <a:rPr lang="ru-RU" dirty="0"/>
              <a:t>из символов и </a:t>
            </a:r>
            <a:r>
              <a:rPr lang="ru-RU" dirty="0" smtClean="0"/>
              <a:t>метасимволов</a:t>
            </a:r>
          </a:p>
          <a:p>
            <a:r>
              <a:rPr lang="ru-RU" dirty="0" smtClean="0"/>
              <a:t>и задает </a:t>
            </a:r>
            <a:r>
              <a:rPr lang="ru-RU" dirty="0"/>
              <a:t>правило поиска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184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</a:t>
            </a:r>
            <a:r>
              <a:rPr lang="ru-RU" sz="3200" dirty="0" smtClean="0"/>
              <a:t>оиск любой буквы</a:t>
            </a:r>
            <a:r>
              <a:rPr lang="en-US" sz="3200" dirty="0" smtClean="0"/>
              <a:t> </a:t>
            </a:r>
            <a:r>
              <a:rPr lang="ru-RU" sz="3200" dirty="0" smtClean="0"/>
              <a:t>– формирование вариантов поиска - </a:t>
            </a:r>
            <a:r>
              <a:rPr lang="en-US" sz="3200" dirty="0" smtClean="0"/>
              <a:t>‘|’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char* </a:t>
            </a:r>
            <a:r>
              <a:rPr lang="en-US" dirty="0" err="1"/>
              <a:t>str</a:t>
            </a:r>
            <a:r>
              <a:rPr lang="en-US" dirty="0"/>
              <a:t> = "qwerty";</a:t>
            </a:r>
          </a:p>
          <a:p>
            <a:pPr marL="0" indent="0">
              <a:buNone/>
            </a:pPr>
            <a:r>
              <a:rPr lang="en-US" dirty="0" err="1" smtClean="0"/>
              <a:t>std</a:t>
            </a:r>
            <a:r>
              <a:rPr lang="en-US" dirty="0"/>
              <a:t>::regex re1("</a:t>
            </a:r>
            <a:r>
              <a:rPr lang="en-US" dirty="0" err="1"/>
              <a:t>w</a:t>
            </a:r>
            <a:r>
              <a:rPr lang="en-US" b="1" dirty="0" err="1">
                <a:solidFill>
                  <a:srgbClr val="FF0000"/>
                </a:solidFill>
              </a:rPr>
              <a:t>|</a:t>
            </a:r>
            <a:r>
              <a:rPr lang="en-US" dirty="0" err="1"/>
              <a:t>r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 err="1"/>
              <a:t>std</a:t>
            </a:r>
            <a:r>
              <a:rPr lang="en-US" dirty="0"/>
              <a:t>::regex re2("</a:t>
            </a:r>
            <a:r>
              <a:rPr lang="en-US" dirty="0" err="1"/>
              <a:t>w</a:t>
            </a:r>
            <a:r>
              <a:rPr lang="en-US" b="1" dirty="0" err="1">
                <a:solidFill>
                  <a:srgbClr val="FF0000"/>
                </a:solidFill>
              </a:rPr>
              <a:t>|</a:t>
            </a:r>
            <a:r>
              <a:rPr lang="en-US" dirty="0" err="1"/>
              <a:t>a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 err="1"/>
              <a:t>std</a:t>
            </a:r>
            <a:r>
              <a:rPr lang="en-US" dirty="0"/>
              <a:t>::regex re3("</a:t>
            </a:r>
            <a:r>
              <a:rPr lang="en-US" dirty="0" err="1"/>
              <a:t>b</a:t>
            </a:r>
            <a:r>
              <a:rPr lang="en-US" b="1" dirty="0" err="1">
                <a:solidFill>
                  <a:srgbClr val="FF0000"/>
                </a:solidFill>
              </a:rPr>
              <a:t>|</a:t>
            </a:r>
            <a:r>
              <a:rPr lang="en-US" dirty="0" err="1"/>
              <a:t>a</a:t>
            </a:r>
            <a:r>
              <a:rPr lang="en-US" dirty="0" smtClean="0"/>
              <a:t>");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bool</a:t>
            </a:r>
            <a:r>
              <a:rPr lang="en-US" dirty="0"/>
              <a:t> b1 =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regex_search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, re1); </a:t>
            </a:r>
            <a:r>
              <a:rPr lang="en-US" sz="2000" dirty="0"/>
              <a:t>//true</a:t>
            </a:r>
          </a:p>
          <a:p>
            <a:pPr marL="0" indent="0">
              <a:buNone/>
            </a:pPr>
            <a:r>
              <a:rPr lang="en-US" dirty="0" err="1"/>
              <a:t>bool</a:t>
            </a:r>
            <a:r>
              <a:rPr lang="en-US" dirty="0"/>
              <a:t> b2 =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regex_search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, re2); </a:t>
            </a:r>
            <a:r>
              <a:rPr lang="en-US" sz="2000" dirty="0"/>
              <a:t>//true</a:t>
            </a:r>
          </a:p>
          <a:p>
            <a:pPr marL="0" indent="0">
              <a:buNone/>
            </a:pPr>
            <a:r>
              <a:rPr lang="en-US" dirty="0" err="1"/>
              <a:t>bool</a:t>
            </a:r>
            <a:r>
              <a:rPr lang="en-US" dirty="0"/>
              <a:t> b3 =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regex_search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, re3); </a:t>
            </a:r>
            <a:r>
              <a:rPr lang="en-US" sz="2000" dirty="0"/>
              <a:t>//false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692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Поиск любой из заданных последовательностей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char* str1 = "avbc1btat</a:t>
            </a:r>
            <a:r>
              <a:rPr lang="en-US" dirty="0">
                <a:solidFill>
                  <a:srgbClr val="FF0000"/>
                </a:solidFill>
              </a:rPr>
              <a:t>ba</a:t>
            </a:r>
            <a:r>
              <a:rPr lang="en-US" dirty="0"/>
              <a:t>xyz";</a:t>
            </a:r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char* str2 = "avbc1btatbxyz";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std</a:t>
            </a:r>
            <a:r>
              <a:rPr lang="en-US" dirty="0"/>
              <a:t>::regex re</a:t>
            </a:r>
            <a:r>
              <a:rPr lang="en-US" dirty="0" smtClean="0"/>
              <a:t>("</a:t>
            </a:r>
            <a:r>
              <a:rPr lang="en-US" dirty="0" err="1" smtClean="0"/>
              <a:t>ab</a:t>
            </a:r>
            <a:r>
              <a:rPr lang="en-US" dirty="0" err="1" smtClean="0">
                <a:solidFill>
                  <a:srgbClr val="FF0000"/>
                </a:solidFill>
              </a:rPr>
              <a:t>|</a:t>
            </a:r>
            <a:r>
              <a:rPr lang="en-US" dirty="0" err="1" smtClean="0"/>
              <a:t>ba</a:t>
            </a:r>
            <a:r>
              <a:rPr lang="en-US" dirty="0" err="1" smtClean="0">
                <a:solidFill>
                  <a:srgbClr val="FF0000"/>
                </a:solidFill>
              </a:rPr>
              <a:t>|</a:t>
            </a:r>
            <a:r>
              <a:rPr lang="en-US" dirty="0" err="1" smtClean="0"/>
              <a:t>qxy</a:t>
            </a:r>
            <a:r>
              <a:rPr lang="en-US" dirty="0" smtClean="0"/>
              <a:t>");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bool</a:t>
            </a:r>
            <a:r>
              <a:rPr lang="en-US" dirty="0"/>
              <a:t> b1 =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regex_search</a:t>
            </a:r>
            <a:r>
              <a:rPr lang="en-US" dirty="0"/>
              <a:t>(str1, re); </a:t>
            </a:r>
            <a:r>
              <a:rPr lang="ru-RU" dirty="0" smtClean="0"/>
              <a:t>//</a:t>
            </a:r>
            <a:r>
              <a:rPr lang="en-US" dirty="0" smtClean="0"/>
              <a:t>true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bool</a:t>
            </a:r>
            <a:r>
              <a:rPr lang="en-US" dirty="0"/>
              <a:t> b2 =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regex_search</a:t>
            </a:r>
            <a:r>
              <a:rPr lang="en-US" dirty="0"/>
              <a:t>(str2, re</a:t>
            </a:r>
            <a:r>
              <a:rPr lang="en-US" dirty="0" smtClean="0"/>
              <a:t>); //false</a:t>
            </a:r>
            <a:endParaRPr lang="en-US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47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Назначение некоторых </a:t>
            </a:r>
            <a:r>
              <a:rPr lang="ru-RU" sz="3600" b="1" i="1" dirty="0" err="1" smtClean="0"/>
              <a:t>wildcard</a:t>
            </a:r>
            <a:r>
              <a:rPr lang="ru-RU" sz="3600" b="1" i="1" dirty="0" smtClean="0"/>
              <a:t> </a:t>
            </a:r>
            <a:r>
              <a:rPr lang="ru-RU" sz="3600" b="1" i="1" dirty="0" err="1"/>
              <a:t>characters</a:t>
            </a:r>
            <a:r>
              <a:rPr lang="ru-RU" sz="3600" dirty="0" smtClean="0"/>
              <a:t> </a:t>
            </a:r>
            <a:r>
              <a:rPr lang="en-US" sz="3600" dirty="0" smtClean="0"/>
              <a:t>‘.’ </a:t>
            </a:r>
            <a:r>
              <a:rPr lang="ru-RU" sz="3600" dirty="0" smtClean="0"/>
              <a:t>и </a:t>
            </a:r>
            <a:r>
              <a:rPr lang="en-US" sz="3600" dirty="0" smtClean="0"/>
              <a:t>‘*’</a:t>
            </a:r>
            <a:endParaRPr lang="ru-RU" sz="3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379127"/>
              </p:ext>
            </p:extLst>
          </p:nvPr>
        </p:nvGraphicFramePr>
        <p:xfrm>
          <a:off x="457200" y="1484785"/>
          <a:ext cx="8229600" cy="4824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552"/>
                <a:gridCol w="3312368"/>
                <a:gridCol w="3034680"/>
              </a:tblGrid>
              <a:tr h="76726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/>
                        <a:t>Символ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/>
                        <a:t>Назначение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/>
                        <a:t>Пример</a:t>
                      </a:r>
                      <a:endParaRPr lang="ru-RU" sz="3600" dirty="0"/>
                    </a:p>
                  </a:txBody>
                  <a:tcPr/>
                </a:tc>
              </a:tr>
              <a:tr h="829896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/>
                        <a:t>.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\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“.a”</a:t>
                      </a:r>
                      <a:endParaRPr lang="ru-RU" sz="3600" dirty="0"/>
                    </a:p>
                  </a:txBody>
                  <a:tcPr/>
                </a:tc>
              </a:tr>
              <a:tr h="8298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*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Число</a:t>
                      </a:r>
                      <a:r>
                        <a:rPr lang="ru-RU" sz="2400" baseline="0" dirty="0" smtClean="0"/>
                        <a:t> повторений ноль и более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ru-RU" sz="2400" baseline="0" dirty="0" smtClean="0"/>
                        <a:t>раз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“.*a”</a:t>
                      </a:r>
                      <a:endParaRPr lang="ru-RU" sz="3600" dirty="0"/>
                    </a:p>
                  </a:txBody>
                  <a:tcPr/>
                </a:tc>
              </a:tr>
              <a:tr h="119873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\.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Символ</a:t>
                      </a:r>
                      <a:r>
                        <a:rPr lang="ru-RU" sz="2400" baseline="0" dirty="0" smtClean="0"/>
                        <a:t> </a:t>
                      </a:r>
                      <a:r>
                        <a:rPr lang="en-US" sz="2400" baseline="0" dirty="0" smtClean="0"/>
                        <a:t>‘.’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“\\.a” </a:t>
                      </a:r>
                      <a:r>
                        <a:rPr lang="ru-RU" sz="3600" dirty="0" smtClean="0"/>
                        <a:t>или</a:t>
                      </a:r>
                      <a:r>
                        <a:rPr lang="en-US" sz="3600" dirty="0" smtClean="0"/>
                        <a:t> R”(\.a)”</a:t>
                      </a:r>
                      <a:endParaRPr lang="ru-RU" sz="3600" dirty="0"/>
                    </a:p>
                  </a:txBody>
                  <a:tcPr/>
                </a:tc>
              </a:tr>
              <a:tr h="119873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\*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Символ</a:t>
                      </a:r>
                      <a:r>
                        <a:rPr lang="ru-RU" sz="2400" baseline="0" dirty="0" smtClean="0"/>
                        <a:t> </a:t>
                      </a:r>
                      <a:r>
                        <a:rPr lang="en-US" sz="2400" baseline="0" dirty="0" smtClean="0"/>
                        <a:t>‘*’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“\\*a” </a:t>
                      </a:r>
                      <a:r>
                        <a:rPr lang="ru-RU" sz="3600" dirty="0" smtClean="0"/>
                        <a:t>или</a:t>
                      </a:r>
                      <a:r>
                        <a:rPr lang="en-US" sz="3600" dirty="0" smtClean="0"/>
                        <a:t> R”(\*a)”</a:t>
                      </a:r>
                      <a:endParaRPr lang="ru-RU" sz="3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744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задания нечеткого правила поиска</a:t>
            </a:r>
            <a:r>
              <a:rPr lang="en-US" dirty="0" smtClean="0"/>
              <a:t> </a:t>
            </a:r>
            <a:r>
              <a:rPr lang="ru-RU" dirty="0" smtClean="0"/>
              <a:t>с использованием </a:t>
            </a:r>
            <a:r>
              <a:rPr lang="en-US" dirty="0" smtClean="0"/>
              <a:t>‘.’ </a:t>
            </a:r>
            <a:r>
              <a:rPr lang="ru-RU" dirty="0" smtClean="0"/>
              <a:t>и </a:t>
            </a:r>
            <a:r>
              <a:rPr lang="en-US" dirty="0" smtClean="0"/>
              <a:t>‘*’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char* </a:t>
            </a:r>
            <a:r>
              <a:rPr lang="en-US" dirty="0" err="1"/>
              <a:t>str</a:t>
            </a:r>
            <a:r>
              <a:rPr lang="en-US" dirty="0"/>
              <a:t> = "abc1</a:t>
            </a:r>
            <a:r>
              <a:rPr lang="en-US" b="1" dirty="0">
                <a:solidFill>
                  <a:srgbClr val="FF0000"/>
                </a:solidFill>
              </a:rPr>
              <a:t>qwerty</a:t>
            </a:r>
            <a:r>
              <a:rPr lang="en-US" dirty="0"/>
              <a:t>xyz</a:t>
            </a:r>
            <a:r>
              <a:rPr lang="en-US" dirty="0" smtClean="0"/>
              <a:t>";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std</a:t>
            </a:r>
            <a:r>
              <a:rPr lang="en-US" dirty="0"/>
              <a:t>::regex </a:t>
            </a:r>
            <a:r>
              <a:rPr lang="en-US" dirty="0" smtClean="0"/>
              <a:t>re1("qwerty");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std</a:t>
            </a:r>
            <a:r>
              <a:rPr lang="en-US" dirty="0"/>
              <a:t>::regex </a:t>
            </a:r>
            <a:r>
              <a:rPr lang="en-US" dirty="0" smtClean="0"/>
              <a:t>re2("</a:t>
            </a:r>
            <a:r>
              <a:rPr lang="en-US" b="1" dirty="0" smtClean="0">
                <a:solidFill>
                  <a:srgbClr val="C00000"/>
                </a:solidFill>
              </a:rPr>
              <a:t>.*</a:t>
            </a:r>
            <a:r>
              <a:rPr lang="en-US" dirty="0" smtClean="0"/>
              <a:t>qwerty</a:t>
            </a:r>
            <a:r>
              <a:rPr lang="en-US" b="1" dirty="0">
                <a:solidFill>
                  <a:srgbClr val="C00000"/>
                </a:solidFill>
              </a:rPr>
              <a:t>.*</a:t>
            </a:r>
            <a:r>
              <a:rPr lang="en-US" dirty="0"/>
              <a:t>"); </a:t>
            </a:r>
            <a:r>
              <a:rPr lang="en-US" sz="2400" dirty="0"/>
              <a:t>//"." - </a:t>
            </a:r>
            <a:r>
              <a:rPr lang="ru-RU" sz="2400" dirty="0"/>
              <a:t>любые символы, </a:t>
            </a:r>
            <a:r>
              <a:rPr lang="en-US" sz="2400" dirty="0" smtClean="0"/>
              <a:t>						</a:t>
            </a:r>
            <a:r>
              <a:rPr lang="ru-RU" sz="2400" dirty="0" smtClean="0"/>
              <a:t>кроме </a:t>
            </a:r>
            <a:r>
              <a:rPr lang="ru-RU" sz="2400" dirty="0"/>
              <a:t>\</a:t>
            </a:r>
            <a:r>
              <a:rPr lang="en-US" sz="2400" dirty="0"/>
              <a:t>n</a:t>
            </a:r>
          </a:p>
          <a:p>
            <a:pPr marL="0" indent="0">
              <a:buNone/>
            </a:pPr>
            <a:r>
              <a:rPr lang="en-US" sz="2400" dirty="0" smtClean="0"/>
              <a:t>					</a:t>
            </a:r>
            <a:r>
              <a:rPr lang="ru-RU" sz="2400" dirty="0" smtClean="0"/>
              <a:t>//"*" </a:t>
            </a:r>
            <a:r>
              <a:rPr lang="ru-RU" sz="2400" dirty="0"/>
              <a:t>- 0 и более </a:t>
            </a:r>
            <a:r>
              <a:rPr lang="ru-RU" sz="2400" dirty="0" smtClean="0"/>
              <a:t>раз</a:t>
            </a:r>
            <a:endParaRPr lang="ru-RU" sz="2400" dirty="0"/>
          </a:p>
          <a:p>
            <a:pPr marL="0" indent="0">
              <a:buNone/>
            </a:pP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smtClean="0"/>
              <a:t>b1 </a:t>
            </a:r>
            <a:r>
              <a:rPr lang="en-US" dirty="0"/>
              <a:t>=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b="1" dirty="0" err="1">
                <a:solidFill>
                  <a:srgbClr val="C00000"/>
                </a:solidFill>
              </a:rPr>
              <a:t>regex_match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, </a:t>
            </a:r>
            <a:r>
              <a:rPr lang="en-US" dirty="0" smtClean="0"/>
              <a:t>re1);//false</a:t>
            </a:r>
            <a:endParaRPr lang="ru-RU" dirty="0"/>
          </a:p>
          <a:p>
            <a:pPr marL="0" indent="0">
              <a:buNone/>
            </a:pPr>
            <a:r>
              <a:rPr lang="en-US" dirty="0" err="1" smtClean="0"/>
              <a:t>bool</a:t>
            </a:r>
            <a:r>
              <a:rPr lang="en-US" dirty="0" smtClean="0"/>
              <a:t> b2 </a:t>
            </a:r>
            <a:r>
              <a:rPr lang="en-US" dirty="0"/>
              <a:t>=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b="1" dirty="0" err="1">
                <a:solidFill>
                  <a:srgbClr val="C00000"/>
                </a:solidFill>
              </a:rPr>
              <a:t>regex_match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, </a:t>
            </a:r>
            <a:r>
              <a:rPr lang="en-US" dirty="0" smtClean="0"/>
              <a:t>re2); //true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34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Пример задания нечеткого правила </a:t>
            </a:r>
            <a:r>
              <a:rPr lang="ru-RU" sz="3200" dirty="0" smtClean="0"/>
              <a:t>поиска</a:t>
            </a:r>
            <a:r>
              <a:rPr lang="en-US" sz="3200" dirty="0" smtClean="0"/>
              <a:t> (</a:t>
            </a:r>
            <a:r>
              <a:rPr lang="ru-RU" sz="3200" dirty="0" smtClean="0"/>
              <a:t>использование </a:t>
            </a:r>
            <a:r>
              <a:rPr lang="en-US" sz="3200" dirty="0" smtClean="0"/>
              <a:t>‘.’ </a:t>
            </a:r>
            <a:r>
              <a:rPr lang="ru-RU" sz="3200" dirty="0" smtClean="0"/>
              <a:t>по прямому назначению</a:t>
            </a:r>
            <a:r>
              <a:rPr lang="en-US" sz="3200" dirty="0" smtClean="0"/>
              <a:t>)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char* </a:t>
            </a:r>
            <a:r>
              <a:rPr lang="en-US" dirty="0" err="1"/>
              <a:t>str</a:t>
            </a:r>
            <a:r>
              <a:rPr lang="en-US" dirty="0"/>
              <a:t> = "abc1</a:t>
            </a:r>
            <a:r>
              <a:rPr lang="en-US" b="1" dirty="0">
                <a:solidFill>
                  <a:srgbClr val="C00000"/>
                </a:solidFill>
              </a:rPr>
              <a:t>.qwerty</a:t>
            </a:r>
            <a:r>
              <a:rPr lang="en-US" dirty="0"/>
              <a:t>xyz</a:t>
            </a:r>
            <a:r>
              <a:rPr lang="en-US" dirty="0" smtClean="0"/>
              <a:t>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std</a:t>
            </a:r>
            <a:r>
              <a:rPr lang="en-US" dirty="0"/>
              <a:t>::regex </a:t>
            </a:r>
            <a:r>
              <a:rPr lang="en-US" dirty="0" smtClean="0"/>
              <a:t>re(".*</a:t>
            </a:r>
            <a:r>
              <a:rPr lang="en-US" b="1" dirty="0" smtClean="0">
                <a:solidFill>
                  <a:srgbClr val="C00000"/>
                </a:solidFill>
              </a:rPr>
              <a:t>\\.</a:t>
            </a:r>
            <a:r>
              <a:rPr lang="en-US" b="1" dirty="0"/>
              <a:t>qwerty</a:t>
            </a:r>
            <a:r>
              <a:rPr lang="en-US" dirty="0"/>
              <a:t>.*");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//или </a:t>
            </a:r>
            <a:r>
              <a:rPr lang="en-US" dirty="0" err="1"/>
              <a:t>std</a:t>
            </a:r>
            <a:r>
              <a:rPr lang="en-US" dirty="0"/>
              <a:t>::regex </a:t>
            </a:r>
            <a:r>
              <a:rPr lang="en-US" dirty="0" smtClean="0"/>
              <a:t>re(</a:t>
            </a:r>
            <a:r>
              <a:rPr lang="en-US" b="1" dirty="0" smtClean="0"/>
              <a:t>R</a:t>
            </a:r>
            <a:r>
              <a:rPr lang="en-US" dirty="0" smtClean="0"/>
              <a:t>"(.*</a:t>
            </a:r>
            <a:r>
              <a:rPr lang="en-US" b="1" dirty="0" smtClean="0">
                <a:solidFill>
                  <a:srgbClr val="C00000"/>
                </a:solidFill>
              </a:rPr>
              <a:t>\.</a:t>
            </a:r>
            <a:r>
              <a:rPr lang="en-US" b="1" dirty="0"/>
              <a:t>qwerty</a:t>
            </a:r>
            <a:r>
              <a:rPr lang="en-US" dirty="0" smtClean="0"/>
              <a:t>.*)"); 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bool</a:t>
            </a:r>
            <a:r>
              <a:rPr lang="en-US" dirty="0" smtClean="0"/>
              <a:t> b </a:t>
            </a:r>
            <a:r>
              <a:rPr lang="en-US" dirty="0"/>
              <a:t>=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regex_match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, </a:t>
            </a:r>
            <a:r>
              <a:rPr lang="en-US" dirty="0" smtClean="0"/>
              <a:t>re);</a:t>
            </a:r>
            <a:r>
              <a:rPr lang="ru-RU" dirty="0" smtClean="0"/>
              <a:t> </a:t>
            </a:r>
            <a:r>
              <a:rPr lang="en-US" dirty="0" smtClean="0"/>
              <a:t>//true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298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 smtClean="0"/>
              <a:t>Назначение некоторых </a:t>
            </a:r>
            <a:r>
              <a:rPr lang="ru-RU" sz="4000" b="1" i="1" dirty="0" err="1" smtClean="0"/>
              <a:t>wildcard</a:t>
            </a:r>
            <a:r>
              <a:rPr lang="ru-RU" sz="4000" b="1" i="1" dirty="0" smtClean="0"/>
              <a:t> </a:t>
            </a:r>
            <a:r>
              <a:rPr lang="ru-RU" sz="4000" b="1" i="1" dirty="0" err="1" smtClean="0"/>
              <a:t>characters</a:t>
            </a:r>
            <a:r>
              <a:rPr lang="ru-RU" sz="4000" dirty="0" smtClean="0"/>
              <a:t> </a:t>
            </a:r>
            <a:r>
              <a:rPr lang="en-US" sz="4000" dirty="0" smtClean="0"/>
              <a:t>‘</a:t>
            </a:r>
            <a:r>
              <a:rPr lang="ru-RU" sz="4000" dirty="0"/>
              <a:t>?</a:t>
            </a:r>
            <a:r>
              <a:rPr lang="en-US" sz="4000" dirty="0" smtClean="0"/>
              <a:t>’ </a:t>
            </a:r>
            <a:r>
              <a:rPr lang="ru-RU" sz="4000" dirty="0" smtClean="0"/>
              <a:t>и </a:t>
            </a:r>
            <a:r>
              <a:rPr lang="en-US" sz="4000" dirty="0" smtClean="0"/>
              <a:t>‘</a:t>
            </a:r>
            <a:r>
              <a:rPr lang="ru-RU" sz="4000" dirty="0" smtClean="0"/>
              <a:t>+</a:t>
            </a:r>
            <a:r>
              <a:rPr lang="en-US" sz="4000" dirty="0" smtClean="0"/>
              <a:t>’</a:t>
            </a:r>
            <a:r>
              <a:rPr lang="ru-RU" dirty="0" smtClean="0"/>
              <a:t> 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24291"/>
              </p:ext>
            </p:extLst>
          </p:nvPr>
        </p:nvGraphicFramePr>
        <p:xfrm>
          <a:off x="457200" y="1600200"/>
          <a:ext cx="8229600" cy="4376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552"/>
                <a:gridCol w="3024336"/>
                <a:gridCol w="3322712"/>
              </a:tblGrid>
              <a:tr h="820688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/>
                        <a:t>Символ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/>
                        <a:t>Число повторений 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/>
                        <a:t>Пример</a:t>
                      </a:r>
                      <a:endParaRPr lang="ru-RU" sz="3600" dirty="0"/>
                    </a:p>
                  </a:txBody>
                  <a:tcPr/>
                </a:tc>
              </a:tr>
              <a:tr h="159370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?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ноль или одно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“</a:t>
                      </a:r>
                      <a:r>
                        <a:rPr lang="en-US" sz="3200" dirty="0" err="1" smtClean="0"/>
                        <a:t>ab?</a:t>
                      </a:r>
                      <a:r>
                        <a:rPr lang="en-US" sz="3200" baseline="0" dirty="0" err="1" smtClean="0"/>
                        <a:t>c</a:t>
                      </a:r>
                      <a:r>
                        <a:rPr lang="en-US" sz="3200" dirty="0" smtClean="0"/>
                        <a:t>”</a:t>
                      </a:r>
                      <a:endParaRPr lang="ru-RU" sz="3200" dirty="0"/>
                    </a:p>
                  </a:txBody>
                  <a:tcPr/>
                </a:tc>
              </a:tr>
              <a:tr h="159370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одно и более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“</a:t>
                      </a:r>
                      <a:r>
                        <a:rPr lang="en-US" sz="3200" dirty="0" err="1" smtClean="0"/>
                        <a:t>ab+</a:t>
                      </a:r>
                      <a:r>
                        <a:rPr lang="en-US" sz="3200" baseline="0" dirty="0" err="1" smtClean="0"/>
                        <a:t>c</a:t>
                      </a:r>
                      <a:r>
                        <a:rPr lang="en-US" sz="3200" dirty="0" smtClean="0"/>
                        <a:t>”</a:t>
                      </a:r>
                      <a:endParaRPr lang="ru-RU" sz="3200" dirty="0" smtClean="0"/>
                    </a:p>
                    <a:p>
                      <a:pPr algn="ctr"/>
                      <a:endParaRPr lang="ru-RU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101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задания нечеткого правила поиска</a:t>
            </a:r>
            <a:r>
              <a:rPr lang="en-US" dirty="0" smtClean="0"/>
              <a:t> </a:t>
            </a:r>
            <a:r>
              <a:rPr lang="ru-RU" dirty="0" smtClean="0"/>
              <a:t>с использованием </a:t>
            </a:r>
            <a:r>
              <a:rPr lang="en-US" dirty="0" smtClean="0"/>
              <a:t>‘</a:t>
            </a:r>
            <a:r>
              <a:rPr lang="en-US" dirty="0"/>
              <a:t>?</a:t>
            </a:r>
            <a:r>
              <a:rPr lang="en-US" dirty="0" smtClean="0"/>
              <a:t>’ </a:t>
            </a:r>
            <a:r>
              <a:rPr lang="ru-RU" dirty="0" smtClean="0"/>
              <a:t>и </a:t>
            </a:r>
            <a:r>
              <a:rPr lang="en-US" dirty="0" smtClean="0"/>
              <a:t>‘+’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char* </a:t>
            </a:r>
            <a:r>
              <a:rPr lang="en-US" dirty="0" err="1"/>
              <a:t>str</a:t>
            </a:r>
            <a:r>
              <a:rPr lang="en-US" dirty="0"/>
              <a:t> = "</a:t>
            </a:r>
            <a:r>
              <a:rPr lang="en-US" dirty="0" err="1"/>
              <a:t>qweeerty</a:t>
            </a:r>
            <a:r>
              <a:rPr lang="en-US" dirty="0"/>
              <a:t>";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std</a:t>
            </a:r>
            <a:r>
              <a:rPr lang="en-US" dirty="0"/>
              <a:t>::regex re1("</a:t>
            </a:r>
            <a:r>
              <a:rPr lang="en-US" dirty="0" err="1"/>
              <a:t>w</a:t>
            </a:r>
            <a:r>
              <a:rPr lang="en-US" b="1" dirty="0" err="1"/>
              <a:t>e</a:t>
            </a:r>
            <a:r>
              <a:rPr lang="en-US" dirty="0" err="1">
                <a:solidFill>
                  <a:srgbClr val="FF0000"/>
                </a:solidFill>
              </a:rPr>
              <a:t>?</a:t>
            </a:r>
            <a:r>
              <a:rPr lang="en-US" dirty="0" err="1"/>
              <a:t>r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 err="1"/>
              <a:t>std</a:t>
            </a:r>
            <a:r>
              <a:rPr lang="en-US" dirty="0"/>
              <a:t>::regex re2("</a:t>
            </a:r>
            <a:r>
              <a:rPr lang="en-US" dirty="0" err="1"/>
              <a:t>w</a:t>
            </a:r>
            <a:r>
              <a:rPr lang="en-US" b="1" dirty="0" err="1"/>
              <a:t>e</a:t>
            </a:r>
            <a:r>
              <a:rPr lang="en-US" dirty="0" err="1">
                <a:solidFill>
                  <a:srgbClr val="FF0000"/>
                </a:solidFill>
              </a:rPr>
              <a:t>+</a:t>
            </a:r>
            <a:r>
              <a:rPr lang="en-US" dirty="0" err="1"/>
              <a:t>r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 err="1"/>
              <a:t>std</a:t>
            </a:r>
            <a:r>
              <a:rPr lang="en-US" dirty="0"/>
              <a:t>::regex re3("</a:t>
            </a:r>
            <a:r>
              <a:rPr lang="en-US" dirty="0" err="1"/>
              <a:t>r</a:t>
            </a:r>
            <a:r>
              <a:rPr lang="en-US" b="1" dirty="0" err="1"/>
              <a:t>v</a:t>
            </a:r>
            <a:r>
              <a:rPr lang="en-US" dirty="0" err="1">
                <a:solidFill>
                  <a:srgbClr val="FF0000"/>
                </a:solidFill>
              </a:rPr>
              <a:t>?</a:t>
            </a:r>
            <a:r>
              <a:rPr lang="en-US" dirty="0" err="1"/>
              <a:t>t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bool</a:t>
            </a:r>
            <a:r>
              <a:rPr lang="en-US" dirty="0"/>
              <a:t> b1 =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regex_search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, re1); //false</a:t>
            </a:r>
          </a:p>
          <a:p>
            <a:pPr marL="0" indent="0">
              <a:buNone/>
            </a:pPr>
            <a:r>
              <a:rPr lang="en-US" dirty="0" err="1"/>
              <a:t>bool</a:t>
            </a:r>
            <a:r>
              <a:rPr lang="en-US" dirty="0"/>
              <a:t> b2 =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regex_search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, re2); //true</a:t>
            </a:r>
          </a:p>
          <a:p>
            <a:pPr marL="0" indent="0">
              <a:buNone/>
            </a:pPr>
            <a:r>
              <a:rPr lang="en-US" dirty="0" err="1"/>
              <a:t>bool</a:t>
            </a:r>
            <a:r>
              <a:rPr lang="en-US" dirty="0"/>
              <a:t> b3 =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regex_search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, re3); //true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668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задания нечеткого правила поиска. Использование группировки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char* str1 = "</a:t>
            </a:r>
            <a:r>
              <a:rPr lang="en-US" dirty="0" err="1"/>
              <a:t>abc</a:t>
            </a:r>
            <a:r>
              <a:rPr lang="en-US" dirty="0"/>
              <a:t> </a:t>
            </a:r>
            <a:r>
              <a:rPr lang="en-US" b="1" dirty="0"/>
              <a:t>m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b="1" dirty="0"/>
              <a:t>n</a:t>
            </a:r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char* str2 = "</a:t>
            </a:r>
            <a:r>
              <a:rPr lang="en-US" dirty="0" err="1"/>
              <a:t>abc</a:t>
            </a:r>
            <a:r>
              <a:rPr lang="en-US" dirty="0"/>
              <a:t> </a:t>
            </a:r>
            <a:r>
              <a:rPr lang="en-US" b="1" dirty="0"/>
              <a:t>m</a:t>
            </a:r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b="1" dirty="0"/>
              <a:t>n</a:t>
            </a:r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fr-FR" dirty="0"/>
              <a:t>const char* str3 = "abc </a:t>
            </a:r>
            <a:r>
              <a:rPr lang="fr-FR" b="1" dirty="0"/>
              <a:t>m</a:t>
            </a:r>
            <a:r>
              <a:rPr lang="fr-FR" b="1" dirty="0">
                <a:solidFill>
                  <a:srgbClr val="C00000"/>
                </a:solidFill>
              </a:rPr>
              <a:t>o</a:t>
            </a:r>
            <a:r>
              <a:rPr lang="fr-FR" b="1" dirty="0"/>
              <a:t>n</a:t>
            </a:r>
            <a:r>
              <a:rPr lang="fr-FR" dirty="0"/>
              <a:t> def";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std</a:t>
            </a:r>
            <a:r>
              <a:rPr lang="en-US" dirty="0"/>
              <a:t>::regex re</a:t>
            </a:r>
            <a:r>
              <a:rPr lang="en-US" dirty="0" smtClean="0"/>
              <a:t>("</a:t>
            </a:r>
            <a:r>
              <a:rPr lang="en-US" b="1" dirty="0">
                <a:solidFill>
                  <a:srgbClr val="C00000"/>
                </a:solidFill>
              </a:rPr>
              <a:t>m(</a:t>
            </a:r>
            <a:r>
              <a:rPr lang="en-US" b="1" dirty="0" err="1">
                <a:solidFill>
                  <a:srgbClr val="C00000"/>
                </a:solidFill>
              </a:rPr>
              <a:t>a|i|o</a:t>
            </a:r>
            <a:r>
              <a:rPr lang="en-US" b="1" dirty="0">
                <a:solidFill>
                  <a:srgbClr val="C00000"/>
                </a:solidFill>
              </a:rPr>
              <a:t>)n</a:t>
            </a:r>
            <a:r>
              <a:rPr lang="en-US" dirty="0" smtClean="0"/>
              <a:t>");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bool</a:t>
            </a:r>
            <a:r>
              <a:rPr lang="en-US" dirty="0"/>
              <a:t> b1 =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regex_search</a:t>
            </a:r>
            <a:r>
              <a:rPr lang="en-US" dirty="0"/>
              <a:t>(str1, re); //true</a:t>
            </a:r>
          </a:p>
          <a:p>
            <a:pPr marL="0" indent="0">
              <a:buNone/>
            </a:pPr>
            <a:r>
              <a:rPr lang="en-US" dirty="0" err="1"/>
              <a:t>bool</a:t>
            </a:r>
            <a:r>
              <a:rPr lang="en-US" dirty="0"/>
              <a:t> b2 =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regex_search</a:t>
            </a:r>
            <a:r>
              <a:rPr lang="en-US" dirty="0"/>
              <a:t>(str2, re); //true</a:t>
            </a:r>
          </a:p>
          <a:p>
            <a:pPr marL="0" indent="0">
              <a:buNone/>
            </a:pPr>
            <a:r>
              <a:rPr lang="en-US" dirty="0" err="1"/>
              <a:t>bool</a:t>
            </a:r>
            <a:r>
              <a:rPr lang="en-US" dirty="0"/>
              <a:t> b3 =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regex_search</a:t>
            </a:r>
            <a:r>
              <a:rPr lang="en-US" dirty="0"/>
              <a:t>(str3, re); //true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290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диапазона</a:t>
            </a:r>
            <a:r>
              <a:rPr lang="en-US" dirty="0" smtClean="0"/>
              <a:t> []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Примеры: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[0123456789] </a:t>
            </a:r>
            <a:r>
              <a:rPr lang="ru-RU" dirty="0" smtClean="0"/>
              <a:t>или </a:t>
            </a:r>
            <a:r>
              <a:rPr lang="en-US" dirty="0" smtClean="0"/>
              <a:t>[0-9]– </a:t>
            </a:r>
            <a:r>
              <a:rPr lang="ru-RU" dirty="0" smtClean="0"/>
              <a:t>одна из цифр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aeio</a:t>
            </a:r>
            <a:r>
              <a:rPr lang="en-US" dirty="0" smtClean="0"/>
              <a:t>] – </a:t>
            </a:r>
            <a:r>
              <a:rPr lang="ru-RU" dirty="0" smtClean="0"/>
              <a:t>одна из перечисленных букв</a:t>
            </a:r>
          </a:p>
          <a:p>
            <a:r>
              <a:rPr lang="ru-RU" dirty="0"/>
              <a:t>[,.:;] </a:t>
            </a:r>
            <a:r>
              <a:rPr lang="ru-RU" dirty="0" smtClean="0"/>
              <a:t> - один из символов</a:t>
            </a:r>
            <a:r>
              <a:rPr lang="en-US" dirty="0" smtClean="0"/>
              <a:t>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400" dirty="0" smtClean="0"/>
              <a:t>Замечание: </a:t>
            </a:r>
            <a:r>
              <a:rPr lang="en-US" sz="2400" dirty="0" smtClean="0"/>
              <a:t>[.]</a:t>
            </a:r>
            <a:r>
              <a:rPr lang="ru-RU" sz="2400" dirty="0" smtClean="0"/>
              <a:t> утрачивает </a:t>
            </a:r>
            <a:r>
              <a:rPr lang="ru-RU" sz="2400" dirty="0"/>
              <a:t>свой особый статус и обозначает не "любой символ", а собственно символ "точка"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294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Символьные классы (некоторые)</a:t>
            </a:r>
            <a:br>
              <a:rPr lang="ru-RU" dirty="0" smtClean="0"/>
            </a:br>
            <a:r>
              <a:rPr lang="ru-RU" dirty="0" smtClean="0"/>
              <a:t>альтернатива диапазону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997749"/>
              </p:ext>
            </p:extLst>
          </p:nvPr>
        </p:nvGraphicFramePr>
        <p:xfrm>
          <a:off x="457200" y="1600200"/>
          <a:ext cx="8229600" cy="4787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772852">
                <a:tc>
                  <a:txBody>
                    <a:bodyPr/>
                    <a:lstStyle/>
                    <a:p>
                      <a:r>
                        <a:rPr lang="ru-RU" dirty="0" smtClean="0"/>
                        <a:t>Обозначение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Эквивалент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Соответствующая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escape-</a:t>
                      </a:r>
                      <a:r>
                        <a:rPr lang="ru-RU" baseline="0" dirty="0" smtClean="0"/>
                        <a:t>последовательность</a:t>
                      </a:r>
                      <a:endParaRPr lang="ru-RU" dirty="0"/>
                    </a:p>
                  </a:txBody>
                  <a:tcPr/>
                </a:tc>
              </a:tr>
              <a:tr h="7728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[[:alpha:]]</a:t>
                      </a:r>
                      <a:endParaRPr lang="ru-RU" sz="2400" dirty="0" smtClean="0"/>
                    </a:p>
                    <a:p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[A-</a:t>
                      </a:r>
                      <a:r>
                        <a:rPr lang="en-US" sz="2400" dirty="0" err="1" smtClean="0"/>
                        <a:t>Za</a:t>
                      </a:r>
                      <a:r>
                        <a:rPr lang="en-US" sz="2400" dirty="0" smtClean="0"/>
                        <a:t>-z]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/>
                    </a:p>
                  </a:txBody>
                  <a:tcPr/>
                </a:tc>
              </a:tr>
              <a:tr h="7728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[[:digit:]] </a:t>
                      </a:r>
                      <a:r>
                        <a:rPr lang="ru-RU" sz="2400" dirty="0" smtClean="0"/>
                        <a:t>или</a:t>
                      </a:r>
                      <a:r>
                        <a:rPr lang="ru-RU" sz="2400" baseline="0" dirty="0" smtClean="0"/>
                        <a:t> </a:t>
                      </a:r>
                      <a:r>
                        <a:rPr lang="en-US" sz="2400" dirty="0" smtClean="0"/>
                        <a:t>[[:d:]]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[0-9]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\</a:t>
                      </a:r>
                      <a:r>
                        <a:rPr lang="en-US" sz="2400" dirty="0" smtClean="0"/>
                        <a:t>d</a:t>
                      </a:r>
                      <a:endParaRPr lang="ru-RU" sz="2400" dirty="0"/>
                    </a:p>
                  </a:txBody>
                  <a:tcPr/>
                </a:tc>
              </a:tr>
              <a:tr h="7728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[[:space:]] </a:t>
                      </a:r>
                      <a:r>
                        <a:rPr lang="ru-RU" sz="2400" dirty="0" smtClean="0"/>
                        <a:t>или</a:t>
                      </a:r>
                      <a:r>
                        <a:rPr lang="ru-RU" sz="2400" baseline="0" dirty="0" smtClean="0"/>
                        <a:t> </a:t>
                      </a:r>
                      <a:r>
                        <a:rPr lang="en-US" sz="2400" dirty="0" smtClean="0"/>
                        <a:t>[[:s:]]</a:t>
                      </a:r>
                      <a:endParaRPr lang="ru-RU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\s</a:t>
                      </a:r>
                      <a:endParaRPr lang="ru-RU" sz="2400" dirty="0"/>
                    </a:p>
                  </a:txBody>
                  <a:tcPr/>
                </a:tc>
              </a:tr>
              <a:tr h="7728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[[:w:]]</a:t>
                      </a:r>
                      <a:endParaRPr lang="ru-RU" sz="2400" dirty="0" smtClean="0"/>
                    </a:p>
                    <a:p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[[:alpha:][:digit:]_ ]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\w</a:t>
                      </a:r>
                      <a:endParaRPr lang="ru-RU" sz="2400" dirty="0"/>
                    </a:p>
                  </a:txBody>
                  <a:tcPr/>
                </a:tc>
              </a:tr>
              <a:tr h="7728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[[:</a:t>
                      </a:r>
                      <a:r>
                        <a:rPr lang="en-US" sz="2400" dirty="0" err="1" smtClean="0"/>
                        <a:t>alnum</a:t>
                      </a:r>
                      <a:r>
                        <a:rPr lang="en-US" sz="2400" dirty="0" smtClean="0"/>
                        <a:t>:]]</a:t>
                      </a:r>
                      <a:endParaRPr lang="ru-RU" sz="2400" dirty="0" smtClean="0"/>
                    </a:p>
                    <a:p>
                      <a:endParaRPr lang="ru-RU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[[:alpha:][:digit:] ]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71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 помощью регулярных выражений: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основная функция </a:t>
            </a:r>
            <a:r>
              <a:rPr lang="ru-RU" sz="2200" dirty="0" smtClean="0"/>
              <a:t>(на ней основаны все вспомогательные)</a:t>
            </a:r>
            <a:r>
              <a:rPr lang="ru-RU" dirty="0" smtClean="0"/>
              <a:t> - поиск </a:t>
            </a:r>
            <a:r>
              <a:rPr lang="ru-RU" dirty="0"/>
              <a:t>в тексте </a:t>
            </a:r>
            <a:r>
              <a:rPr lang="ru-RU" dirty="0" smtClean="0"/>
              <a:t>подстрок, соответствующих регулярному выражению</a:t>
            </a:r>
          </a:p>
          <a:p>
            <a:r>
              <a:rPr lang="ru-RU" dirty="0" smtClean="0"/>
              <a:t>дополнительные функции:</a:t>
            </a:r>
          </a:p>
          <a:p>
            <a:pPr lvl="1"/>
            <a:r>
              <a:rPr lang="ru-RU" dirty="0" smtClean="0"/>
              <a:t>позволяют </a:t>
            </a:r>
            <a:r>
              <a:rPr lang="ru-RU" dirty="0"/>
              <a:t>получить найденные данные в виде массива </a:t>
            </a:r>
            <a:r>
              <a:rPr lang="ru-RU" dirty="0" smtClean="0"/>
              <a:t>строк </a:t>
            </a:r>
          </a:p>
          <a:p>
            <a:pPr lvl="1"/>
            <a:r>
              <a:rPr lang="ru-RU" dirty="0" smtClean="0"/>
              <a:t>произвести </a:t>
            </a:r>
            <a:r>
              <a:rPr lang="ru-RU" dirty="0"/>
              <a:t>замену в тексте по шаблону, </a:t>
            </a:r>
            <a:endParaRPr lang="ru-RU" dirty="0" smtClean="0"/>
          </a:p>
          <a:p>
            <a:pPr lvl="1"/>
            <a:r>
              <a:rPr lang="ru-RU" dirty="0" smtClean="0"/>
              <a:t>проверить – соответствует строка требуемому формату</a:t>
            </a:r>
          </a:p>
          <a:p>
            <a:pPr lvl="1"/>
            <a:r>
              <a:rPr lang="ru-RU" dirty="0" smtClean="0"/>
              <a:t>разбить строку на подстроки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358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Использование символьных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char* str1 = "</a:t>
            </a:r>
            <a:r>
              <a:rPr lang="en-US" dirty="0" err="1"/>
              <a:t>abcqwertyxyz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char* str2 = "abcq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wertyxyz";</a:t>
            </a:r>
          </a:p>
          <a:p>
            <a:pPr marL="0" indent="0">
              <a:buNone/>
            </a:pPr>
            <a:r>
              <a:rPr lang="en-US" dirty="0" err="1"/>
              <a:t>std</a:t>
            </a:r>
            <a:r>
              <a:rPr lang="en-US" dirty="0"/>
              <a:t>::regex re("[[:alpha:]]+");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  <a:p>
            <a:pPr marL="0" indent="0">
              <a:buNone/>
            </a:pPr>
            <a:r>
              <a:rPr lang="en-US" dirty="0" err="1"/>
              <a:t>bool</a:t>
            </a:r>
            <a:r>
              <a:rPr lang="en-US" dirty="0"/>
              <a:t> b1 =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regex_match</a:t>
            </a:r>
            <a:r>
              <a:rPr lang="en-US" dirty="0"/>
              <a:t>(str1, re); //true</a:t>
            </a:r>
          </a:p>
          <a:p>
            <a:pPr marL="0" indent="0">
              <a:buNone/>
            </a:pPr>
            <a:r>
              <a:rPr lang="en-US" dirty="0" err="1"/>
              <a:t>bool</a:t>
            </a:r>
            <a:r>
              <a:rPr lang="en-US" dirty="0"/>
              <a:t> b2 =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regex_match</a:t>
            </a:r>
            <a:r>
              <a:rPr lang="en-US" dirty="0"/>
              <a:t>(str2, re); //false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789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</a:t>
            </a:r>
            <a:r>
              <a:rPr lang="ru-RU" dirty="0" smtClean="0"/>
              <a:t>Инверсия</a:t>
            </a:r>
            <a:r>
              <a:rPr lang="en-US" dirty="0" smtClean="0"/>
              <a:t>”</a:t>
            </a:r>
            <a:r>
              <a:rPr lang="ru-RU" dirty="0" smtClean="0"/>
              <a:t> набора – </a:t>
            </a:r>
            <a:r>
              <a:rPr lang="en-US" b="1" dirty="0" smtClean="0"/>
              <a:t>‘^’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dirty="0" smtClean="0"/>
              <a:t>(ни один из символов/набора)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char* str1 = "</a:t>
            </a:r>
            <a:r>
              <a:rPr lang="en-US" dirty="0" err="1"/>
              <a:t>abc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char* str2 = "abc123";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std</a:t>
            </a:r>
            <a:r>
              <a:rPr lang="en-US" dirty="0"/>
              <a:t>::regex re</a:t>
            </a:r>
            <a:r>
              <a:rPr lang="en-US" dirty="0" smtClean="0"/>
              <a:t>("</a:t>
            </a:r>
            <a:r>
              <a:rPr lang="en-US" b="1" dirty="0" smtClean="0">
                <a:solidFill>
                  <a:srgbClr val="C00000"/>
                </a:solidFill>
              </a:rPr>
              <a:t>[^</a:t>
            </a:r>
            <a:r>
              <a:rPr lang="ru-RU" b="1" dirty="0" smtClean="0">
                <a:solidFill>
                  <a:srgbClr val="C00000"/>
                </a:solidFill>
              </a:rPr>
              <a:t>0-9</a:t>
            </a:r>
            <a:r>
              <a:rPr lang="en-US" b="1" dirty="0" smtClean="0">
                <a:solidFill>
                  <a:srgbClr val="C00000"/>
                </a:solidFill>
              </a:rPr>
              <a:t>]*</a:t>
            </a:r>
            <a:r>
              <a:rPr lang="en-US" dirty="0" smtClean="0"/>
              <a:t>"); //</a:t>
            </a:r>
            <a:r>
              <a:rPr lang="ru-RU" dirty="0" smtClean="0"/>
              <a:t>или </a:t>
            </a:r>
            <a:r>
              <a:rPr lang="en-US" dirty="0"/>
              <a:t>"</a:t>
            </a:r>
            <a:r>
              <a:rPr lang="en-US" b="1" dirty="0">
                <a:solidFill>
                  <a:srgbClr val="C00000"/>
                </a:solidFill>
              </a:rPr>
              <a:t>[^[:digit:]]*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bool</a:t>
            </a:r>
            <a:r>
              <a:rPr lang="en-US" dirty="0"/>
              <a:t> b1 =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regex_match</a:t>
            </a:r>
            <a:r>
              <a:rPr lang="en-US" dirty="0"/>
              <a:t>(str1, re); //true</a:t>
            </a:r>
          </a:p>
          <a:p>
            <a:pPr marL="0" indent="0">
              <a:buNone/>
            </a:pPr>
            <a:r>
              <a:rPr lang="en-US" dirty="0" err="1"/>
              <a:t>bool</a:t>
            </a:r>
            <a:r>
              <a:rPr lang="en-US" dirty="0"/>
              <a:t> b2 =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regex_match</a:t>
            </a:r>
            <a:r>
              <a:rPr lang="en-US" dirty="0"/>
              <a:t>(str2, re); //false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843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Для более сложных задач поиска – шаблон класса </a:t>
            </a: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b="1" dirty="0" err="1"/>
              <a:t>match_results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содержит массив объектов класса </a:t>
            </a:r>
            <a:r>
              <a:rPr lang="en-US" dirty="0" err="1" smtClean="0"/>
              <a:t>sub_match</a:t>
            </a:r>
            <a:endParaRPr lang="en-US" dirty="0" smtClean="0"/>
          </a:p>
          <a:p>
            <a:r>
              <a:rPr lang="en-US" dirty="0" err="1" smtClean="0"/>
              <a:t>sub_match</a:t>
            </a:r>
            <a:r>
              <a:rPr lang="ru-RU" dirty="0" smtClean="0"/>
              <a:t> - содержит итераторы </a:t>
            </a:r>
            <a:r>
              <a:rPr lang="ru-RU" dirty="0"/>
              <a:t>на начало и конец найденного соответствия в </a:t>
            </a:r>
            <a:r>
              <a:rPr lang="ru-RU" dirty="0" smtClean="0"/>
              <a:t>строке</a:t>
            </a:r>
          </a:p>
          <a:p>
            <a:r>
              <a:rPr lang="ru-RU" dirty="0" smtClean="0"/>
              <a:t>смысл результата:</a:t>
            </a:r>
            <a:br>
              <a:rPr lang="ru-RU" dirty="0" smtClean="0"/>
            </a:br>
            <a:r>
              <a:rPr lang="en-US" dirty="0" err="1" smtClean="0"/>
              <a:t>match_results</a:t>
            </a:r>
            <a:r>
              <a:rPr lang="en-US" dirty="0" smtClean="0"/>
              <a:t>[0] = </a:t>
            </a:r>
            <a:r>
              <a:rPr lang="ru-RU" dirty="0" smtClean="0"/>
              <a:t>совпадение в целом</a:t>
            </a:r>
            <a:br>
              <a:rPr lang="ru-RU" dirty="0" smtClean="0"/>
            </a:br>
            <a:r>
              <a:rPr lang="en-US" dirty="0" err="1" smtClean="0"/>
              <a:t>match_results</a:t>
            </a:r>
            <a:r>
              <a:rPr lang="en-US" dirty="0" smtClean="0"/>
              <a:t>[</a:t>
            </a:r>
            <a:r>
              <a:rPr lang="ru-RU" dirty="0" smtClean="0"/>
              <a:t>1</a:t>
            </a:r>
            <a:r>
              <a:rPr lang="en-US" dirty="0" smtClean="0"/>
              <a:t>]</a:t>
            </a:r>
            <a:r>
              <a:rPr lang="ru-RU" dirty="0" smtClean="0"/>
              <a:t>, </a:t>
            </a:r>
            <a:r>
              <a:rPr lang="en-US" dirty="0" err="1" smtClean="0"/>
              <a:t>match_results</a:t>
            </a:r>
            <a:r>
              <a:rPr lang="en-US" dirty="0" smtClean="0"/>
              <a:t>[</a:t>
            </a:r>
            <a:r>
              <a:rPr lang="ru-RU" dirty="0" smtClean="0"/>
              <a:t>2</a:t>
            </a:r>
            <a:r>
              <a:rPr lang="en-US" dirty="0" smtClean="0"/>
              <a:t>]</a:t>
            </a:r>
            <a:r>
              <a:rPr lang="ru-RU" dirty="0" smtClean="0"/>
              <a:t> – соответствие заданным группам</a:t>
            </a:r>
            <a:endParaRPr lang="en-US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6464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Специализации шаблона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match_results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match_results</a:t>
            </a:r>
            <a:r>
              <a:rPr lang="en-US" dirty="0"/>
              <a:t>&lt;</a:t>
            </a:r>
            <a:r>
              <a:rPr lang="en-US" dirty="0" err="1"/>
              <a:t>const</a:t>
            </a:r>
            <a:r>
              <a:rPr lang="en-US" dirty="0"/>
              <a:t> char*&gt; </a:t>
            </a:r>
            <a:r>
              <a:rPr lang="en-US" b="1" dirty="0" err="1">
                <a:solidFill>
                  <a:srgbClr val="C00000"/>
                </a:solidFill>
              </a:rPr>
              <a:t>cmatch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/>
              <a:t>match_results</a:t>
            </a:r>
            <a:r>
              <a:rPr lang="en-US" dirty="0"/>
              <a:t>&lt;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wchar_t</a:t>
            </a:r>
            <a:r>
              <a:rPr lang="en-US" dirty="0"/>
              <a:t>*&gt; </a:t>
            </a:r>
            <a:r>
              <a:rPr lang="en-US" b="1" dirty="0" err="1">
                <a:solidFill>
                  <a:srgbClr val="C00000"/>
                </a:solidFill>
              </a:rPr>
              <a:t>wcmatch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/>
              <a:t>match_results</a:t>
            </a:r>
            <a:r>
              <a:rPr lang="en-US" dirty="0"/>
              <a:t>&lt;string::</a:t>
            </a:r>
            <a:r>
              <a:rPr lang="en-US" dirty="0" err="1"/>
              <a:t>const_iterator</a:t>
            </a:r>
            <a:r>
              <a:rPr lang="en-US" dirty="0"/>
              <a:t>&gt; </a:t>
            </a:r>
            <a:r>
              <a:rPr lang="en-US" b="1" dirty="0" err="1">
                <a:solidFill>
                  <a:srgbClr val="C00000"/>
                </a:solidFill>
              </a:rPr>
              <a:t>smatch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/>
              <a:t>match_results</a:t>
            </a:r>
            <a:r>
              <a:rPr lang="en-US" dirty="0"/>
              <a:t>&lt;</a:t>
            </a:r>
            <a:r>
              <a:rPr lang="en-US" dirty="0" err="1"/>
              <a:t>wstring</a:t>
            </a:r>
            <a:r>
              <a:rPr lang="en-US" dirty="0"/>
              <a:t>::</a:t>
            </a:r>
            <a:r>
              <a:rPr lang="en-US" dirty="0" err="1"/>
              <a:t>const_iterator</a:t>
            </a:r>
            <a:r>
              <a:rPr lang="en-US" dirty="0"/>
              <a:t>&gt; </a:t>
            </a:r>
            <a:r>
              <a:rPr lang="en-US" b="1" dirty="0" err="1">
                <a:solidFill>
                  <a:srgbClr val="C00000"/>
                </a:solidFill>
              </a:rPr>
              <a:t>wsmatch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3717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Сколько </a:t>
            </a:r>
            <a:r>
              <a:rPr lang="ru-RU" dirty="0"/>
              <a:t>раз встречается </a:t>
            </a:r>
            <a:r>
              <a:rPr lang="ru-RU" dirty="0" smtClean="0"/>
              <a:t>образец </a:t>
            </a:r>
            <a:r>
              <a:rPr lang="ru-RU" dirty="0"/>
              <a:t>в </a:t>
            </a:r>
            <a:r>
              <a:rPr lang="ru-RU" dirty="0" smtClean="0"/>
              <a:t>строке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char* </a:t>
            </a:r>
            <a:r>
              <a:rPr lang="en-US" dirty="0" err="1"/>
              <a:t>str</a:t>
            </a:r>
            <a:r>
              <a:rPr lang="en-US" dirty="0"/>
              <a:t> = "abc1</a:t>
            </a:r>
            <a:r>
              <a:rPr lang="en-US" b="1" dirty="0">
                <a:solidFill>
                  <a:srgbClr val="C00000"/>
                </a:solidFill>
              </a:rPr>
              <a:t>qwerty</a:t>
            </a:r>
            <a:r>
              <a:rPr lang="en-US" dirty="0"/>
              <a:t>xyz</a:t>
            </a:r>
            <a:r>
              <a:rPr lang="en-US" b="1" dirty="0">
                <a:solidFill>
                  <a:srgbClr val="C00000"/>
                </a:solidFill>
              </a:rPr>
              <a:t>qwerty</a:t>
            </a:r>
            <a:r>
              <a:rPr lang="en-US" dirty="0"/>
              <a:t> </a:t>
            </a:r>
            <a:r>
              <a:rPr lang="en-US" dirty="0" smtClean="0"/>
              <a:t>22</a:t>
            </a:r>
            <a:r>
              <a:rPr lang="en-US" b="1" dirty="0" smtClean="0">
                <a:solidFill>
                  <a:srgbClr val="C00000"/>
                </a:solidFill>
              </a:rPr>
              <a:t>qwerty</a:t>
            </a:r>
            <a:r>
              <a:rPr lang="en-US" dirty="0" smtClean="0"/>
              <a:t>ddd";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std</a:t>
            </a:r>
            <a:r>
              <a:rPr lang="en-US" dirty="0"/>
              <a:t>::regex re("qwerty");</a:t>
            </a:r>
          </a:p>
          <a:p>
            <a:pPr marL="0" indent="0">
              <a:buNone/>
            </a:pP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cmatch</a:t>
            </a:r>
            <a:r>
              <a:rPr lang="en-US" dirty="0"/>
              <a:t> m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dirty="0"/>
              <a:t>// </a:t>
            </a:r>
            <a:r>
              <a:rPr lang="ru-RU" dirty="0" smtClean="0"/>
              <a:t>или </a:t>
            </a: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/>
              <a:t>match_results</a:t>
            </a:r>
            <a:r>
              <a:rPr lang="en-US" dirty="0"/>
              <a:t>&lt;</a:t>
            </a:r>
            <a:r>
              <a:rPr lang="en-US" dirty="0" err="1"/>
              <a:t>const</a:t>
            </a:r>
            <a:r>
              <a:rPr lang="en-US" dirty="0"/>
              <a:t> char*&gt; 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char* p = </a:t>
            </a:r>
            <a:r>
              <a:rPr lang="en-US" dirty="0" err="1"/>
              <a:t>str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while (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b="1" dirty="0" err="1"/>
              <a:t>regex_search</a:t>
            </a:r>
            <a:r>
              <a:rPr lang="en-US" dirty="0"/>
              <a:t>(p, m, re))</a:t>
            </a:r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 m[0];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p </a:t>
            </a:r>
            <a:r>
              <a:rPr lang="en-US" dirty="0"/>
              <a:t>= m[0].second</a:t>
            </a:r>
            <a:r>
              <a:rPr lang="en-US" dirty="0" smtClean="0"/>
              <a:t>; //</a:t>
            </a:r>
            <a:r>
              <a:rPr lang="en-US" dirty="0" err="1"/>
              <a:t>m.suffix</a:t>
            </a:r>
            <a:r>
              <a:rPr lang="en-US" dirty="0"/>
              <a:t>().</a:t>
            </a:r>
            <a:r>
              <a:rPr lang="en-US" dirty="0" err="1"/>
              <a:t>str</a:t>
            </a:r>
            <a:r>
              <a:rPr lang="en-US" dirty="0"/>
              <a:t>().</a:t>
            </a:r>
            <a:r>
              <a:rPr lang="en-US" dirty="0" err="1"/>
              <a:t>c_str</a:t>
            </a:r>
            <a:r>
              <a:rPr lang="en-US" dirty="0" smtClean="0"/>
              <a:t>();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0171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dirty="0" smtClean="0"/>
              <a:t>0-</a:t>
            </a:r>
            <a:r>
              <a:rPr lang="ru-RU" dirty="0" err="1" smtClean="0"/>
              <a:t>ая</a:t>
            </a:r>
            <a:r>
              <a:rPr lang="ru-RU" dirty="0" smtClean="0"/>
              <a:t> итерация: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[0]   6   (qwerty)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first </a:t>
            </a:r>
            <a:r>
              <a:rPr lang="en-US" dirty="0" smtClean="0"/>
              <a:t>“</a:t>
            </a:r>
            <a:r>
              <a:rPr lang="en-US" b="1" dirty="0" err="1" smtClean="0">
                <a:solidFill>
                  <a:srgbClr val="C00000"/>
                </a:solidFill>
              </a:rPr>
              <a:t>qwerty</a:t>
            </a:r>
            <a:r>
              <a:rPr lang="en-US" dirty="0" err="1" smtClean="0"/>
              <a:t>xyzqwerty</a:t>
            </a:r>
            <a:r>
              <a:rPr lang="en-US" dirty="0" smtClean="0"/>
              <a:t> 22qwertyddd” </a:t>
            </a:r>
          </a:p>
          <a:p>
            <a:pPr marL="0" indent="0">
              <a:buNone/>
            </a:pPr>
            <a:r>
              <a:rPr lang="en-US" dirty="0" smtClean="0"/>
              <a:t>second “</a:t>
            </a:r>
            <a:r>
              <a:rPr lang="en-US" dirty="0" err="1" smtClean="0"/>
              <a:t>xyzqwerty</a:t>
            </a:r>
            <a:r>
              <a:rPr lang="en-US" dirty="0" smtClean="0"/>
              <a:t> 22qwertyddd”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prefix 4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first </a:t>
            </a:r>
            <a:r>
              <a:rPr lang="en-US" dirty="0" smtClean="0"/>
              <a:t>“</a:t>
            </a:r>
            <a:r>
              <a:rPr lang="en-US" b="1" dirty="0" smtClean="0">
                <a:solidFill>
                  <a:srgbClr val="C00000"/>
                </a:solidFill>
              </a:rPr>
              <a:t>abc1</a:t>
            </a:r>
            <a:r>
              <a:rPr lang="en-US" dirty="0" smtClean="0"/>
              <a:t>qwertyxyzqwerty 22qwertyddd”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second </a:t>
            </a:r>
            <a:r>
              <a:rPr lang="en-US" dirty="0" smtClean="0"/>
              <a:t>“</a:t>
            </a:r>
            <a:r>
              <a:rPr lang="en-US" dirty="0" err="1" smtClean="0"/>
              <a:t>qwertyxyzqwerty</a:t>
            </a:r>
            <a:r>
              <a:rPr lang="en-US" dirty="0" smtClean="0"/>
              <a:t> 22qwertyddd”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suffix </a:t>
            </a:r>
            <a:r>
              <a:rPr lang="en-US" dirty="0" smtClean="0"/>
              <a:t>21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first </a:t>
            </a:r>
            <a:r>
              <a:rPr lang="en-US" dirty="0" smtClean="0"/>
              <a:t>“</a:t>
            </a:r>
            <a:r>
              <a:rPr lang="en-US" b="1" dirty="0" err="1" smtClean="0">
                <a:solidFill>
                  <a:srgbClr val="C00000"/>
                </a:solidFill>
              </a:rPr>
              <a:t>xyzqwerty</a:t>
            </a:r>
            <a:r>
              <a:rPr lang="en-US" b="1" dirty="0" smtClean="0">
                <a:solidFill>
                  <a:srgbClr val="C00000"/>
                </a:solidFill>
              </a:rPr>
              <a:t> 22qwertyddd”</a:t>
            </a:r>
            <a:endParaRPr lang="ru-RU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second “”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965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r>
              <a:rPr lang="ru-RU" dirty="0" err="1" smtClean="0"/>
              <a:t>ая</a:t>
            </a:r>
            <a:r>
              <a:rPr lang="ru-RU" dirty="0" smtClean="0"/>
              <a:t> итерация: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[0]   6   (qwerty)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first “</a:t>
            </a:r>
            <a:r>
              <a:rPr lang="en-US" b="1" dirty="0" smtClean="0">
                <a:solidFill>
                  <a:srgbClr val="C00000"/>
                </a:solidFill>
              </a:rPr>
              <a:t>qwerty</a:t>
            </a:r>
            <a:r>
              <a:rPr lang="en-US" dirty="0" smtClean="0"/>
              <a:t> 22qwertyddd” </a:t>
            </a:r>
          </a:p>
          <a:p>
            <a:pPr marL="0" indent="0">
              <a:buNone/>
            </a:pPr>
            <a:r>
              <a:rPr lang="en-US" dirty="0" smtClean="0"/>
              <a:t>second “ 22qwertyddd”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 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prefix 3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first “</a:t>
            </a:r>
            <a:r>
              <a:rPr lang="en-US" b="1" dirty="0" err="1" smtClean="0">
                <a:solidFill>
                  <a:srgbClr val="C00000"/>
                </a:solidFill>
              </a:rPr>
              <a:t>xyz</a:t>
            </a:r>
            <a:r>
              <a:rPr lang="en-US" dirty="0" err="1" smtClean="0"/>
              <a:t>qwerty</a:t>
            </a:r>
            <a:r>
              <a:rPr lang="en-US" dirty="0" smtClean="0"/>
              <a:t> 22qwertyddd”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second “qwerty 22qwertyddd”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 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suffix 12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first “ </a:t>
            </a:r>
            <a:r>
              <a:rPr lang="en-US" b="1" dirty="0" smtClean="0">
                <a:solidFill>
                  <a:srgbClr val="C00000"/>
                </a:solidFill>
              </a:rPr>
              <a:t>22qwertyddd</a:t>
            </a:r>
            <a:r>
              <a:rPr lang="en-US" b="1" dirty="0" smtClean="0"/>
              <a:t>”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second “”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0059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– поиск слов</a:t>
            </a:r>
            <a:br>
              <a:rPr lang="ru-RU" dirty="0" smtClean="0"/>
            </a:br>
            <a:r>
              <a:rPr lang="ru-RU" dirty="0" smtClean="0"/>
              <a:t>(разделенных пробелом)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char </a:t>
            </a:r>
            <a:r>
              <a:rPr lang="en-US" dirty="0" err="1"/>
              <a:t>const</a:t>
            </a:r>
            <a:r>
              <a:rPr lang="en-US" dirty="0"/>
              <a:t> s[] = "cat dog monkey";</a:t>
            </a:r>
          </a:p>
          <a:p>
            <a:pPr marL="0" indent="0">
              <a:buNone/>
            </a:pP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cmatch</a:t>
            </a:r>
            <a:r>
              <a:rPr lang="en-US" dirty="0"/>
              <a:t> m;</a:t>
            </a:r>
          </a:p>
          <a:p>
            <a:pPr marL="0" indent="0">
              <a:buNone/>
            </a:pPr>
            <a:r>
              <a:rPr lang="en-US" dirty="0" err="1"/>
              <a:t>std</a:t>
            </a:r>
            <a:r>
              <a:rPr lang="en-US" dirty="0"/>
              <a:t>::regex re("\\w*[[:alpha:]]+"); </a:t>
            </a:r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char* p = s;</a:t>
            </a:r>
          </a:p>
          <a:p>
            <a:pPr marL="0" indent="0">
              <a:buNone/>
            </a:pPr>
            <a:r>
              <a:rPr lang="en-US" dirty="0"/>
              <a:t>while(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regex_search</a:t>
            </a:r>
            <a:r>
              <a:rPr lang="en-US" dirty="0"/>
              <a:t>(p, m, re</a:t>
            </a:r>
            <a:r>
              <a:rPr lang="en-US" dirty="0" smtClean="0"/>
              <a:t>))</a:t>
            </a:r>
            <a:r>
              <a:rPr lang="ru-RU" dirty="0" smtClean="0"/>
              <a:t>{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 m[0]&lt;&lt;' ';</a:t>
            </a:r>
          </a:p>
          <a:p>
            <a:pPr marL="0" indent="0">
              <a:buNone/>
            </a:pPr>
            <a:r>
              <a:rPr lang="en-US" dirty="0"/>
              <a:t>p = m[0].second;</a:t>
            </a:r>
          </a:p>
          <a:p>
            <a:pPr marL="0" indent="0">
              <a:buNone/>
            </a:pPr>
            <a:r>
              <a:rPr lang="ru-RU" dirty="0" smtClean="0"/>
              <a:t>}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3135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Итераторы </a:t>
            </a:r>
            <a:r>
              <a:rPr lang="ru-RU" dirty="0"/>
              <a:t>регулярных выражений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шаблон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 smtClean="0"/>
              <a:t>regex_iterator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Специализации:</a:t>
            </a:r>
          </a:p>
          <a:p>
            <a:r>
              <a:rPr lang="en-US" b="1" dirty="0" err="1" smtClean="0"/>
              <a:t>cregex_iterator</a:t>
            </a:r>
            <a:r>
              <a:rPr lang="ru-RU" b="1" dirty="0" smtClean="0"/>
              <a:t> </a:t>
            </a:r>
            <a:r>
              <a:rPr lang="ru-RU" dirty="0" smtClean="0"/>
              <a:t> - </a:t>
            </a:r>
            <a:r>
              <a:rPr lang="en-US" sz="2400" dirty="0" err="1" smtClean="0"/>
              <a:t>regex_iterator</a:t>
            </a:r>
            <a:r>
              <a:rPr lang="en-US" sz="2400" dirty="0" smtClean="0"/>
              <a:t>&lt;</a:t>
            </a:r>
            <a:r>
              <a:rPr lang="en-US" sz="2400" b="1" dirty="0" err="1" smtClean="0"/>
              <a:t>const</a:t>
            </a:r>
            <a:r>
              <a:rPr lang="en-US" sz="2400" b="1" dirty="0" smtClean="0"/>
              <a:t> </a:t>
            </a:r>
            <a:r>
              <a:rPr lang="en-US" sz="2400" b="1" dirty="0"/>
              <a:t>char*</a:t>
            </a:r>
            <a:r>
              <a:rPr lang="en-US" sz="2400" dirty="0"/>
              <a:t>&gt;</a:t>
            </a:r>
          </a:p>
          <a:p>
            <a:r>
              <a:rPr lang="en-US" b="1" dirty="0" err="1" smtClean="0"/>
              <a:t>wcregex_iterator</a:t>
            </a:r>
            <a:r>
              <a:rPr lang="ru-RU" dirty="0" smtClean="0"/>
              <a:t> - </a:t>
            </a:r>
            <a:r>
              <a:rPr lang="en-US" sz="2400" dirty="0" err="1" smtClean="0"/>
              <a:t>regex_iterator</a:t>
            </a:r>
            <a:r>
              <a:rPr lang="en-US" sz="2400" dirty="0" smtClean="0"/>
              <a:t>&lt;</a:t>
            </a:r>
            <a:r>
              <a:rPr lang="en-US" sz="2400" b="1" dirty="0" err="1" smtClean="0"/>
              <a:t>const</a:t>
            </a:r>
            <a:r>
              <a:rPr lang="en-US" sz="2400" b="1" dirty="0" smtClean="0"/>
              <a:t> </a:t>
            </a:r>
            <a:r>
              <a:rPr lang="en-US" sz="2400" b="1" dirty="0" err="1"/>
              <a:t>wchar_t</a:t>
            </a:r>
            <a:r>
              <a:rPr lang="en-US" sz="2400" b="1" dirty="0"/>
              <a:t>*</a:t>
            </a:r>
            <a:r>
              <a:rPr lang="en-US" sz="2400" dirty="0"/>
              <a:t>&gt;</a:t>
            </a:r>
          </a:p>
          <a:p>
            <a:r>
              <a:rPr lang="en-US" b="1" dirty="0" err="1" smtClean="0"/>
              <a:t>sregex_iterator</a:t>
            </a:r>
            <a:r>
              <a:rPr lang="ru-RU" b="1" dirty="0" smtClean="0"/>
              <a:t> - </a:t>
            </a:r>
            <a:r>
              <a:rPr lang="en-US" sz="2000" dirty="0" err="1" smtClean="0"/>
              <a:t>regex_iterator</a:t>
            </a:r>
            <a:r>
              <a:rPr lang="en-US" sz="2000" dirty="0" smtClean="0"/>
              <a:t>&lt;</a:t>
            </a:r>
            <a:r>
              <a:rPr lang="en-US" sz="2000" dirty="0" err="1" smtClean="0"/>
              <a:t>std</a:t>
            </a:r>
            <a:r>
              <a:rPr lang="en-US" sz="2000" dirty="0"/>
              <a:t>::</a:t>
            </a:r>
            <a:r>
              <a:rPr lang="en-US" sz="2000" b="1" dirty="0"/>
              <a:t>string</a:t>
            </a:r>
            <a:r>
              <a:rPr lang="en-US" sz="2000" dirty="0"/>
              <a:t>::</a:t>
            </a:r>
            <a:r>
              <a:rPr lang="en-US" sz="2000" dirty="0" err="1"/>
              <a:t>const_iterator</a:t>
            </a:r>
            <a:r>
              <a:rPr lang="en-US" sz="2000" dirty="0"/>
              <a:t>&gt;</a:t>
            </a:r>
          </a:p>
          <a:p>
            <a:r>
              <a:rPr lang="en-US" b="1" dirty="0" err="1" smtClean="0"/>
              <a:t>wsregex_iterator</a:t>
            </a:r>
            <a:r>
              <a:rPr lang="ru-RU" b="1" dirty="0" smtClean="0"/>
              <a:t> - </a:t>
            </a:r>
            <a:r>
              <a:rPr lang="en-US" dirty="0"/>
              <a:t>	</a:t>
            </a:r>
            <a:r>
              <a:rPr lang="en-US" sz="1800" dirty="0" err="1"/>
              <a:t>regex_iterator</a:t>
            </a:r>
            <a:r>
              <a:rPr lang="en-US" sz="1800" dirty="0"/>
              <a:t>&lt;</a:t>
            </a:r>
            <a:r>
              <a:rPr lang="en-US" sz="1800" dirty="0" err="1"/>
              <a:t>std</a:t>
            </a:r>
            <a:r>
              <a:rPr lang="en-US" sz="1800" dirty="0"/>
              <a:t>::</a:t>
            </a:r>
            <a:r>
              <a:rPr lang="en-US" sz="1800" b="1" dirty="0" err="1"/>
              <a:t>wstring</a:t>
            </a:r>
            <a:r>
              <a:rPr lang="en-US" sz="1800" dirty="0"/>
              <a:t>::</a:t>
            </a:r>
            <a:r>
              <a:rPr lang="en-US" sz="1800" dirty="0" err="1"/>
              <a:t>const_iterator</a:t>
            </a:r>
            <a:r>
              <a:rPr lang="en-US" sz="1800" dirty="0" smtClean="0"/>
              <a:t>&gt;</a:t>
            </a:r>
            <a:endParaRPr lang="ru-RU" sz="1800" dirty="0" smtClean="0"/>
          </a:p>
          <a:p>
            <a:endParaRPr lang="ru-RU" sz="1800" dirty="0"/>
          </a:p>
          <a:p>
            <a:pPr marL="0" indent="0">
              <a:buNone/>
            </a:pPr>
            <a:r>
              <a:rPr lang="ru-RU" dirty="0" smtClean="0"/>
              <a:t>Замечание: признак конца формируется посредством </a:t>
            </a:r>
            <a:r>
              <a:rPr lang="en-US" dirty="0" smtClean="0"/>
              <a:t>default-</a:t>
            </a:r>
            <a:r>
              <a:rPr lang="ru-RU" dirty="0" smtClean="0"/>
              <a:t>конструктора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0624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использования итераторов регулярных выражений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char* </a:t>
            </a:r>
            <a:r>
              <a:rPr lang="en-US" dirty="0" err="1"/>
              <a:t>str</a:t>
            </a:r>
            <a:r>
              <a:rPr lang="en-US" dirty="0"/>
              <a:t> = "abc1</a:t>
            </a:r>
            <a:r>
              <a:rPr lang="en-US" b="1" dirty="0">
                <a:solidFill>
                  <a:srgbClr val="FF0000"/>
                </a:solidFill>
              </a:rPr>
              <a:t>qwe</a:t>
            </a:r>
            <a:r>
              <a:rPr lang="en-US" dirty="0"/>
              <a:t>rtyxyz</a:t>
            </a:r>
            <a:r>
              <a:rPr lang="en-US" b="1" dirty="0">
                <a:solidFill>
                  <a:srgbClr val="FF0000"/>
                </a:solidFill>
              </a:rPr>
              <a:t>qwa</a:t>
            </a:r>
            <a:r>
              <a:rPr lang="en-US" dirty="0"/>
              <a:t>rty 22</a:t>
            </a:r>
            <a:r>
              <a:rPr lang="en-US" b="1" dirty="0">
                <a:solidFill>
                  <a:srgbClr val="FF0000"/>
                </a:solidFill>
              </a:rPr>
              <a:t>qwi</a:t>
            </a:r>
            <a:r>
              <a:rPr lang="en-US" dirty="0"/>
              <a:t>rtyddd</a:t>
            </a:r>
            <a:r>
              <a:rPr lang="en-US" dirty="0" smtClean="0"/>
              <a:t>";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std</a:t>
            </a:r>
            <a:r>
              <a:rPr lang="en-US" dirty="0"/>
              <a:t>::regex re("</a:t>
            </a:r>
            <a:r>
              <a:rPr lang="en-US" dirty="0" err="1"/>
              <a:t>qw</a:t>
            </a:r>
            <a:r>
              <a:rPr lang="en-US" dirty="0"/>
              <a:t>.");</a:t>
            </a:r>
          </a:p>
          <a:p>
            <a:pPr marL="0" indent="0">
              <a:buNone/>
            </a:pP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cregex_iterator</a:t>
            </a:r>
            <a:r>
              <a:rPr lang="en-US" dirty="0"/>
              <a:t> </a:t>
            </a:r>
            <a:r>
              <a:rPr lang="en-US" dirty="0" err="1"/>
              <a:t>itBegin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, </a:t>
            </a:r>
            <a:r>
              <a:rPr lang="en-US" dirty="0" err="1"/>
              <a:t>str</a:t>
            </a:r>
            <a:r>
              <a:rPr lang="en-US" dirty="0"/>
              <a:t> + </a:t>
            </a:r>
            <a:r>
              <a:rPr lang="en-US" dirty="0" err="1"/>
              <a:t>strlen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), re);</a:t>
            </a:r>
          </a:p>
          <a:p>
            <a:pPr marL="0" indent="0">
              <a:buNone/>
            </a:pP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cregex_iterator</a:t>
            </a:r>
            <a:r>
              <a:rPr lang="en-US" dirty="0"/>
              <a:t> </a:t>
            </a:r>
            <a:r>
              <a:rPr lang="en-US" dirty="0" err="1"/>
              <a:t>itEnd</a:t>
            </a:r>
            <a:r>
              <a:rPr lang="en-US" dirty="0"/>
              <a:t> 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while (</a:t>
            </a:r>
            <a:r>
              <a:rPr lang="en-US" dirty="0" err="1"/>
              <a:t>itBegin</a:t>
            </a:r>
            <a:r>
              <a:rPr lang="en-US" dirty="0"/>
              <a:t> != </a:t>
            </a:r>
            <a:r>
              <a:rPr lang="en-US" dirty="0" err="1"/>
              <a:t>itEnd</a:t>
            </a:r>
            <a:r>
              <a:rPr lang="en-US" dirty="0" smtClean="0"/>
              <a:t>)</a:t>
            </a:r>
            <a:r>
              <a:rPr lang="ru-RU" dirty="0" smtClean="0"/>
              <a:t>{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/>
              <a:t>cmatch</a:t>
            </a:r>
            <a:r>
              <a:rPr lang="en-US" dirty="0"/>
              <a:t> m = *</a:t>
            </a:r>
            <a:r>
              <a:rPr lang="en-US" dirty="0" err="1"/>
              <a:t>itBegin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m.str</a:t>
            </a:r>
            <a:r>
              <a:rPr lang="en-US" dirty="0"/>
              <a:t>() &lt;&lt; ' ';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++</a:t>
            </a:r>
            <a:r>
              <a:rPr lang="en-US" dirty="0" err="1"/>
              <a:t>itBegin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ru-RU" dirty="0"/>
              <a:t>}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55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Зачем нужны регулярные выражения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До С++11 стандартная библиотека предоставляла</a:t>
            </a:r>
          </a:p>
          <a:p>
            <a:pPr lvl="1"/>
            <a:r>
              <a:rPr lang="ru-RU" dirty="0" smtClean="0"/>
              <a:t> функции и </a:t>
            </a:r>
            <a:r>
              <a:rPr lang="ru-RU" dirty="0" smtClean="0">
                <a:solidFill>
                  <a:srgbClr val="FF0000"/>
                </a:solidFill>
              </a:rPr>
              <a:t>методы класса </a:t>
            </a:r>
            <a:r>
              <a:rPr lang="en-US" dirty="0" smtClean="0">
                <a:solidFill>
                  <a:srgbClr val="FF0000"/>
                </a:solidFill>
              </a:rPr>
              <a:t>string </a:t>
            </a:r>
            <a:r>
              <a:rPr lang="ru-RU" dirty="0" smtClean="0"/>
              <a:t>для действий со строками (в частности, поиска подстрок)</a:t>
            </a:r>
            <a:br>
              <a:rPr lang="ru-RU" dirty="0" smtClean="0"/>
            </a:br>
            <a:r>
              <a:rPr lang="en-US" dirty="0" err="1" smtClean="0"/>
              <a:t>strstr</a:t>
            </a:r>
            <a:r>
              <a:rPr lang="ru-RU" dirty="0" smtClean="0"/>
              <a:t>()</a:t>
            </a:r>
            <a:r>
              <a:rPr lang="en-US" dirty="0" smtClean="0"/>
              <a:t>, </a:t>
            </a:r>
            <a:r>
              <a:rPr lang="en-US" dirty="0" err="1" smtClean="0"/>
              <a:t>strncmp</a:t>
            </a:r>
            <a:r>
              <a:rPr lang="en-US" dirty="0" smtClean="0"/>
              <a:t>(), </a:t>
            </a:r>
            <a:r>
              <a:rPr lang="en-US" dirty="0" err="1" smtClean="0"/>
              <a:t>strpbrk</a:t>
            </a:r>
            <a:r>
              <a:rPr lang="en-US" dirty="0" smtClean="0"/>
              <a:t>(), </a:t>
            </a:r>
            <a:r>
              <a:rPr lang="en-US" dirty="0" err="1" smtClean="0"/>
              <a:t>strspn</a:t>
            </a:r>
            <a:r>
              <a:rPr lang="en-US" dirty="0" smtClean="0"/>
              <a:t>() …</a:t>
            </a:r>
            <a:endParaRPr lang="ru-RU" dirty="0" smtClean="0"/>
          </a:p>
          <a:p>
            <a:pPr lvl="1"/>
            <a:r>
              <a:rPr lang="ru-RU" dirty="0" smtClean="0"/>
              <a:t>спецификаторы функций семейства </a:t>
            </a:r>
            <a:r>
              <a:rPr lang="en-US" dirty="0" err="1" smtClean="0"/>
              <a:t>scanf</a:t>
            </a:r>
            <a:r>
              <a:rPr lang="en-US" dirty="0" smtClean="0"/>
              <a:t>()</a:t>
            </a:r>
            <a:endParaRPr lang="ru-RU" dirty="0"/>
          </a:p>
          <a:p>
            <a:pPr lvl="1"/>
            <a:endParaRPr lang="ru-RU" dirty="0" smtClean="0"/>
          </a:p>
          <a:p>
            <a:r>
              <a:rPr lang="ru-RU" dirty="0" smtClean="0"/>
              <a:t>Механизм </a:t>
            </a:r>
            <a:r>
              <a:rPr lang="ru-RU" dirty="0"/>
              <a:t>регулярных выражений </a:t>
            </a:r>
            <a:r>
              <a:rPr lang="ru-RU" dirty="0" smtClean="0"/>
              <a:t>позволяет </a:t>
            </a:r>
            <a:r>
              <a:rPr lang="ru-RU" dirty="0"/>
              <a:t>задать шаблон для </a:t>
            </a:r>
            <a:r>
              <a:rPr lang="ru-RU" b="1" dirty="0"/>
              <a:t>нечеткого</a:t>
            </a:r>
            <a:r>
              <a:rPr lang="ru-RU" dirty="0"/>
              <a:t> поиска по тексту. </a:t>
            </a:r>
            <a:r>
              <a:rPr lang="ru-RU" dirty="0" smtClean="0"/>
              <a:t>Если </a:t>
            </a:r>
            <a:r>
              <a:rPr lang="ru-RU" dirty="0"/>
              <a:t>вам нужно найти "</a:t>
            </a:r>
            <a:r>
              <a:rPr lang="ru-RU" b="1" dirty="0">
                <a:solidFill>
                  <a:srgbClr val="FF0000"/>
                </a:solidFill>
              </a:rPr>
              <a:t>то, не знаю что</a:t>
            </a:r>
            <a:r>
              <a:rPr lang="ru-RU" dirty="0"/>
              <a:t>", о чем вы можете сказать только то, как </a:t>
            </a:r>
            <a:r>
              <a:rPr lang="ru-RU" b="1" dirty="0">
                <a:solidFill>
                  <a:srgbClr val="FF0000"/>
                </a:solidFill>
              </a:rPr>
              <a:t>приблизительно</a:t>
            </a:r>
            <a:r>
              <a:rPr lang="ru-RU" dirty="0"/>
              <a:t> это должно выглядеть - то здесь без регулярных выражений просто не обойтись.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4013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использования итераторов регулярных выражений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char </a:t>
            </a:r>
            <a:r>
              <a:rPr lang="en-US" dirty="0" err="1"/>
              <a:t>const</a:t>
            </a:r>
            <a:r>
              <a:rPr lang="en-US" dirty="0"/>
              <a:t> s[] = "cat dog monkey";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std</a:t>
            </a:r>
            <a:r>
              <a:rPr lang="en-US" dirty="0"/>
              <a:t>::regex re("\\w*[[:alpha:]]+"); </a:t>
            </a:r>
            <a:endParaRPr lang="ru-RU" dirty="0" smtClean="0"/>
          </a:p>
          <a:p>
            <a:pPr marL="0" indent="0">
              <a:buNone/>
            </a:pPr>
            <a:r>
              <a:rPr lang="en-US" sz="2600" dirty="0" err="1" smtClean="0"/>
              <a:t>std</a:t>
            </a:r>
            <a:r>
              <a:rPr lang="en-US" sz="2600" dirty="0"/>
              <a:t>::</a:t>
            </a:r>
            <a:r>
              <a:rPr lang="en-US" sz="2600" dirty="0" err="1"/>
              <a:t>cregex_iterator</a:t>
            </a:r>
            <a:r>
              <a:rPr lang="en-US" dirty="0"/>
              <a:t> </a:t>
            </a:r>
            <a:r>
              <a:rPr lang="en-US" sz="3000" dirty="0" err="1"/>
              <a:t>itBegin</a:t>
            </a:r>
            <a:r>
              <a:rPr lang="en-US" sz="3000" dirty="0"/>
              <a:t>(</a:t>
            </a:r>
            <a:r>
              <a:rPr lang="en-US" sz="3000" dirty="0" err="1"/>
              <a:t>std</a:t>
            </a:r>
            <a:r>
              <a:rPr lang="en-US" sz="3000" dirty="0"/>
              <a:t>::begin(s), </a:t>
            </a:r>
            <a:r>
              <a:rPr lang="en-US" sz="3000" dirty="0" err="1"/>
              <a:t>std</a:t>
            </a:r>
            <a:r>
              <a:rPr lang="en-US" sz="3000" dirty="0"/>
              <a:t>::end(s), re);</a:t>
            </a:r>
          </a:p>
          <a:p>
            <a:pPr marL="0" indent="0">
              <a:buNone/>
            </a:pP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cregex_iterator</a:t>
            </a:r>
            <a:r>
              <a:rPr lang="en-US" dirty="0"/>
              <a:t> </a:t>
            </a:r>
            <a:r>
              <a:rPr lang="en-US" dirty="0" err="1"/>
              <a:t>itEnd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for_each</a:t>
            </a:r>
            <a:r>
              <a:rPr lang="en-US" dirty="0"/>
              <a:t>(</a:t>
            </a:r>
            <a:r>
              <a:rPr lang="en-US" dirty="0" err="1"/>
              <a:t>itBegin</a:t>
            </a:r>
            <a:r>
              <a:rPr lang="en-US" dirty="0"/>
              <a:t>, </a:t>
            </a:r>
            <a:r>
              <a:rPr lang="en-US" dirty="0" err="1"/>
              <a:t>itEnd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[](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cmatch</a:t>
            </a:r>
            <a:r>
              <a:rPr lang="en-US" dirty="0"/>
              <a:t>&amp; m</a:t>
            </a:r>
            <a:r>
              <a:rPr lang="en-US" dirty="0" smtClean="0"/>
              <a:t>){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m.str</a:t>
            </a:r>
            <a:r>
              <a:rPr lang="en-US" dirty="0"/>
              <a:t>() &lt;&lt; ' '; </a:t>
            </a:r>
            <a:r>
              <a:rPr lang="en-US" dirty="0" smtClean="0"/>
              <a:t>}</a:t>
            </a:r>
            <a:r>
              <a:rPr lang="ru-RU" dirty="0" smtClean="0"/>
              <a:t> </a:t>
            </a:r>
            <a:r>
              <a:rPr lang="en-US" dirty="0" smtClean="0"/>
              <a:t>);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999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Исключения</a:t>
            </a:r>
            <a:br>
              <a:rPr lang="ru-RU" dirty="0" smtClean="0"/>
            </a:br>
            <a:r>
              <a:rPr lang="ru-RU" dirty="0" smtClean="0"/>
              <a:t>Класс </a:t>
            </a:r>
            <a:r>
              <a:rPr lang="en-US" dirty="0" err="1" smtClean="0"/>
              <a:t>regex_error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наследует от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runtime_error</a:t>
            </a:r>
            <a:endParaRPr lang="en-US" dirty="0" smtClean="0"/>
          </a:p>
          <a:p>
            <a:r>
              <a:rPr lang="ru-RU" dirty="0" smtClean="0"/>
              <a:t>перегружает виртуальный метод </a:t>
            </a:r>
            <a:r>
              <a:rPr lang="en-US" dirty="0" smtClean="0"/>
              <a:t>what()</a:t>
            </a:r>
          </a:p>
          <a:p>
            <a:r>
              <a:rPr lang="ru-RU" dirty="0" smtClean="0"/>
              <a:t>добавляет метод </a:t>
            </a:r>
            <a:r>
              <a:rPr lang="en-US" dirty="0" smtClean="0"/>
              <a:t>code()</a:t>
            </a:r>
            <a:r>
              <a:rPr lang="ru-RU" dirty="0" smtClean="0"/>
              <a:t>, который возвращает тип ошибки.</a:t>
            </a:r>
            <a:br>
              <a:rPr lang="ru-RU" dirty="0" smtClean="0"/>
            </a:br>
            <a:r>
              <a:rPr lang="ru-RU" dirty="0" smtClean="0"/>
              <a:t>Важно! значение кода ошибки зависит от реализации. Соответствующие константы заданы в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regex_constants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889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обработки исключения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char* </a:t>
            </a:r>
            <a:r>
              <a:rPr lang="en-US" dirty="0" err="1"/>
              <a:t>str</a:t>
            </a:r>
            <a:r>
              <a:rPr lang="en-US" dirty="0"/>
              <a:t> = "</a:t>
            </a:r>
            <a:r>
              <a:rPr lang="en-US" dirty="0" err="1"/>
              <a:t>abc</a:t>
            </a:r>
            <a:r>
              <a:rPr lang="en-US" dirty="0"/>
              <a:t>\\n1qwertyxyz</a:t>
            </a:r>
            <a:r>
              <a:rPr lang="en-US" dirty="0" smtClean="0"/>
              <a:t>"; </a:t>
            </a:r>
          </a:p>
          <a:p>
            <a:pPr marL="0" indent="0">
              <a:buNone/>
            </a:pPr>
            <a:r>
              <a:rPr lang="en-US" dirty="0" err="1" smtClean="0"/>
              <a:t>bool</a:t>
            </a:r>
            <a:r>
              <a:rPr lang="en-US" dirty="0" smtClean="0"/>
              <a:t> b = false;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try{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/>
              <a:t>std</a:t>
            </a:r>
            <a:r>
              <a:rPr lang="en-US" dirty="0"/>
              <a:t>::regex re("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.|\\n*qwerty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.|\\n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*"); </a:t>
            </a:r>
            <a:r>
              <a:rPr lang="ru-RU" dirty="0" smtClean="0"/>
              <a:t>			</a:t>
            </a:r>
            <a:r>
              <a:rPr lang="en-US" sz="2000" dirty="0" smtClean="0"/>
              <a:t>//</a:t>
            </a:r>
            <a:r>
              <a:rPr lang="ru-RU" sz="2000" dirty="0"/>
              <a:t>скобки непарные!</a:t>
            </a:r>
            <a:endParaRPr lang="en-US" sz="2000" dirty="0"/>
          </a:p>
          <a:p>
            <a:pPr marL="0" indent="0">
              <a:buNone/>
            </a:pPr>
            <a:r>
              <a:rPr lang="en-US" dirty="0" smtClean="0"/>
              <a:t>	 b=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regex_match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, re);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}catch(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regex_error</a:t>
            </a:r>
            <a:r>
              <a:rPr lang="en-US" dirty="0" smtClean="0"/>
              <a:t>&amp; </a:t>
            </a:r>
            <a:r>
              <a:rPr lang="en-US" dirty="0" err="1" smtClean="0"/>
              <a:t>er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er.what</a:t>
            </a:r>
            <a:r>
              <a:rPr lang="en-US" dirty="0" smtClean="0"/>
              <a:t>();}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4942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Замена</a:t>
            </a:r>
            <a:r>
              <a:rPr lang="en-US" dirty="0" smtClean="0"/>
              <a:t> </a:t>
            </a:r>
            <a:r>
              <a:rPr lang="ru-RU" dirty="0" smtClean="0"/>
              <a:t>регулярных выражений</a:t>
            </a:r>
            <a:br>
              <a:rPr lang="ru-RU" dirty="0" smtClean="0"/>
            </a:b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regex_replace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копирует элементы последовательности- «источника» в «приемник»,</a:t>
            </a:r>
          </a:p>
          <a:p>
            <a:r>
              <a:rPr lang="ru-RU" dirty="0" smtClean="0"/>
              <a:t>осуществляя замену согласно регулярному выражению</a:t>
            </a:r>
          </a:p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6314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Простой пример замены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std</a:t>
            </a:r>
            <a:r>
              <a:rPr lang="en-US" dirty="0"/>
              <a:t>::string </a:t>
            </a:r>
            <a:r>
              <a:rPr lang="en-US" dirty="0" smtClean="0"/>
              <a:t>s </a:t>
            </a:r>
            <a:r>
              <a:rPr lang="en-US" dirty="0"/>
              <a:t>= "</a:t>
            </a:r>
            <a:r>
              <a:rPr lang="en-US" b="1" dirty="0"/>
              <a:t>Hello</a:t>
            </a:r>
            <a:r>
              <a:rPr lang="en-US" dirty="0"/>
              <a:t> to all my friends";</a:t>
            </a:r>
          </a:p>
          <a:p>
            <a:pPr marL="0" indent="0">
              <a:buNone/>
            </a:pPr>
            <a:r>
              <a:rPr lang="en-US" dirty="0" err="1"/>
              <a:t>std</a:t>
            </a:r>
            <a:r>
              <a:rPr lang="en-US" dirty="0"/>
              <a:t>::regex </a:t>
            </a:r>
            <a:r>
              <a:rPr lang="en-US" dirty="0" smtClean="0"/>
              <a:t>re("</a:t>
            </a:r>
            <a:r>
              <a:rPr lang="en-US" dirty="0">
                <a:solidFill>
                  <a:srgbClr val="C00000"/>
                </a:solidFill>
              </a:rPr>
              <a:t>Hello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 err="1"/>
              <a:t>std</a:t>
            </a:r>
            <a:r>
              <a:rPr lang="en-US" dirty="0"/>
              <a:t>::string replacement = "</a:t>
            </a:r>
            <a:r>
              <a:rPr lang="en-US" dirty="0">
                <a:solidFill>
                  <a:srgbClr val="C00000"/>
                </a:solidFill>
              </a:rPr>
              <a:t>Bye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 err="1"/>
              <a:t>std</a:t>
            </a:r>
            <a:r>
              <a:rPr lang="en-US" dirty="0"/>
              <a:t>::string str2 = </a:t>
            </a:r>
            <a:r>
              <a:rPr lang="en-US" dirty="0" err="1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regex_replace</a:t>
            </a:r>
            <a:r>
              <a:rPr lang="en-US" dirty="0" smtClean="0"/>
              <a:t>(s, re, 				replacement</a:t>
            </a:r>
            <a:r>
              <a:rPr lang="en-US" dirty="0"/>
              <a:t>);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6644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ример замены поинтереснее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Заменить все буквы на </a:t>
            </a:r>
            <a:r>
              <a:rPr lang="en-US" dirty="0" smtClean="0"/>
              <a:t>‘*’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 smtClean="0"/>
              <a:t>???</a:t>
            </a:r>
            <a:endParaRPr lang="ru-RU" sz="4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2651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ример замены поинтереснее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std</a:t>
            </a:r>
            <a:r>
              <a:rPr lang="en-US" dirty="0"/>
              <a:t>::string </a:t>
            </a:r>
            <a:r>
              <a:rPr lang="en-US" dirty="0" err="1"/>
              <a:t>str</a:t>
            </a:r>
            <a:r>
              <a:rPr lang="en-US" dirty="0"/>
              <a:t> = "1 </a:t>
            </a:r>
            <a:r>
              <a:rPr lang="en-US" dirty="0">
                <a:solidFill>
                  <a:srgbClr val="C00000"/>
                </a:solidFill>
              </a:rPr>
              <a:t>Hello</a:t>
            </a:r>
            <a:r>
              <a:rPr lang="en-US" dirty="0"/>
              <a:t> 2 </a:t>
            </a:r>
            <a:r>
              <a:rPr lang="en-US" dirty="0">
                <a:solidFill>
                  <a:srgbClr val="C00000"/>
                </a:solidFill>
              </a:rPr>
              <a:t>to all </a:t>
            </a:r>
            <a:r>
              <a:rPr lang="en-US" dirty="0"/>
              <a:t>3 </a:t>
            </a:r>
            <a:r>
              <a:rPr lang="en-US" dirty="0">
                <a:solidFill>
                  <a:srgbClr val="C00000"/>
                </a:solidFill>
              </a:rPr>
              <a:t>my friends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 err="1"/>
              <a:t>std</a:t>
            </a:r>
            <a:r>
              <a:rPr lang="en-US" dirty="0"/>
              <a:t>::regex </a:t>
            </a:r>
            <a:r>
              <a:rPr lang="en-US" dirty="0" err="1"/>
              <a:t>rx</a:t>
            </a:r>
            <a:r>
              <a:rPr lang="en-US" dirty="0" smtClean="0"/>
              <a:t>("</a:t>
            </a:r>
            <a:r>
              <a:rPr lang="ru-RU" b="1" dirty="0" smtClean="0">
                <a:solidFill>
                  <a:srgbClr val="FF0000"/>
                </a:solidFill>
              </a:rPr>
              <a:t>???</a:t>
            </a:r>
            <a:r>
              <a:rPr lang="en-US" dirty="0" smtClean="0"/>
              <a:t>");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std</a:t>
            </a:r>
            <a:r>
              <a:rPr lang="en-US" dirty="0"/>
              <a:t>::string replacement = "*";</a:t>
            </a:r>
          </a:p>
          <a:p>
            <a:pPr marL="0" indent="0">
              <a:buNone/>
            </a:pPr>
            <a:r>
              <a:rPr lang="en-US" dirty="0" err="1"/>
              <a:t>std</a:t>
            </a:r>
            <a:r>
              <a:rPr lang="en-US" dirty="0"/>
              <a:t>::string str2 = </a:t>
            </a:r>
            <a:r>
              <a:rPr lang="en-US" dirty="0" err="1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regex_replace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/>
              <a:t>, </a:t>
            </a:r>
            <a:r>
              <a:rPr lang="en-US" dirty="0" err="1"/>
              <a:t>rx</a:t>
            </a:r>
            <a:r>
              <a:rPr lang="en-US" dirty="0"/>
              <a:t>, </a:t>
            </a:r>
            <a:r>
              <a:rPr lang="ru-RU" dirty="0" smtClean="0"/>
              <a:t>			</a:t>
            </a:r>
            <a:r>
              <a:rPr lang="en-US" dirty="0" smtClean="0"/>
              <a:t>replacement</a:t>
            </a:r>
            <a:r>
              <a:rPr lang="en-US" dirty="0"/>
              <a:t>);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3097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Развиваем пример: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Заменить каждое слово на </a:t>
            </a:r>
            <a:r>
              <a:rPr lang="en-US" dirty="0" smtClean="0"/>
              <a:t>‘*’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 smtClean="0"/>
              <a:t>???</a:t>
            </a:r>
            <a:endParaRPr lang="ru-RU" sz="4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2282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std</a:t>
            </a:r>
            <a:r>
              <a:rPr lang="en-US" dirty="0"/>
              <a:t>::string </a:t>
            </a:r>
            <a:r>
              <a:rPr lang="en-US" dirty="0" err="1"/>
              <a:t>str</a:t>
            </a:r>
            <a:r>
              <a:rPr lang="en-US" dirty="0"/>
              <a:t> = "1 Hello 2 to all 3 my friends";</a:t>
            </a:r>
          </a:p>
          <a:p>
            <a:pPr marL="0" indent="0">
              <a:buNone/>
            </a:pPr>
            <a:r>
              <a:rPr lang="en-US" dirty="0" err="1"/>
              <a:t>std</a:t>
            </a:r>
            <a:r>
              <a:rPr lang="en-US" dirty="0"/>
              <a:t>::regex </a:t>
            </a:r>
            <a:r>
              <a:rPr lang="en-US" dirty="0" err="1"/>
              <a:t>rx</a:t>
            </a:r>
            <a:r>
              <a:rPr lang="en-US" dirty="0" smtClean="0"/>
              <a:t>("</a:t>
            </a:r>
            <a:r>
              <a:rPr lang="ru-RU" b="1" dirty="0" smtClean="0">
                <a:solidFill>
                  <a:srgbClr val="FF0000"/>
                </a:solidFill>
              </a:rPr>
              <a:t>???</a:t>
            </a:r>
            <a:r>
              <a:rPr lang="en-US" dirty="0" smtClean="0"/>
              <a:t>");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std</a:t>
            </a:r>
            <a:r>
              <a:rPr lang="en-US" dirty="0"/>
              <a:t>::string replacement = "*";</a:t>
            </a:r>
          </a:p>
          <a:p>
            <a:pPr marL="0" indent="0">
              <a:buNone/>
            </a:pPr>
            <a:r>
              <a:rPr lang="en-US" dirty="0" err="1"/>
              <a:t>std</a:t>
            </a:r>
            <a:r>
              <a:rPr lang="en-US" dirty="0"/>
              <a:t>::string str2 =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regex_replace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, </a:t>
            </a:r>
            <a:r>
              <a:rPr lang="en-US" dirty="0" err="1"/>
              <a:t>rx</a:t>
            </a:r>
            <a:r>
              <a:rPr lang="en-US" dirty="0"/>
              <a:t>, </a:t>
            </a:r>
            <a:r>
              <a:rPr lang="ru-RU" dirty="0" smtClean="0"/>
              <a:t>				</a:t>
            </a:r>
            <a:r>
              <a:rPr lang="en-US" dirty="0" smtClean="0"/>
              <a:t>replacement</a:t>
            </a:r>
            <a:r>
              <a:rPr lang="en-US" dirty="0"/>
              <a:t>);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86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необходимо найти в тексте информацию, про которую известно только то, что это "</a:t>
            </a:r>
            <a:r>
              <a:rPr lang="ru-RU" i="1" dirty="0" smtClean="0"/>
              <a:t>3 или 4 цифры после которых через пробел идет 5 заглавных латинских букв</a:t>
            </a:r>
            <a:r>
              <a:rPr lang="ru-RU" dirty="0" smtClean="0"/>
              <a:t>", то вы сможете сделать это </a:t>
            </a:r>
            <a:r>
              <a:rPr lang="ru-RU" b="1" dirty="0" smtClean="0"/>
              <a:t>очень просто</a:t>
            </a:r>
            <a:r>
              <a:rPr lang="ru-RU" dirty="0" smtClean="0"/>
              <a:t>, воспользовавшись следующим регулярным выражением:</a:t>
            </a:r>
            <a:br>
              <a:rPr lang="ru-RU" dirty="0" smtClean="0"/>
            </a:b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sz="4400" b="1" dirty="0" smtClean="0"/>
              <a:t>/\d{3,4}\s[A-Z]{5}/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76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Грамматики, используемые для регулярных выражений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ECMAScript</a:t>
            </a:r>
            <a:r>
              <a:rPr lang="en-US" dirty="0" smtClean="0"/>
              <a:t> – </a:t>
            </a:r>
            <a:r>
              <a:rPr lang="ru-RU" dirty="0" smtClean="0"/>
              <a:t>по умолчанию</a:t>
            </a:r>
          </a:p>
          <a:p>
            <a:r>
              <a:rPr lang="en-US" dirty="0" smtClean="0"/>
              <a:t>basic – </a:t>
            </a:r>
            <a:r>
              <a:rPr lang="ru-RU" dirty="0" smtClean="0"/>
              <a:t>базовые регулярные выражения (</a:t>
            </a:r>
            <a:r>
              <a:rPr lang="en-US" dirty="0" smtClean="0"/>
              <a:t>BRE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Posix</a:t>
            </a:r>
            <a:endParaRPr lang="en-US" dirty="0" smtClean="0"/>
          </a:p>
          <a:p>
            <a:r>
              <a:rPr lang="en-US" dirty="0" smtClean="0"/>
              <a:t>extended – </a:t>
            </a:r>
            <a:r>
              <a:rPr lang="ru-RU" dirty="0" smtClean="0"/>
              <a:t>расширенные (</a:t>
            </a:r>
            <a:r>
              <a:rPr lang="en-US" dirty="0" smtClean="0"/>
              <a:t>BRE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Posix</a:t>
            </a:r>
            <a:endParaRPr lang="ru-RU" dirty="0" smtClean="0"/>
          </a:p>
          <a:p>
            <a:r>
              <a:rPr lang="en-US" dirty="0" err="1" smtClean="0"/>
              <a:t>awk</a:t>
            </a:r>
            <a:r>
              <a:rPr lang="en-US" dirty="0" smtClean="0"/>
              <a:t> – Unix </a:t>
            </a:r>
            <a:r>
              <a:rPr lang="en-US" dirty="0" err="1" smtClean="0"/>
              <a:t>awk</a:t>
            </a:r>
            <a:endParaRPr lang="en-US" dirty="0" smtClean="0"/>
          </a:p>
          <a:p>
            <a:r>
              <a:rPr lang="en-US" dirty="0" err="1" smtClean="0"/>
              <a:t>grep</a:t>
            </a:r>
            <a:r>
              <a:rPr lang="en-US" dirty="0" smtClean="0"/>
              <a:t> – Unix </a:t>
            </a:r>
            <a:r>
              <a:rPr lang="en-US" dirty="0" err="1" smtClean="0"/>
              <a:t>grep</a:t>
            </a:r>
            <a:endParaRPr lang="en-US" dirty="0" smtClean="0"/>
          </a:p>
          <a:p>
            <a:r>
              <a:rPr lang="en-US" dirty="0" err="1" smtClean="0"/>
              <a:t>egrep</a:t>
            </a:r>
            <a:r>
              <a:rPr lang="en-US" dirty="0" smtClean="0"/>
              <a:t> – Unix </a:t>
            </a:r>
            <a:r>
              <a:rPr lang="en-US" dirty="0" err="1" smtClean="0"/>
              <a:t>egrep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Задаются в качестве параметра посредством констант</a:t>
            </a:r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97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Синтаксис регулярных выражений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регулярное выражение задается строкой  - строка имеет смысл образца для поиска</a:t>
            </a:r>
          </a:p>
          <a:p>
            <a:r>
              <a:rPr lang="ru-RU" dirty="0" smtClean="0"/>
              <a:t>для задания строки можно использовать:</a:t>
            </a:r>
          </a:p>
          <a:p>
            <a:pPr lvl="1"/>
            <a:r>
              <a:rPr lang="ru-RU" dirty="0" smtClean="0"/>
              <a:t>нуль терминированную строку </a:t>
            </a:r>
            <a:r>
              <a:rPr lang="ru-RU" sz="2000" dirty="0" smtClean="0"/>
              <a:t>(</a:t>
            </a:r>
            <a:r>
              <a:rPr lang="en-US" sz="2000" dirty="0" smtClean="0"/>
              <a:t>char</a:t>
            </a:r>
            <a:r>
              <a:rPr lang="ru-RU" sz="2000" dirty="0" smtClean="0"/>
              <a:t>*</a:t>
            </a:r>
            <a:r>
              <a:rPr lang="en-US" sz="2000" dirty="0" smtClean="0"/>
              <a:t> </a:t>
            </a:r>
            <a:r>
              <a:rPr lang="ru-RU" sz="2000" dirty="0" smtClean="0"/>
              <a:t>или </a:t>
            </a:r>
            <a:r>
              <a:rPr lang="en-US" sz="2000" dirty="0" err="1" smtClean="0"/>
              <a:t>wchar_t</a:t>
            </a:r>
            <a:r>
              <a:rPr lang="ru-RU" sz="2000" dirty="0" smtClean="0"/>
              <a:t>*)</a:t>
            </a:r>
            <a:endParaRPr lang="en-US" sz="2000" dirty="0" smtClean="0"/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::string </a:t>
            </a:r>
            <a:r>
              <a:rPr lang="ru-RU" dirty="0" smtClean="0"/>
              <a:t>или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wstring</a:t>
            </a:r>
            <a:endParaRPr lang="en-US" dirty="0" smtClean="0"/>
          </a:p>
          <a:p>
            <a:pPr lvl="1"/>
            <a:r>
              <a:rPr lang="ru-RU" dirty="0" smtClean="0"/>
              <a:t>диапазон, заданный с помощью двух итераторов</a:t>
            </a:r>
          </a:p>
          <a:p>
            <a:pPr lvl="1"/>
            <a:r>
              <a:rPr lang="ru-RU" dirty="0" smtClean="0"/>
              <a:t>список инициализации</a:t>
            </a:r>
          </a:p>
          <a:p>
            <a:pPr lvl="1"/>
            <a:r>
              <a:rPr lang="ru-RU" dirty="0" smtClean="0"/>
              <a:t>…</a:t>
            </a:r>
          </a:p>
          <a:p>
            <a:r>
              <a:rPr lang="ru-RU" dirty="0" smtClean="0"/>
              <a:t>символы</a:t>
            </a:r>
            <a:r>
              <a:rPr lang="ru-RU" dirty="0"/>
              <a:t>, имеющие </a:t>
            </a:r>
            <a:r>
              <a:rPr lang="ru-RU" b="1" dirty="0"/>
              <a:t>иную</a:t>
            </a:r>
            <a:r>
              <a:rPr lang="ru-RU" dirty="0"/>
              <a:t> интерпретацию помимо их буквального (литерального) значения, </a:t>
            </a:r>
            <a:r>
              <a:rPr lang="ru-RU" dirty="0" smtClean="0"/>
              <a:t>называются </a:t>
            </a:r>
            <a:r>
              <a:rPr lang="ru-RU" b="1" i="1" dirty="0" smtClean="0"/>
              <a:t>метасимволами </a:t>
            </a:r>
            <a:r>
              <a:rPr lang="ru-RU" sz="2200" dirty="0" smtClean="0">
                <a:solidFill>
                  <a:srgbClr val="FF0000"/>
                </a:solidFill>
              </a:rPr>
              <a:t>(например: такие символы, как </a:t>
            </a:r>
            <a:r>
              <a:rPr lang="en-US" sz="2200" dirty="0" smtClean="0">
                <a:solidFill>
                  <a:srgbClr val="FF0000"/>
                </a:solidFill>
              </a:rPr>
              <a:t>‘*’ </a:t>
            </a:r>
            <a:r>
              <a:rPr lang="ru-RU" sz="2200" dirty="0" smtClean="0">
                <a:solidFill>
                  <a:srgbClr val="FF0000"/>
                </a:solidFill>
              </a:rPr>
              <a:t>могут быть использованы в обоих значениях)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09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Элемент шаблона: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обычный символ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«.» – любой символ в целевой строке, кроме \</a:t>
            </a:r>
            <a:r>
              <a:rPr lang="en-US" dirty="0" smtClean="0"/>
              <a:t>n</a:t>
            </a:r>
            <a:endParaRPr lang="ru-RU" dirty="0" smtClean="0"/>
          </a:p>
          <a:p>
            <a:r>
              <a:rPr lang="en-US" dirty="0" smtClean="0"/>
              <a:t>escape - </a:t>
            </a:r>
            <a:r>
              <a:rPr lang="ru-RU" dirty="0" smtClean="0"/>
              <a:t>последовательность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expr</a:t>
            </a:r>
            <a:r>
              <a:rPr lang="en-US" dirty="0" smtClean="0"/>
              <a:t>] – </a:t>
            </a:r>
            <a:r>
              <a:rPr lang="ru-RU" dirty="0" smtClean="0"/>
              <a:t>символьный набор - любое сочетание:</a:t>
            </a:r>
          </a:p>
          <a:p>
            <a:pPr lvl="1"/>
            <a:r>
              <a:rPr lang="ru-RU" dirty="0" smtClean="0"/>
              <a:t>отдельный символ/совокупность символов</a:t>
            </a:r>
          </a:p>
          <a:p>
            <a:pPr lvl="1"/>
            <a:r>
              <a:rPr lang="ru-RU" dirty="0" smtClean="0"/>
              <a:t>диапазон символов (например </a:t>
            </a:r>
            <a:r>
              <a:rPr lang="en-US" dirty="0" smtClean="0"/>
              <a:t>[A-C]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класс</a:t>
            </a:r>
            <a:r>
              <a:rPr lang="en-US" dirty="0" smtClean="0"/>
              <a:t>/</a:t>
            </a:r>
            <a:r>
              <a:rPr lang="ru-RU" dirty="0" smtClean="0"/>
              <a:t>группа символов</a:t>
            </a:r>
            <a:r>
              <a:rPr lang="en-US" dirty="0" smtClean="0"/>
              <a:t> (</a:t>
            </a:r>
            <a:r>
              <a:rPr lang="ru-RU" dirty="0" smtClean="0"/>
              <a:t>например, </a:t>
            </a:r>
            <a:r>
              <a:rPr lang="en-US" dirty="0" smtClean="0"/>
              <a:t>[:digit:]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класс эквивалентности (например, </a:t>
            </a:r>
            <a:r>
              <a:rPr lang="en-US" dirty="0" smtClean="0"/>
              <a:t>[=el=]</a:t>
            </a:r>
          </a:p>
          <a:p>
            <a:pPr lvl="1"/>
            <a:r>
              <a:rPr lang="ru-RU" dirty="0" smtClean="0"/>
              <a:t>упорядочение </a:t>
            </a:r>
            <a:r>
              <a:rPr lang="en-US" dirty="0" smtClean="0"/>
              <a:t>[.el.]</a:t>
            </a:r>
          </a:p>
          <a:p>
            <a:r>
              <a:rPr lang="en-US" dirty="0" smtClean="0"/>
              <a:t>(</a:t>
            </a:r>
            <a:r>
              <a:rPr lang="ru-RU" dirty="0" smtClean="0"/>
              <a:t>группа) – </a:t>
            </a:r>
            <a:r>
              <a:rPr lang="ru-RU" sz="2400" dirty="0" smtClean="0"/>
              <a:t>чтобы можно было применить условие поиска к группе</a:t>
            </a:r>
          </a:p>
          <a:p>
            <a:pPr lvl="1"/>
            <a:endParaRPr lang="ru-RU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140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класса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b="1" dirty="0" err="1" smtClean="0"/>
              <a:t>basic_regex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</a:t>
            </a:r>
            <a:r>
              <a:rPr lang="ru-RU" dirty="0" smtClean="0"/>
              <a:t>«обертка» для строки, задающей регулярное выражение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template</a:t>
            </a:r>
            <a:r>
              <a:rPr lang="en-US" dirty="0"/>
              <a:t> &lt;</a:t>
            </a:r>
            <a:br>
              <a:rPr lang="en-US" dirty="0"/>
            </a:br>
            <a:r>
              <a:rPr lang="en-US" dirty="0"/>
              <a:t>    class </a:t>
            </a:r>
            <a:r>
              <a:rPr lang="en-US" dirty="0" err="1"/>
              <a:t>CharT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   class Traits </a:t>
            </a:r>
            <a:r>
              <a:rPr lang="en-US" dirty="0" smtClean="0"/>
              <a:t>=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regex_traits</a:t>
            </a:r>
            <a:r>
              <a:rPr lang="en-US" dirty="0" smtClean="0"/>
              <a:t>&lt;</a:t>
            </a:r>
            <a:r>
              <a:rPr lang="en-US" dirty="0" err="1" smtClean="0"/>
              <a:t>CharT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&gt;</a:t>
            </a:r>
            <a:r>
              <a:rPr lang="en-US" dirty="0"/>
              <a:t> class </a:t>
            </a:r>
            <a:r>
              <a:rPr lang="en-US" b="1" dirty="0" err="1" smtClean="0"/>
              <a:t>basic_regex</a:t>
            </a:r>
            <a:r>
              <a:rPr lang="en-US" dirty="0"/>
              <a:t> </a:t>
            </a:r>
            <a:r>
              <a:rPr lang="en-US" dirty="0" smtClean="0"/>
              <a:t>{…};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0311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31641</TotalTime>
  <Words>2197</Words>
  <Application>Microsoft Office PowerPoint</Application>
  <PresentationFormat>Экран (4:3)</PresentationFormat>
  <Paragraphs>456</Paragraphs>
  <Slides>48</Slides>
  <Notes>16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49" baseType="lpstr">
      <vt:lpstr>Тема Office</vt:lpstr>
      <vt:lpstr>regular expressions Регулярные выражения</vt:lpstr>
      <vt:lpstr>Определение:</vt:lpstr>
      <vt:lpstr>С помощью регулярных выражений:</vt:lpstr>
      <vt:lpstr>Зачем нужны регулярные выражения</vt:lpstr>
      <vt:lpstr>Пример</vt:lpstr>
      <vt:lpstr>Грамматики, используемые для регулярных выражений</vt:lpstr>
      <vt:lpstr>Синтаксис регулярных выражений</vt:lpstr>
      <vt:lpstr>Элемент шаблона:</vt:lpstr>
      <vt:lpstr>Шаблон класса std::basic_regex</vt:lpstr>
      <vt:lpstr>Специализации std::basic_regex:</vt:lpstr>
      <vt:lpstr>Основные конструкторы std::basic_regex:</vt:lpstr>
      <vt:lpstr>Замечания:</vt:lpstr>
      <vt:lpstr>Шаблоны функций std::regex_match () и std::regex_search()</vt:lpstr>
      <vt:lpstr>Варианты regex_search() и regex_match() для использования нуль-терминированных строк</vt:lpstr>
      <vt:lpstr>Простые примеры: требуется узнать - совпадает ли анализируемая строка (str) с образцом (pattern)</vt:lpstr>
      <vt:lpstr>Простые примеры: требуется узнать - присутствует ли подстрока (pattern) в строка (str)</vt:lpstr>
      <vt:lpstr>Вводим правила нечеткого поиска. Использование wildcard characters</vt:lpstr>
      <vt:lpstr>Последовательно вводим условия поиска: поиск требуемой буквы</vt:lpstr>
      <vt:lpstr>Последовательно вводим условия поиска: поиск требуемой буквы независимо от регистра</vt:lpstr>
      <vt:lpstr>Поиск любой буквы – формирование вариантов поиска - ‘|’</vt:lpstr>
      <vt:lpstr>Поиск любой из заданных последовательностей</vt:lpstr>
      <vt:lpstr>Назначение некоторых wildcard characters ‘.’ и ‘*’</vt:lpstr>
      <vt:lpstr>Пример задания нечеткого правила поиска с использованием ‘.’ и ‘*’</vt:lpstr>
      <vt:lpstr>Пример задания нечеткого правила поиска (использование ‘.’ по прямому назначению)</vt:lpstr>
      <vt:lpstr>Назначение некоторых wildcard characters ‘?’ и ‘+’ </vt:lpstr>
      <vt:lpstr>Пример задания нечеткого правила поиска с использованием ‘?’ и ‘+’</vt:lpstr>
      <vt:lpstr>Пример задания нечеткого правила поиска. Использование группировки</vt:lpstr>
      <vt:lpstr>Определение диапазона []</vt:lpstr>
      <vt:lpstr>Символьные классы (некоторые) альтернатива диапазону</vt:lpstr>
      <vt:lpstr>Использование символьных классов</vt:lpstr>
      <vt:lpstr>“Инверсия” набора – ‘^’ (ни один из символов/набора)</vt:lpstr>
      <vt:lpstr>Для более сложных задач поиска – шаблон класса std::match_results</vt:lpstr>
      <vt:lpstr>Специализации шаблона std::match_results</vt:lpstr>
      <vt:lpstr>Сколько раз встречается образец в строке</vt:lpstr>
      <vt:lpstr>0-ая итерация:</vt:lpstr>
      <vt:lpstr>1-ая итерация:</vt:lpstr>
      <vt:lpstr>Пример – поиск слов (разделенных пробелом)</vt:lpstr>
      <vt:lpstr>Итераторы регулярных выражений шаблон std::regex_iterator</vt:lpstr>
      <vt:lpstr>Пример использования итераторов регулярных выражений</vt:lpstr>
      <vt:lpstr>Пример использования итераторов регулярных выражений</vt:lpstr>
      <vt:lpstr>Исключения Класс regex_error</vt:lpstr>
      <vt:lpstr>Пример обработки исключения</vt:lpstr>
      <vt:lpstr>Замена регулярных выражений std::regex_replace()</vt:lpstr>
      <vt:lpstr>Простой пример замены</vt:lpstr>
      <vt:lpstr>Пример замены поинтереснее</vt:lpstr>
      <vt:lpstr>Пример замены поинтереснее</vt:lpstr>
      <vt:lpstr>Развиваем пример:</vt:lpstr>
      <vt:lpstr>Пример</vt:lpstr>
    </vt:vector>
  </TitlesOfParts>
  <Company>FST SPbSPU ISMI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MarinaP</dc:creator>
  <cp:lastModifiedBy>MarinaP</cp:lastModifiedBy>
  <cp:revision>147</cp:revision>
  <dcterms:created xsi:type="dcterms:W3CDTF">2015-01-31T12:54:16Z</dcterms:created>
  <dcterms:modified xsi:type="dcterms:W3CDTF">2016-06-14T05:17:17Z</dcterms:modified>
</cp:coreProperties>
</file>