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90" r:id="rId2"/>
    <p:sldId id="294" r:id="rId3"/>
    <p:sldId id="295" r:id="rId4"/>
    <p:sldId id="372" r:id="rId5"/>
    <p:sldId id="297" r:id="rId6"/>
    <p:sldId id="387" r:id="rId7"/>
    <p:sldId id="322" r:id="rId8"/>
    <p:sldId id="320" r:id="rId9"/>
    <p:sldId id="323" r:id="rId10"/>
    <p:sldId id="321" r:id="rId11"/>
    <p:sldId id="388" r:id="rId12"/>
    <p:sldId id="390" r:id="rId13"/>
    <p:sldId id="389" r:id="rId14"/>
    <p:sldId id="391" r:id="rId15"/>
    <p:sldId id="300" r:id="rId16"/>
    <p:sldId id="302" r:id="rId17"/>
    <p:sldId id="305" r:id="rId18"/>
    <p:sldId id="303" r:id="rId19"/>
    <p:sldId id="376" r:id="rId20"/>
    <p:sldId id="306" r:id="rId21"/>
    <p:sldId id="324" r:id="rId22"/>
    <p:sldId id="307" r:id="rId23"/>
    <p:sldId id="298" r:id="rId24"/>
    <p:sldId id="328" r:id="rId25"/>
    <p:sldId id="308" r:id="rId26"/>
    <p:sldId id="325" r:id="rId27"/>
    <p:sldId id="326" r:id="rId28"/>
    <p:sldId id="335" r:id="rId29"/>
    <p:sldId id="334" r:id="rId30"/>
    <p:sldId id="336" r:id="rId31"/>
    <p:sldId id="337" r:id="rId32"/>
    <p:sldId id="338" r:id="rId33"/>
    <p:sldId id="339" r:id="rId34"/>
    <p:sldId id="384" r:id="rId35"/>
    <p:sldId id="288" r:id="rId36"/>
    <p:sldId id="343" r:id="rId37"/>
    <p:sldId id="287" r:id="rId38"/>
    <p:sldId id="342" r:id="rId39"/>
    <p:sldId id="346" r:id="rId40"/>
    <p:sldId id="345" r:id="rId41"/>
    <p:sldId id="344" r:id="rId42"/>
    <p:sldId id="272" r:id="rId43"/>
    <p:sldId id="367" r:id="rId44"/>
    <p:sldId id="368" r:id="rId45"/>
    <p:sldId id="273" r:id="rId46"/>
    <p:sldId id="369" r:id="rId47"/>
    <p:sldId id="370" r:id="rId48"/>
    <p:sldId id="275" r:id="rId49"/>
    <p:sldId id="277" r:id="rId50"/>
    <p:sldId id="282" r:id="rId51"/>
    <p:sldId id="351" r:id="rId52"/>
    <p:sldId id="285" r:id="rId53"/>
    <p:sldId id="385" r:id="rId54"/>
    <p:sldId id="386" r:id="rId55"/>
    <p:sldId id="348" r:id="rId56"/>
    <p:sldId id="349" r:id="rId57"/>
    <p:sldId id="350" r:id="rId58"/>
    <p:sldId id="382" r:id="rId59"/>
    <p:sldId id="266" r:id="rId60"/>
    <p:sldId id="296" r:id="rId61"/>
    <p:sldId id="269" r:id="rId62"/>
    <p:sldId id="276" r:id="rId63"/>
    <p:sldId id="267" r:id="rId64"/>
    <p:sldId id="360" r:id="rId65"/>
    <p:sldId id="331" r:id="rId66"/>
    <p:sldId id="379" r:id="rId67"/>
    <p:sldId id="356" r:id="rId68"/>
    <p:sldId id="357" r:id="rId69"/>
    <p:sldId id="358" r:id="rId70"/>
    <p:sldId id="377" r:id="rId71"/>
    <p:sldId id="364" r:id="rId72"/>
    <p:sldId id="365" r:id="rId73"/>
    <p:sldId id="378" r:id="rId74"/>
    <p:sldId id="361" r:id="rId75"/>
    <p:sldId id="366" r:id="rId76"/>
    <p:sldId id="373" r:id="rId77"/>
    <p:sldId id="380" r:id="rId78"/>
    <p:sldId id="375" r:id="rId7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290" autoAdjust="0"/>
    <p:restoredTop sz="95992" autoAdjust="0"/>
  </p:normalViewPr>
  <p:slideViewPr>
    <p:cSldViewPr>
      <p:cViewPr>
        <p:scale>
          <a:sx n="60" d="100"/>
          <a:sy n="60" d="100"/>
        </p:scale>
        <p:origin x="-509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63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E21F8-FE8E-4B73-B1D3-01C0196B0065}" type="datetimeFigureOut">
              <a:rPr lang="ru-RU" smtClean="0"/>
              <a:t>13.06.2016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A9A4E-69F8-470F-8527-9286B5EBBA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56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n439779.aspx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tuple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B0F0"/>
                </a:solidFill>
              </a:rPr>
              <a:t>http://nerdparadise.com/forum/openmic/5712/</a:t>
            </a:r>
            <a:endParaRPr lang="ru-RU" dirty="0" smtClean="0">
              <a:solidFill>
                <a:srgbClr val="00B0F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A9A4E-69F8-470F-8527-9286B5EBBAC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491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B0F0"/>
                </a:solidFill>
              </a:rPr>
              <a:t>suitable to be forwarded as argument to a function</a:t>
            </a:r>
            <a:endParaRPr lang="ru-RU" dirty="0" smtClean="0">
              <a:solidFill>
                <a:srgbClr val="00B0F0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A9A4E-69F8-470F-8527-9286B5EBBAC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945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имеют смысл </a:t>
            </a:r>
            <a:r>
              <a:rPr lang="ru-RU" dirty="0" err="1" smtClean="0"/>
              <a:t>лексиграфического</a:t>
            </a:r>
            <a:r>
              <a:rPr lang="ru-RU" dirty="0" smtClean="0"/>
              <a:t> сравнения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A9A4E-69F8-470F-8527-9286B5EBBACB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858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список инициализации???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A9A4E-69F8-470F-8527-9286B5EBBAC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387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Пишем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свой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::function (boost::function)</a:t>
            </a:r>
            <a:endParaRPr lang="en-US" dirty="0" smtClean="0"/>
          </a:p>
          <a:p>
            <a:r>
              <a:rPr lang="en-US" dirty="0" smtClean="0"/>
              <a:t>http://habrahabr.ru/post/159389/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A9A4E-69F8-470F-8527-9286B5EBBACB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181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callable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A9A4E-69F8-470F-8527-9286B5EBBACB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294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template&lt;class&gt; class </a:t>
            </a:r>
            <a:r>
              <a:rPr lang="en-US" b="1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; // undefined </a:t>
            </a:r>
            <a:r>
              <a:rPr lang="ru-RU" dirty="0" smtClean="0"/>
              <a:t> ???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A9A4E-69F8-470F-8527-9286B5EBBACB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710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rgbClr val="00B0F0"/>
                </a:solidFill>
              </a:rPr>
              <a:t>, что бывает удобно, например, при создании </a:t>
            </a:r>
            <a:r>
              <a:rPr lang="ru-RU" dirty="0" err="1" smtClean="0">
                <a:solidFill>
                  <a:srgbClr val="00B0F0"/>
                </a:solidFill>
              </a:rPr>
              <a:t>callback</a:t>
            </a:r>
            <a:r>
              <a:rPr lang="ru-RU" dirty="0" smtClean="0">
                <a:solidFill>
                  <a:srgbClr val="00B0F0"/>
                </a:solidFill>
              </a:rPr>
              <a:t> вызовов (например, мы можем регистрировать несколько обработчиков, и это могут быть как обычные функции, так и объекты с определенным оператором =)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A9A4E-69F8-470F-8527-9286B5EBBACB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081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-не </a:t>
            </a:r>
            <a:r>
              <a:rPr lang="ru-RU" dirty="0" err="1" smtClean="0"/>
              <a:t>изм</a:t>
            </a:r>
            <a:r>
              <a:rPr lang="ru-RU" dirty="0" smtClean="0"/>
              <a:t>!!! Так как </a:t>
            </a:r>
            <a:r>
              <a:rPr lang="ru-RU" dirty="0" err="1" smtClean="0"/>
              <a:t>изм</a:t>
            </a:r>
            <a:r>
              <a:rPr lang="ru-RU" dirty="0" smtClean="0"/>
              <a:t> копия!!!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A9A4E-69F8-470F-8527-9286B5EBBACB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489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http://en.cppreference.com/w/cpp/utility/functional/mem_fn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3"/>
              </a:rPr>
              <a:t>http://msdn.microsoft.com/en-us/library/dn439779.aspx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A9A4E-69F8-470F-8527-9286B5EBBACB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280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http://www.umich.edu/~eecs381/handouts/bind.pdf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A9A4E-69F8-470F-8527-9286B5EBBACB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28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http://www.cplusplus.com/articles/EhvU7k9E/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A9A4E-69F8-470F-8527-9286B5EBBAC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63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::ref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cref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A9A4E-69F8-470F-8527-9286B5EBBACB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93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потоковые</a:t>
            </a:r>
            <a:r>
              <a:rPr lang="ru-RU" baseline="0" dirty="0" smtClean="0"/>
              <a:t> функции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A9A4E-69F8-470F-8527-9286B5EBBAC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617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http://webcache.googleusercontent.com/search?q=cache:http://lbrandy.com/blog/2013/03/variadic_templates/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A9A4E-69F8-470F-8527-9286B5EBBAC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493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Важно! </a:t>
            </a:r>
            <a:r>
              <a:rPr lang="en-US" dirty="0" smtClean="0"/>
              <a:t>pack</a:t>
            </a:r>
            <a:r>
              <a:rPr lang="en-US" baseline="0" dirty="0" smtClean="0"/>
              <a:t> – </a:t>
            </a:r>
            <a:r>
              <a:rPr lang="ru-RU" baseline="0" dirty="0" smtClean="0"/>
              <a:t>по значению!!!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A9A4E-69F8-470F-8527-9286B5EBBAC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802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A9A4E-69F8-470F-8527-9286B5EBBAC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194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http://habrahabr.ru/post/101430/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A9A4E-69F8-470F-8527-9286B5EBBACB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284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https://habrahabr.ru/post/228031/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A9A4E-69F8-470F-8527-9286B5EBBAC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033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00B0F0"/>
                </a:solidFill>
                <a:hlinkClick r:id="rId3"/>
              </a:rPr>
              <a:t>http://www.cplusplus.com/reference/tuple/</a:t>
            </a:r>
            <a:endParaRPr lang="en-US" sz="1200" dirty="0" smtClean="0">
              <a:solidFill>
                <a:srgbClr val="00B0F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0B0F0"/>
                </a:solidFill>
              </a:rPr>
              <a:t>http://www.plam.ru/compinet/yeffektivnoe_ispolzovanie_c_55_vernyh_sposobov_uluchshit_strukturu_i_kod_vashih_programm/p13.php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>
              <a:solidFill>
                <a:srgbClr val="00B0F0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A9A4E-69F8-470F-8527-9286B5EBBAC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871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A2A0-34B5-4DC8-BB28-013791AAE77E}" type="datetime1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CC9B-64D8-414E-98FA-CE4BA59B7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12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4F5C-C696-49E4-BB55-2C207C3A1D52}" type="datetime1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CC9B-64D8-414E-98FA-CE4BA59B7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23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DF7C-7943-4A21-8D5F-5FA1569FB111}" type="datetime1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CC9B-64D8-414E-98FA-CE4BA59B7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77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69D5-693A-49FD-AF65-F994C041ABB7}" type="datetime1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CC9B-64D8-414E-98FA-CE4BA59B7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39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BD08-5D4F-457A-A313-2036A11613AC}" type="datetime1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CC9B-64D8-414E-98FA-CE4BA59B7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55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0E71-8C08-4782-9DA9-A419A25CDA7A}" type="datetime1">
              <a:rPr lang="ru-RU" smtClean="0"/>
              <a:t>13.06.2016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CC9B-64D8-414E-98FA-CE4BA59B7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22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8AAC-72C7-40EA-AD13-8320C99DDE2B}" type="datetime1">
              <a:rPr lang="ru-RU" smtClean="0"/>
              <a:t>13.06.2016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CC9B-64D8-414E-98FA-CE4BA59B7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33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F92A1-5483-4C52-95B8-B50E3B9463AB}" type="datetime1">
              <a:rPr lang="ru-RU" smtClean="0"/>
              <a:t>13.06.2016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CC9B-64D8-414E-98FA-CE4BA59B7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93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A98A-F823-4AE5-A575-B954186B4354}" type="datetime1">
              <a:rPr lang="ru-RU" smtClean="0"/>
              <a:t>13.06.2016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CC9B-64D8-414E-98FA-CE4BA59B7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94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8E787-4574-4971-AC75-30F629D9C6DF}" type="datetime1">
              <a:rPr lang="ru-RU" smtClean="0"/>
              <a:t>13.06.2016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CC9B-64D8-414E-98FA-CE4BA59B7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59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A344-4399-4114-A9B8-A92635B50333}" type="datetime1">
              <a:rPr lang="ru-RU" smtClean="0"/>
              <a:t>13.06.2016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CC9B-64D8-414E-98FA-CE4BA59B7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74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861AD-7845-47E5-AB4D-27E69DC25603}" type="datetime1">
              <a:rPr lang="ru-RU" smtClean="0"/>
              <a:t>13.06.2016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М. Полубенцева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CC9B-64D8-414E-98FA-CE4BA59B7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80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</a:t>
            </a:r>
            <a:r>
              <a:rPr lang="en-US" dirty="0" smtClean="0"/>
              <a:t>Template</a:t>
            </a:r>
            <a:r>
              <a:rPr lang="en-US" dirty="0"/>
              <a:t>s</a:t>
            </a:r>
            <a:br>
              <a:rPr lang="en-US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#include &lt;functional&gt;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95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resInt</a:t>
            </a:r>
            <a:r>
              <a:rPr lang="en-US" dirty="0"/>
              <a:t>=sum(1,2,3,4,5);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resDouble</a:t>
            </a:r>
            <a:r>
              <a:rPr lang="en-US" dirty="0"/>
              <a:t> = sum(5.5,0.3,3.1);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 smtClean="0"/>
              <a:t>//</a:t>
            </a:r>
            <a:r>
              <a:rPr lang="ru-RU" sz="2000" dirty="0" smtClean="0"/>
              <a:t>Хотелось бы:</a:t>
            </a:r>
          </a:p>
          <a:p>
            <a:pPr marL="0" indent="0">
              <a:buNone/>
            </a:pPr>
            <a:r>
              <a:rPr lang="fr-FR" dirty="0"/>
              <a:t>double resDouble = sum(5.5, 3, 3.1</a:t>
            </a:r>
            <a:r>
              <a:rPr lang="fr-FR" dirty="0" smtClean="0"/>
              <a:t>);</a:t>
            </a:r>
            <a:r>
              <a:rPr lang="ru-RU" dirty="0" smtClean="0"/>
              <a:t> </a:t>
            </a:r>
            <a:r>
              <a:rPr lang="ru-RU" sz="2000" dirty="0" smtClean="0"/>
              <a:t>//</a:t>
            </a:r>
            <a:r>
              <a:rPr lang="en-US" sz="2000" dirty="0" smtClean="0"/>
              <a:t> &lt;double, </a:t>
            </a:r>
            <a:r>
              <a:rPr lang="en-US" sz="2000" dirty="0" err="1"/>
              <a:t>int</a:t>
            </a:r>
            <a:r>
              <a:rPr lang="en-US" sz="2000" dirty="0" smtClean="0"/>
              <a:t>, double&gt;, </a:t>
            </a:r>
            <a:r>
              <a:rPr lang="ru-RU" sz="2000" dirty="0" smtClean="0"/>
              <a:t>но при вызове </a:t>
            </a:r>
            <a:r>
              <a:rPr lang="en-US" sz="2000" dirty="0"/>
              <a:t>current 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FF0000"/>
                </a:solidFill>
              </a:rPr>
              <a:t>(3)</a:t>
            </a:r>
            <a:r>
              <a:rPr lang="ru-RU" sz="2000" dirty="0" smtClean="0"/>
              <a:t> </a:t>
            </a:r>
            <a:r>
              <a:rPr lang="en-US" sz="2000" dirty="0" smtClean="0"/>
              <a:t>+ </a:t>
            </a:r>
            <a:r>
              <a:rPr lang="en-US" sz="2000" dirty="0"/>
              <a:t>sum(rest</a:t>
            </a:r>
            <a:r>
              <a:rPr lang="en-US" sz="2000" dirty="0" smtClean="0"/>
              <a:t>...)</a:t>
            </a:r>
            <a:r>
              <a:rPr lang="ru-RU" sz="2000" dirty="0" smtClean="0"/>
              <a:t> </a:t>
            </a:r>
            <a:r>
              <a:rPr lang="ru-RU" sz="2000" dirty="0" smtClean="0">
                <a:solidFill>
                  <a:srgbClr val="FF0000"/>
                </a:solidFill>
              </a:rPr>
              <a:t>(3.1) </a:t>
            </a:r>
            <a:r>
              <a:rPr lang="ru-RU" sz="2000" dirty="0" smtClean="0"/>
              <a:t>функция приведет возвращаемое значение к </a:t>
            </a:r>
            <a:r>
              <a:rPr lang="en-US" sz="2000" dirty="0" err="1" smtClean="0"/>
              <a:t>int</a:t>
            </a:r>
            <a:r>
              <a:rPr lang="en-US" sz="2000" dirty="0" smtClean="0"/>
              <a:t>!!! =&gt; ???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64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(</a:t>
            </a:r>
            <a:r>
              <a:rPr lang="ru-RU" dirty="0" smtClean="0"/>
              <a:t>лучше!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template&lt;</a:t>
            </a:r>
            <a:r>
              <a:rPr lang="en-US" dirty="0" err="1" smtClean="0"/>
              <a:t>typename</a:t>
            </a:r>
            <a:r>
              <a:rPr lang="en-US" dirty="0" smtClean="0"/>
              <a:t> </a:t>
            </a:r>
            <a:r>
              <a:rPr lang="en-US" dirty="0"/>
              <a:t>T&gt; </a:t>
            </a:r>
            <a:r>
              <a:rPr lang="en-US" dirty="0" err="1" smtClean="0"/>
              <a:t>const</a:t>
            </a:r>
            <a:r>
              <a:rPr lang="en-US" dirty="0" smtClean="0"/>
              <a:t> T&amp; </a:t>
            </a:r>
            <a:r>
              <a:rPr lang="en-US" b="1" dirty="0" smtClean="0">
                <a:solidFill>
                  <a:srgbClr val="FF0000"/>
                </a:solidFill>
              </a:rPr>
              <a:t>sum</a:t>
            </a:r>
            <a:r>
              <a:rPr lang="en-US" dirty="0" smtClean="0"/>
              <a:t>(</a:t>
            </a:r>
            <a:r>
              <a:rPr lang="fr-FR" dirty="0"/>
              <a:t>const T&amp; current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					</a:t>
            </a:r>
            <a:r>
              <a:rPr lang="ru-RU" sz="1800" dirty="0" smtClean="0"/>
              <a:t>//</a:t>
            </a:r>
            <a:r>
              <a:rPr lang="ru-RU" sz="1800" dirty="0"/>
              <a:t>выход из </a:t>
            </a:r>
            <a:r>
              <a:rPr lang="ru-RU" sz="1800" dirty="0" smtClean="0"/>
              <a:t>	</a:t>
            </a:r>
            <a:r>
              <a:rPr lang="en-US" sz="1800" dirty="0"/>
              <a:t> </a:t>
            </a:r>
            <a:r>
              <a:rPr lang="ru-RU" sz="1800" dirty="0" smtClean="0"/>
              <a:t>рекурсии</a:t>
            </a:r>
            <a:endParaRPr lang="en-US" sz="1800" dirty="0"/>
          </a:p>
          <a:p>
            <a:pPr marL="0" indent="0">
              <a:buNone/>
            </a:pPr>
            <a:r>
              <a:rPr lang="ru-RU" dirty="0" smtClean="0"/>
              <a:t>{ </a:t>
            </a:r>
            <a:r>
              <a:rPr lang="en-US" dirty="0" smtClean="0"/>
              <a:t> </a:t>
            </a:r>
            <a:r>
              <a:rPr lang="en-US" dirty="0"/>
              <a:t>return </a:t>
            </a:r>
            <a:r>
              <a:rPr lang="en-US" dirty="0" smtClean="0"/>
              <a:t>current;</a:t>
            </a:r>
            <a:r>
              <a:rPr lang="ru-RU" dirty="0" smtClean="0"/>
              <a:t> }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T, </a:t>
            </a:r>
            <a:r>
              <a:rPr lang="en-US" dirty="0" err="1"/>
              <a:t>typename</a:t>
            </a:r>
            <a:r>
              <a:rPr lang="en-US" dirty="0"/>
              <a:t> ... Types&gt;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0070C0"/>
                </a:solidFill>
              </a:rPr>
              <a:t>auto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FF0000"/>
                </a:solidFill>
              </a:rPr>
              <a:t>sum</a:t>
            </a:r>
            <a:r>
              <a:rPr lang="fr-FR" dirty="0" smtClean="0"/>
              <a:t>(const </a:t>
            </a:r>
            <a:r>
              <a:rPr lang="fr-FR" dirty="0"/>
              <a:t>T&amp; current, Types ... rest)</a:t>
            </a:r>
          </a:p>
          <a:p>
            <a:pPr marL="0" indent="0">
              <a:buNone/>
            </a:pPr>
            <a:r>
              <a:rPr lang="ru-RU" dirty="0" smtClean="0"/>
              <a:t>{</a:t>
            </a:r>
            <a:r>
              <a:rPr lang="en-US" dirty="0" smtClean="0"/>
              <a:t>   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/>
              <a:t>current + </a:t>
            </a:r>
            <a:r>
              <a:rPr lang="en-US" dirty="0" smtClean="0"/>
              <a:t>sum( </a:t>
            </a:r>
            <a:r>
              <a:rPr lang="en-US" dirty="0"/>
              <a:t>rest</a:t>
            </a:r>
            <a:r>
              <a:rPr lang="en-US" sz="6400" b="1" dirty="0" smtClean="0">
                <a:solidFill>
                  <a:srgbClr val="FF0000"/>
                </a:solidFill>
              </a:rPr>
              <a:t>...</a:t>
            </a:r>
            <a:r>
              <a:rPr lang="en-US" dirty="0" smtClean="0"/>
              <a:t>);</a:t>
            </a:r>
            <a:r>
              <a:rPr lang="ru-RU" dirty="0"/>
              <a:t> </a:t>
            </a:r>
            <a:r>
              <a:rPr lang="en-US" sz="1900" dirty="0" smtClean="0"/>
              <a:t>//</a:t>
            </a:r>
            <a:r>
              <a:rPr lang="ru-RU" sz="1900" dirty="0" smtClean="0"/>
              <a:t>рекурсивный вызов с пакетом 					оставшихся параметров</a:t>
            </a:r>
            <a:endParaRPr lang="en-US" sz="1900" dirty="0"/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57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Теперь параметры могут быть разного типа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 err="1"/>
              <a:t>resStr</a:t>
            </a:r>
            <a:r>
              <a:rPr lang="en-US" dirty="0"/>
              <a:t> =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</a:t>
            </a:r>
            <a:r>
              <a:rPr lang="en-US" dirty="0" smtClean="0"/>
              <a:t>sum(</a:t>
            </a:r>
            <a:r>
              <a:rPr lang="en-US" dirty="0" err="1" smtClean="0"/>
              <a:t>std</a:t>
            </a:r>
            <a:r>
              <a:rPr lang="en-US" dirty="0"/>
              <a:t>::string("AAA"), 1, </a:t>
            </a:r>
            <a:r>
              <a:rPr lang="en-US" dirty="0" err="1"/>
              <a:t>std</a:t>
            </a:r>
            <a:r>
              <a:rPr lang="en-US" dirty="0"/>
              <a:t>::string("BBB</a:t>
            </a:r>
            <a:r>
              <a:rPr lang="en-US" dirty="0" smtClean="0"/>
              <a:t>"));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Что нужно предоставить компилятору?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12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Пока не очень эффективно (так как по умолчанию </a:t>
            </a:r>
            <a:r>
              <a:rPr lang="en-US" sz="2800" dirty="0" smtClean="0"/>
              <a:t>pack </a:t>
            </a:r>
            <a:r>
              <a:rPr lang="ru-RU" sz="2800" dirty="0" smtClean="0"/>
              <a:t>формирует параметры </a:t>
            </a:r>
            <a:r>
              <a:rPr lang="ru-RU" sz="2800" b="1" dirty="0" smtClean="0"/>
              <a:t>по значению</a:t>
            </a:r>
            <a:r>
              <a:rPr lang="ru-RU" sz="2800" dirty="0" smtClean="0"/>
              <a:t>) =</a:t>
            </a:r>
            <a:r>
              <a:rPr lang="en-US" sz="2800" dirty="0" smtClean="0"/>
              <a:t>&gt;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string s1("</a:t>
            </a:r>
            <a:r>
              <a:rPr lang="en-US" dirty="0"/>
              <a:t>AA"), </a:t>
            </a:r>
            <a:r>
              <a:rPr lang="en-US" dirty="0" smtClean="0"/>
              <a:t>string s2("</a:t>
            </a:r>
            <a:r>
              <a:rPr lang="en-US" dirty="0"/>
              <a:t>BB"), </a:t>
            </a:r>
            <a:r>
              <a:rPr lang="en-US" dirty="0" smtClean="0"/>
              <a:t>string s3("</a:t>
            </a:r>
            <a:r>
              <a:rPr lang="en-US" dirty="0"/>
              <a:t>End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resString</a:t>
            </a:r>
            <a:r>
              <a:rPr lang="en-US" dirty="0"/>
              <a:t> = </a:t>
            </a:r>
            <a:r>
              <a:rPr lang="ru-RU" dirty="0" smtClean="0"/>
              <a:t>    </a:t>
            </a:r>
            <a:r>
              <a:rPr lang="en-US" dirty="0" smtClean="0"/>
              <a:t>sum(s1, s2, s3);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/>
              <a:t>&lt;</a:t>
            </a:r>
            <a:r>
              <a:rPr lang="en-US" dirty="0" err="1" smtClean="0"/>
              <a:t>const</a:t>
            </a:r>
            <a:r>
              <a:rPr lang="en-US" dirty="0" smtClean="0"/>
              <a:t> string&amp;, string,</a:t>
            </a:r>
            <a:r>
              <a:rPr lang="en-US" dirty="0"/>
              <a:t> </a:t>
            </a:r>
            <a:r>
              <a:rPr lang="en-US" dirty="0" smtClean="0"/>
              <a:t>string&gt;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А хотелось бы:</a:t>
            </a:r>
          </a:p>
          <a:p>
            <a:pPr marL="0" indent="0">
              <a:buNone/>
            </a:pPr>
            <a:r>
              <a:rPr lang="en-US" dirty="0"/>
              <a:t>//&lt;</a:t>
            </a:r>
            <a:r>
              <a:rPr lang="en-US" dirty="0" err="1"/>
              <a:t>const</a:t>
            </a:r>
            <a:r>
              <a:rPr lang="en-US" dirty="0"/>
              <a:t> string&amp;, </a:t>
            </a:r>
            <a:r>
              <a:rPr lang="en-US" dirty="0" err="1" smtClean="0"/>
              <a:t>const</a:t>
            </a:r>
            <a:r>
              <a:rPr lang="en-US" dirty="0" smtClean="0"/>
              <a:t> string</a:t>
            </a:r>
            <a:r>
              <a:rPr lang="en-US" dirty="0"/>
              <a:t>&amp;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string&amp;&gt;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208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</a:t>
            </a:r>
            <a:r>
              <a:rPr lang="en-US" dirty="0" smtClean="0"/>
              <a:t>ref() </a:t>
            </a:r>
            <a:r>
              <a:rPr lang="ru-RU" dirty="0" smtClean="0"/>
              <a:t>и </a:t>
            </a:r>
            <a:r>
              <a:rPr lang="en-US" dirty="0" err="1" smtClean="0"/>
              <a:t>cref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string s1("AA"), string s2("BB"), string s3("End");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/>
              <a:t>resString</a:t>
            </a:r>
            <a:r>
              <a:rPr lang="en-US" dirty="0"/>
              <a:t> = sum(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s1,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b="1" dirty="0" err="1" smtClean="0"/>
              <a:t>cref</a:t>
            </a:r>
            <a:r>
              <a:rPr lang="en-US" dirty="0" smtClean="0"/>
              <a:t>(s2),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 err="1"/>
              <a:t>cref</a:t>
            </a:r>
            <a:r>
              <a:rPr lang="en-US" dirty="0"/>
              <a:t> </a:t>
            </a:r>
            <a:r>
              <a:rPr lang="en-US" dirty="0" smtClean="0"/>
              <a:t>(s3) 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//&lt;</a:t>
            </a:r>
            <a:r>
              <a:rPr lang="en-US" sz="2800" dirty="0" err="1"/>
              <a:t>const</a:t>
            </a:r>
            <a:r>
              <a:rPr lang="en-US" sz="2800" dirty="0"/>
              <a:t> string&amp;, </a:t>
            </a:r>
            <a:r>
              <a:rPr lang="en-US" sz="2800" dirty="0" err="1"/>
              <a:t>const</a:t>
            </a:r>
            <a:r>
              <a:rPr lang="en-US" sz="2800" dirty="0"/>
              <a:t> string&amp;, </a:t>
            </a:r>
            <a:r>
              <a:rPr lang="en-US" sz="2800" dirty="0" err="1"/>
              <a:t>const</a:t>
            </a:r>
            <a:r>
              <a:rPr lang="en-US" sz="2800" dirty="0"/>
              <a:t> string&amp;&gt;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049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variadic</a:t>
            </a:r>
            <a:r>
              <a:rPr lang="en-US" dirty="0" smtClean="0"/>
              <a:t> </a:t>
            </a:r>
            <a:r>
              <a:rPr lang="ru-RU" dirty="0" smtClean="0"/>
              <a:t>функции с параметрами разного типа</a:t>
            </a:r>
            <a:endParaRPr lang="ru-RU" sz="2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Функция</a:t>
            </a:r>
          </a:p>
          <a:p>
            <a:r>
              <a:rPr lang="ru-RU" sz="2800" dirty="0" smtClean="0"/>
              <a:t>принимает </a:t>
            </a:r>
            <a:r>
              <a:rPr lang="ru-RU" sz="2800" b="1" dirty="0" smtClean="0"/>
              <a:t>любое</a:t>
            </a:r>
            <a:r>
              <a:rPr lang="ru-RU" sz="2800" dirty="0" smtClean="0"/>
              <a:t> количество параметров </a:t>
            </a:r>
            <a:r>
              <a:rPr lang="ru-RU" sz="2800" b="1" dirty="0" smtClean="0"/>
              <a:t>любого</a:t>
            </a:r>
            <a:r>
              <a:rPr lang="ru-RU" sz="2800" dirty="0" smtClean="0"/>
              <a:t> типа</a:t>
            </a:r>
          </a:p>
          <a:p>
            <a:r>
              <a:rPr lang="ru-RU" sz="2800" dirty="0" smtClean="0"/>
              <a:t>и проверяет  - совпадает ли хотя бы один параметр со значением </a:t>
            </a:r>
            <a:r>
              <a:rPr lang="en-US" sz="2800" dirty="0" smtClean="0"/>
              <a:t>(</a:t>
            </a:r>
            <a:r>
              <a:rPr lang="ru-RU" sz="2800" dirty="0" smtClean="0"/>
              <a:t>данного типа</a:t>
            </a:r>
            <a:r>
              <a:rPr lang="en-US" sz="2800" dirty="0" smtClean="0"/>
              <a:t>) </a:t>
            </a:r>
            <a:r>
              <a:rPr lang="ru-RU" sz="2800" dirty="0" smtClean="0"/>
              <a:t>по умолчанию	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585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class A{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/>
              <a:t>m_a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public:</a:t>
            </a:r>
          </a:p>
          <a:p>
            <a:pPr marL="0" indent="0">
              <a:buNone/>
            </a:pPr>
            <a:r>
              <a:rPr lang="en-US" sz="2800" dirty="0" smtClean="0"/>
              <a:t>	A(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a=0){</a:t>
            </a:r>
            <a:r>
              <a:rPr lang="en-US" sz="2800" dirty="0" err="1"/>
              <a:t>m_a</a:t>
            </a:r>
            <a:r>
              <a:rPr lang="en-US" sz="2800" dirty="0"/>
              <a:t> = a;}</a:t>
            </a:r>
          </a:p>
          <a:p>
            <a:pPr marL="0" indent="0">
              <a:buNone/>
            </a:pPr>
            <a:r>
              <a:rPr lang="en-US" sz="2800" dirty="0" smtClean="0"/>
              <a:t>	…</a:t>
            </a: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};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main()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/>
              <a:t>b1= </a:t>
            </a:r>
            <a:r>
              <a:rPr lang="en-US" dirty="0" smtClean="0"/>
              <a:t>any( </a:t>
            </a:r>
            <a:r>
              <a:rPr lang="en-US" dirty="0"/>
              <a:t>2.2, 3,  A(1),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0 </a:t>
            </a:r>
            <a:r>
              <a:rPr lang="en-US" dirty="0" smtClean="0"/>
              <a:t> ); //true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bool</a:t>
            </a:r>
            <a:r>
              <a:rPr lang="en-US" dirty="0" smtClean="0"/>
              <a:t> b2= any( </a:t>
            </a:r>
            <a:r>
              <a:rPr lang="en-US" dirty="0"/>
              <a:t>2.2, 3,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r>
              <a:rPr lang="en-US" dirty="0"/>
              <a:t> 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A(1)); </a:t>
            </a:r>
            <a:r>
              <a:rPr lang="en-US" dirty="0"/>
              <a:t>//true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smtClean="0"/>
              <a:t>b3= </a:t>
            </a:r>
            <a:r>
              <a:rPr lang="en-US" dirty="0"/>
              <a:t>any( 2.2, 3,  A(1), </a:t>
            </a:r>
            <a:r>
              <a:rPr lang="en-US" dirty="0" smtClean="0"/>
              <a:t>5); //false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440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 нашем случае: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//Выход из рекурсии </a:t>
            </a:r>
            <a:r>
              <a:rPr lang="ru-RU" sz="2300" dirty="0" smtClean="0"/>
              <a:t>(когда закончился список параметров)</a:t>
            </a:r>
            <a:endParaRPr lang="ru-RU" sz="2300" dirty="0"/>
          </a:p>
          <a:p>
            <a:pPr marL="0" indent="0">
              <a:buNone/>
            </a:pP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()</a:t>
            </a:r>
            <a:r>
              <a:rPr lang="ru-RU" dirty="0" smtClean="0"/>
              <a:t>    { </a:t>
            </a:r>
            <a:r>
              <a:rPr lang="en-US" dirty="0" smtClean="0"/>
              <a:t>return </a:t>
            </a:r>
            <a:r>
              <a:rPr lang="en-US" dirty="0"/>
              <a:t>false</a:t>
            </a:r>
            <a:r>
              <a:rPr lang="en-US" dirty="0" smtClean="0"/>
              <a:t>;</a:t>
            </a:r>
            <a:r>
              <a:rPr lang="ru-RU" dirty="0" smtClean="0"/>
              <a:t>   </a:t>
            </a:r>
            <a:r>
              <a:rPr lang="ru-RU" dirty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ru-RU" dirty="0" smtClean="0"/>
              <a:t>итерация по параметрам функции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template </a:t>
            </a:r>
            <a:r>
              <a:rPr lang="en-US" dirty="0" smtClean="0"/>
              <a:t>&lt;</a:t>
            </a:r>
            <a:r>
              <a:rPr lang="en-US" dirty="0" err="1" smtClean="0"/>
              <a:t>typename</a:t>
            </a:r>
            <a:r>
              <a:rPr lang="en-US" dirty="0" smtClean="0"/>
              <a:t> </a:t>
            </a:r>
            <a:r>
              <a:rPr lang="en-US" dirty="0"/>
              <a:t>T, class... ARGS&gt;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T&amp; element, ARGS...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   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if ( element</a:t>
            </a:r>
            <a:r>
              <a:rPr lang="ru-RU" dirty="0" smtClean="0"/>
              <a:t> == </a:t>
            </a:r>
            <a:r>
              <a:rPr lang="en-US" dirty="0" smtClean="0"/>
              <a:t>T() )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r>
              <a:rPr lang="en-US" dirty="0"/>
              <a:t>return true;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 smtClean="0"/>
              <a:t>	</a:t>
            </a:r>
            <a:r>
              <a:rPr lang="en-US" dirty="0" smtClean="0"/>
              <a:t>return </a:t>
            </a:r>
            <a:r>
              <a:rPr lang="en-US" b="1" dirty="0" smtClean="0">
                <a:solidFill>
                  <a:srgbClr val="FF0000"/>
                </a:solidFill>
              </a:rPr>
              <a:t>any</a:t>
            </a:r>
            <a:r>
              <a:rPr lang="en-US" dirty="0" smtClean="0"/>
              <a:t>(</a:t>
            </a:r>
            <a:r>
              <a:rPr lang="en-US" dirty="0" err="1" smtClean="0"/>
              <a:t>args</a:t>
            </a:r>
            <a:r>
              <a:rPr lang="en-US" dirty="0"/>
              <a:t>...);</a:t>
            </a:r>
          </a:p>
          <a:p>
            <a:pPr marL="0" indent="0">
              <a:buNone/>
            </a:pPr>
            <a:r>
              <a:rPr lang="ru-RU" dirty="0"/>
              <a:t>    }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65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</a:t>
            </a:r>
            <a:r>
              <a:rPr lang="ru-RU" dirty="0" smtClean="0"/>
              <a:t>тобы </a:t>
            </a:r>
            <a:r>
              <a:rPr lang="ru-RU" dirty="0"/>
              <a:t>шаблон </a:t>
            </a:r>
            <a:r>
              <a:rPr lang="en-US" b="1" dirty="0" smtClean="0"/>
              <a:t>any() </a:t>
            </a:r>
            <a:r>
              <a:rPr lang="ru-RU" dirty="0" smtClean="0"/>
              <a:t>работал </a:t>
            </a:r>
            <a:r>
              <a:rPr lang="ru-RU" dirty="0"/>
              <a:t>с пользовательскими типами (</a:t>
            </a:r>
            <a:r>
              <a:rPr lang="en-US" dirty="0"/>
              <a:t>A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 smtClean="0"/>
              <a:t>???</a:t>
            </a:r>
            <a:endParaRPr lang="ru-RU" sz="48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71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</a:t>
            </a:r>
            <a:r>
              <a:rPr lang="ru-RU" dirty="0" smtClean="0"/>
              <a:t>тобы </a:t>
            </a:r>
            <a:r>
              <a:rPr lang="ru-RU" dirty="0"/>
              <a:t>шаблон </a:t>
            </a:r>
            <a:r>
              <a:rPr lang="en-US" b="1" dirty="0" smtClean="0"/>
              <a:t>any() </a:t>
            </a:r>
            <a:r>
              <a:rPr lang="ru-RU" dirty="0" smtClean="0"/>
              <a:t>работал </a:t>
            </a:r>
            <a:r>
              <a:rPr lang="ru-RU" dirty="0"/>
              <a:t>с пользовательскими типами (</a:t>
            </a:r>
            <a:r>
              <a:rPr lang="en-US" dirty="0"/>
              <a:t>A</a:t>
            </a:r>
            <a:r>
              <a:rPr lang="ru-RU" dirty="0"/>
              <a:t>)</a:t>
            </a:r>
            <a:r>
              <a:rPr lang="en-US" dirty="0"/>
              <a:t> ???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A{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/>
              <a:t>m_a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public: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A(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/>
              <a:t>a=0){</a:t>
            </a:r>
            <a:r>
              <a:rPr lang="en-US" sz="2400" dirty="0" err="1"/>
              <a:t>m_a</a:t>
            </a:r>
            <a:r>
              <a:rPr lang="en-US" sz="2400" dirty="0"/>
              <a:t> = a;}</a:t>
            </a:r>
          </a:p>
          <a:p>
            <a:pPr marL="0" indent="0">
              <a:buNone/>
            </a:pPr>
            <a:r>
              <a:rPr lang="ru-RU" b="1" dirty="0" smtClean="0"/>
              <a:t>	</a:t>
            </a:r>
            <a:r>
              <a:rPr lang="en-US" b="1" dirty="0" err="1" smtClean="0"/>
              <a:t>bool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operator==</a:t>
            </a:r>
            <a:r>
              <a:rPr lang="en-US" b="1" dirty="0"/>
              <a:t>(</a:t>
            </a:r>
            <a:r>
              <a:rPr lang="en-US" b="1" dirty="0" err="1"/>
              <a:t>const</a:t>
            </a:r>
            <a:r>
              <a:rPr lang="en-US" b="1" dirty="0"/>
              <a:t> A&amp; other) </a:t>
            </a:r>
            <a:r>
              <a:rPr lang="en-US" b="1" dirty="0" err="1"/>
              <a:t>const</a:t>
            </a:r>
            <a:endParaRPr lang="ru-RU" b="1" dirty="0"/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-US" b="1" dirty="0"/>
              <a:t>{</a:t>
            </a:r>
            <a:r>
              <a:rPr lang="ru-RU" b="1" dirty="0"/>
              <a:t> </a:t>
            </a:r>
            <a:r>
              <a:rPr lang="en-US" b="1" dirty="0"/>
              <a:t>return </a:t>
            </a:r>
            <a:r>
              <a:rPr lang="en-US" b="1" dirty="0" err="1"/>
              <a:t>m_a</a:t>
            </a:r>
            <a:r>
              <a:rPr lang="en-US" b="1" dirty="0"/>
              <a:t> ==</a:t>
            </a:r>
            <a:r>
              <a:rPr lang="en-US" b="1" dirty="0" err="1"/>
              <a:t>other.m_a</a:t>
            </a:r>
            <a:r>
              <a:rPr lang="en-US" b="1" dirty="0"/>
              <a:t>;</a:t>
            </a:r>
            <a:r>
              <a:rPr lang="ru-RU" b="1" dirty="0"/>
              <a:t> }</a:t>
            </a:r>
          </a:p>
          <a:p>
            <a:pPr marL="0" indent="0">
              <a:buNone/>
            </a:pPr>
            <a:r>
              <a:rPr lang="ru-RU" dirty="0"/>
              <a:t>};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85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variadic</a:t>
            </a:r>
            <a:r>
              <a:rPr lang="en-US" b="1" dirty="0" smtClean="0"/>
              <a:t> template – </a:t>
            </a:r>
            <a:r>
              <a:rPr lang="ru-RU" b="1" dirty="0" smtClean="0"/>
              <a:t>что это?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 это шаблон</a:t>
            </a:r>
            <a:r>
              <a:rPr lang="ru-RU" dirty="0"/>
              <a:t>, который может принимать </a:t>
            </a:r>
            <a:r>
              <a:rPr lang="ru-RU" b="1" dirty="0">
                <a:solidFill>
                  <a:srgbClr val="FF0000"/>
                </a:solidFill>
              </a:rPr>
              <a:t>переменное</a:t>
            </a:r>
            <a:r>
              <a:rPr lang="ru-RU" dirty="0"/>
              <a:t> число </a:t>
            </a:r>
            <a:r>
              <a:rPr lang="ru-RU" dirty="0" smtClean="0"/>
              <a:t>параметров!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2000" dirty="0" smtClean="0"/>
              <a:t>Напоминание: до стандарта С++11 шаблоны (функций и классов) могли принимать только фиксированное количество параметров</a:t>
            </a:r>
            <a:endParaRPr lang="ru-RU" sz="2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560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будет выполняться вызов</a:t>
            </a:r>
            <a:br>
              <a:rPr lang="ru-RU" dirty="0" smtClean="0"/>
            </a:br>
            <a:r>
              <a:rPr lang="ru-RU" dirty="0" smtClean="0"/>
              <a:t> </a:t>
            </a:r>
            <a:r>
              <a:rPr lang="en-US" dirty="0" err="1"/>
              <a:t>bool</a:t>
            </a:r>
            <a:r>
              <a:rPr lang="en-US" dirty="0"/>
              <a:t> b1= any( 2.2, 3, </a:t>
            </a:r>
            <a:r>
              <a:rPr lang="en-US" dirty="0" smtClean="0"/>
              <a:t>A(1),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0</a:t>
            </a:r>
            <a:r>
              <a:rPr lang="en-US" dirty="0" smtClean="0"/>
              <a:t>);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1.</a:t>
            </a:r>
            <a:r>
              <a:rPr lang="en-US" dirty="0"/>
              <a:t> </a:t>
            </a:r>
            <a:r>
              <a:rPr lang="en-US" b="1" dirty="0"/>
              <a:t>any( 2.2, 3,  </a:t>
            </a:r>
            <a:r>
              <a:rPr lang="en-US" b="1" dirty="0" smtClean="0"/>
              <a:t>A(1),  0  </a:t>
            </a:r>
            <a:r>
              <a:rPr lang="en-US" b="1" dirty="0"/>
              <a:t>)</a:t>
            </a:r>
            <a:endParaRPr lang="ru-RU" b="1" dirty="0" smtClean="0"/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 double&amp; element  =&gt; </a:t>
            </a:r>
            <a:r>
              <a:rPr lang="ru-RU" dirty="0" smtClean="0"/>
              <a:t>(</a:t>
            </a:r>
            <a:r>
              <a:rPr lang="en-US" dirty="0"/>
              <a:t>element</a:t>
            </a:r>
            <a:r>
              <a:rPr lang="ru-RU" dirty="0" smtClean="0"/>
              <a:t> ==</a:t>
            </a:r>
            <a:r>
              <a:rPr lang="en-US" dirty="0" smtClean="0"/>
              <a:t>double()</a:t>
            </a:r>
            <a:r>
              <a:rPr lang="ru-RU" dirty="0" smtClean="0"/>
              <a:t> )-</a:t>
            </a:r>
            <a:r>
              <a:rPr lang="en-US" dirty="0" smtClean="0"/>
              <a:t>&gt;false</a:t>
            </a:r>
          </a:p>
          <a:p>
            <a:pPr lvl="1"/>
            <a:r>
              <a:rPr lang="en-US" dirty="0" err="1" smtClean="0"/>
              <a:t>args</a:t>
            </a:r>
            <a:r>
              <a:rPr lang="en-US" dirty="0" smtClean="0"/>
              <a:t> = </a:t>
            </a:r>
            <a:r>
              <a:rPr lang="en-US" dirty="0"/>
              <a:t>3</a:t>
            </a:r>
            <a:r>
              <a:rPr lang="en-US" dirty="0" smtClean="0"/>
              <a:t>,  A(1), 0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 smtClean="0"/>
              <a:t>2. </a:t>
            </a:r>
            <a:r>
              <a:rPr lang="en-US" b="1" dirty="0" smtClean="0"/>
              <a:t>any(3</a:t>
            </a:r>
            <a:r>
              <a:rPr lang="en-US" b="1" dirty="0"/>
              <a:t>, </a:t>
            </a:r>
            <a:r>
              <a:rPr lang="en-US" b="1" dirty="0" smtClean="0"/>
              <a:t> A(1),  0  )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&amp; </a:t>
            </a:r>
            <a:r>
              <a:rPr lang="en-US" dirty="0"/>
              <a:t>element </a:t>
            </a:r>
            <a:r>
              <a:rPr lang="en-US" dirty="0" smtClean="0"/>
              <a:t> </a:t>
            </a:r>
            <a:r>
              <a:rPr lang="en-US" dirty="0"/>
              <a:t>=&gt; </a:t>
            </a:r>
            <a:r>
              <a:rPr lang="fr-FR" dirty="0" smtClean="0"/>
              <a:t>(</a:t>
            </a:r>
            <a:r>
              <a:rPr lang="en-US" dirty="0" smtClean="0"/>
              <a:t>element ==</a:t>
            </a:r>
            <a:r>
              <a:rPr lang="en-US" dirty="0" err="1" smtClean="0"/>
              <a:t>int</a:t>
            </a:r>
            <a:r>
              <a:rPr lang="en-US" dirty="0" smtClean="0"/>
              <a:t>())</a:t>
            </a:r>
            <a:r>
              <a:rPr lang="ru-RU" dirty="0" smtClean="0"/>
              <a:t> </a:t>
            </a:r>
            <a:r>
              <a:rPr lang="ru-RU" dirty="0"/>
              <a:t>-</a:t>
            </a:r>
            <a:r>
              <a:rPr lang="en-US" dirty="0"/>
              <a:t>&gt;</a:t>
            </a:r>
            <a:r>
              <a:rPr lang="en-US" dirty="0" smtClean="0"/>
              <a:t>false</a:t>
            </a:r>
            <a:endParaRPr lang="en-US" dirty="0"/>
          </a:p>
          <a:p>
            <a:pPr lvl="1"/>
            <a:r>
              <a:rPr lang="en-US" dirty="0" err="1"/>
              <a:t>args</a:t>
            </a:r>
            <a:r>
              <a:rPr lang="en-US" dirty="0"/>
              <a:t> = </a:t>
            </a:r>
            <a:r>
              <a:rPr lang="en-US" dirty="0" smtClean="0"/>
              <a:t>A(1), 0</a:t>
            </a:r>
            <a:endParaRPr lang="ru-RU" dirty="0"/>
          </a:p>
          <a:p>
            <a:r>
              <a:rPr lang="en-US" dirty="0" smtClean="0"/>
              <a:t>3.</a:t>
            </a:r>
            <a:r>
              <a:rPr lang="en-US" dirty="0"/>
              <a:t> </a:t>
            </a:r>
            <a:r>
              <a:rPr lang="en-US" b="1" dirty="0" smtClean="0"/>
              <a:t>any( A(1),  0  </a:t>
            </a:r>
            <a:r>
              <a:rPr lang="en-US" b="1" dirty="0"/>
              <a:t>)</a:t>
            </a:r>
          </a:p>
          <a:p>
            <a:pPr lvl="1"/>
            <a:r>
              <a:rPr lang="fr-FR" dirty="0"/>
              <a:t>const </a:t>
            </a:r>
            <a:r>
              <a:rPr lang="en-US" dirty="0"/>
              <a:t>A</a:t>
            </a:r>
            <a:r>
              <a:rPr lang="en-US" dirty="0" smtClean="0"/>
              <a:t>&amp; element =&gt; </a:t>
            </a:r>
            <a:r>
              <a:rPr lang="fr-FR" dirty="0" smtClean="0"/>
              <a:t>(</a:t>
            </a:r>
            <a:r>
              <a:rPr lang="en-US" dirty="0"/>
              <a:t>element </a:t>
            </a:r>
            <a:r>
              <a:rPr lang="en-US" dirty="0" smtClean="0"/>
              <a:t> == A())</a:t>
            </a:r>
            <a:r>
              <a:rPr lang="ru-RU" dirty="0" smtClean="0"/>
              <a:t> </a:t>
            </a:r>
            <a:r>
              <a:rPr lang="ru-RU" dirty="0"/>
              <a:t>-</a:t>
            </a:r>
            <a:r>
              <a:rPr lang="en-US" dirty="0"/>
              <a:t>&gt;false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= </a:t>
            </a:r>
            <a:r>
              <a:rPr lang="en-US" dirty="0" smtClean="0"/>
              <a:t>0</a:t>
            </a:r>
          </a:p>
          <a:p>
            <a:r>
              <a:rPr lang="en-US" dirty="0" smtClean="0"/>
              <a:t>4. </a:t>
            </a:r>
            <a:r>
              <a:rPr lang="en-US" b="1" dirty="0"/>
              <a:t>any</a:t>
            </a:r>
            <a:r>
              <a:rPr lang="en-US" b="1" dirty="0" smtClean="0"/>
              <a:t>( </a:t>
            </a:r>
            <a:r>
              <a:rPr lang="en-US" b="1" dirty="0"/>
              <a:t>0  )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&amp; </a:t>
            </a:r>
            <a:r>
              <a:rPr lang="en-US" dirty="0" smtClean="0"/>
              <a:t>element  </a:t>
            </a:r>
            <a:r>
              <a:rPr lang="en-US" dirty="0"/>
              <a:t>=&gt; </a:t>
            </a:r>
            <a:r>
              <a:rPr lang="fr-FR" dirty="0"/>
              <a:t>(</a:t>
            </a:r>
            <a:r>
              <a:rPr lang="en-US" dirty="0"/>
              <a:t>element ==</a:t>
            </a:r>
            <a:r>
              <a:rPr lang="en-US" dirty="0" err="1"/>
              <a:t>int</a:t>
            </a:r>
            <a:r>
              <a:rPr lang="en-US" dirty="0"/>
              <a:t>())–&gt; </a:t>
            </a:r>
            <a:r>
              <a:rPr lang="en-US" dirty="0" smtClean="0"/>
              <a:t>true =&gt; </a:t>
            </a:r>
            <a:r>
              <a:rPr lang="ru-RU" sz="2100" b="1" dirty="0" smtClean="0"/>
              <a:t>выход из рекурсии</a:t>
            </a:r>
            <a:endParaRPr lang="en-US" sz="2100" b="1" dirty="0"/>
          </a:p>
          <a:p>
            <a:pPr lvl="1"/>
            <a:r>
              <a:rPr lang="en-US" dirty="0" err="1"/>
              <a:t>args</a:t>
            </a:r>
            <a:r>
              <a:rPr lang="en-US" dirty="0"/>
              <a:t> </a:t>
            </a:r>
            <a:r>
              <a:rPr lang="ru-RU" dirty="0" smtClean="0"/>
              <a:t>не содержит параметров (пусто)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430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Дальше можно развить пример – эмуляция </a:t>
            </a:r>
            <a:r>
              <a:rPr lang="en-US" sz="3200" dirty="0" err="1" smtClean="0">
                <a:solidFill>
                  <a:srgbClr val="FF0000"/>
                </a:solidFill>
              </a:rPr>
              <a:t>std</a:t>
            </a:r>
            <a:r>
              <a:rPr lang="en-US" sz="3200" dirty="0" smtClean="0">
                <a:solidFill>
                  <a:srgbClr val="FF0000"/>
                </a:solidFill>
              </a:rPr>
              <a:t>::any – </a:t>
            </a:r>
            <a:r>
              <a:rPr lang="ru-RU" sz="3200" dirty="0" smtClean="0">
                <a:solidFill>
                  <a:srgbClr val="FF0000"/>
                </a:solidFill>
              </a:rPr>
              <a:t>чтобы предикат был любым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https://github.com/ikalnitsky/kalnitsky.org/blob/master/content/posts/variadic-templates.rst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188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sizeof</a:t>
            </a:r>
            <a:r>
              <a:rPr lang="en-US" b="1" dirty="0" smtClean="0">
                <a:solidFill>
                  <a:srgbClr val="FF0000"/>
                </a:solidFill>
              </a:rPr>
              <a:t>...</a:t>
            </a:r>
            <a:r>
              <a:rPr lang="ru-RU" b="1" dirty="0"/>
              <a:t> </a:t>
            </a:r>
            <a:r>
              <a:rPr lang="ru-RU" dirty="0"/>
              <a:t>д</a:t>
            </a:r>
            <a:r>
              <a:rPr lang="ru-RU" dirty="0" smtClean="0"/>
              <a:t>ля </a:t>
            </a:r>
            <a:r>
              <a:rPr lang="ru-RU" dirty="0"/>
              <a:t>получения количества параметров в </a:t>
            </a:r>
            <a:r>
              <a:rPr lang="en-US" dirty="0"/>
              <a:t>parameter pack</a:t>
            </a:r>
            <a:r>
              <a:rPr lang="en-US" dirty="0" smtClean="0"/>
              <a:t>: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any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T&amp; element, ARGS...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ru-RU" dirty="0" smtClean="0"/>
              <a:t>{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size_t</a:t>
            </a:r>
            <a:r>
              <a:rPr lang="en-US" dirty="0" smtClean="0"/>
              <a:t> n = </a:t>
            </a:r>
            <a:r>
              <a:rPr lang="en-US" b="1" dirty="0" err="1">
                <a:solidFill>
                  <a:srgbClr val="FF0000"/>
                </a:solidFill>
              </a:rPr>
              <a:t>sizeof</a:t>
            </a:r>
            <a:r>
              <a:rPr lang="en-US" b="1" dirty="0">
                <a:solidFill>
                  <a:srgbClr val="FF0000"/>
                </a:solidFill>
              </a:rPr>
              <a:t>...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);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if ( </a:t>
            </a:r>
            <a:r>
              <a:rPr lang="en-US" dirty="0" smtClean="0"/>
              <a:t>element == T() 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  return true;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/>
              <a:t>	</a:t>
            </a:r>
            <a:r>
              <a:rPr lang="en-US" dirty="0"/>
              <a:t>return </a:t>
            </a:r>
            <a:r>
              <a:rPr lang="en-US" b="1" dirty="0">
                <a:solidFill>
                  <a:srgbClr val="FF0000"/>
                </a:solidFill>
              </a:rPr>
              <a:t>any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...);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ru-RU" dirty="0" smtClean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sz="2400" dirty="0" smtClean="0"/>
              <a:t>для </a:t>
            </a:r>
            <a:r>
              <a:rPr lang="en-US" sz="2400" dirty="0" err="1"/>
              <a:t>bool</a:t>
            </a:r>
            <a:r>
              <a:rPr lang="en-US" sz="2400" dirty="0"/>
              <a:t> b1= any( 2.2, 3, A(1),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0</a:t>
            </a:r>
            <a:r>
              <a:rPr lang="en-US" sz="2400" dirty="0" smtClean="0"/>
              <a:t>);</a:t>
            </a:r>
            <a:r>
              <a:rPr lang="ru-RU" sz="2400" dirty="0" smtClean="0"/>
              <a:t> -</a:t>
            </a:r>
            <a:r>
              <a:rPr lang="en-US" sz="2400" dirty="0" smtClean="0"/>
              <a:t>&gt; n== 3,2,1,0</a:t>
            </a: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547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variadic</a:t>
            </a:r>
            <a:r>
              <a:rPr lang="en-US" dirty="0" smtClean="0"/>
              <a:t> </a:t>
            </a:r>
            <a:r>
              <a:rPr lang="ru-RU" dirty="0" smtClean="0"/>
              <a:t>класс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Объявление: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template&lt;</a:t>
            </a:r>
            <a:r>
              <a:rPr lang="en-US" dirty="0" err="1" smtClean="0"/>
              <a:t>typename</a:t>
            </a:r>
            <a:r>
              <a:rPr lang="en-US" sz="5400" b="1" dirty="0">
                <a:solidFill>
                  <a:srgbClr val="FF0000"/>
                </a:solidFill>
              </a:rPr>
              <a:t>...</a:t>
            </a:r>
            <a:r>
              <a:rPr lang="en-US" dirty="0"/>
              <a:t> </a:t>
            </a:r>
            <a:r>
              <a:rPr lang="en-US" dirty="0" smtClean="0"/>
              <a:t>Types&gt; </a:t>
            </a:r>
            <a:r>
              <a:rPr lang="en-US" dirty="0"/>
              <a:t>class </a:t>
            </a:r>
            <a:r>
              <a:rPr lang="en-US" dirty="0" smtClean="0"/>
              <a:t>A{}; </a:t>
            </a:r>
            <a:r>
              <a:rPr lang="en-US" sz="2000" dirty="0" smtClean="0"/>
              <a:t>//</a:t>
            </a:r>
            <a:r>
              <a:rPr lang="ru-RU" sz="2000" dirty="0" smtClean="0"/>
              <a:t>любое </a:t>
            </a:r>
            <a:r>
              <a:rPr lang="en-US" sz="2000" dirty="0" smtClean="0"/>
              <a:t>			</a:t>
            </a:r>
            <a:r>
              <a:rPr lang="ru-RU" sz="2000" dirty="0" smtClean="0"/>
              <a:t>количество параметров – типов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Инстанцирование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A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int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::vector&lt;</a:t>
            </a:r>
            <a:r>
              <a:rPr lang="en-US" dirty="0" err="1"/>
              <a:t>int</a:t>
            </a:r>
            <a:r>
              <a:rPr lang="en-US" dirty="0"/>
              <a:t>&gt;,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::map&lt;</a:t>
            </a:r>
            <a:r>
              <a:rPr lang="en-US" dirty="0" err="1"/>
              <a:t>std</a:t>
            </a:r>
            <a:r>
              <a:rPr lang="en-US" dirty="0"/>
              <a:t>::string, </a:t>
            </a: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::vector&lt;</a:t>
            </a:r>
            <a:r>
              <a:rPr lang="en-US" dirty="0" err="1"/>
              <a:t>int</a:t>
            </a:r>
            <a:r>
              <a:rPr lang="en-US" dirty="0" smtClean="0"/>
              <a:t>&gt;&gt;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>        something;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511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sizeof</a:t>
            </a:r>
            <a:r>
              <a:rPr lang="en-US" dirty="0" smtClean="0"/>
              <a:t>... </a:t>
            </a:r>
            <a:r>
              <a:rPr lang="ru-RU" dirty="0" smtClean="0"/>
              <a:t>и </a:t>
            </a:r>
            <a:r>
              <a:rPr lang="en-US" dirty="0" err="1" smtClean="0"/>
              <a:t>variadic</a:t>
            </a:r>
            <a:r>
              <a:rPr lang="en-US" dirty="0" smtClean="0"/>
              <a:t> </a:t>
            </a:r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...</a:t>
            </a:r>
            <a:r>
              <a:rPr lang="en-US" dirty="0" err="1"/>
              <a:t>Args</a:t>
            </a:r>
            <a:r>
              <a:rPr lang="en-US" dirty="0"/>
              <a:t>&gt; </a:t>
            </a:r>
            <a:r>
              <a:rPr lang="en-US" dirty="0" smtClean="0"/>
              <a:t>class A{</a:t>
            </a:r>
          </a:p>
          <a:p>
            <a:pPr marL="0" indent="0">
              <a:buNone/>
            </a:pPr>
            <a:r>
              <a:rPr lang="en-US" dirty="0" smtClean="0"/>
              <a:t>	static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size = </a:t>
            </a:r>
            <a:r>
              <a:rPr lang="en-US" b="1" dirty="0" err="1">
                <a:solidFill>
                  <a:srgbClr val="FF0000"/>
                </a:solidFill>
              </a:rPr>
              <a:t>sizeof</a:t>
            </a:r>
            <a:r>
              <a:rPr lang="en-US" b="1" dirty="0">
                <a:solidFill>
                  <a:srgbClr val="FF0000"/>
                </a:solidFill>
              </a:rPr>
              <a:t>...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A&lt;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dirty="0" err="1" smtClean="0"/>
              <a:t>int</a:t>
            </a:r>
            <a:r>
              <a:rPr lang="en-US" dirty="0" smtClean="0"/>
              <a:t>&gt;&gt; a1; //size==2</a:t>
            </a:r>
          </a:p>
          <a:p>
            <a:pPr marL="0" indent="0">
              <a:buNone/>
            </a:pPr>
            <a:r>
              <a:rPr lang="en-US" dirty="0" smtClean="0"/>
              <a:t>	A&lt;&gt; a2; </a:t>
            </a:r>
            <a:r>
              <a:rPr lang="en-US" dirty="0"/>
              <a:t>//size</a:t>
            </a:r>
            <a:r>
              <a:rPr lang="en-US" dirty="0" smtClean="0"/>
              <a:t>==0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202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variadic</a:t>
            </a:r>
            <a:r>
              <a:rPr lang="en-US" dirty="0" smtClean="0"/>
              <a:t> </a:t>
            </a:r>
            <a:r>
              <a:rPr lang="ru-RU" dirty="0" smtClean="0"/>
              <a:t>при множественном н</a:t>
            </a:r>
            <a:r>
              <a:rPr lang="ru-RU" dirty="0"/>
              <a:t>а</a:t>
            </a:r>
            <a:r>
              <a:rPr lang="ru-RU" dirty="0" smtClean="0"/>
              <a:t>следовании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{ </a:t>
            </a:r>
            <a:r>
              <a:rPr lang="en-US" dirty="0" smtClean="0"/>
              <a:t>};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b="1" dirty="0"/>
              <a:t>B</a:t>
            </a:r>
            <a:r>
              <a:rPr lang="en-US" dirty="0"/>
              <a:t> { </a:t>
            </a:r>
            <a:r>
              <a:rPr lang="en-US" dirty="0" smtClean="0"/>
              <a:t>};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template</a:t>
            </a:r>
            <a:r>
              <a:rPr lang="en-US" dirty="0" smtClean="0"/>
              <a:t> </a:t>
            </a:r>
            <a:r>
              <a:rPr lang="en-US" b="1" dirty="0" smtClean="0"/>
              <a:t>&lt;</a:t>
            </a:r>
            <a:r>
              <a:rPr lang="en-US" dirty="0" err="1" smtClean="0"/>
              <a:t>typename</a:t>
            </a:r>
            <a:r>
              <a:rPr lang="en-US" dirty="0" smtClean="0"/>
              <a:t>... </a:t>
            </a:r>
            <a:r>
              <a:rPr lang="en-US" dirty="0"/>
              <a:t>CLASSES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 smtClean="0"/>
              <a:t>C</a:t>
            </a:r>
            <a:r>
              <a:rPr lang="en-US" dirty="0" smtClean="0"/>
              <a:t> 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public</a:t>
            </a:r>
            <a:r>
              <a:rPr lang="en-US" dirty="0"/>
              <a:t> CLASSES... { </a:t>
            </a:r>
            <a:r>
              <a:rPr lang="en-US" dirty="0" smtClean="0"/>
              <a:t>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	C</a:t>
            </a:r>
            <a:r>
              <a:rPr lang="en-US" b="1" dirty="0" smtClean="0"/>
              <a:t>&lt;</a:t>
            </a:r>
            <a:r>
              <a:rPr lang="en-US" dirty="0" smtClean="0"/>
              <a:t>A</a:t>
            </a:r>
            <a:r>
              <a:rPr lang="en-US" dirty="0"/>
              <a:t>, B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smtClean="0"/>
              <a:t>c;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745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STD::tuple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&lt;tuple&gt;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206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Использование </a:t>
            </a:r>
            <a:r>
              <a:rPr lang="en-US" sz="3600" dirty="0" err="1" smtClean="0"/>
              <a:t>variadic</a:t>
            </a:r>
            <a:r>
              <a:rPr lang="en-US" sz="3600" dirty="0" smtClean="0"/>
              <a:t> </a:t>
            </a:r>
            <a:r>
              <a:rPr lang="ru-RU" sz="3600" dirty="0" smtClean="0"/>
              <a:t>классов для хранения любого количества объектов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err="1"/>
              <a:t>tuples</a:t>
            </a:r>
            <a:r>
              <a:rPr lang="ru-RU" b="1" dirty="0" smtClean="0"/>
              <a:t> (кортежи)</a:t>
            </a:r>
            <a:r>
              <a:rPr lang="ru-RU" dirty="0"/>
              <a:t> – </a:t>
            </a:r>
            <a:r>
              <a:rPr lang="ru-RU" dirty="0" smtClean="0"/>
              <a:t>изящное обобщение </a:t>
            </a:r>
            <a:r>
              <a:rPr lang="ru-RU" dirty="0"/>
              <a:t>шаблона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ru-RU" dirty="0" err="1" smtClean="0"/>
              <a:t>pair</a:t>
            </a:r>
            <a:r>
              <a:rPr lang="ru-RU" dirty="0" smtClean="0"/>
              <a:t> </a:t>
            </a:r>
            <a:r>
              <a:rPr lang="ru-RU" sz="2000" dirty="0" smtClean="0"/>
              <a:t>(если </a:t>
            </a:r>
            <a:r>
              <a:rPr lang="ru-RU" sz="2000" dirty="0"/>
              <a:t>объект типа </a:t>
            </a:r>
            <a:r>
              <a:rPr lang="ru-RU" sz="2000" dirty="0" err="1"/>
              <a:t>pair</a:t>
            </a:r>
            <a:r>
              <a:rPr lang="ru-RU" sz="2000" dirty="0"/>
              <a:t> может содержать только два объекта, то объект </a:t>
            </a:r>
            <a:r>
              <a:rPr lang="en-US" sz="2000" dirty="0" err="1" smtClean="0"/>
              <a:t>std</a:t>
            </a:r>
            <a:r>
              <a:rPr lang="ru-RU" sz="2000" dirty="0" smtClean="0"/>
              <a:t>::</a:t>
            </a:r>
            <a:r>
              <a:rPr lang="ru-RU" sz="2000" dirty="0" err="1"/>
              <a:t>tuple</a:t>
            </a:r>
            <a:r>
              <a:rPr lang="ru-RU" sz="2000" dirty="0"/>
              <a:t> может служить вместилищем для произвольного числа других </a:t>
            </a:r>
            <a:r>
              <a:rPr lang="ru-RU" sz="2000" dirty="0" smtClean="0"/>
              <a:t>объектов</a:t>
            </a:r>
            <a:r>
              <a:rPr lang="en-US" sz="2000" dirty="0" smtClean="0"/>
              <a:t>)</a:t>
            </a:r>
            <a:endParaRPr lang="ru-RU" sz="2000" dirty="0" smtClean="0"/>
          </a:p>
          <a:p>
            <a:pPr marL="0" indent="0">
              <a:buNone/>
            </a:pPr>
            <a:r>
              <a:rPr lang="ru-RU" dirty="0" smtClean="0"/>
              <a:t>Назначение </a:t>
            </a:r>
            <a:r>
              <a:rPr lang="en-US" dirty="0" smtClean="0"/>
              <a:t>tuple – </a:t>
            </a:r>
            <a:r>
              <a:rPr lang="ru-RU" dirty="0" smtClean="0"/>
              <a:t>объект, который может хранить </a:t>
            </a:r>
            <a:r>
              <a:rPr lang="ru-RU" b="1" dirty="0" smtClean="0"/>
              <a:t>совокупность элементов </a:t>
            </a:r>
            <a:r>
              <a:rPr lang="ru-RU" dirty="0" smtClean="0"/>
              <a:t>(возможно разных типов) – эквивалент старой структуры С, только вместо именованных полей, доступ к</a:t>
            </a:r>
            <a:r>
              <a:rPr lang="en-US" dirty="0" smtClean="0"/>
              <a:t> </a:t>
            </a:r>
            <a:r>
              <a:rPr lang="ru-RU" dirty="0" smtClean="0"/>
              <a:t>элементам </a:t>
            </a:r>
            <a:r>
              <a:rPr lang="en-US" dirty="0" smtClean="0"/>
              <a:t>tuple </a:t>
            </a:r>
            <a:r>
              <a:rPr lang="ru-RU" dirty="0" smtClean="0"/>
              <a:t>осуществляется в порядке следования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261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Создание </a:t>
            </a:r>
            <a:r>
              <a:rPr lang="en-US" sz="3600" dirty="0" smtClean="0"/>
              <a:t>tuple</a:t>
            </a:r>
            <a:r>
              <a:rPr lang="ru-RU" sz="3600" dirty="0" smtClean="0"/>
              <a:t>:</a:t>
            </a:r>
            <a:br>
              <a:rPr lang="ru-RU" sz="3600" dirty="0" smtClean="0"/>
            </a:br>
            <a:r>
              <a:rPr lang="ru-RU" sz="3600" b="1" dirty="0" smtClean="0"/>
              <a:t>конструктор</a:t>
            </a:r>
            <a:r>
              <a:rPr lang="ru-RU" sz="3600" dirty="0" smtClean="0"/>
              <a:t> и шаблон </a:t>
            </a:r>
            <a:r>
              <a:rPr lang="en-US" sz="3600" dirty="0" err="1" smtClean="0"/>
              <a:t>std</a:t>
            </a:r>
            <a:r>
              <a:rPr lang="en-US" sz="3600" dirty="0"/>
              <a:t>::</a:t>
            </a:r>
            <a:r>
              <a:rPr lang="en-US" sz="3600" b="1" dirty="0" err="1" smtClean="0"/>
              <a:t>make_tuple</a:t>
            </a:r>
            <a:r>
              <a:rPr lang="en-US" sz="3600" dirty="0" smtClean="0"/>
              <a:t>()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ru-RU" dirty="0" smtClean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::tuple&lt;</a:t>
            </a:r>
            <a:r>
              <a:rPr lang="en-US" dirty="0" err="1"/>
              <a:t>int,char</a:t>
            </a:r>
            <a:r>
              <a:rPr lang="en-US" dirty="0"/>
              <a:t>&gt; </a:t>
            </a:r>
            <a:r>
              <a:rPr lang="en-US" dirty="0" smtClean="0"/>
              <a:t> t1 </a:t>
            </a:r>
            <a:r>
              <a:rPr lang="en-US" dirty="0"/>
              <a:t>(10,'x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800" dirty="0" err="1" smtClean="0"/>
              <a:t>std</a:t>
            </a:r>
            <a:r>
              <a:rPr lang="en-US" sz="2800" dirty="0"/>
              <a:t>::tuple&lt;</a:t>
            </a:r>
            <a:r>
              <a:rPr lang="en-US" sz="2800" dirty="0" err="1"/>
              <a:t>int,char</a:t>
            </a:r>
            <a:r>
              <a:rPr lang="en-US" sz="2800" dirty="0"/>
              <a:t>&gt; </a:t>
            </a:r>
            <a:r>
              <a:rPr lang="en-US" sz="2800" dirty="0" smtClean="0"/>
              <a:t> t2= </a:t>
            </a:r>
            <a:r>
              <a:rPr lang="en-US" sz="2800" dirty="0" err="1"/>
              <a:t>std</a:t>
            </a:r>
            <a:r>
              <a:rPr lang="en-US" sz="2800" dirty="0"/>
              <a:t>::</a:t>
            </a:r>
            <a:r>
              <a:rPr lang="en-US" sz="2800" b="1" dirty="0" err="1"/>
              <a:t>make_tuple</a:t>
            </a:r>
            <a:r>
              <a:rPr lang="en-US" sz="2800" dirty="0"/>
              <a:t> (10</a:t>
            </a:r>
            <a:r>
              <a:rPr lang="en-US" sz="2800" dirty="0" smtClean="0"/>
              <a:t>,‘y');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std</a:t>
            </a:r>
            <a:r>
              <a:rPr lang="en-US" sz="2800" dirty="0" smtClean="0"/>
              <a:t>::string s(“</a:t>
            </a:r>
            <a:r>
              <a:rPr lang="en-US" sz="2800" dirty="0" err="1" smtClean="0"/>
              <a:t>abc</a:t>
            </a:r>
            <a:r>
              <a:rPr lang="en-US" sz="2800" dirty="0" smtClean="0"/>
              <a:t>”);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 smtClean="0"/>
              <a:t>auto</a:t>
            </a:r>
            <a:r>
              <a:rPr lang="en-US" sz="2800" dirty="0" smtClean="0"/>
              <a:t> t3 = </a:t>
            </a:r>
            <a:r>
              <a:rPr lang="en-US" sz="2800" dirty="0" err="1"/>
              <a:t>std</a:t>
            </a:r>
            <a:r>
              <a:rPr lang="en-US" sz="2800" dirty="0"/>
              <a:t>::</a:t>
            </a:r>
            <a:r>
              <a:rPr lang="en-US" sz="2800" b="1" dirty="0" err="1" smtClean="0"/>
              <a:t>make_tuple</a:t>
            </a:r>
            <a:r>
              <a:rPr lang="en-US" sz="2800" b="1" dirty="0" smtClean="0"/>
              <a:t> </a:t>
            </a:r>
            <a:r>
              <a:rPr lang="en-US" sz="2800" dirty="0" smtClean="0"/>
              <a:t>( 10, s, ‘z’); 					</a:t>
            </a:r>
            <a:r>
              <a:rPr lang="en-US" sz="2000" dirty="0" smtClean="0"/>
              <a:t>//</a:t>
            </a:r>
            <a:r>
              <a:rPr lang="en-US" sz="2000" dirty="0" err="1"/>
              <a:t>std</a:t>
            </a:r>
            <a:r>
              <a:rPr lang="en-US" sz="2000" dirty="0"/>
              <a:t>::tuple&lt;</a:t>
            </a:r>
            <a:r>
              <a:rPr lang="en-US" sz="2000" dirty="0" err="1"/>
              <a:t>int</a:t>
            </a:r>
            <a:r>
              <a:rPr lang="en-US" sz="2000" dirty="0" smtClean="0"/>
              <a:t>, </a:t>
            </a:r>
            <a:r>
              <a:rPr lang="en-US" sz="2000" dirty="0" err="1" smtClean="0"/>
              <a:t>std</a:t>
            </a:r>
            <a:r>
              <a:rPr lang="en-US" sz="2000" dirty="0" smtClean="0"/>
              <a:t>::string, char</a:t>
            </a:r>
            <a:r>
              <a:rPr lang="en-US" sz="2000" dirty="0"/>
              <a:t>&gt; </a:t>
            </a:r>
            <a:endParaRPr lang="ru-RU" sz="2000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270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Распаковка значений из </a:t>
            </a:r>
            <a:r>
              <a:rPr lang="en-US" dirty="0"/>
              <a:t>tuple:</a:t>
            </a:r>
            <a:br>
              <a:rPr lang="en-US" dirty="0"/>
            </a:br>
            <a:r>
              <a:rPr lang="ru-RU" dirty="0" smtClean="0"/>
              <a:t>шаблон 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b="1" dirty="0" smtClean="0">
                <a:solidFill>
                  <a:srgbClr val="FF0000"/>
                </a:solidFill>
              </a:rPr>
              <a:t>tie</a:t>
            </a:r>
            <a:r>
              <a:rPr lang="en-US" dirty="0" smtClean="0"/>
              <a:t>(), </a:t>
            </a:r>
            <a:r>
              <a:rPr lang="ru-RU" dirty="0" smtClean="0"/>
              <a:t>объект 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b="1" dirty="0" smtClean="0">
                <a:solidFill>
                  <a:srgbClr val="FF0000"/>
                </a:solidFill>
              </a:rPr>
              <a:t>ignore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ru-RU" dirty="0"/>
              <a:t>{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std</a:t>
            </a:r>
            <a:r>
              <a:rPr lang="en-US" dirty="0"/>
              <a:t>::tuple&lt;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std</a:t>
            </a:r>
            <a:r>
              <a:rPr lang="en-US" dirty="0"/>
              <a:t>::string, char&gt; t ( 10, </a:t>
            </a:r>
            <a:r>
              <a:rPr lang="ru-RU" dirty="0" smtClean="0"/>
              <a:t>					</a:t>
            </a:r>
            <a:r>
              <a:rPr lang="en-US" dirty="0" err="1" smtClean="0"/>
              <a:t>std</a:t>
            </a:r>
            <a:r>
              <a:rPr lang="en-US" dirty="0"/>
              <a:t>::string("</a:t>
            </a:r>
            <a:r>
              <a:rPr lang="en-US" dirty="0" err="1"/>
              <a:t>abc</a:t>
            </a:r>
            <a:r>
              <a:rPr lang="en-US" dirty="0"/>
              <a:t>"), 'z'); 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::string </a:t>
            </a:r>
            <a:r>
              <a:rPr lang="en-US" dirty="0" smtClean="0"/>
              <a:t>s;    </a:t>
            </a:r>
            <a:r>
              <a:rPr lang="en-US" dirty="0" err="1"/>
              <a:t>int</a:t>
            </a:r>
            <a:r>
              <a:rPr lang="en-US" dirty="0"/>
              <a:t> n</a:t>
            </a:r>
            <a:r>
              <a:rPr lang="en-US" dirty="0" smtClean="0"/>
              <a:t>;</a:t>
            </a:r>
            <a:r>
              <a:rPr lang="ru-RU" dirty="0" smtClean="0"/>
              <a:t>    </a:t>
            </a:r>
            <a:r>
              <a:rPr lang="en-US" dirty="0" smtClean="0"/>
              <a:t>char </a:t>
            </a:r>
            <a:r>
              <a:rPr lang="en-US" dirty="0"/>
              <a:t>c; </a:t>
            </a:r>
          </a:p>
          <a:p>
            <a:pPr marL="0" indent="0">
              <a:buNone/>
            </a:pPr>
            <a:r>
              <a:rPr lang="ru-RU" sz="3500" dirty="0" smtClean="0"/>
              <a:t>	</a:t>
            </a:r>
            <a:r>
              <a:rPr lang="en-US" sz="3500" dirty="0" err="1" smtClean="0"/>
              <a:t>std</a:t>
            </a:r>
            <a:r>
              <a:rPr lang="en-US" sz="3500" dirty="0"/>
              <a:t>::</a:t>
            </a:r>
            <a:r>
              <a:rPr lang="en-US" sz="3500" b="1" dirty="0"/>
              <a:t>tie </a:t>
            </a:r>
            <a:r>
              <a:rPr lang="en-US" sz="3500" dirty="0"/>
              <a:t>(n, s</a:t>
            </a:r>
            <a:r>
              <a:rPr lang="en-US" sz="3500" dirty="0" smtClean="0"/>
              <a:t>, </a:t>
            </a:r>
            <a:r>
              <a:rPr lang="en-US" sz="3500" dirty="0"/>
              <a:t>c) = t;   // </a:t>
            </a:r>
            <a:r>
              <a:rPr lang="ru-RU" sz="2400" dirty="0" smtClean="0"/>
              <a:t>распаковка</a:t>
            </a:r>
            <a:r>
              <a:rPr lang="en-US" sz="2400" dirty="0" smtClean="0"/>
              <a:t> (</a:t>
            </a:r>
            <a:r>
              <a:rPr lang="ru-RU" sz="2400" dirty="0" smtClean="0"/>
              <a:t>возвращает </a:t>
            </a:r>
            <a:r>
              <a:rPr lang="en-US" sz="2400" dirty="0" smtClean="0"/>
              <a:t>		tuple </a:t>
            </a:r>
            <a:r>
              <a:rPr lang="ru-RU" sz="2400" dirty="0" smtClean="0"/>
              <a:t>с </a:t>
            </a:r>
            <a:r>
              <a:rPr lang="en-US" sz="2400" dirty="0" err="1" smtClean="0"/>
              <a:t>lvalue</a:t>
            </a:r>
            <a:r>
              <a:rPr lang="en-US" sz="2400" dirty="0" smtClean="0"/>
              <a:t> references </a:t>
            </a:r>
            <a:r>
              <a:rPr lang="ru-RU" sz="2400" dirty="0" smtClean="0"/>
              <a:t>на объекты-приемники, а </a:t>
            </a:r>
            <a:r>
              <a:rPr lang="en-US" sz="2400" dirty="0" smtClean="0"/>
              <a:t>		</a:t>
            </a:r>
            <a:r>
              <a:rPr lang="ru-RU" sz="2400" dirty="0" smtClean="0"/>
              <a:t>потом вызывается </a:t>
            </a:r>
            <a:r>
              <a:rPr lang="en-US" sz="2400" dirty="0" smtClean="0"/>
              <a:t>tuple::operator=)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/>
              <a:t>tie</a:t>
            </a:r>
            <a:r>
              <a:rPr lang="en-US" dirty="0"/>
              <a:t> (n,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/>
              <a:t>ignore</a:t>
            </a:r>
            <a:r>
              <a:rPr lang="en-US" dirty="0"/>
              <a:t>, c) = t;   </a:t>
            </a:r>
            <a:r>
              <a:rPr lang="en-US" sz="2200" dirty="0"/>
              <a:t>// </a:t>
            </a:r>
            <a:r>
              <a:rPr lang="ru-RU" sz="2200" dirty="0" smtClean="0"/>
              <a:t>прием значения в </a:t>
            </a:r>
            <a:r>
              <a:rPr lang="en-US" sz="2200" dirty="0" smtClean="0"/>
              <a:t>			</a:t>
            </a:r>
            <a:r>
              <a:rPr lang="ru-RU" sz="2200" dirty="0" smtClean="0"/>
              <a:t>объект </a:t>
            </a:r>
            <a:r>
              <a:rPr lang="en-US" sz="2200" dirty="0" err="1"/>
              <a:t>std</a:t>
            </a:r>
            <a:r>
              <a:rPr lang="en-US" sz="2200" dirty="0"/>
              <a:t>::</a:t>
            </a:r>
            <a:r>
              <a:rPr lang="en-US" sz="2200" dirty="0" smtClean="0"/>
              <a:t>ignore</a:t>
            </a:r>
            <a:r>
              <a:rPr lang="ru-RU" sz="2200" dirty="0" smtClean="0"/>
              <a:t> </a:t>
            </a:r>
            <a:r>
              <a:rPr lang="en-US" sz="2200" dirty="0" smtClean="0"/>
              <a:t> </a:t>
            </a:r>
            <a:r>
              <a:rPr lang="ru-RU" sz="2200" dirty="0" smtClean="0"/>
              <a:t>=</a:t>
            </a:r>
            <a:r>
              <a:rPr lang="en-US" sz="2200" dirty="0" smtClean="0"/>
              <a:t>&gt;</a:t>
            </a:r>
            <a:r>
              <a:rPr lang="en-US" sz="2200" b="1" dirty="0" smtClean="0"/>
              <a:t> </a:t>
            </a:r>
            <a:r>
              <a:rPr lang="ru-RU" sz="2200" dirty="0" smtClean="0"/>
              <a:t>игнорирование</a:t>
            </a:r>
            <a:endParaRPr lang="en-US" sz="2200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70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variadic</a:t>
            </a:r>
            <a:r>
              <a:rPr lang="en-US" b="1" dirty="0" smtClean="0"/>
              <a:t> templates – </a:t>
            </a:r>
            <a:r>
              <a:rPr lang="ru-RU" b="1" dirty="0" smtClean="0"/>
              <a:t>зачем это?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для элегантной и </a:t>
            </a:r>
            <a:r>
              <a:rPr lang="ru-RU" b="1" dirty="0" err="1" smtClean="0"/>
              <a:t>типобезопасной</a:t>
            </a:r>
            <a:r>
              <a:rPr lang="ru-RU" dirty="0" smtClean="0"/>
              <a:t> реализации функций и классов</a:t>
            </a:r>
            <a:r>
              <a:rPr lang="en-US" dirty="0"/>
              <a:t> </a:t>
            </a:r>
            <a:r>
              <a:rPr lang="ru-RU" dirty="0" smtClean="0"/>
              <a:t>с разным количеством параметров разного типа</a:t>
            </a:r>
            <a:r>
              <a:rPr lang="en-US" dirty="0" smtClean="0"/>
              <a:t>, </a:t>
            </a:r>
            <a:r>
              <a:rPr lang="ru-RU" dirty="0" smtClean="0"/>
              <a:t>например: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myTypesafePrintf</a:t>
            </a:r>
            <a:r>
              <a:rPr lang="en-US" dirty="0" smtClean="0"/>
              <a:t>(1, 5.5, string(“Hello”), ‘!’);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307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Доступ к элементам </a:t>
            </a:r>
            <a:r>
              <a:rPr lang="en-US" dirty="0"/>
              <a:t>tuple</a:t>
            </a:r>
            <a:br>
              <a:rPr lang="en-US" dirty="0"/>
            </a:br>
            <a:r>
              <a:rPr lang="ru-RU" dirty="0" smtClean="0"/>
              <a:t>шаблон 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smtClean="0"/>
              <a:t>get()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Возвращает ссылку (</a:t>
            </a:r>
            <a:r>
              <a:rPr lang="en-US" dirty="0" smtClean="0"/>
              <a:t>type&amp;, type&amp;&amp; </a:t>
            </a:r>
            <a:r>
              <a:rPr lang="ru-RU" dirty="0" smtClean="0"/>
              <a:t>или </a:t>
            </a:r>
            <a:r>
              <a:rPr lang="en-US" dirty="0" err="1" smtClean="0"/>
              <a:t>const</a:t>
            </a:r>
            <a:r>
              <a:rPr lang="en-US" dirty="0" smtClean="0"/>
              <a:t> type&amp;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1-</a:t>
            </a:r>
            <a:r>
              <a:rPr lang="ru-RU" dirty="0" err="1" smtClean="0"/>
              <a:t>ый</a:t>
            </a:r>
            <a:r>
              <a:rPr lang="ru-RU" dirty="0" smtClean="0"/>
              <a:t> способ. Принимает </a:t>
            </a:r>
            <a:r>
              <a:rPr lang="ru-RU" dirty="0" smtClean="0"/>
              <a:t>в качестве целочисленного параметра шаблона индекс требуемого </a:t>
            </a:r>
            <a:r>
              <a:rPr lang="ru-RU" dirty="0" smtClean="0"/>
              <a:t>элемента</a:t>
            </a:r>
          </a:p>
          <a:p>
            <a:r>
              <a:rPr lang="ru-RU" dirty="0" smtClean="0"/>
              <a:t>2-ой способ. Возвращает элемент, тип которого совпадает с параметром шаблона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</a:t>
            </a:r>
            <a:r>
              <a:rPr lang="en-US" dirty="0" smtClean="0"/>
              <a:t>()</a:t>
            </a:r>
            <a:r>
              <a:rPr lang="ru-RU" dirty="0" smtClean="0"/>
              <a:t>{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/>
              <a:t>::tuple&lt;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std</a:t>
            </a:r>
            <a:r>
              <a:rPr lang="en-US" dirty="0"/>
              <a:t>::string, char&gt; t ( 10, </a:t>
            </a:r>
            <a:r>
              <a:rPr lang="en-US" dirty="0" err="1" smtClean="0"/>
              <a:t>std</a:t>
            </a:r>
            <a:r>
              <a:rPr lang="en-US" dirty="0"/>
              <a:t>::string("</a:t>
            </a:r>
            <a:r>
              <a:rPr lang="en-US" dirty="0" err="1"/>
              <a:t>abc</a:t>
            </a:r>
            <a:r>
              <a:rPr lang="en-US" dirty="0"/>
              <a:t>"), 'z');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/>
              <a:t>::string s;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n;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n = 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b="1" dirty="0"/>
              <a:t>get</a:t>
            </a:r>
            <a:r>
              <a:rPr lang="en-US" dirty="0"/>
              <a:t>&lt;0&gt;(t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</a:t>
            </a:r>
            <a:r>
              <a:rPr lang="en-US" dirty="0" smtClean="0"/>
              <a:t>n = </a:t>
            </a:r>
            <a:r>
              <a:rPr lang="en-US" dirty="0" err="1" smtClean="0"/>
              <a:t>std</a:t>
            </a:r>
            <a:r>
              <a:rPr lang="en-US" dirty="0" smtClean="0"/>
              <a:t>::get&lt;</a:t>
            </a:r>
            <a:r>
              <a:rPr lang="en-US" dirty="0" err="1" smtClean="0"/>
              <a:t>int</a:t>
            </a:r>
            <a:r>
              <a:rPr lang="en-US" dirty="0" smtClean="0"/>
              <a:t>&gt;(t);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/>
              <a:t>s = 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b="1" dirty="0"/>
              <a:t>get</a:t>
            </a:r>
            <a:r>
              <a:rPr lang="en-US" dirty="0"/>
              <a:t>&lt;1&gt;(t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s = </a:t>
            </a:r>
            <a:r>
              <a:rPr lang="en-US" dirty="0" err="1" smtClean="0"/>
              <a:t>std</a:t>
            </a:r>
            <a:r>
              <a:rPr lang="en-US" dirty="0" smtClean="0"/>
              <a:t>::get&lt;</a:t>
            </a:r>
            <a:r>
              <a:rPr lang="en-US" dirty="0" err="1" smtClean="0"/>
              <a:t>std</a:t>
            </a:r>
            <a:r>
              <a:rPr lang="en-US" dirty="0" smtClean="0"/>
              <a:t>::string&gt;(t);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821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Шаблон</a:t>
            </a:r>
            <a:br>
              <a:rPr lang="ru-RU" dirty="0" smtClean="0"/>
            </a:br>
            <a:r>
              <a:rPr lang="en-US" b="1" dirty="0" err="1" smtClean="0"/>
              <a:t>forward_as_tuple</a:t>
            </a:r>
            <a:r>
              <a:rPr lang="en-US" dirty="0" smtClean="0"/>
              <a:t> </a:t>
            </a:r>
            <a:r>
              <a:rPr lang="en-US" dirty="0"/>
              <a:t>(Types&amp;&amp;...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Для «продвижения» временных объектов:</a:t>
            </a:r>
          </a:p>
          <a:p>
            <a:r>
              <a:rPr lang="ru-RU" dirty="0" smtClean="0"/>
              <a:t>Создает </a:t>
            </a:r>
            <a:r>
              <a:rPr lang="en-US" dirty="0" smtClean="0"/>
              <a:t>tuple c </a:t>
            </a:r>
            <a:r>
              <a:rPr lang="en-US" i="1" dirty="0" err="1"/>
              <a:t>rvalue</a:t>
            </a:r>
            <a:r>
              <a:rPr lang="en-US" i="1" dirty="0"/>
              <a:t> references</a:t>
            </a:r>
            <a:r>
              <a:rPr lang="en-US" dirty="0"/>
              <a:t> </a:t>
            </a:r>
            <a:r>
              <a:rPr lang="ru-RU" dirty="0" smtClean="0"/>
              <a:t>на элементы</a:t>
            </a:r>
            <a:r>
              <a:rPr lang="en-US" dirty="0"/>
              <a:t> </a:t>
            </a:r>
            <a:r>
              <a:rPr lang="en-US" i="1" dirty="0" err="1"/>
              <a:t>args</a:t>
            </a:r>
            <a:r>
              <a:rPr lang="en-US" dirty="0"/>
              <a:t> </a:t>
            </a:r>
            <a:endParaRPr lang="en-US" dirty="0" smtClean="0"/>
          </a:p>
          <a:p>
            <a:r>
              <a:rPr lang="ru-RU" dirty="0" smtClean="0"/>
              <a:t>Эквивалентно – </a:t>
            </a:r>
            <a:br>
              <a:rPr lang="ru-RU" dirty="0" smtClean="0"/>
            </a:br>
            <a:r>
              <a:rPr lang="en-US" sz="3000" dirty="0" smtClean="0"/>
              <a:t>template&lt;class</a:t>
            </a:r>
            <a:r>
              <a:rPr lang="en-US" sz="3000" dirty="0"/>
              <a:t>... Types&gt; tuple&lt;Types&amp;&amp;...&gt; </a:t>
            </a:r>
            <a:r>
              <a:rPr lang="en-US" sz="3000" b="1" dirty="0" err="1">
                <a:solidFill>
                  <a:srgbClr val="FF0000"/>
                </a:solidFill>
              </a:rPr>
              <a:t>forward_as_tuple</a:t>
            </a:r>
            <a:r>
              <a:rPr lang="en-US" sz="3000" dirty="0"/>
              <a:t> (Types&amp;&amp;... </a:t>
            </a:r>
            <a:r>
              <a:rPr lang="en-US" sz="3000" dirty="0" err="1"/>
              <a:t>args</a:t>
            </a:r>
            <a:r>
              <a:rPr lang="en-US" sz="3000" dirty="0"/>
              <a:t>) </a:t>
            </a:r>
            <a:r>
              <a:rPr lang="en-US" sz="3000" dirty="0" err="1" smtClean="0"/>
              <a:t>noexcept</a:t>
            </a:r>
            <a:r>
              <a:rPr lang="ru-RU" sz="3000" dirty="0" smtClean="0"/>
              <a:t/>
            </a:r>
            <a:br>
              <a:rPr lang="ru-RU" sz="3000" dirty="0" smtClean="0"/>
            </a:br>
            <a:r>
              <a:rPr lang="en-US" sz="3000" dirty="0" smtClean="0"/>
              <a:t>{</a:t>
            </a:r>
            <a:r>
              <a:rPr lang="en-US" sz="2600" dirty="0" smtClean="0"/>
              <a:t>return </a:t>
            </a:r>
            <a:r>
              <a:rPr lang="en-US" sz="2600" dirty="0"/>
              <a:t>tuple&lt;Types&amp;&amp;...&gt;(</a:t>
            </a:r>
            <a:r>
              <a:rPr lang="en-US" sz="2600" dirty="0" err="1"/>
              <a:t>std</a:t>
            </a:r>
            <a:r>
              <a:rPr lang="en-US" sz="2600" dirty="0"/>
              <a:t>::forward&lt;Types&gt;(</a:t>
            </a:r>
            <a:r>
              <a:rPr lang="en-US" sz="2600" dirty="0" err="1"/>
              <a:t>args</a:t>
            </a:r>
            <a:r>
              <a:rPr lang="en-US" sz="2600" dirty="0" smtClean="0"/>
              <a:t>)...);</a:t>
            </a:r>
            <a:r>
              <a:rPr lang="en-US" sz="3000" dirty="0" smtClean="0"/>
              <a:t>}</a:t>
            </a:r>
            <a:endParaRPr lang="ru-RU" sz="30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551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b="1" dirty="0" err="1"/>
              <a:t>forward_as_tuple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print_pack</a:t>
            </a:r>
            <a:r>
              <a:rPr lang="en-US" dirty="0"/>
              <a:t> (</a:t>
            </a:r>
            <a:r>
              <a:rPr lang="en-US" dirty="0" err="1"/>
              <a:t>std</a:t>
            </a:r>
            <a:r>
              <a:rPr lang="en-US" dirty="0"/>
              <a:t>::tuple&lt;</a:t>
            </a:r>
            <a:r>
              <a:rPr lang="en-US" dirty="0" err="1"/>
              <a:t>std</a:t>
            </a:r>
            <a:r>
              <a:rPr lang="en-US" dirty="0"/>
              <a:t>::string&amp;&amp;,</a:t>
            </a:r>
            <a:r>
              <a:rPr lang="en-US" dirty="0" err="1"/>
              <a:t>int</a:t>
            </a:r>
            <a:r>
              <a:rPr lang="en-US" dirty="0"/>
              <a:t>&amp;&amp;&gt; pack</a:t>
            </a:r>
            <a:r>
              <a:rPr lang="en-US" dirty="0" smtClean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std</a:t>
            </a:r>
            <a:r>
              <a:rPr lang="en-US" dirty="0"/>
              <a:t>::get&lt;0&gt;(pack) &lt;&lt; ", " &lt;&lt; </a:t>
            </a:r>
            <a:r>
              <a:rPr lang="en-US" dirty="0" err="1"/>
              <a:t>std</a:t>
            </a:r>
            <a:r>
              <a:rPr lang="en-US" dirty="0"/>
              <a:t>::get&lt;1&gt;(pack) &lt;&lt; '\n';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err="1" smtClean="0"/>
              <a:t>std</a:t>
            </a:r>
            <a:r>
              <a:rPr lang="en-US" dirty="0"/>
              <a:t>::string </a:t>
            </a:r>
            <a:r>
              <a:rPr lang="en-US" dirty="0" err="1"/>
              <a:t>str</a:t>
            </a:r>
            <a:r>
              <a:rPr lang="en-US" dirty="0"/>
              <a:t> ("Marina");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err="1" smtClean="0"/>
              <a:t>print_pack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 err="1"/>
              <a:t>forward_as_tuple</a:t>
            </a:r>
            <a:r>
              <a:rPr lang="en-US" dirty="0"/>
              <a:t>( (</a:t>
            </a:r>
            <a:r>
              <a:rPr lang="en-US" dirty="0" err="1"/>
              <a:t>str</a:t>
            </a:r>
            <a:r>
              <a:rPr lang="en-US" dirty="0"/>
              <a:t> + " </a:t>
            </a:r>
            <a:r>
              <a:rPr lang="en-US" dirty="0" err="1"/>
              <a:t>Polubentceva</a:t>
            </a:r>
            <a:r>
              <a:rPr lang="en-US" dirty="0"/>
              <a:t>"),25));</a:t>
            </a:r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err="1" smtClean="0"/>
              <a:t>print_pack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 err="1"/>
              <a:t>forward_as_tuple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 + " Ivanova",22));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829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 err="1"/>
              <a:t>tuple_cat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Создает объект </a:t>
            </a:r>
            <a:r>
              <a:rPr lang="en-US" dirty="0" smtClean="0"/>
              <a:t>tuple, </a:t>
            </a:r>
            <a:r>
              <a:rPr lang="ru-RU" dirty="0" smtClean="0"/>
              <a:t>в котором конкатенированы указанные объекты </a:t>
            </a:r>
            <a:r>
              <a:rPr lang="en-US" dirty="0" smtClean="0"/>
              <a:t>tuple </a:t>
            </a:r>
            <a:r>
              <a:rPr lang="ru-RU" dirty="0" smtClean="0"/>
              <a:t>в указанном порядке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ru-RU" dirty="0"/>
              <a:t>{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::tuple&lt;</a:t>
            </a:r>
            <a:r>
              <a:rPr lang="en-US" dirty="0" err="1"/>
              <a:t>float,std</a:t>
            </a:r>
            <a:r>
              <a:rPr lang="en-US" dirty="0"/>
              <a:t>::string&gt; </a:t>
            </a:r>
            <a:r>
              <a:rPr lang="en-US" dirty="0" err="1"/>
              <a:t>mytuple</a:t>
            </a:r>
            <a:r>
              <a:rPr lang="en-US" dirty="0"/>
              <a:t> (3.14,"pi");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::pair&lt;</a:t>
            </a:r>
            <a:r>
              <a:rPr lang="en-US" dirty="0" err="1"/>
              <a:t>int,char</a:t>
            </a:r>
            <a:r>
              <a:rPr lang="en-US" dirty="0"/>
              <a:t>&gt; </a:t>
            </a:r>
            <a:r>
              <a:rPr lang="en-US" dirty="0" err="1"/>
              <a:t>mypair</a:t>
            </a:r>
            <a:r>
              <a:rPr lang="en-US" dirty="0"/>
              <a:t> (10,'a');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auto </a:t>
            </a:r>
            <a:r>
              <a:rPr lang="en-US" dirty="0" err="1" smtClean="0"/>
              <a:t>concat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 err="1">
                <a:solidFill>
                  <a:srgbClr val="FF0000"/>
                </a:solidFill>
              </a:rPr>
              <a:t>tuple_cat</a:t>
            </a:r>
            <a:r>
              <a:rPr lang="en-US" dirty="0"/>
              <a:t> ( </a:t>
            </a:r>
            <a:r>
              <a:rPr lang="en-US" dirty="0" err="1"/>
              <a:t>mytuple</a:t>
            </a:r>
            <a:r>
              <a:rPr lang="en-US" dirty="0"/>
              <a:t>, </a:t>
            </a:r>
            <a:r>
              <a:rPr lang="ru-RU" dirty="0" smtClean="0"/>
              <a:t>				</a:t>
            </a:r>
            <a:r>
              <a:rPr lang="en-US" dirty="0" err="1" smtClean="0"/>
              <a:t>std</a:t>
            </a:r>
            <a:r>
              <a:rPr lang="en-US" dirty="0"/>
              <a:t>::tuple&lt;</a:t>
            </a:r>
            <a:r>
              <a:rPr lang="en-US" dirty="0" err="1"/>
              <a:t>int,char</a:t>
            </a:r>
            <a:r>
              <a:rPr lang="en-US" dirty="0"/>
              <a:t>&gt;(</a:t>
            </a:r>
            <a:r>
              <a:rPr lang="en-US" dirty="0" err="1"/>
              <a:t>mypair</a:t>
            </a:r>
            <a:r>
              <a:rPr lang="en-US" dirty="0"/>
              <a:t>) );</a:t>
            </a:r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137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Для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tuple</a:t>
            </a:r>
            <a:r>
              <a:rPr lang="ru-RU" dirty="0"/>
              <a:t> перегружены операторы ==,!=,&lt;,&lt;=,&gt;,&gt;=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/>
              <a:t>::tuple&lt;</a:t>
            </a:r>
            <a:r>
              <a:rPr lang="en-US" dirty="0" err="1"/>
              <a:t>std</a:t>
            </a:r>
            <a:r>
              <a:rPr lang="en-US" dirty="0"/>
              <a:t>::string, </a:t>
            </a:r>
            <a:r>
              <a:rPr lang="en-US" dirty="0" err="1"/>
              <a:t>int</a:t>
            </a:r>
            <a:r>
              <a:rPr lang="en-US" dirty="0"/>
              <a:t>&gt; t1("abc",2);</a:t>
            </a:r>
          </a:p>
          <a:p>
            <a:pPr marL="0" indent="0">
              <a:buNone/>
            </a:pPr>
            <a:r>
              <a:rPr lang="en-US" dirty="0" err="1"/>
              <a:t>decltype</a:t>
            </a:r>
            <a:r>
              <a:rPr lang="en-US" dirty="0"/>
              <a:t>(t1) t2("</a:t>
            </a:r>
            <a:r>
              <a:rPr lang="en-US" dirty="0" err="1"/>
              <a:t>abd</a:t>
            </a:r>
            <a:r>
              <a:rPr lang="en-US" dirty="0"/>
              <a:t>", 1);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b1 = (t1 == t2);</a:t>
            </a:r>
          </a:p>
          <a:p>
            <a:pPr marL="0" indent="0">
              <a:buNone/>
            </a:pPr>
            <a:r>
              <a:rPr lang="en-US" dirty="0" err="1"/>
              <a:t>bool</a:t>
            </a:r>
            <a:r>
              <a:rPr lang="en-US" dirty="0"/>
              <a:t> b2= (t1 &gt; t2);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236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emplace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Нововведения в контейнерах </a:t>
            </a:r>
            <a:r>
              <a:rPr lang="en-US" sz="3600" dirty="0"/>
              <a:t>STL</a:t>
            </a:r>
            <a:endParaRPr lang="ru-RU" sz="3600" dirty="0"/>
          </a:p>
          <a:p>
            <a:r>
              <a:rPr lang="ru-RU" sz="3600" dirty="0"/>
              <a:t>Конструирование «по месту»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79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Для контейнеров </a:t>
            </a:r>
            <a:r>
              <a:rPr lang="en-US" dirty="0" smtClean="0"/>
              <a:t>STL </a:t>
            </a:r>
            <a:r>
              <a:rPr lang="ru-RU" dirty="0" smtClean="0"/>
              <a:t>добавлен метод эффективной вставки вида: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template&lt; class... </a:t>
            </a:r>
            <a:r>
              <a:rPr lang="en-US" dirty="0" err="1"/>
              <a:t>Args</a:t>
            </a:r>
            <a:r>
              <a:rPr lang="en-US" dirty="0"/>
              <a:t> &gt; </a:t>
            </a:r>
            <a:r>
              <a:rPr lang="en-US" dirty="0" smtClean="0"/>
              <a:t>iterator </a:t>
            </a:r>
            <a:endParaRPr lang="ru-RU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emplace</a:t>
            </a:r>
            <a:r>
              <a:rPr lang="en-US" dirty="0"/>
              <a:t>( </a:t>
            </a:r>
            <a:r>
              <a:rPr lang="en-US" dirty="0" err="1"/>
              <a:t>const_iterator</a:t>
            </a:r>
            <a:r>
              <a:rPr lang="en-US" dirty="0"/>
              <a:t> </a:t>
            </a:r>
            <a:r>
              <a:rPr lang="ru-RU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, </a:t>
            </a:r>
            <a:r>
              <a:rPr lang="ru-RU" dirty="0" smtClean="0"/>
              <a:t>					</a:t>
            </a:r>
            <a:r>
              <a:rPr lang="en-US" dirty="0" err="1" smtClean="0"/>
              <a:t>Args</a:t>
            </a:r>
            <a:r>
              <a:rPr lang="en-US" dirty="0"/>
              <a:t>&amp;&amp;... </a:t>
            </a:r>
            <a:r>
              <a:rPr lang="en-US" dirty="0" err="1"/>
              <a:t>args</a:t>
            </a:r>
            <a:r>
              <a:rPr lang="en-US" dirty="0"/>
              <a:t> </a:t>
            </a:r>
            <a:r>
              <a:rPr lang="en-US" dirty="0" smtClean="0"/>
              <a:t>); </a:t>
            </a:r>
            <a:r>
              <a:rPr lang="en-US" sz="1600" dirty="0" smtClean="0"/>
              <a:t>//</a:t>
            </a:r>
            <a:r>
              <a:rPr lang="ru-RU" sz="1600" dirty="0" smtClean="0"/>
              <a:t>для последовательных контейнеров</a:t>
            </a:r>
          </a:p>
          <a:p>
            <a:pPr marL="0" indent="0">
              <a:buNone/>
            </a:pPr>
            <a:r>
              <a:rPr lang="en-US" dirty="0"/>
              <a:t>template &lt;class... Types&gt; void </a:t>
            </a:r>
            <a:r>
              <a:rPr lang="en-US" b="1" dirty="0" err="1" smtClean="0">
                <a:solidFill>
                  <a:srgbClr val="FF0000"/>
                </a:solidFill>
              </a:rPr>
              <a:t>emplace_back</a:t>
            </a:r>
            <a:r>
              <a:rPr lang="en-US" dirty="0" smtClean="0"/>
              <a:t>(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en-US" dirty="0" smtClean="0"/>
              <a:t>&amp;&amp;... </a:t>
            </a:r>
            <a:r>
              <a:rPr lang="en-US" dirty="0"/>
              <a:t>_</a:t>
            </a:r>
            <a:r>
              <a:rPr lang="en-US" dirty="0" err="1"/>
              <a:t>Args</a:t>
            </a:r>
            <a:r>
              <a:rPr lang="en-US" dirty="0" smtClean="0"/>
              <a:t>);</a:t>
            </a:r>
            <a:r>
              <a:rPr lang="en-US" dirty="0"/>
              <a:t> </a:t>
            </a:r>
            <a:r>
              <a:rPr lang="en-US" sz="1100" dirty="0"/>
              <a:t>//</a:t>
            </a:r>
            <a:r>
              <a:rPr lang="ru-RU" sz="1100" dirty="0"/>
              <a:t>для последовательных контейнеров</a:t>
            </a:r>
          </a:p>
          <a:p>
            <a:pPr marL="0" indent="0">
              <a:buNone/>
            </a:pPr>
            <a:r>
              <a:rPr lang="en-US" sz="2800" dirty="0"/>
              <a:t>template&lt; class... </a:t>
            </a:r>
            <a:r>
              <a:rPr lang="en-US" sz="2800" dirty="0" err="1"/>
              <a:t>Args</a:t>
            </a:r>
            <a:r>
              <a:rPr lang="en-US" sz="2800" dirty="0"/>
              <a:t> &gt;</a:t>
            </a:r>
            <a:br>
              <a:rPr lang="en-US" sz="2800" dirty="0"/>
            </a:br>
            <a:r>
              <a:rPr lang="en-US" sz="2800" dirty="0" err="1" smtClean="0"/>
              <a:t>std</a:t>
            </a:r>
            <a:r>
              <a:rPr lang="en-US" sz="2800" dirty="0" smtClean="0"/>
              <a:t>::pair&lt;</a:t>
            </a:r>
            <a:r>
              <a:rPr lang="en-US" sz="2800" dirty="0" err="1" smtClean="0"/>
              <a:t>iterator,bool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emplace</a:t>
            </a:r>
            <a:r>
              <a:rPr lang="en-US" dirty="0" smtClean="0"/>
              <a:t>(</a:t>
            </a:r>
            <a:r>
              <a:rPr lang="en-US" dirty="0"/>
              <a:t> </a:t>
            </a:r>
            <a:r>
              <a:rPr lang="en-US" dirty="0" err="1"/>
              <a:t>Args</a:t>
            </a:r>
            <a:r>
              <a:rPr lang="en-US" dirty="0"/>
              <a:t>&amp;&amp;... </a:t>
            </a:r>
            <a:r>
              <a:rPr lang="en-US" dirty="0" err="1"/>
              <a:t>args</a:t>
            </a:r>
            <a:r>
              <a:rPr lang="en-US" dirty="0"/>
              <a:t> 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r>
              <a:rPr lang="ru-RU" sz="1800" dirty="0" smtClean="0"/>
              <a:t>//для ассоциативных контейнеров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608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std</a:t>
            </a:r>
            <a:r>
              <a:rPr lang="en-US" dirty="0" smtClean="0"/>
              <a:t>::vector::</a:t>
            </a:r>
            <a:r>
              <a:rPr lang="en-US" b="1" dirty="0" smtClean="0">
                <a:solidFill>
                  <a:srgbClr val="FF0000"/>
                </a:solidFill>
              </a:rPr>
              <a:t>emplace()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template&lt; class... </a:t>
            </a:r>
            <a:r>
              <a:rPr lang="en-US" dirty="0" err="1"/>
              <a:t>Args</a:t>
            </a:r>
            <a:r>
              <a:rPr lang="en-US" dirty="0"/>
              <a:t> &gt; </a:t>
            </a:r>
            <a:br>
              <a:rPr lang="en-US" dirty="0"/>
            </a:br>
            <a:r>
              <a:rPr lang="en-US" dirty="0"/>
              <a:t>iterator </a:t>
            </a:r>
            <a:r>
              <a:rPr lang="en-US" b="1" dirty="0"/>
              <a:t>emplace</a:t>
            </a:r>
            <a:r>
              <a:rPr lang="en-US" dirty="0"/>
              <a:t>( </a:t>
            </a:r>
            <a:r>
              <a:rPr lang="en-US" dirty="0" err="1"/>
              <a:t>const_iterator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&amp;&amp;... </a:t>
            </a:r>
            <a:r>
              <a:rPr lang="en-US" dirty="0" err="1"/>
              <a:t>args</a:t>
            </a:r>
            <a:r>
              <a:rPr lang="en-US" dirty="0"/>
              <a:t> 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При вызове метода контейнер:</a:t>
            </a:r>
          </a:p>
          <a:p>
            <a:r>
              <a:rPr lang="ru-RU" dirty="0" smtClean="0"/>
              <a:t>выделяет «сырую» память ==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ru-RU" dirty="0" err="1" smtClean="0"/>
              <a:t>тип_объекта</a:t>
            </a:r>
            <a:r>
              <a:rPr lang="ru-RU" dirty="0" smtClean="0"/>
              <a:t>)</a:t>
            </a:r>
          </a:p>
          <a:p>
            <a:r>
              <a:rPr lang="ru-RU" dirty="0" smtClean="0"/>
              <a:t>вызывает </a:t>
            </a:r>
            <a:r>
              <a:rPr lang="ru-RU" b="1" dirty="0" err="1"/>
              <a:t>placement</a:t>
            </a:r>
            <a:r>
              <a:rPr lang="ru-RU" b="1" dirty="0"/>
              <a:t> </a:t>
            </a:r>
            <a:r>
              <a:rPr lang="ru-RU" b="1" dirty="0" err="1"/>
              <a:t>new</a:t>
            </a:r>
            <a:r>
              <a:rPr lang="ru-RU" dirty="0"/>
              <a:t> для этой </a:t>
            </a:r>
            <a:r>
              <a:rPr lang="ru-RU" dirty="0" smtClean="0"/>
              <a:t>памяти, </a:t>
            </a:r>
            <a:r>
              <a:rPr lang="ru-RU" dirty="0"/>
              <a:t>передавая в конструктор все аргументы переданные </a:t>
            </a:r>
            <a:r>
              <a:rPr lang="ru-RU" dirty="0" smtClean="0"/>
              <a:t>посредством </a:t>
            </a:r>
            <a:r>
              <a:rPr lang="en-US" dirty="0" err="1" smtClean="0"/>
              <a:t>args</a:t>
            </a:r>
            <a:r>
              <a:rPr lang="ru-RU" dirty="0" smtClean="0"/>
              <a:t> примерно так:</a:t>
            </a:r>
            <a:br>
              <a:rPr lang="ru-RU" dirty="0" smtClean="0"/>
            </a:br>
            <a:r>
              <a:rPr lang="en-US" dirty="0"/>
              <a:t>void* </a:t>
            </a:r>
            <a:r>
              <a:rPr lang="en-US" dirty="0" err="1"/>
              <a:t>mem</a:t>
            </a:r>
            <a:r>
              <a:rPr lang="en-US" dirty="0"/>
              <a:t> = new </a:t>
            </a:r>
            <a:r>
              <a:rPr lang="en-US" dirty="0" smtClean="0"/>
              <a:t>char[</a:t>
            </a:r>
            <a:r>
              <a:rPr lang="en-US" dirty="0" err="1" smtClean="0"/>
              <a:t>sizeof</a:t>
            </a:r>
            <a:r>
              <a:rPr lang="en-US" dirty="0" smtClean="0"/>
              <a:t>(T)];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new(</a:t>
            </a:r>
            <a:r>
              <a:rPr lang="en-US" dirty="0" err="1" smtClean="0"/>
              <a:t>mem</a:t>
            </a:r>
            <a:r>
              <a:rPr lang="en-US" dirty="0"/>
              <a:t>) </a:t>
            </a:r>
            <a:r>
              <a:rPr lang="en-US" dirty="0" smtClean="0"/>
              <a:t>T(</a:t>
            </a:r>
            <a:r>
              <a:rPr lang="en-US" dirty="0" err="1" smtClean="0"/>
              <a:t>args</a:t>
            </a:r>
            <a:r>
              <a:rPr lang="en-US" dirty="0" smtClean="0"/>
              <a:t>...);</a:t>
            </a:r>
          </a:p>
          <a:p>
            <a:r>
              <a:rPr lang="en-US" dirty="0" smtClean="0"/>
              <a:t>=&gt; </a:t>
            </a:r>
            <a:r>
              <a:rPr lang="ru-RU" dirty="0" smtClean="0"/>
              <a:t>никакого копирования, никакого присваивания!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053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Отличия вставки </a:t>
            </a:r>
            <a:r>
              <a:rPr lang="ru-RU" sz="3100" dirty="0" smtClean="0"/>
              <a:t>(</a:t>
            </a:r>
            <a:r>
              <a:rPr lang="en-US" sz="3100" dirty="0" smtClean="0"/>
              <a:t>insert(), </a:t>
            </a:r>
            <a:r>
              <a:rPr lang="en-US" sz="3100" dirty="0" err="1" smtClean="0"/>
              <a:t>push_back</a:t>
            </a:r>
            <a:r>
              <a:rPr lang="en-US" sz="3100" dirty="0" smtClean="0"/>
              <a:t>()…</a:t>
            </a:r>
            <a:r>
              <a:rPr lang="ru-RU" sz="3100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emplace()</a:t>
            </a:r>
            <a:r>
              <a:rPr lang="ru-RU" dirty="0" smtClean="0"/>
              <a:t> на примере </a:t>
            </a:r>
            <a:r>
              <a:rPr lang="en-US" dirty="0" smtClean="0"/>
              <a:t>vector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::vector&lt;A&gt; v;</a:t>
            </a:r>
          </a:p>
          <a:p>
            <a:pPr marL="0" indent="0">
              <a:buNone/>
            </a:pPr>
            <a:r>
              <a:rPr lang="en-US" dirty="0"/>
              <a:t>A a(1); </a:t>
            </a:r>
            <a:r>
              <a:rPr lang="en-US" sz="2000" dirty="0"/>
              <a:t>// </a:t>
            </a:r>
            <a:r>
              <a:rPr lang="ru-RU" sz="2000" b="1" dirty="0" smtClean="0">
                <a:solidFill>
                  <a:srgbClr val="FF0000"/>
                </a:solidFill>
              </a:rPr>
              <a:t>1.</a:t>
            </a:r>
            <a:r>
              <a:rPr lang="ru-RU" sz="2000" dirty="0" smtClean="0"/>
              <a:t> конструктор</a:t>
            </a:r>
            <a:endParaRPr lang="ru-RU" sz="2000" dirty="0"/>
          </a:p>
          <a:p>
            <a:pPr marL="0" indent="0">
              <a:buNone/>
            </a:pPr>
            <a:r>
              <a:rPr lang="ru-RU" dirty="0" err="1"/>
              <a:t>v.push_back</a:t>
            </a:r>
            <a:r>
              <a:rPr lang="ru-RU" dirty="0"/>
              <a:t>(a); </a:t>
            </a:r>
            <a:r>
              <a:rPr lang="ru-RU" sz="2000" dirty="0"/>
              <a:t>// </a:t>
            </a:r>
            <a:r>
              <a:rPr lang="ru-RU" sz="2000" b="1" dirty="0" smtClean="0">
                <a:solidFill>
                  <a:srgbClr val="FF0000"/>
                </a:solidFill>
              </a:rPr>
              <a:t>2.</a:t>
            </a:r>
            <a:r>
              <a:rPr lang="ru-RU" sz="2000" dirty="0" smtClean="0"/>
              <a:t> конструктор </a:t>
            </a:r>
            <a:r>
              <a:rPr lang="ru-RU" sz="2000" dirty="0"/>
              <a:t>копирования для создания </a:t>
            </a:r>
            <a:r>
              <a:rPr lang="en-US" sz="2000" dirty="0" smtClean="0"/>
              <a:t>					</a:t>
            </a:r>
            <a:r>
              <a:rPr lang="ru-RU" sz="2000" dirty="0" smtClean="0"/>
              <a:t>хранимой </a:t>
            </a:r>
            <a:r>
              <a:rPr lang="ru-RU" sz="2000" dirty="0"/>
              <a:t>в векторе копии</a:t>
            </a:r>
          </a:p>
          <a:p>
            <a:pPr marL="0" indent="0">
              <a:buNone/>
            </a:pPr>
            <a:r>
              <a:rPr lang="ru-RU" dirty="0" err="1" smtClean="0"/>
              <a:t>v.push_back</a:t>
            </a:r>
            <a:r>
              <a:rPr lang="ru-RU" dirty="0" smtClean="0"/>
              <a:t>(</a:t>
            </a:r>
            <a:r>
              <a:rPr lang="en-US" dirty="0" smtClean="0"/>
              <a:t>A(2</a:t>
            </a:r>
            <a:r>
              <a:rPr lang="ru-RU" dirty="0" smtClean="0"/>
              <a:t>)</a:t>
            </a:r>
            <a:r>
              <a:rPr lang="en-US" dirty="0" smtClean="0"/>
              <a:t>)</a:t>
            </a:r>
            <a:r>
              <a:rPr lang="ru-RU" dirty="0" smtClean="0"/>
              <a:t>; </a:t>
            </a:r>
            <a:r>
              <a:rPr lang="ru-RU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/???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v.</a:t>
            </a:r>
            <a:r>
              <a:rPr lang="en-US" b="1" dirty="0" err="1" smtClean="0">
                <a:solidFill>
                  <a:srgbClr val="FF0000"/>
                </a:solidFill>
              </a:rPr>
              <a:t>emplace</a:t>
            </a:r>
            <a:r>
              <a:rPr lang="en-US" dirty="0" smtClean="0"/>
              <a:t>(</a:t>
            </a:r>
            <a:r>
              <a:rPr lang="en-US" dirty="0" err="1" smtClean="0"/>
              <a:t>v.begin</a:t>
            </a:r>
            <a:r>
              <a:rPr lang="en-US" dirty="0" smtClean="0"/>
              <a:t>(),3); </a:t>
            </a:r>
            <a:r>
              <a:rPr lang="en-US" sz="2000" dirty="0" smtClean="0"/>
              <a:t>//</a:t>
            </a:r>
            <a:r>
              <a:rPr lang="ru-RU" sz="2000" b="1" dirty="0" smtClean="0">
                <a:solidFill>
                  <a:srgbClr val="FF0000"/>
                </a:solidFill>
              </a:rPr>
              <a:t>только конструктор с параметром! 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v.</a:t>
            </a:r>
            <a:r>
              <a:rPr lang="en-US" b="1" dirty="0" err="1" smtClean="0">
                <a:solidFill>
                  <a:srgbClr val="FF0000"/>
                </a:solidFill>
              </a:rPr>
              <a:t>emplace</a:t>
            </a:r>
            <a:r>
              <a:rPr lang="en-US" dirty="0" smtClean="0"/>
              <a:t>(</a:t>
            </a:r>
            <a:r>
              <a:rPr lang="en-US" dirty="0" err="1" smtClean="0"/>
              <a:t>v.begin</a:t>
            </a:r>
            <a:r>
              <a:rPr lang="en-US" dirty="0" smtClean="0"/>
              <a:t>(),a); // </a:t>
            </a:r>
            <a:r>
              <a:rPr lang="en-US" dirty="0" smtClean="0">
                <a:solidFill>
                  <a:srgbClr val="FF0000"/>
                </a:solidFill>
              </a:rPr>
              <a:t>??? </a:t>
            </a:r>
            <a:r>
              <a:rPr lang="ru-RU" sz="2000" dirty="0" smtClean="0">
                <a:solidFill>
                  <a:srgbClr val="FF0000"/>
                </a:solidFill>
              </a:rPr>
              <a:t>Есть смысл?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67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Простой пример </a:t>
            </a:r>
            <a:r>
              <a:rPr lang="en-US" dirty="0" smtClean="0"/>
              <a:t>map::emplace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 ()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::map&lt;</a:t>
            </a:r>
            <a:r>
              <a:rPr lang="en-US" dirty="0" err="1"/>
              <a:t>char,int</a:t>
            </a:r>
            <a:r>
              <a:rPr lang="en-US" dirty="0"/>
              <a:t>&gt; </a:t>
            </a:r>
            <a:r>
              <a:rPr lang="en-US" dirty="0" err="1"/>
              <a:t>mymap</a:t>
            </a:r>
            <a:r>
              <a:rPr lang="en-US" dirty="0"/>
              <a:t>; </a:t>
            </a:r>
            <a:r>
              <a:rPr lang="en-US" dirty="0" smtClean="0"/>
              <a:t>	</a:t>
            </a:r>
            <a:r>
              <a:rPr lang="en-US" dirty="0" err="1" smtClean="0"/>
              <a:t>mymap.emplace</a:t>
            </a:r>
            <a:r>
              <a:rPr lang="en-US" dirty="0"/>
              <a:t>('x',100); </a:t>
            </a:r>
            <a:r>
              <a:rPr lang="en-US" dirty="0" smtClean="0"/>
              <a:t>	</a:t>
            </a:r>
            <a:r>
              <a:rPr lang="en-US" dirty="0" err="1" smtClean="0"/>
              <a:t>mymap.emplace</a:t>
            </a:r>
            <a:r>
              <a:rPr lang="en-US" dirty="0"/>
              <a:t>('y',200);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17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Используются в: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  <a:p>
            <a:r>
              <a:rPr lang="en-US" dirty="0"/>
              <a:t>bind</a:t>
            </a:r>
          </a:p>
          <a:p>
            <a:r>
              <a:rPr lang="en-US" dirty="0"/>
              <a:t>tuple</a:t>
            </a:r>
          </a:p>
          <a:p>
            <a:r>
              <a:rPr lang="en-US" dirty="0" smtClean="0"/>
              <a:t>emplace</a:t>
            </a:r>
          </a:p>
          <a:p>
            <a:r>
              <a:rPr lang="en-US" dirty="0" smtClean="0"/>
              <a:t>…</a:t>
            </a:r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564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использовать </a:t>
            </a:r>
            <a:r>
              <a:rPr lang="en-US" dirty="0" smtClean="0"/>
              <a:t>emplace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с более сложными типами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Параметры </a:t>
            </a:r>
            <a:r>
              <a:rPr lang="en-US" dirty="0" smtClean="0"/>
              <a:t>emplace() </a:t>
            </a:r>
            <a:r>
              <a:rPr lang="ru-RU" dirty="0" smtClean="0"/>
              <a:t>должны соответствовать параметрам конструктора!</a:t>
            </a:r>
          </a:p>
          <a:p>
            <a:r>
              <a:rPr lang="ru-RU" dirty="0" smtClean="0"/>
              <a:t>Если конструктор принимает сложные типы, для конструирования которых в свою очередь требуется указать параметры: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std</a:t>
            </a:r>
            <a:r>
              <a:rPr lang="en-US" dirty="0"/>
              <a:t>::map&lt;</a:t>
            </a:r>
            <a:r>
              <a:rPr lang="en-US" dirty="0" err="1"/>
              <a:t>int,Point</a:t>
            </a:r>
            <a:r>
              <a:rPr lang="en-US" dirty="0"/>
              <a:t>&gt; </a:t>
            </a:r>
            <a:r>
              <a:rPr lang="en-US" dirty="0" smtClean="0"/>
              <a:t>m;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fr-FR" dirty="0" smtClean="0"/>
              <a:t>m.emplace(2,4,5);</a:t>
            </a:r>
            <a:r>
              <a:rPr lang="ru-RU" dirty="0" smtClean="0"/>
              <a:t> </a:t>
            </a:r>
            <a:r>
              <a:rPr lang="fr-FR" sz="2300" dirty="0" smtClean="0"/>
              <a:t>//</a:t>
            </a:r>
            <a:r>
              <a:rPr lang="ru-RU" sz="2300" dirty="0" smtClean="0"/>
              <a:t>несоответствие параметров =</a:t>
            </a:r>
            <a:r>
              <a:rPr lang="en-US" sz="2300" dirty="0" smtClean="0"/>
              <a:t>&gt; </a:t>
            </a:r>
            <a:r>
              <a:rPr lang="ru-RU" sz="2300" dirty="0" smtClean="0"/>
              <a:t>ошибка</a:t>
            </a:r>
          </a:p>
          <a:p>
            <a:pPr marL="0" indent="0">
              <a:buNone/>
            </a:pPr>
            <a:r>
              <a:rPr lang="fr-FR" dirty="0" smtClean="0"/>
              <a:t>m.emplace(std</a:t>
            </a:r>
            <a:r>
              <a:rPr lang="fr-FR" dirty="0"/>
              <a:t>::pair&lt;int,Point&gt;(2, Point(4, 5</a:t>
            </a:r>
            <a:r>
              <a:rPr lang="fr-FR" dirty="0" smtClean="0"/>
              <a:t>))); </a:t>
            </a:r>
            <a:r>
              <a:rPr lang="ru-RU" sz="1900" dirty="0" smtClean="0"/>
              <a:t>//</a:t>
            </a:r>
            <a:endParaRPr lang="en-US" sz="1900" dirty="0" smtClean="0"/>
          </a:p>
          <a:p>
            <a:pPr marL="0" indent="0">
              <a:buNone/>
            </a:pPr>
            <a:r>
              <a:rPr lang="ru-RU" sz="1900" dirty="0" smtClean="0"/>
              <a:t>1. конструктор </a:t>
            </a:r>
            <a:endParaRPr lang="en-US" sz="1900" dirty="0" smtClean="0"/>
          </a:p>
          <a:p>
            <a:pPr marL="0" indent="0">
              <a:buNone/>
            </a:pPr>
            <a:r>
              <a:rPr lang="ru-RU" sz="1900" dirty="0" smtClean="0"/>
              <a:t>2. конструктор копирования при создании параметра </a:t>
            </a:r>
            <a:r>
              <a:rPr lang="en-US" sz="1900" dirty="0" smtClean="0"/>
              <a:t>(pair)</a:t>
            </a:r>
          </a:p>
          <a:p>
            <a:pPr marL="0" indent="0">
              <a:buNone/>
            </a:pPr>
            <a:r>
              <a:rPr lang="ru-RU" sz="1900" dirty="0" smtClean="0"/>
              <a:t>3.</a:t>
            </a:r>
            <a:r>
              <a:rPr lang="en-US" sz="1900" dirty="0" smtClean="0"/>
              <a:t> </a:t>
            </a:r>
            <a:r>
              <a:rPr lang="ru-RU" sz="1900" dirty="0" smtClean="0"/>
              <a:t>конструктор </a:t>
            </a:r>
            <a:r>
              <a:rPr lang="ru-RU" sz="1900" dirty="0"/>
              <a:t>копирования при </a:t>
            </a:r>
            <a:r>
              <a:rPr lang="ru-RU" sz="1900" dirty="0" smtClean="0"/>
              <a:t>создании </a:t>
            </a:r>
            <a:r>
              <a:rPr lang="en-US" sz="1900" dirty="0" smtClean="0"/>
              <a:t>map-&gt;pair</a:t>
            </a:r>
            <a:endParaRPr lang="ru-RU" sz="19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899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Объект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b="1" dirty="0" err="1" smtClean="0"/>
              <a:t>piecewise_construct</a:t>
            </a:r>
            <a:r>
              <a:rPr lang="ru-RU" b="1" dirty="0" smtClean="0">
                <a:solidFill>
                  <a:srgbClr val="FF0000"/>
                </a:solidFill>
              </a:rPr>
              <a:t/>
            </a:r>
            <a:br>
              <a:rPr lang="ru-RU" b="1" dirty="0" smtClean="0">
                <a:solidFill>
                  <a:srgbClr val="FF0000"/>
                </a:solidFill>
              </a:rPr>
            </a:br>
            <a:r>
              <a:rPr lang="ru-RU" sz="2700" dirty="0" smtClean="0"/>
              <a:t>(тип - </a:t>
            </a:r>
            <a:r>
              <a:rPr lang="en-US" sz="2400" dirty="0" err="1"/>
              <a:t>piecewise_construct_t</a:t>
            </a:r>
            <a:r>
              <a:rPr lang="ru-RU" sz="2700" dirty="0" smtClean="0"/>
              <a:t>)</a:t>
            </a:r>
            <a:endParaRPr lang="ru-RU" sz="2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map&lt;</a:t>
            </a:r>
            <a:r>
              <a:rPr lang="en-US" dirty="0" err="1" smtClean="0"/>
              <a:t>int</a:t>
            </a:r>
            <a:r>
              <a:rPr lang="en-US" dirty="0"/>
              <a:t>, </a:t>
            </a:r>
            <a:r>
              <a:rPr lang="en-US" dirty="0" smtClean="0"/>
              <a:t>Point&gt; m;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m[1</a:t>
            </a:r>
            <a:r>
              <a:rPr lang="en-US" dirty="0"/>
              <a:t>] = </a:t>
            </a:r>
            <a:r>
              <a:rPr lang="en-US" dirty="0" smtClean="0"/>
              <a:t>Point(33,44);  </a:t>
            </a:r>
            <a:r>
              <a:rPr lang="en-US" sz="1800" dirty="0"/>
              <a:t>// </a:t>
            </a:r>
            <a:r>
              <a:rPr lang="en-US" sz="1800" dirty="0" smtClean="0"/>
              <a:t>1. </a:t>
            </a:r>
            <a:r>
              <a:rPr lang="ru-RU" sz="1800" dirty="0" smtClean="0"/>
              <a:t>конструктор с параметром</a:t>
            </a:r>
            <a:br>
              <a:rPr lang="ru-RU" sz="1800" dirty="0" smtClean="0"/>
            </a:br>
            <a:r>
              <a:rPr lang="en-US" sz="1800" dirty="0" smtClean="0"/>
              <a:t>			</a:t>
            </a:r>
            <a:r>
              <a:rPr lang="ru-RU" sz="1800" dirty="0" smtClean="0"/>
              <a:t>2. </a:t>
            </a:r>
            <a:r>
              <a:rPr lang="en-US" sz="1800" dirty="0" smtClean="0"/>
              <a:t>default </a:t>
            </a:r>
            <a:r>
              <a:rPr lang="ru-RU" sz="1800" dirty="0" smtClean="0"/>
              <a:t>конструктор для значения в паре</a:t>
            </a:r>
          </a:p>
          <a:p>
            <a:pPr marL="0" indent="0">
              <a:buNone/>
            </a:pPr>
            <a:r>
              <a:rPr lang="en-US" sz="1800" dirty="0" smtClean="0"/>
              <a:t>			</a:t>
            </a:r>
            <a:r>
              <a:rPr lang="ru-RU" sz="1800" dirty="0" smtClean="0"/>
              <a:t>3. </a:t>
            </a:r>
            <a:r>
              <a:rPr lang="en-US" sz="1800" dirty="0" smtClean="0"/>
              <a:t>operator= </a:t>
            </a:r>
            <a:r>
              <a:rPr lang="ru-RU" sz="1400" dirty="0" smtClean="0"/>
              <a:t>для формирования требуемого значения в паре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m.</a:t>
            </a:r>
            <a:r>
              <a:rPr lang="en-US" b="1" dirty="0" err="1" smtClean="0">
                <a:solidFill>
                  <a:srgbClr val="FF0000"/>
                </a:solidFill>
              </a:rPr>
              <a:t>emplace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b="1" dirty="0" err="1">
                <a:solidFill>
                  <a:srgbClr val="FF0000"/>
                </a:solidFill>
              </a:rPr>
              <a:t>piecewise_construct</a:t>
            </a:r>
            <a:r>
              <a:rPr lang="en-US" dirty="0"/>
              <a:t>, </a:t>
            </a: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forward_as_tuple</a:t>
            </a:r>
            <a:r>
              <a:rPr lang="en-US" dirty="0"/>
              <a:t>(1), </a:t>
            </a: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forward_as_tuple</a:t>
            </a:r>
            <a:r>
              <a:rPr lang="en-US" dirty="0"/>
              <a:t>(22,33</a:t>
            </a:r>
            <a:r>
              <a:rPr lang="en-US" dirty="0" smtClean="0"/>
              <a:t>)); </a:t>
            </a:r>
            <a:r>
              <a:rPr lang="en-US" sz="1400" dirty="0" smtClean="0"/>
              <a:t>//</a:t>
            </a:r>
            <a:r>
              <a:rPr lang="en-US" sz="1400" dirty="0" err="1"/>
              <a:t>make_tuple</a:t>
            </a:r>
            <a:r>
              <a:rPr lang="en-US" sz="1400" dirty="0"/>
              <a:t> ??</a:t>
            </a:r>
            <a:endParaRPr lang="ru-RU" sz="14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356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&lt;functional&gt;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311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Проблемы</a:t>
            </a:r>
            <a:br>
              <a:rPr lang="ru-RU" dirty="0" smtClean="0"/>
            </a:br>
            <a:r>
              <a:rPr lang="ru-RU" sz="2200" dirty="0" smtClean="0"/>
              <a:t>(сигнатуры того, что требуется вызвать одинаковы – </a:t>
            </a:r>
            <a:r>
              <a:rPr lang="en-US" sz="2200" dirty="0" smtClean="0"/>
              <a:t>double (double) </a:t>
            </a:r>
            <a:r>
              <a:rPr lang="ru-RU" sz="2200" dirty="0" smtClean="0"/>
              <a:t>)</a:t>
            </a:r>
            <a:endParaRPr lang="ru-RU" sz="2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template&lt;typename T, typename F&gt; T </a:t>
            </a:r>
            <a:r>
              <a:rPr lang="fr-FR" b="1" dirty="0"/>
              <a:t>wrap</a:t>
            </a:r>
            <a:r>
              <a:rPr lang="fr-FR" dirty="0"/>
              <a:t>(const T&amp; t, F f)</a:t>
            </a:r>
          </a:p>
          <a:p>
            <a:pPr marL="0" indent="0">
              <a:buNone/>
            </a:pPr>
            <a:r>
              <a:rPr lang="ru-RU" dirty="0" smtClean="0"/>
              <a:t>{</a:t>
            </a:r>
            <a:r>
              <a:rPr lang="en-US" dirty="0" smtClean="0"/>
              <a:t> return </a:t>
            </a:r>
            <a:r>
              <a:rPr lang="en-US" b="1" dirty="0"/>
              <a:t>f(t</a:t>
            </a:r>
            <a:r>
              <a:rPr lang="en-US" b="1" dirty="0" smtClean="0"/>
              <a:t>)</a:t>
            </a:r>
            <a:r>
              <a:rPr lang="en-US" dirty="0" smtClean="0"/>
              <a:t>; </a:t>
            </a:r>
            <a:r>
              <a:rPr lang="ru-RU" dirty="0" smtClean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double</a:t>
            </a:r>
            <a:r>
              <a:rPr lang="en-US" b="1" dirty="0" smtClean="0"/>
              <a:t> </a:t>
            </a:r>
            <a:r>
              <a:rPr lang="en-US" b="1" dirty="0"/>
              <a:t>f1(</a:t>
            </a:r>
            <a:r>
              <a:rPr lang="en-US" b="1" dirty="0">
                <a:solidFill>
                  <a:srgbClr val="FF0000"/>
                </a:solidFill>
              </a:rPr>
              <a:t>double</a:t>
            </a:r>
            <a:r>
              <a:rPr lang="en-US" b="1" dirty="0"/>
              <a:t> x)</a:t>
            </a:r>
          </a:p>
          <a:p>
            <a:pPr marL="0" indent="0">
              <a:buNone/>
            </a:pPr>
            <a:r>
              <a:rPr lang="ru-RU" dirty="0" smtClean="0"/>
              <a:t>{ </a:t>
            </a:r>
            <a:r>
              <a:rPr lang="en-US" dirty="0" smtClean="0"/>
              <a:t>return </a:t>
            </a:r>
            <a:r>
              <a:rPr lang="en-US" dirty="0"/>
              <a:t>x*x</a:t>
            </a:r>
            <a:r>
              <a:rPr lang="en-US" dirty="0" smtClean="0"/>
              <a:t>;</a:t>
            </a:r>
            <a:r>
              <a:rPr lang="ru-RU" dirty="0" smtClean="0"/>
              <a:t> }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b="1" dirty="0"/>
              <a:t>f2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m_d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f2(double d) {</a:t>
            </a:r>
            <a:r>
              <a:rPr lang="en-US" dirty="0" err="1"/>
              <a:t>m_d</a:t>
            </a:r>
            <a:r>
              <a:rPr lang="en-US" dirty="0"/>
              <a:t> = d;}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double</a:t>
            </a:r>
            <a:r>
              <a:rPr lang="en-US" b="1" dirty="0"/>
              <a:t> operator ()(</a:t>
            </a:r>
            <a:r>
              <a:rPr lang="en-US" b="1" dirty="0">
                <a:solidFill>
                  <a:srgbClr val="FF0000"/>
                </a:solidFill>
              </a:rPr>
              <a:t>double</a:t>
            </a:r>
            <a:r>
              <a:rPr lang="en-US" b="1" dirty="0"/>
              <a:t> d){return </a:t>
            </a:r>
            <a:r>
              <a:rPr lang="en-US" b="1" dirty="0" err="1"/>
              <a:t>m_d</a:t>
            </a:r>
            <a:r>
              <a:rPr lang="en-US" b="1" dirty="0"/>
              <a:t>*d;}</a:t>
            </a:r>
          </a:p>
          <a:p>
            <a:pPr marL="0" indent="0">
              <a:buNone/>
            </a:pPr>
            <a:r>
              <a:rPr lang="ru-RU" dirty="0"/>
              <a:t>};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134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Проблемы</a:t>
            </a:r>
            <a:br>
              <a:rPr lang="ru-RU" dirty="0" smtClean="0"/>
            </a:br>
            <a:r>
              <a:rPr lang="ru-RU" sz="2200" dirty="0" smtClean="0"/>
              <a:t>(увеличение объема кода)</a:t>
            </a:r>
            <a:endParaRPr lang="ru-RU" sz="2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 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 smtClean="0"/>
              <a:t>	double res1=wrap(1.5,</a:t>
            </a:r>
            <a:r>
              <a:rPr lang="ru-RU" dirty="0" smtClean="0"/>
              <a:t> </a:t>
            </a:r>
            <a:r>
              <a:rPr lang="en-US" b="1" dirty="0" smtClean="0"/>
              <a:t>f1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/>
              <a:t>res2=wrap(1.5, </a:t>
            </a:r>
            <a:r>
              <a:rPr lang="en-US" b="1" dirty="0" smtClean="0"/>
              <a:t>f2(</a:t>
            </a:r>
            <a:r>
              <a:rPr lang="ru-RU" b="1" dirty="0" smtClean="0"/>
              <a:t>2</a:t>
            </a:r>
            <a:r>
              <a:rPr lang="en-US" b="1" dirty="0" smtClean="0"/>
              <a:t>.</a:t>
            </a:r>
            <a:r>
              <a:rPr lang="ru-RU" b="1" dirty="0" smtClean="0"/>
              <a:t>2</a:t>
            </a:r>
            <a:r>
              <a:rPr lang="en-US" b="1" dirty="0" smtClean="0"/>
              <a:t>)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	double </a:t>
            </a:r>
            <a:r>
              <a:rPr lang="en-US" dirty="0"/>
              <a:t>res3=wrap(1.5, </a:t>
            </a:r>
            <a:r>
              <a:rPr lang="en-US" b="1" dirty="0"/>
              <a:t>[] (double x){return x/2;}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Сигнатуры вызова </a:t>
            </a:r>
            <a:r>
              <a:rPr lang="en-US" dirty="0" smtClean="0"/>
              <a:t>double(double) </a:t>
            </a:r>
            <a:r>
              <a:rPr lang="ru-RU" dirty="0" smtClean="0"/>
              <a:t>одинаковы, а код </a:t>
            </a:r>
            <a:r>
              <a:rPr lang="en-US" dirty="0" smtClean="0"/>
              <a:t>wrap </a:t>
            </a:r>
            <a:r>
              <a:rPr lang="ru-RU" dirty="0" smtClean="0"/>
              <a:t>сгенерирован трижды!!!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029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Шаблонный класс </a:t>
            </a:r>
            <a:r>
              <a:rPr lang="en-US" b="1" dirty="0" err="1">
                <a:solidFill>
                  <a:srgbClr val="FF0000"/>
                </a:solidFill>
              </a:rPr>
              <a:t>std</a:t>
            </a:r>
            <a:r>
              <a:rPr lang="en-US" b="1" dirty="0">
                <a:solidFill>
                  <a:srgbClr val="FF0000"/>
                </a:solidFill>
              </a:rPr>
              <a:t>::</a:t>
            </a:r>
            <a:r>
              <a:rPr lang="en-US" b="1" dirty="0" smtClean="0">
                <a:solidFill>
                  <a:srgbClr val="FF0000"/>
                </a:solidFill>
              </a:rPr>
              <a:t>function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- «обертка общего назначения» =</a:t>
            </a:r>
            <a:r>
              <a:rPr lang="en-US" dirty="0" smtClean="0"/>
              <a:t>&gt; </a:t>
            </a:r>
            <a:r>
              <a:rPr lang="ru-RU" dirty="0" smtClean="0"/>
              <a:t>может хранить, копировать и </a:t>
            </a:r>
            <a:r>
              <a:rPr lang="ru-RU" b="1" dirty="0" smtClean="0"/>
              <a:t>вызывать</a:t>
            </a:r>
            <a:r>
              <a:rPr lang="ru-RU" dirty="0" smtClean="0"/>
              <a:t>:</a:t>
            </a:r>
          </a:p>
          <a:p>
            <a:r>
              <a:rPr lang="ru-RU" dirty="0" smtClean="0"/>
              <a:t>функции (указатели на функции)</a:t>
            </a:r>
          </a:p>
          <a:p>
            <a:r>
              <a:rPr lang="ru-RU" dirty="0" smtClean="0"/>
              <a:t>лямбда-выражения</a:t>
            </a:r>
            <a:endParaRPr lang="en-US" dirty="0" smtClean="0"/>
          </a:p>
          <a:p>
            <a:r>
              <a:rPr lang="ru-RU" dirty="0" smtClean="0"/>
              <a:t>методы класса</a:t>
            </a:r>
          </a:p>
          <a:p>
            <a:r>
              <a:rPr lang="ru-RU" dirty="0" smtClean="0"/>
              <a:t>функторы</a:t>
            </a:r>
          </a:p>
          <a:p>
            <a:r>
              <a:rPr lang="en-US" dirty="0" smtClean="0"/>
              <a:t>bind-</a:t>
            </a:r>
            <a:r>
              <a:rPr lang="ru-RU" dirty="0" smtClean="0"/>
              <a:t>еры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общем случае эта обертка хранит </a:t>
            </a:r>
            <a:r>
              <a:rPr lang="ru-RU" b="1" dirty="0" smtClean="0">
                <a:solidFill>
                  <a:srgbClr val="FF0000"/>
                </a:solidFill>
              </a:rPr>
              <a:t>все, что можно вызвать</a:t>
            </a:r>
            <a:r>
              <a:rPr lang="ru-RU" dirty="0" smtClean="0"/>
              <a:t> (как функцию)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1383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std</a:t>
            </a:r>
            <a:r>
              <a:rPr lang="en-US" b="1" dirty="0">
                <a:solidFill>
                  <a:srgbClr val="FF0000"/>
                </a:solidFill>
              </a:rPr>
              <a:t>::function&lt;double(double)&gt;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func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= f1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res1 </a:t>
            </a:r>
            <a:r>
              <a:rPr lang="en-US" dirty="0"/>
              <a:t>= wrap(1.5,</a:t>
            </a:r>
            <a:r>
              <a:rPr lang="en-US" b="1" dirty="0">
                <a:solidFill>
                  <a:srgbClr val="FF0000"/>
                </a:solidFill>
              </a:rPr>
              <a:t>func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f2 </a:t>
            </a:r>
            <a:r>
              <a:rPr lang="en-US" dirty="0" err="1"/>
              <a:t>obj</a:t>
            </a:r>
            <a:r>
              <a:rPr lang="en-US" dirty="0"/>
              <a:t>(2.2);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func</a:t>
            </a:r>
            <a:r>
              <a:rPr lang="en-US" b="1" dirty="0"/>
              <a:t> = </a:t>
            </a:r>
            <a:r>
              <a:rPr lang="en-US" b="1" dirty="0" err="1"/>
              <a:t>obj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res2=wrap(1.5, </a:t>
            </a:r>
            <a:r>
              <a:rPr lang="en-US" b="1" dirty="0" err="1">
                <a:solidFill>
                  <a:srgbClr val="FF0000"/>
                </a:solidFill>
              </a:rPr>
              <a:t>func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func</a:t>
            </a:r>
            <a:r>
              <a:rPr lang="en-US" b="1" dirty="0"/>
              <a:t> = [] (double x){return x/2;}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res3=wrap(1.5, </a:t>
            </a:r>
            <a:r>
              <a:rPr lang="en-US" b="1" dirty="0" err="1">
                <a:solidFill>
                  <a:srgbClr val="FF0000"/>
                </a:solidFill>
              </a:rPr>
              <a:t>func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703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Унифицируем функцию </a:t>
            </a:r>
            <a:r>
              <a:rPr lang="en-US" dirty="0" smtClean="0"/>
              <a:t>wrap():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/>
              <a:t>template&lt;typename T&gt; T wrapF(const T&amp; t, </a:t>
            </a:r>
            <a:r>
              <a:rPr lang="fr-FR" b="1" dirty="0">
                <a:solidFill>
                  <a:srgbClr val="FF0000"/>
                </a:solidFill>
              </a:rPr>
              <a:t>std::</a:t>
            </a:r>
            <a:r>
              <a:rPr lang="fr-FR" b="1" dirty="0" smtClean="0">
                <a:solidFill>
                  <a:srgbClr val="FF0000"/>
                </a:solidFill>
              </a:rPr>
              <a:t>function&lt;T(T)&gt;</a:t>
            </a:r>
            <a:r>
              <a:rPr lang="fr-FR" dirty="0" smtClean="0"/>
              <a:t> </a:t>
            </a:r>
            <a:r>
              <a:rPr lang="fr-FR" dirty="0"/>
              <a:t>f)</a:t>
            </a:r>
          </a:p>
          <a:p>
            <a:pPr marL="0" indent="0">
              <a:buNone/>
            </a:pPr>
            <a:r>
              <a:rPr lang="ru-RU" dirty="0" smtClean="0"/>
              <a:t>{ </a:t>
            </a:r>
            <a:r>
              <a:rPr lang="en-US" dirty="0" smtClean="0"/>
              <a:t>return </a:t>
            </a:r>
            <a:r>
              <a:rPr lang="en-US" dirty="0"/>
              <a:t>f(t</a:t>
            </a:r>
            <a:r>
              <a:rPr lang="en-US" dirty="0" smtClean="0"/>
              <a:t>);</a:t>
            </a:r>
            <a:r>
              <a:rPr lang="ru-RU" dirty="0" smtClean="0"/>
              <a:t> 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char* 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ru-RU" dirty="0"/>
              <a:t>{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double res1 </a:t>
            </a:r>
            <a:r>
              <a:rPr lang="en-US" dirty="0"/>
              <a:t>= </a:t>
            </a:r>
            <a:r>
              <a:rPr lang="en-US" dirty="0" err="1"/>
              <a:t>wrapF</a:t>
            </a:r>
            <a:r>
              <a:rPr lang="en-US" dirty="0"/>
              <a:t>&lt;double&gt;(1.5,</a:t>
            </a:r>
            <a:r>
              <a:rPr lang="en-US" b="1" dirty="0"/>
              <a:t>f1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smtClean="0"/>
              <a:t>res2 = </a:t>
            </a:r>
            <a:r>
              <a:rPr lang="en-US" dirty="0" err="1" smtClean="0"/>
              <a:t>wrapF</a:t>
            </a:r>
            <a:r>
              <a:rPr lang="en-US" dirty="0" smtClean="0"/>
              <a:t>&lt;double</a:t>
            </a:r>
            <a:r>
              <a:rPr lang="en-US" dirty="0"/>
              <a:t>&gt;(1.5, </a:t>
            </a:r>
            <a:r>
              <a:rPr lang="en-US" b="1" dirty="0"/>
              <a:t>f2(2.2)</a:t>
            </a:r>
            <a:r>
              <a:rPr lang="en-US" dirty="0"/>
              <a:t> );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smtClean="0"/>
              <a:t>res3 = </a:t>
            </a:r>
            <a:r>
              <a:rPr lang="en-US" dirty="0" err="1" smtClean="0"/>
              <a:t>wrapF</a:t>
            </a:r>
            <a:r>
              <a:rPr lang="en-US" dirty="0" smtClean="0"/>
              <a:t>&lt;double</a:t>
            </a:r>
            <a:r>
              <a:rPr lang="en-US" dirty="0"/>
              <a:t>&gt;(1.5</a:t>
            </a:r>
            <a:r>
              <a:rPr lang="en-US" dirty="0" smtClean="0"/>
              <a:t>, </a:t>
            </a:r>
            <a:r>
              <a:rPr lang="en-US" b="1" dirty="0" smtClean="0"/>
              <a:t>[] </a:t>
            </a:r>
            <a:r>
              <a:rPr lang="en-US" b="1" dirty="0"/>
              <a:t>(double x){return x/2</a:t>
            </a:r>
            <a:r>
              <a:rPr lang="en-US" b="1" dirty="0" smtClean="0"/>
              <a:t>;}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//</a:t>
            </a:r>
            <a:r>
              <a:rPr lang="ru-RU" b="1" dirty="0" smtClean="0">
                <a:solidFill>
                  <a:srgbClr val="FF0000"/>
                </a:solidFill>
              </a:rPr>
              <a:t>можно и так: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string res4 = </a:t>
            </a:r>
            <a:r>
              <a:rPr lang="en-US" dirty="0" err="1"/>
              <a:t>wrapF</a:t>
            </a:r>
            <a:r>
              <a:rPr lang="en-US" dirty="0"/>
              <a:t>&lt;string&gt;("</a:t>
            </a:r>
            <a:r>
              <a:rPr lang="en-US" dirty="0" err="1"/>
              <a:t>abc</a:t>
            </a:r>
            <a:r>
              <a:rPr lang="en-US" dirty="0"/>
              <a:t>", </a:t>
            </a:r>
            <a:r>
              <a:rPr lang="en-US" b="1" dirty="0"/>
              <a:t>[](string x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		{</a:t>
            </a:r>
            <a:r>
              <a:rPr lang="en-US" b="1" dirty="0"/>
              <a:t>x += "</a:t>
            </a:r>
            <a:r>
              <a:rPr lang="en-US" b="1" dirty="0" err="1"/>
              <a:t>def</a:t>
            </a:r>
            <a:r>
              <a:rPr lang="en-US" b="1" dirty="0"/>
              <a:t>"; return x;}</a:t>
            </a:r>
            <a:r>
              <a:rPr lang="en-US" dirty="0"/>
              <a:t>);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911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/>
              <a:t>std</a:t>
            </a:r>
            <a:r>
              <a:rPr lang="en-US" dirty="0"/>
              <a:t>::function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template&lt;class </a:t>
            </a:r>
            <a:r>
              <a:rPr lang="en-US" dirty="0"/>
              <a:t>R, class... </a:t>
            </a:r>
            <a:r>
              <a:rPr lang="en-US" dirty="0" err="1"/>
              <a:t>ArgTypes</a:t>
            </a:r>
            <a:r>
              <a:rPr lang="en-US" dirty="0"/>
              <a:t>&gt; class </a:t>
            </a:r>
            <a:r>
              <a:rPr lang="en-US" b="1" dirty="0">
                <a:solidFill>
                  <a:srgbClr val="FF0000"/>
                </a:solidFill>
              </a:rPr>
              <a:t>function</a:t>
            </a:r>
            <a:r>
              <a:rPr lang="en-US" dirty="0"/>
              <a:t>&lt;R(</a:t>
            </a:r>
            <a:r>
              <a:rPr lang="en-US" dirty="0" err="1"/>
              <a:t>ArgTypes</a:t>
            </a:r>
            <a:r>
              <a:rPr lang="en-US" dirty="0" smtClean="0"/>
              <a:t>...)&gt;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sz="2600" dirty="0"/>
              <a:t>Также в стандарте </a:t>
            </a:r>
            <a:r>
              <a:rPr lang="ru-RU" sz="2600" dirty="0" smtClean="0"/>
              <a:t>определены</a:t>
            </a:r>
            <a:r>
              <a:rPr lang="en-US" sz="2600" dirty="0" smtClean="0"/>
              <a:t>:</a:t>
            </a:r>
          </a:p>
          <a:p>
            <a:r>
              <a:rPr lang="ru-RU" sz="2600" dirty="0" smtClean="0"/>
              <a:t>вспомогательные методы</a:t>
            </a:r>
            <a:r>
              <a:rPr lang="ru-RU" sz="2600" dirty="0"/>
              <a:t> </a:t>
            </a:r>
            <a:r>
              <a:rPr lang="ru-RU" sz="2600" dirty="0" err="1"/>
              <a:t>swap</a:t>
            </a:r>
            <a:r>
              <a:rPr lang="ru-RU" sz="2600" dirty="0"/>
              <a:t> и </a:t>
            </a:r>
            <a:r>
              <a:rPr lang="ru-RU" sz="2600" dirty="0" err="1" smtClean="0"/>
              <a:t>assign</a:t>
            </a:r>
            <a:endParaRPr lang="en-US" sz="2600" dirty="0" smtClean="0"/>
          </a:p>
          <a:p>
            <a:r>
              <a:rPr lang="ru-RU" sz="2600" dirty="0" smtClean="0"/>
              <a:t>операторы </a:t>
            </a:r>
            <a:r>
              <a:rPr lang="ru-RU" sz="2600" dirty="0"/>
              <a:t>сравнения (== и !=) с </a:t>
            </a:r>
            <a:r>
              <a:rPr lang="ru-RU" sz="2600" dirty="0" err="1" smtClean="0"/>
              <a:t>nullptr</a:t>
            </a:r>
            <a:endParaRPr lang="en-US" sz="2600" dirty="0"/>
          </a:p>
          <a:p>
            <a:r>
              <a:rPr lang="ru-RU" sz="2600" dirty="0" smtClean="0"/>
              <a:t>Доступ </a:t>
            </a:r>
            <a:r>
              <a:rPr lang="ru-RU" sz="2600" dirty="0"/>
              <a:t>к </a:t>
            </a:r>
            <a:r>
              <a:rPr lang="ru-RU" sz="2600" dirty="0" smtClean="0"/>
              <a:t>целевому объекту предоставляет метод</a:t>
            </a:r>
            <a:r>
              <a:rPr lang="ru-RU" sz="2600" dirty="0"/>
              <a:t> </a:t>
            </a:r>
            <a:r>
              <a:rPr lang="ru-RU" sz="2600" dirty="0" err="1" smtClean="0"/>
              <a:t>target</a:t>
            </a:r>
            <a:r>
              <a:rPr lang="en-US" sz="2600" dirty="0" smtClean="0"/>
              <a:t>()</a:t>
            </a:r>
            <a:r>
              <a:rPr lang="ru-RU" sz="2600" dirty="0" smtClean="0"/>
              <a:t>, </a:t>
            </a:r>
            <a:r>
              <a:rPr lang="ru-RU" sz="2600" dirty="0"/>
              <a:t>а к его типу - </a:t>
            </a:r>
            <a:r>
              <a:rPr lang="ru-RU" sz="2600" dirty="0" err="1" smtClean="0"/>
              <a:t>target_type</a:t>
            </a:r>
            <a:r>
              <a:rPr lang="en-US" sz="2600" dirty="0" smtClean="0"/>
              <a:t>()</a:t>
            </a:r>
            <a:r>
              <a:rPr lang="ru-RU" sz="2600" dirty="0" smtClean="0"/>
              <a:t>. </a:t>
            </a:r>
            <a:endParaRPr lang="en-US" sz="2600" dirty="0" smtClean="0"/>
          </a:p>
          <a:p>
            <a:r>
              <a:rPr lang="ru-RU" sz="2600" dirty="0" smtClean="0"/>
              <a:t>Оператор </a:t>
            </a:r>
            <a:r>
              <a:rPr lang="ru-RU" sz="2600" dirty="0"/>
              <a:t>приведения </a:t>
            </a:r>
            <a:r>
              <a:rPr lang="ru-RU" sz="2600" dirty="0" err="1"/>
              <a:t>function</a:t>
            </a:r>
            <a:r>
              <a:rPr lang="ru-RU" sz="2600" dirty="0"/>
              <a:t> к булевскому типу возвращает </a:t>
            </a:r>
            <a:r>
              <a:rPr lang="ru-RU" sz="2600" dirty="0" err="1"/>
              <a:t>true</a:t>
            </a:r>
            <a:r>
              <a:rPr lang="ru-RU" sz="2600" dirty="0"/>
              <a:t>, когда у класса есть целевой объект.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7095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Смысл обертки: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sz="2000" dirty="0" smtClean="0"/>
              <a:t>(</a:t>
            </a:r>
            <a:r>
              <a:rPr lang="ru-RU" sz="2000" dirty="0" err="1" smtClean="0"/>
              <a:t>boost</a:t>
            </a:r>
            <a:r>
              <a:rPr lang="ru-RU" sz="2000" dirty="0"/>
              <a:t>::</a:t>
            </a:r>
            <a:r>
              <a:rPr lang="ru-RU" sz="2000" dirty="0" err="1" smtClean="0"/>
              <a:t>function</a:t>
            </a:r>
            <a:r>
              <a:rPr lang="ru-RU" sz="2000" dirty="0" smtClean="0"/>
              <a:t>) </a:t>
            </a:r>
            <a:r>
              <a:rPr lang="ru-RU" dirty="0" smtClean="0"/>
              <a:t>является высокоуровневой оберткой </a:t>
            </a:r>
            <a:r>
              <a:rPr lang="ru-RU" dirty="0"/>
              <a:t>над функциями и функциональными объектами.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Объекты </a:t>
            </a:r>
            <a:r>
              <a:rPr lang="ru-RU" dirty="0"/>
              <a:t>таких классов позволяют хранить и вызывать функции и функторы с заданной </a:t>
            </a:r>
            <a:r>
              <a:rPr lang="ru-RU" dirty="0" smtClean="0"/>
              <a:t>сигнатурой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53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</a:t>
            </a:r>
            <a:r>
              <a:rPr lang="ru-RU" dirty="0" smtClean="0"/>
              <a:t>аблон </a:t>
            </a:r>
            <a:r>
              <a:rPr lang="en-US" dirty="0" err="1" smtClean="0"/>
              <a:t>variadic</a:t>
            </a:r>
            <a:r>
              <a:rPr lang="en-US" dirty="0" smtClean="0"/>
              <a:t> </a:t>
            </a:r>
            <a:r>
              <a:rPr lang="ru-RU" dirty="0" smtClean="0"/>
              <a:t>функции</a:t>
            </a:r>
            <a:endParaRPr lang="ru-RU" sz="27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template</a:t>
            </a:r>
            <a:r>
              <a:rPr lang="en-US" sz="2800" dirty="0" smtClean="0"/>
              <a:t>&lt; [</a:t>
            </a:r>
            <a:r>
              <a:rPr lang="ru-RU" sz="1900" dirty="0" smtClean="0"/>
              <a:t>обычные параметры шаблона</a:t>
            </a:r>
            <a:r>
              <a:rPr lang="ru-RU" sz="2800" dirty="0" smtClean="0"/>
              <a:t>,</a:t>
            </a:r>
            <a:r>
              <a:rPr lang="en-US" sz="2800" dirty="0" smtClean="0"/>
              <a:t>]</a:t>
            </a:r>
            <a:r>
              <a:rPr lang="ru-RU" sz="2800" dirty="0" smtClean="0"/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typename</a:t>
            </a:r>
            <a:r>
              <a:rPr lang="en-US" sz="2800" b="1" dirty="0">
                <a:solidFill>
                  <a:srgbClr val="FF0000"/>
                </a:solidFill>
              </a:rPr>
              <a:t>... PARAMS</a:t>
            </a:r>
            <a:r>
              <a:rPr lang="en-US" sz="2800" dirty="0"/>
              <a:t>&gt; </a:t>
            </a:r>
          </a:p>
          <a:p>
            <a:pPr marL="0" indent="0">
              <a:buNone/>
            </a:pPr>
            <a:r>
              <a:rPr lang="en-US" sz="2800" dirty="0" smtClean="0"/>
              <a:t>void f</a:t>
            </a:r>
            <a:endParaRPr lang="ru-RU" sz="2800" dirty="0"/>
          </a:p>
          <a:p>
            <a:pPr marL="0" indent="0">
              <a:buNone/>
            </a:pPr>
            <a:r>
              <a:rPr lang="en-US" sz="2800" dirty="0" smtClean="0"/>
              <a:t>([</a:t>
            </a:r>
            <a:r>
              <a:rPr lang="ru-RU" sz="2400" dirty="0"/>
              <a:t>обычные </a:t>
            </a:r>
            <a:r>
              <a:rPr lang="ru-RU" sz="2200" dirty="0" smtClean="0"/>
              <a:t>параметры функции</a:t>
            </a:r>
            <a:r>
              <a:rPr lang="en-US" sz="2800" dirty="0" smtClean="0"/>
              <a:t>,] </a:t>
            </a:r>
            <a:r>
              <a:rPr lang="en-US" sz="2800" b="1" dirty="0" smtClean="0">
                <a:solidFill>
                  <a:srgbClr val="FF0000"/>
                </a:solidFill>
              </a:rPr>
              <a:t>PARAMS</a:t>
            </a:r>
            <a:r>
              <a:rPr lang="en-US" sz="2800" b="1" dirty="0">
                <a:solidFill>
                  <a:srgbClr val="FF0000"/>
                </a:solidFill>
              </a:rPr>
              <a:t>... </a:t>
            </a:r>
            <a:r>
              <a:rPr lang="en-US" sz="2800" b="1" dirty="0" err="1">
                <a:solidFill>
                  <a:srgbClr val="FF0000"/>
                </a:solidFill>
              </a:rPr>
              <a:t>params</a:t>
            </a:r>
            <a:r>
              <a:rPr lang="en-US" sz="2800" dirty="0"/>
              <a:t>);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 err="1"/>
              <a:t>typename</a:t>
            </a:r>
            <a:r>
              <a:rPr lang="en-US" sz="2800" b="1" dirty="0">
                <a:solidFill>
                  <a:srgbClr val="FF0000"/>
                </a:solidFill>
              </a:rPr>
              <a:t>...</a:t>
            </a:r>
            <a:r>
              <a:rPr lang="en-US" sz="2800" b="1" dirty="0"/>
              <a:t> PARAMS </a:t>
            </a:r>
            <a:r>
              <a:rPr lang="en-US" sz="2800" b="1" dirty="0" smtClean="0"/>
              <a:t> - template </a:t>
            </a:r>
            <a:r>
              <a:rPr lang="ru-RU" sz="2800" b="1" dirty="0" err="1"/>
              <a:t>arguments</a:t>
            </a:r>
            <a:r>
              <a:rPr lang="en-US" sz="2800" b="1" dirty="0" smtClean="0"/>
              <a:t> </a:t>
            </a:r>
            <a:r>
              <a:rPr lang="en-US" sz="2800" b="1" dirty="0"/>
              <a:t>pack</a:t>
            </a:r>
            <a:r>
              <a:rPr lang="en-US" sz="2800" dirty="0"/>
              <a:t> </a:t>
            </a:r>
            <a:r>
              <a:rPr lang="en-US" sz="2000" dirty="0" smtClean="0"/>
              <a:t>(</a:t>
            </a:r>
            <a:r>
              <a:rPr lang="ru-RU" sz="2000" dirty="0" smtClean="0"/>
              <a:t>специальный параметр шаблона – тип, который может принимать 0, 1, 2… типов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800" b="1" dirty="0"/>
              <a:t>PARAMS</a:t>
            </a:r>
            <a:r>
              <a:rPr lang="en-US" sz="2800" b="1" dirty="0">
                <a:solidFill>
                  <a:srgbClr val="FF0000"/>
                </a:solidFill>
              </a:rPr>
              <a:t>...</a:t>
            </a:r>
            <a:r>
              <a:rPr lang="en-US" sz="2800" b="1" dirty="0"/>
              <a:t> </a:t>
            </a:r>
            <a:r>
              <a:rPr lang="en-US" sz="2800" b="1" dirty="0" err="1"/>
              <a:t>params</a:t>
            </a:r>
            <a:r>
              <a:rPr lang="en-US" sz="2800" b="1" dirty="0"/>
              <a:t> </a:t>
            </a:r>
            <a:r>
              <a:rPr lang="en-US" sz="2800" b="1" dirty="0" smtClean="0"/>
              <a:t> - </a:t>
            </a:r>
            <a:r>
              <a:rPr lang="en-US" sz="2800" b="1" dirty="0"/>
              <a:t>function </a:t>
            </a:r>
            <a:r>
              <a:rPr lang="ru-RU" sz="2800" b="1" dirty="0" err="1"/>
              <a:t>arguments</a:t>
            </a:r>
            <a:r>
              <a:rPr lang="en-US" sz="2800" b="1" dirty="0" smtClean="0"/>
              <a:t> </a:t>
            </a:r>
            <a:r>
              <a:rPr lang="en-US" sz="2800" b="1" dirty="0"/>
              <a:t>pack</a:t>
            </a:r>
            <a:r>
              <a:rPr lang="en-US" sz="2800" dirty="0"/>
              <a:t> </a:t>
            </a:r>
            <a:endParaRPr lang="ru-RU" sz="2800" dirty="0" smtClean="0"/>
          </a:p>
          <a:p>
            <a:pPr marL="0" indent="0">
              <a:buNone/>
            </a:pPr>
            <a:r>
              <a:rPr lang="ru-RU" sz="2200" dirty="0" smtClean="0"/>
              <a:t>(</a:t>
            </a:r>
            <a:r>
              <a:rPr lang="ru-RU" sz="2200" dirty="0"/>
              <a:t>специальный аргумент функции, который может принимать любое количество аргументов, тип которых соответствует указанным в </a:t>
            </a:r>
            <a:r>
              <a:rPr lang="ru-RU" sz="2200" dirty="0" err="1"/>
              <a:t>template</a:t>
            </a:r>
            <a:r>
              <a:rPr lang="ru-RU" sz="2200" dirty="0"/>
              <a:t> </a:t>
            </a:r>
            <a:r>
              <a:rPr lang="ru-RU" sz="2200" dirty="0" err="1"/>
              <a:t>arguments</a:t>
            </a:r>
            <a:r>
              <a:rPr lang="ru-RU" sz="2200" dirty="0"/>
              <a:t> </a:t>
            </a:r>
            <a:r>
              <a:rPr lang="ru-RU" sz="2200" dirty="0" err="1" smtClean="0"/>
              <a:t>pack</a:t>
            </a:r>
            <a:r>
              <a:rPr lang="ru-RU" sz="2200" dirty="0" smtClean="0"/>
              <a:t>)</a:t>
            </a:r>
            <a:r>
              <a:rPr lang="ru-RU" sz="2800" dirty="0" smtClean="0"/>
              <a:t>	 -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>
                <a:solidFill>
                  <a:srgbClr val="FF0000"/>
                </a:solidFill>
              </a:rPr>
              <a:t>при вызове запаковываются таким образом, как если бы они были перечислены через запятую</a:t>
            </a:r>
            <a:r>
              <a:rPr lang="ru-RU" sz="2800" dirty="0" smtClean="0"/>
              <a:t>	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24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Примеры использования </a:t>
            </a:r>
            <a:r>
              <a:rPr lang="en-US" sz="3600" dirty="0" err="1" smtClean="0"/>
              <a:t>std</a:t>
            </a:r>
            <a:r>
              <a:rPr lang="en-US" sz="3600" dirty="0" smtClean="0"/>
              <a:t>::function</a:t>
            </a:r>
            <a:r>
              <a:rPr lang="ru-RU" sz="3600" dirty="0" smtClean="0"/>
              <a:t>: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func</a:t>
            </a:r>
            <a:r>
              <a:rPr lang="en-US" dirty="0" smtClean="0"/>
              <a:t>() {</a:t>
            </a:r>
            <a:r>
              <a:rPr lang="ru-RU" dirty="0" smtClean="0"/>
              <a:t> </a:t>
            </a:r>
            <a:r>
              <a:rPr lang="en-US" dirty="0" smtClean="0"/>
              <a:t>  </a:t>
            </a:r>
            <a:r>
              <a:rPr lang="en-US" dirty="0"/>
              <a:t>return 0</a:t>
            </a:r>
            <a:r>
              <a:rPr lang="en-US" dirty="0" smtClean="0"/>
              <a:t>;</a:t>
            </a:r>
            <a:r>
              <a:rPr lang="ru-RU" dirty="0" smtClean="0"/>
              <a:t> }</a:t>
            </a:r>
            <a:r>
              <a:rPr lang="en-US" dirty="0" smtClean="0"/>
              <a:t> //</a:t>
            </a:r>
            <a:r>
              <a:rPr lang="ru-RU" dirty="0" smtClean="0"/>
              <a:t>функция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smtClean="0"/>
              <a:t> A {</a:t>
            </a:r>
            <a:r>
              <a:rPr lang="ru-RU" dirty="0" smtClean="0"/>
              <a:t> //функциональный объект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operator() () </a:t>
            </a:r>
            <a:r>
              <a:rPr lang="en-US" dirty="0" smtClean="0"/>
              <a:t>{</a:t>
            </a:r>
            <a:r>
              <a:rPr lang="ru-RU" dirty="0" smtClean="0"/>
              <a:t> </a:t>
            </a:r>
            <a:r>
              <a:rPr lang="en-US" dirty="0" smtClean="0"/>
              <a:t>    </a:t>
            </a:r>
            <a:r>
              <a:rPr lang="en-US" dirty="0"/>
              <a:t>return 1</a:t>
            </a:r>
            <a:r>
              <a:rPr lang="en-US" dirty="0" smtClean="0"/>
              <a:t>;</a:t>
            </a:r>
            <a:r>
              <a:rPr lang="ru-RU" dirty="0" smtClean="0"/>
              <a:t>   </a:t>
            </a:r>
            <a:r>
              <a:rPr lang="ru-RU" dirty="0"/>
              <a:t>}</a:t>
            </a:r>
          </a:p>
          <a:p>
            <a:pPr marL="0" indent="0">
              <a:buNone/>
            </a:pPr>
            <a:r>
              <a:rPr lang="ru-RU" dirty="0"/>
              <a:t>};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3800" b="1" dirty="0" err="1" smtClean="0">
                <a:solidFill>
                  <a:srgbClr val="FF0000"/>
                </a:solidFill>
              </a:rPr>
              <a:t>std</a:t>
            </a:r>
            <a:r>
              <a:rPr lang="en-US" sz="3800" b="1" dirty="0" smtClean="0">
                <a:solidFill>
                  <a:srgbClr val="FF0000"/>
                </a:solidFill>
              </a:rPr>
              <a:t>::</a:t>
            </a:r>
            <a:r>
              <a:rPr lang="en-US" sz="3800" b="1" dirty="0">
                <a:solidFill>
                  <a:srgbClr val="FF0000"/>
                </a:solidFill>
              </a:rPr>
              <a:t>function&lt;</a:t>
            </a:r>
            <a:r>
              <a:rPr lang="en-US" sz="3800" b="1" dirty="0" err="1">
                <a:solidFill>
                  <a:srgbClr val="FF0000"/>
                </a:solidFill>
              </a:rPr>
              <a:t>int</a:t>
            </a:r>
            <a:r>
              <a:rPr lang="en-US" sz="3800" b="1" dirty="0">
                <a:solidFill>
                  <a:srgbClr val="FF0000"/>
                </a:solidFill>
              </a:rPr>
              <a:t> (void)&gt; </a:t>
            </a:r>
            <a:r>
              <a:rPr lang="en-US" sz="3800" b="1" dirty="0" smtClean="0"/>
              <a:t>wrap</a:t>
            </a:r>
            <a:r>
              <a:rPr lang="en-US" sz="3800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wrap </a:t>
            </a:r>
            <a:r>
              <a:rPr lang="en-US" b="1" dirty="0"/>
              <a:t>= </a:t>
            </a:r>
            <a:r>
              <a:rPr lang="en-US" b="1" dirty="0" err="1" smtClean="0"/>
              <a:t>func</a:t>
            </a:r>
            <a:r>
              <a:rPr lang="en-US" b="1" dirty="0" smtClean="0"/>
              <a:t>;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err="1" smtClean="0"/>
              <a:t>int</a:t>
            </a:r>
            <a:r>
              <a:rPr lang="ru-RU" dirty="0" smtClean="0"/>
              <a:t> </a:t>
            </a:r>
            <a:r>
              <a:rPr lang="ru-RU" dirty="0" err="1"/>
              <a:t>res</a:t>
            </a:r>
            <a:r>
              <a:rPr lang="ru-RU" dirty="0"/>
              <a:t> = </a:t>
            </a:r>
            <a:r>
              <a:rPr lang="en-US" b="1" dirty="0" smtClean="0"/>
              <a:t>wrap </a:t>
            </a:r>
            <a:r>
              <a:rPr lang="ru-RU" b="1" dirty="0" smtClean="0"/>
              <a:t>()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ru-RU" dirty="0"/>
              <a:t>// </a:t>
            </a:r>
            <a:r>
              <a:rPr lang="en-US" dirty="0" smtClean="0"/>
              <a:t> 0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 err="1" smtClean="0"/>
              <a:t>a</a:t>
            </a:r>
            <a:r>
              <a:rPr lang="en-US" dirty="0" smtClean="0"/>
              <a:t>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wrap=a;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err="1" smtClean="0"/>
              <a:t>res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en-US" b="1" dirty="0" smtClean="0"/>
              <a:t>wrap </a:t>
            </a:r>
            <a:r>
              <a:rPr lang="ru-RU" b="1" dirty="0" smtClean="0"/>
              <a:t>()</a:t>
            </a:r>
            <a:r>
              <a:rPr lang="ru-RU" dirty="0" smtClean="0"/>
              <a:t>; </a:t>
            </a:r>
            <a:r>
              <a:rPr lang="en-US" dirty="0" smtClean="0"/>
              <a:t> </a:t>
            </a:r>
            <a:r>
              <a:rPr lang="ru-RU" dirty="0" smtClean="0"/>
              <a:t>// </a:t>
            </a:r>
            <a:r>
              <a:rPr lang="en-US" dirty="0" smtClean="0"/>
              <a:t> </a:t>
            </a:r>
            <a:r>
              <a:rPr lang="ru-RU" dirty="0" smtClean="0"/>
              <a:t>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2344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Обертка для глобальной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GlobalF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smtClean="0"/>
              <a:t>char </a:t>
            </a:r>
            <a:r>
              <a:rPr lang="en-US" dirty="0"/>
              <a:t>b, </a:t>
            </a:r>
            <a:r>
              <a:rPr lang="en-US" dirty="0" err="1"/>
              <a:t>int</a:t>
            </a:r>
            <a:r>
              <a:rPr lang="en-US" dirty="0"/>
              <a:t> c)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&lt;&lt;a&lt;&lt;b&lt;&lt;c;</a:t>
            </a:r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a+c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b="1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&lt;</a:t>
            </a:r>
            <a:r>
              <a:rPr lang="en-US" b="1" dirty="0" err="1" smtClean="0"/>
              <a:t>int</a:t>
            </a:r>
            <a:r>
              <a:rPr lang="en-US" b="1" dirty="0" smtClean="0"/>
              <a:t>(</a:t>
            </a:r>
            <a:r>
              <a:rPr lang="en-US" b="1" dirty="0" err="1" smtClean="0"/>
              <a:t>int,char,int</a:t>
            </a:r>
            <a:r>
              <a:rPr lang="en-US" b="1" dirty="0"/>
              <a:t>)</a:t>
            </a:r>
            <a:r>
              <a:rPr lang="en-US" dirty="0"/>
              <a:t>&gt; </a:t>
            </a:r>
            <a:r>
              <a:rPr lang="en-US" dirty="0" err="1"/>
              <a:t>pFGlobal</a:t>
            </a:r>
            <a:r>
              <a:rPr lang="en-US" dirty="0"/>
              <a:t>= </a:t>
            </a:r>
            <a:r>
              <a:rPr lang="en-US" dirty="0" err="1"/>
              <a:t>GlobalF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ret=</a:t>
            </a:r>
            <a:r>
              <a:rPr lang="en-US" dirty="0" err="1"/>
              <a:t>pFGlobal</a:t>
            </a:r>
            <a:r>
              <a:rPr lang="en-US" dirty="0"/>
              <a:t>(1</a:t>
            </a:r>
            <a:r>
              <a:rPr lang="en-US" dirty="0" smtClean="0"/>
              <a:t>, '+', 3);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647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ru-RU" dirty="0" smtClean="0"/>
              <a:t>Обертка для метода класса</a:t>
            </a:r>
            <a:endParaRPr lang="ru-RU" sz="2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A{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m_a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</a:t>
            </a:r>
            <a:r>
              <a:rPr lang="en-US" dirty="0" smtClean="0"/>
              <a:t>:</a:t>
            </a:r>
            <a:r>
              <a:rPr lang="ru-RU" dirty="0" smtClean="0"/>
              <a:t>	…</a:t>
            </a:r>
            <a:endParaRPr lang="pt-BR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void </a:t>
            </a:r>
            <a:r>
              <a:rPr lang="en-US" dirty="0"/>
              <a:t>f(){</a:t>
            </a:r>
            <a:r>
              <a:rPr lang="en-US" dirty="0" err="1" smtClean="0"/>
              <a:t>m_a</a:t>
            </a:r>
            <a:r>
              <a:rPr lang="en-US" dirty="0" smtClean="0"/>
              <a:t>++;}</a:t>
            </a:r>
            <a:r>
              <a:rPr lang="ru-RU" dirty="0" smtClean="0"/>
              <a:t> //без параметров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fA1()</a:t>
            </a:r>
            <a:r>
              <a:rPr lang="en-US" dirty="0" err="1"/>
              <a:t>const</a:t>
            </a:r>
            <a:r>
              <a:rPr lang="en-US" dirty="0"/>
              <a:t>{return </a:t>
            </a:r>
            <a:r>
              <a:rPr lang="en-US" dirty="0" err="1" smtClean="0"/>
              <a:t>m_a</a:t>
            </a:r>
            <a:r>
              <a:rPr lang="en-US" dirty="0" smtClean="0"/>
              <a:t>;}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};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pPr marL="0" indent="0">
              <a:buNone/>
            </a:pPr>
            <a:r>
              <a:rPr lang="en-US" dirty="0" smtClean="0"/>
              <a:t>	A a(1);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b="1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&lt;</a:t>
            </a:r>
            <a:r>
              <a:rPr lang="en-US" b="1" dirty="0" smtClean="0"/>
              <a:t>void(A</a:t>
            </a:r>
            <a:r>
              <a:rPr lang="en-US" b="1" dirty="0"/>
              <a:t>&amp;</a:t>
            </a:r>
            <a:r>
              <a:rPr lang="en-US" b="1" dirty="0" smtClean="0"/>
              <a:t>)</a:t>
            </a:r>
            <a:r>
              <a:rPr lang="en-US" dirty="0" smtClean="0"/>
              <a:t>&gt; </a:t>
            </a:r>
            <a:r>
              <a:rPr lang="en-US" dirty="0" err="1"/>
              <a:t>pf</a:t>
            </a:r>
            <a:r>
              <a:rPr lang="en-US" dirty="0"/>
              <a:t> = &amp;A::f</a:t>
            </a:r>
            <a:r>
              <a:rPr lang="en-US" dirty="0" smtClean="0"/>
              <a:t>; //</a:t>
            </a:r>
            <a:r>
              <a:rPr lang="en-US" dirty="0"/>
              <a:t>void </a:t>
            </a:r>
            <a:r>
              <a:rPr lang="en-US" dirty="0" smtClean="0"/>
              <a:t>f(void)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pf(a);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::function&lt;</a:t>
            </a:r>
            <a:r>
              <a:rPr lang="en-US" b="1" dirty="0"/>
              <a:t>void(A*)</a:t>
            </a:r>
            <a:r>
              <a:rPr lang="en-US" dirty="0"/>
              <a:t>&gt; pf0 = &amp;A::f; //void f(void)</a:t>
            </a:r>
          </a:p>
          <a:p>
            <a:pPr marL="0" indent="0">
              <a:buNone/>
            </a:pPr>
            <a:r>
              <a:rPr lang="en-US" dirty="0" smtClean="0"/>
              <a:t>	pf0</a:t>
            </a:r>
            <a:r>
              <a:rPr lang="en-US" dirty="0"/>
              <a:t>(&amp;a);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&lt;void(A&amp;)&gt; </a:t>
            </a:r>
            <a:r>
              <a:rPr lang="en-US" dirty="0"/>
              <a:t>(&amp;A::f)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(a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r>
              <a:rPr lang="ru-RU" sz="2900" dirty="0" smtClean="0"/>
              <a:t>//или так (скобки обязательны!)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b="1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&lt;</a:t>
            </a:r>
            <a:r>
              <a:rPr lang="en-US" b="1" dirty="0" err="1" smtClean="0"/>
              <a:t>int</a:t>
            </a:r>
            <a:r>
              <a:rPr lang="en-US" b="1" dirty="0" smtClean="0"/>
              <a:t>(A&amp;)</a:t>
            </a:r>
            <a:r>
              <a:rPr lang="en-US" dirty="0" smtClean="0"/>
              <a:t>&gt; pf1 </a:t>
            </a:r>
            <a:r>
              <a:rPr lang="en-US" dirty="0"/>
              <a:t>= &amp;A::fA1</a:t>
            </a:r>
            <a:r>
              <a:rPr lang="en-US" dirty="0" smtClean="0"/>
              <a:t>;</a:t>
            </a:r>
            <a:r>
              <a:rPr lang="en-US" dirty="0"/>
              <a:t> </a:t>
            </a:r>
            <a:r>
              <a:rPr lang="en-US" dirty="0" smtClean="0"/>
              <a:t>//</a:t>
            </a:r>
            <a:r>
              <a:rPr lang="en-US" dirty="0" err="1" smtClean="0"/>
              <a:t>int</a:t>
            </a:r>
            <a:r>
              <a:rPr lang="en-US" dirty="0" smtClean="0"/>
              <a:t> fA1(void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ret= </a:t>
            </a:r>
            <a:r>
              <a:rPr lang="en-US" dirty="0" smtClean="0"/>
              <a:t>pf1(a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974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a(1);</a:t>
            </a:r>
          </a:p>
          <a:p>
            <a:pPr marL="0" indent="0">
              <a:buNone/>
            </a:pPr>
            <a:r>
              <a:rPr lang="en-US" dirty="0" err="1"/>
              <a:t>std</a:t>
            </a:r>
            <a:r>
              <a:rPr lang="en-US" dirty="0"/>
              <a:t>::function&lt;void(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)&gt; </a:t>
            </a:r>
            <a:r>
              <a:rPr lang="en-US" dirty="0" err="1"/>
              <a:t>pf</a:t>
            </a:r>
            <a:r>
              <a:rPr lang="en-US" dirty="0"/>
              <a:t> = &amp;A::f; </a:t>
            </a:r>
            <a:r>
              <a:rPr lang="en-US" sz="2000" dirty="0"/>
              <a:t>//void f(void)</a:t>
            </a:r>
          </a:p>
          <a:p>
            <a:pPr marL="0" indent="0">
              <a:buNone/>
            </a:pPr>
            <a:r>
              <a:rPr lang="ru-RU" dirty="0" err="1"/>
              <a:t>pf</a:t>
            </a:r>
            <a:r>
              <a:rPr lang="ru-RU" dirty="0"/>
              <a:t>(a); //a </a:t>
            </a:r>
            <a:r>
              <a:rPr lang="ru-RU" dirty="0" smtClean="0"/>
              <a:t>-???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347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так корректно!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r>
              <a:rPr lang="en-US" sz="3600" dirty="0" smtClean="0"/>
              <a:t>A </a:t>
            </a:r>
            <a:r>
              <a:rPr lang="en-US" sz="3600" dirty="0"/>
              <a:t>a(1);</a:t>
            </a:r>
          </a:p>
          <a:p>
            <a:pPr marL="0" indent="0">
              <a:buNone/>
            </a:pPr>
            <a:r>
              <a:rPr lang="en-US" sz="3600" dirty="0" err="1" smtClean="0"/>
              <a:t>std</a:t>
            </a:r>
            <a:r>
              <a:rPr lang="en-US" sz="3600" dirty="0"/>
              <a:t>::function&lt;void(A*)&gt; </a:t>
            </a:r>
            <a:r>
              <a:rPr lang="en-US" sz="3600" dirty="0" err="1"/>
              <a:t>pfp</a:t>
            </a:r>
            <a:r>
              <a:rPr lang="en-US" sz="3600" dirty="0"/>
              <a:t> = &amp;A::f; </a:t>
            </a:r>
            <a:r>
              <a:rPr lang="en-US" sz="1800" dirty="0"/>
              <a:t>//void f(void)</a:t>
            </a:r>
          </a:p>
          <a:p>
            <a:pPr marL="0" indent="0">
              <a:buNone/>
            </a:pPr>
            <a:r>
              <a:rPr lang="en-US" sz="3600" dirty="0" err="1"/>
              <a:t>pfp</a:t>
            </a:r>
            <a:r>
              <a:rPr lang="en-US" sz="3600" dirty="0"/>
              <a:t>(&amp;a);</a:t>
            </a:r>
            <a:endParaRPr lang="ru-RU" sz="3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5651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Обертка для вызова метода класса с параметрами</a:t>
            </a:r>
            <a:endParaRPr lang="ru-RU" sz="2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/>
              <a:t>A{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m_a1,m_a2;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ru-RU" dirty="0" smtClean="0"/>
              <a:t>	…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void </a:t>
            </a:r>
            <a:r>
              <a:rPr lang="en-US" dirty="0"/>
              <a:t>f1(</a:t>
            </a:r>
            <a:r>
              <a:rPr lang="en-US" dirty="0" err="1"/>
              <a:t>int</a:t>
            </a:r>
            <a:r>
              <a:rPr lang="en-US" dirty="0"/>
              <a:t> d){m_a1 += d; m_a2 += d;}</a:t>
            </a:r>
          </a:p>
          <a:p>
            <a:pPr marL="0" indent="0">
              <a:buNone/>
            </a:pPr>
            <a:r>
              <a:rPr lang="ru-RU" dirty="0" smtClean="0"/>
              <a:t>};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A a(1,2);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b="1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/>
              <a:t>&lt;void(A&amp;,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/>
              <a:t>)&gt; </a:t>
            </a:r>
            <a:r>
              <a:rPr lang="en-US" dirty="0" err="1"/>
              <a:t>pf</a:t>
            </a:r>
            <a:r>
              <a:rPr lang="en-US" dirty="0"/>
              <a:t> = &amp;A::f1;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pf</a:t>
            </a:r>
            <a:r>
              <a:rPr lang="en-US" dirty="0" smtClean="0"/>
              <a:t>(a,3);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1921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Обертка </a:t>
            </a:r>
            <a:r>
              <a:rPr lang="ru-RU" dirty="0" smtClean="0"/>
              <a:t>для лямбда выражения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b="1" dirty="0">
                <a:solidFill>
                  <a:srgbClr val="FF0000"/>
                </a:solidFill>
              </a:rPr>
              <a:t>function</a:t>
            </a:r>
            <a:r>
              <a:rPr lang="en-US" dirty="0"/>
              <a:t>&lt;</a:t>
            </a:r>
            <a:r>
              <a:rPr lang="en-US" b="1" dirty="0">
                <a:solidFill>
                  <a:srgbClr val="FF0000"/>
                </a:solidFill>
              </a:rPr>
              <a:t>void()</a:t>
            </a:r>
            <a:r>
              <a:rPr lang="en-US" dirty="0"/>
              <a:t>&gt; </a:t>
            </a:r>
            <a:r>
              <a:rPr lang="en-US" b="1" dirty="0" err="1" smtClean="0"/>
              <a:t>f_print</a:t>
            </a:r>
            <a:r>
              <a:rPr lang="en-US" dirty="0" smtClean="0"/>
              <a:t> </a:t>
            </a:r>
            <a:r>
              <a:rPr lang="en-US" dirty="0"/>
              <a:t>=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[] () </a:t>
            </a:r>
            <a:r>
              <a:rPr lang="en-US" sz="2400" dirty="0" smtClean="0"/>
              <a:t>{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cout</a:t>
            </a:r>
            <a:r>
              <a:rPr lang="en-US" sz="2400" dirty="0"/>
              <a:t> &lt;&lt; "Hello world!" &lt;&lt; </a:t>
            </a:r>
            <a:r>
              <a:rPr lang="en-US" sz="2400" dirty="0" err="1"/>
              <a:t>std</a:t>
            </a:r>
            <a:r>
              <a:rPr lang="en-US" sz="2400" dirty="0"/>
              <a:t>::</a:t>
            </a:r>
            <a:r>
              <a:rPr lang="en-US" sz="2400" dirty="0" err="1"/>
              <a:t>endl</a:t>
            </a:r>
            <a:r>
              <a:rPr lang="en-US" sz="2400" dirty="0"/>
              <a:t>;};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b="1" dirty="0" smtClean="0"/>
              <a:t>  </a:t>
            </a:r>
            <a:r>
              <a:rPr lang="en-US" b="1" dirty="0" err="1" smtClean="0"/>
              <a:t>f_print</a:t>
            </a:r>
            <a:r>
              <a:rPr lang="en-US" dirty="0" smtClean="0"/>
              <a:t> ();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4297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Обертка </a:t>
            </a: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ru-RU" dirty="0" smtClean="0"/>
              <a:t>функционального объекта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B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void </a:t>
            </a:r>
            <a:r>
              <a:rPr lang="en-US" b="1" dirty="0"/>
              <a:t>operator()</a:t>
            </a:r>
            <a:r>
              <a:rPr lang="en-US" dirty="0"/>
              <a:t> 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"B </a:t>
            </a:r>
            <a:r>
              <a:rPr lang="en-US" dirty="0" err="1"/>
              <a:t>functor</a:t>
            </a:r>
            <a:r>
              <a:rPr lang="en-US" dirty="0"/>
              <a:t>" &lt;&lt;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endl</a:t>
            </a:r>
            <a:r>
              <a:rPr lang="en-US" dirty="0"/>
              <a:t>;}</a:t>
            </a:r>
          </a:p>
          <a:p>
            <a:pPr marL="0" indent="0">
              <a:buNone/>
            </a:pPr>
            <a:r>
              <a:rPr lang="ru-RU" dirty="0" smtClean="0"/>
              <a:t>}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B </a:t>
            </a:r>
            <a:r>
              <a:rPr lang="en-US" dirty="0" err="1" smtClean="0"/>
              <a:t>b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b="1" dirty="0">
                <a:solidFill>
                  <a:srgbClr val="FF0000"/>
                </a:solidFill>
              </a:rPr>
              <a:t>function</a:t>
            </a:r>
            <a:r>
              <a:rPr lang="en-US" dirty="0"/>
              <a:t>&lt;</a:t>
            </a:r>
            <a:r>
              <a:rPr lang="en-US" b="1" dirty="0"/>
              <a:t>void()</a:t>
            </a:r>
            <a:r>
              <a:rPr lang="en-US" dirty="0"/>
              <a:t>&gt; </a:t>
            </a:r>
            <a:r>
              <a:rPr lang="en-US" dirty="0" err="1"/>
              <a:t>f_B</a:t>
            </a:r>
            <a:r>
              <a:rPr lang="en-US" dirty="0"/>
              <a:t> = b;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f_B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8414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Рекурсивная лямбда </a:t>
            </a:r>
            <a:r>
              <a:rPr lang="ru-RU" dirty="0" smtClean="0"/>
              <a:t>функция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function&lt;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)&gt; f = [&amp;f](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pt-BR" dirty="0" smtClean="0"/>
              <a:t>return </a:t>
            </a:r>
            <a:r>
              <a:rPr lang="pt-BR" dirty="0"/>
              <a:t>n &lt;= 1 ? 1 : n * f(n - 1);</a:t>
            </a:r>
          </a:p>
          <a:p>
            <a:pPr marL="0" indent="0">
              <a:buNone/>
            </a:pPr>
            <a:r>
              <a:rPr lang="ru-RU" dirty="0"/>
              <a:t>};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 = f(4); //x = </a:t>
            </a:r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2876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Mem_FN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&lt;functional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0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Например: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T, </a:t>
            </a:r>
            <a:r>
              <a:rPr lang="en-US" dirty="0" err="1"/>
              <a:t>typename</a:t>
            </a:r>
            <a:r>
              <a:rPr lang="en-US" dirty="0"/>
              <a:t> ... Types&gt;</a:t>
            </a:r>
          </a:p>
          <a:p>
            <a:pPr marL="0" indent="0">
              <a:buNone/>
            </a:pPr>
            <a:r>
              <a:rPr lang="en-US" dirty="0" smtClean="0"/>
              <a:t>      auto </a:t>
            </a:r>
            <a:r>
              <a:rPr lang="en-US" dirty="0"/>
              <a:t>sum(</a:t>
            </a:r>
            <a:r>
              <a:rPr lang="en-US" dirty="0" err="1"/>
              <a:t>const</a:t>
            </a:r>
            <a:r>
              <a:rPr lang="en-US" dirty="0"/>
              <a:t> T&amp; current, Types ... </a:t>
            </a:r>
            <a:r>
              <a:rPr lang="en-US" dirty="0" smtClean="0"/>
              <a:t>rest){…}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sum(5.5, 3, 3.1</a:t>
            </a:r>
            <a:r>
              <a:rPr lang="en-US" dirty="0" smtClean="0"/>
              <a:t>) &lt;-&gt;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double  sum&lt;double,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, double&gt;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</a:rPr>
              <a:t>const</a:t>
            </a:r>
            <a:r>
              <a:rPr lang="en-US" sz="2800" dirty="0" smtClean="0">
                <a:solidFill>
                  <a:srgbClr val="FF0000"/>
                </a:solidFill>
              </a:rPr>
              <a:t> double&amp; current, 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rest, double rest)</a:t>
            </a:r>
          </a:p>
          <a:p>
            <a:pPr marL="0" indent="0">
              <a:buNone/>
            </a:pPr>
            <a:r>
              <a:rPr lang="en-US" dirty="0"/>
              <a:t>sum(3, 5.5, 3.1</a:t>
            </a:r>
            <a:r>
              <a:rPr lang="en-US" dirty="0" smtClean="0"/>
              <a:t>)</a:t>
            </a:r>
            <a:r>
              <a:rPr lang="en-US" dirty="0"/>
              <a:t> &lt;-&gt;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double  </a:t>
            </a:r>
            <a:r>
              <a:rPr lang="en-US" dirty="0" smtClean="0">
                <a:solidFill>
                  <a:srgbClr val="FF0000"/>
                </a:solidFill>
              </a:rPr>
              <a:t>sum&lt;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double, double&gt;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(</a:t>
            </a:r>
            <a:r>
              <a:rPr lang="en-US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&amp; </a:t>
            </a:r>
            <a:r>
              <a:rPr lang="en-US" dirty="0">
                <a:solidFill>
                  <a:srgbClr val="FF0000"/>
                </a:solidFill>
              </a:rPr>
              <a:t>current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>
                <a:solidFill>
                  <a:srgbClr val="FF0000"/>
                </a:solidFill>
              </a:rPr>
              <a:t> double</a:t>
            </a:r>
            <a:r>
              <a:rPr lang="en-US" dirty="0" smtClean="0">
                <a:solidFill>
                  <a:srgbClr val="FF0000"/>
                </a:solidFill>
              </a:rPr>
              <a:t> rest</a:t>
            </a:r>
            <a:r>
              <a:rPr lang="en-US" dirty="0">
                <a:solidFill>
                  <a:srgbClr val="FF0000"/>
                </a:solidFill>
              </a:rPr>
              <a:t>, double rest)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4465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Синтаксис: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 smtClean="0"/>
              <a:t>template</a:t>
            </a:r>
            <a:r>
              <a:rPr lang="en-US" sz="4000" dirty="0"/>
              <a:t>&lt; class R, class T &gt;</a:t>
            </a:r>
            <a:br>
              <a:rPr lang="en-US" sz="4000" dirty="0"/>
            </a:br>
            <a:r>
              <a:rPr lang="en-US" sz="4000" i="1" dirty="0"/>
              <a:t>/*unspecified*/</a:t>
            </a:r>
            <a:r>
              <a:rPr lang="en-US" sz="4000" dirty="0"/>
              <a:t> </a:t>
            </a:r>
            <a:r>
              <a:rPr lang="en-US" sz="4000" dirty="0" err="1"/>
              <a:t>mem_fn</a:t>
            </a:r>
            <a:r>
              <a:rPr lang="en-US" sz="4000" dirty="0"/>
              <a:t>(R T::* pm);</a:t>
            </a:r>
            <a:endParaRPr lang="ru-RU" sz="4000" b="1" dirty="0" smtClean="0"/>
          </a:p>
          <a:p>
            <a:pPr marL="0" indent="0">
              <a:buNone/>
            </a:pPr>
            <a:r>
              <a:rPr lang="en-US" sz="2800" dirty="0" smtClean="0"/>
              <a:t>, </a:t>
            </a:r>
            <a:r>
              <a:rPr lang="ru-RU" sz="2800" dirty="0" smtClean="0"/>
              <a:t>где шаблон функции </a:t>
            </a:r>
            <a:r>
              <a:rPr lang="en-US" sz="2800" dirty="0" err="1" smtClean="0"/>
              <a:t>std</a:t>
            </a:r>
            <a:r>
              <a:rPr lang="en-US" sz="2800" dirty="0" smtClean="0"/>
              <a:t>::</a:t>
            </a:r>
            <a:r>
              <a:rPr lang="en-US" sz="2800" dirty="0" err="1" smtClean="0"/>
              <a:t>mem_fn</a:t>
            </a:r>
            <a:r>
              <a:rPr lang="en-US" sz="2800" dirty="0" smtClean="0"/>
              <a:t>() </a:t>
            </a:r>
            <a:r>
              <a:rPr lang="ru-RU" sz="2800" dirty="0" smtClean="0"/>
              <a:t>создает обертку для указателей на</a:t>
            </a:r>
            <a:r>
              <a:rPr lang="en-US" sz="2800" dirty="0"/>
              <a:t>:</a:t>
            </a:r>
            <a:r>
              <a:rPr lang="ru-RU" sz="2800" dirty="0" smtClean="0"/>
              <a:t> 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ru-RU" sz="2800" dirty="0" smtClean="0"/>
              <a:t>методы класса</a:t>
            </a:r>
            <a:endParaRPr lang="en-US" sz="2800" dirty="0" smtClean="0"/>
          </a:p>
          <a:p>
            <a:r>
              <a:rPr lang="ru-RU" sz="2800" dirty="0" smtClean="0"/>
              <a:t>и переменные класса</a:t>
            </a: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Важно: </a:t>
            </a:r>
            <a:r>
              <a:rPr lang="ru-RU" sz="2800" dirty="0" smtClean="0">
                <a:solidFill>
                  <a:srgbClr val="00B0F0"/>
                </a:solidFill>
              </a:rPr>
              <a:t>вызов метода может осуществляться как посредством указателя (в том числе </a:t>
            </a:r>
            <a:r>
              <a:rPr lang="en-US" sz="2800" dirty="0" smtClean="0">
                <a:solidFill>
                  <a:srgbClr val="00B0F0"/>
                </a:solidFill>
              </a:rPr>
              <a:t>smart</a:t>
            </a:r>
            <a:r>
              <a:rPr lang="ru-RU" sz="2800" dirty="0" smtClean="0">
                <a:solidFill>
                  <a:srgbClr val="00B0F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pointer</a:t>
            </a:r>
            <a:r>
              <a:rPr lang="ru-RU" sz="2800" dirty="0" smtClean="0">
                <a:solidFill>
                  <a:srgbClr val="00B0F0"/>
                </a:solidFill>
              </a:rPr>
              <a:t>), так и посредством ссылки </a:t>
            </a:r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3157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mem_fn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расширяет (унифицирует) возможности</a:t>
            </a:r>
          </a:p>
          <a:p>
            <a:r>
              <a:rPr lang="ru-RU" dirty="0" err="1" smtClean="0"/>
              <a:t>mem_f</a:t>
            </a:r>
            <a:r>
              <a:rPr lang="en-US" dirty="0" smtClean="0"/>
              <a:t>u</a:t>
            </a:r>
            <a:r>
              <a:rPr lang="ru-RU" dirty="0" smtClean="0"/>
              <a:t>n</a:t>
            </a:r>
          </a:p>
          <a:p>
            <a:r>
              <a:rPr lang="ru-RU" dirty="0" smtClean="0"/>
              <a:t>и </a:t>
            </a:r>
            <a:r>
              <a:rPr lang="ru-RU" dirty="0" err="1" smtClean="0"/>
              <a:t>mem_f</a:t>
            </a:r>
            <a:r>
              <a:rPr lang="en-US" dirty="0" smtClean="0"/>
              <a:t>u</a:t>
            </a:r>
            <a:r>
              <a:rPr lang="ru-RU" dirty="0" err="1" smtClean="0"/>
              <a:t>n_ref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7550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функции </a:t>
            </a:r>
            <a:r>
              <a:rPr lang="en-US" dirty="0" err="1"/>
              <a:t>mem_fn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template&lt;class Ret, class </a:t>
            </a:r>
            <a:r>
              <a:rPr lang="en-US" dirty="0" smtClean="0"/>
              <a:t>T&gt; </a:t>
            </a:r>
            <a:r>
              <a:rPr lang="en-US" b="1" dirty="0">
                <a:solidFill>
                  <a:srgbClr val="FF0000"/>
                </a:solidFill>
              </a:rPr>
              <a:t>unspecified</a:t>
            </a:r>
            <a:r>
              <a:rPr lang="en-US" dirty="0"/>
              <a:t> </a:t>
            </a:r>
            <a:r>
              <a:rPr lang="en-US" dirty="0" err="1" smtClean="0"/>
              <a:t>mem_fn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Ret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T::</a:t>
            </a:r>
            <a:r>
              <a:rPr lang="en-US" dirty="0" smtClean="0"/>
              <a:t>*</a:t>
            </a:r>
            <a:r>
              <a:rPr lang="en-US" dirty="0"/>
              <a:t>pm</a:t>
            </a:r>
            <a:r>
              <a:rPr lang="en-US" dirty="0" smtClean="0"/>
              <a:t>);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, где </a:t>
            </a:r>
            <a:r>
              <a:rPr lang="en-US" b="1" dirty="0" smtClean="0"/>
              <a:t>Ret</a:t>
            </a:r>
            <a:r>
              <a:rPr lang="ru-RU" dirty="0" smtClean="0"/>
              <a:t> – </a:t>
            </a:r>
            <a:r>
              <a:rPr lang="ru-RU" sz="2800" dirty="0" smtClean="0"/>
              <a:t>тип возвращаемого функцией значения</a:t>
            </a:r>
            <a:endParaRPr lang="ru-RU" sz="2800" dirty="0"/>
          </a:p>
          <a:p>
            <a:pPr marL="0" indent="0">
              <a:buNone/>
            </a:pPr>
            <a:r>
              <a:rPr lang="en-US" b="1" dirty="0" smtClean="0"/>
              <a:t>T</a:t>
            </a:r>
            <a:r>
              <a:rPr lang="en-US" dirty="0" smtClean="0"/>
              <a:t> – </a:t>
            </a:r>
            <a:r>
              <a:rPr lang="ru-RU" sz="2800" dirty="0" smtClean="0"/>
              <a:t>класс (структура), в которой объявлен метод</a:t>
            </a:r>
          </a:p>
          <a:p>
            <a:pPr marL="0" indent="0">
              <a:buNone/>
            </a:pPr>
            <a:r>
              <a:rPr lang="en-US" sz="2800" b="1" dirty="0" smtClean="0"/>
              <a:t>unspecified</a:t>
            </a:r>
            <a:r>
              <a:rPr lang="ru-RU" sz="2800" b="1" dirty="0" smtClean="0"/>
              <a:t> </a:t>
            </a:r>
            <a:r>
              <a:rPr lang="ru-RU" sz="2800" dirty="0" smtClean="0"/>
              <a:t>– </a:t>
            </a:r>
            <a:r>
              <a:rPr lang="ru-RU" sz="2400" dirty="0" smtClean="0"/>
              <a:t>обертка для вызова требуемого метода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9169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 функции </a:t>
            </a:r>
            <a:r>
              <a:rPr lang="en-US" dirty="0" err="1" smtClean="0"/>
              <a:t>mem_fn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template&lt;class </a:t>
            </a:r>
            <a:r>
              <a:rPr lang="en-US" dirty="0"/>
              <a:t>_Rx</a:t>
            </a:r>
            <a:r>
              <a:rPr lang="en-US" dirty="0" smtClean="0"/>
              <a:t>, class </a:t>
            </a:r>
            <a:r>
              <a:rPr lang="en-US" dirty="0"/>
              <a:t>_Arg0&gt;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_</a:t>
            </a:r>
            <a:r>
              <a:rPr lang="en-US" sz="2400" b="1" dirty="0" err="1">
                <a:solidFill>
                  <a:srgbClr val="FF0000"/>
                </a:solidFill>
              </a:rPr>
              <a:t>Call_wrapper</a:t>
            </a:r>
            <a:r>
              <a:rPr lang="en-US" sz="2400" dirty="0"/>
              <a:t>&lt;_</a:t>
            </a:r>
            <a:r>
              <a:rPr lang="en-US" sz="2400" dirty="0" err="1"/>
              <a:t>Callable_pmd</a:t>
            </a:r>
            <a:r>
              <a:rPr lang="en-US" sz="2400" dirty="0"/>
              <a:t>&lt;_Rx _Arg0::*</a:t>
            </a:r>
            <a:r>
              <a:rPr lang="en-US" sz="2400" dirty="0" err="1"/>
              <a:t>const</a:t>
            </a:r>
            <a:r>
              <a:rPr lang="en-US" sz="2400" dirty="0"/>
              <a:t>, _Arg0&gt; 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ru-RU" sz="2400" dirty="0" smtClean="0"/>
              <a:t>возвращает объект-обертку для вызова функции</a:t>
            </a:r>
            <a:endParaRPr lang="en-US" sz="2400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mem_fn</a:t>
            </a:r>
            <a:r>
              <a:rPr lang="en-US" dirty="0"/>
              <a:t>(_Rx _Arg0::*</a:t>
            </a:r>
            <a:r>
              <a:rPr lang="en-US" dirty="0" err="1"/>
              <a:t>const</a:t>
            </a:r>
            <a:r>
              <a:rPr lang="en-US" dirty="0"/>
              <a:t> _</a:t>
            </a:r>
            <a:r>
              <a:rPr lang="en-US" dirty="0" err="1"/>
              <a:t>Pmd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 (_</a:t>
            </a:r>
            <a:r>
              <a:rPr lang="en-US" dirty="0" err="1"/>
              <a:t>Call_wrapper</a:t>
            </a:r>
            <a:r>
              <a:rPr lang="en-US" dirty="0"/>
              <a:t>&lt;_</a:t>
            </a:r>
            <a:r>
              <a:rPr lang="en-US" dirty="0" err="1" smtClean="0"/>
              <a:t>Callable_pmd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&lt;_</a:t>
            </a:r>
            <a:r>
              <a:rPr lang="en-US" dirty="0"/>
              <a:t>Rx _Arg0::*</a:t>
            </a:r>
            <a:r>
              <a:rPr lang="en-US" dirty="0" err="1"/>
              <a:t>const</a:t>
            </a:r>
            <a:r>
              <a:rPr lang="en-US" dirty="0"/>
              <a:t>, _Arg0&gt; &gt;(_</a:t>
            </a:r>
            <a:r>
              <a:rPr lang="en-US" dirty="0" err="1"/>
              <a:t>Pmd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933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</a:t>
            </a:r>
            <a:r>
              <a:rPr lang="en-US" dirty="0" err="1"/>
              <a:t>mem_fn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предиката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A{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m_a1,m_a2;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ru-RU" dirty="0" smtClean="0"/>
              <a:t>	…</a:t>
            </a:r>
            <a:endParaRPr lang="pt-BR" dirty="0"/>
          </a:p>
          <a:p>
            <a:pPr marL="0" indent="0">
              <a:buNone/>
            </a:pPr>
            <a:r>
              <a:rPr lang="en-US" dirty="0"/>
              <a:t>void f(){m_a1++; m_a2 ++;}</a:t>
            </a:r>
          </a:p>
          <a:p>
            <a:pPr marL="0" indent="0">
              <a:buNone/>
            </a:pPr>
            <a:r>
              <a:rPr lang="ru-RU" dirty="0" smtClean="0"/>
              <a:t>};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/>
              <a:t>std</a:t>
            </a:r>
            <a:r>
              <a:rPr lang="en-US" dirty="0"/>
              <a:t>::vector&lt;A&gt; </a:t>
            </a:r>
            <a:r>
              <a:rPr lang="en-US" dirty="0" err="1"/>
              <a:t>vA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vA.emplace_back</a:t>
            </a:r>
            <a:r>
              <a:rPr lang="en-US" dirty="0"/>
              <a:t>(1,1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…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 smtClean="0"/>
              <a:t>for_each</a:t>
            </a:r>
            <a:r>
              <a:rPr lang="en-US" dirty="0" smtClean="0"/>
              <a:t>(</a:t>
            </a:r>
            <a:r>
              <a:rPr lang="en-US" dirty="0" err="1" smtClean="0"/>
              <a:t>vA.begin</a:t>
            </a:r>
            <a:r>
              <a:rPr lang="en-US" dirty="0"/>
              <a:t>(), </a:t>
            </a:r>
            <a:r>
              <a:rPr lang="en-US" dirty="0" err="1"/>
              <a:t>vA.end</a:t>
            </a:r>
            <a:r>
              <a:rPr lang="en-US" dirty="0"/>
              <a:t>(),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mem_fn</a:t>
            </a:r>
            <a:r>
              <a:rPr lang="en-US" dirty="0"/>
              <a:t>(&amp;A::f</a:t>
            </a:r>
            <a:r>
              <a:rPr lang="en-US" dirty="0" smtClean="0"/>
              <a:t>));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3803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8329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Расширение возможностей </a:t>
            </a:r>
            <a:r>
              <a:rPr lang="en-US" dirty="0"/>
              <a:t>bind1st</a:t>
            </a:r>
            <a:r>
              <a:rPr lang="ru-RU" dirty="0"/>
              <a:t> и</a:t>
            </a:r>
            <a:r>
              <a:rPr lang="en-US" dirty="0"/>
              <a:t> bind2nd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[10] = {…};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n = </a:t>
            </a:r>
            <a:r>
              <a:rPr lang="en-US" dirty="0" err="1"/>
              <a:t>count_if</a:t>
            </a:r>
            <a:r>
              <a:rPr lang="en-US" dirty="0"/>
              <a:t>(</a:t>
            </a:r>
            <a:r>
              <a:rPr lang="en-US" dirty="0" err="1"/>
              <a:t>ar</a:t>
            </a:r>
            <a:r>
              <a:rPr lang="en-US" dirty="0"/>
              <a:t>, ar+10, </a:t>
            </a:r>
            <a:r>
              <a:rPr lang="en-US" dirty="0" smtClean="0"/>
              <a:t>bind1st(less&lt;</a:t>
            </a:r>
            <a:r>
              <a:rPr lang="en-US" dirty="0" err="1" smtClean="0"/>
              <a:t>int</a:t>
            </a:r>
            <a:r>
              <a:rPr lang="en-US" dirty="0" smtClean="0"/>
              <a:t>&gt;(),5));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//</a:t>
            </a:r>
            <a:r>
              <a:rPr lang="ru-RU" sz="2400" dirty="0"/>
              <a:t>создает объект </a:t>
            </a:r>
            <a:r>
              <a:rPr lang="en-US" sz="2400" dirty="0"/>
              <a:t>binder1st, </a:t>
            </a:r>
            <a:r>
              <a:rPr lang="ru-RU" sz="2400" dirty="0"/>
              <a:t>в котором сохраняется:</a:t>
            </a:r>
          </a:p>
          <a:p>
            <a:r>
              <a:rPr lang="ru-RU" dirty="0"/>
              <a:t>объект типа </a:t>
            </a:r>
            <a:r>
              <a:rPr lang="en-US" dirty="0"/>
              <a:t>less - </a:t>
            </a:r>
            <a:r>
              <a:rPr lang="en-US" dirty="0" err="1"/>
              <a:t>pr</a:t>
            </a:r>
            <a:endParaRPr lang="ru-RU" dirty="0"/>
          </a:p>
          <a:p>
            <a:r>
              <a:rPr lang="ru-RU" dirty="0"/>
              <a:t>5</a:t>
            </a:r>
            <a:r>
              <a:rPr lang="en-US" dirty="0"/>
              <a:t> - </a:t>
            </a:r>
            <a:r>
              <a:rPr lang="en-US" dirty="0" err="1"/>
              <a:t>val</a:t>
            </a:r>
            <a:endParaRPr lang="ru-RU" dirty="0"/>
          </a:p>
          <a:p>
            <a:r>
              <a:rPr lang="ru-RU" dirty="0"/>
              <a:t>и перегружен</a:t>
            </a:r>
            <a:endParaRPr lang="en-US" dirty="0"/>
          </a:p>
          <a:p>
            <a:pPr marL="0" indent="0">
              <a:buNone/>
            </a:pPr>
            <a:r>
              <a:rPr lang="en-US" sz="2000" dirty="0" err="1"/>
              <a:t>bool</a:t>
            </a:r>
            <a:r>
              <a:rPr lang="en-US" sz="2000" dirty="0"/>
              <a:t> </a:t>
            </a:r>
            <a:r>
              <a:rPr lang="en-US" sz="2400" dirty="0"/>
              <a:t>operator()( </a:t>
            </a:r>
            <a:r>
              <a:rPr lang="ru-RU" sz="2400" dirty="0"/>
              <a:t>эл-</a:t>
            </a:r>
            <a:r>
              <a:rPr lang="ru-RU" sz="2400" dirty="0" err="1"/>
              <a:t>т_последовательности</a:t>
            </a:r>
            <a:r>
              <a:rPr lang="en-US" sz="2400" dirty="0"/>
              <a:t>_ x</a:t>
            </a:r>
            <a:r>
              <a:rPr lang="ru-RU" sz="2400" dirty="0"/>
              <a:t>) </a:t>
            </a:r>
            <a:r>
              <a:rPr lang="en-US" sz="2400" dirty="0"/>
              <a:t>{return </a:t>
            </a:r>
            <a:r>
              <a:rPr lang="en-US" sz="2400" dirty="0" err="1"/>
              <a:t>pr</a:t>
            </a:r>
            <a:r>
              <a:rPr lang="en-US" sz="2400" dirty="0"/>
              <a:t>(</a:t>
            </a:r>
            <a:r>
              <a:rPr lang="en-US" sz="2400" dirty="0" err="1"/>
              <a:t>val</a:t>
            </a:r>
            <a:r>
              <a:rPr lang="en-US" sz="2400" dirty="0"/>
              <a:t>, x);}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689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Шаблон функции</a:t>
            </a:r>
            <a:br>
              <a:rPr lang="ru-RU" dirty="0" smtClean="0"/>
            </a:br>
            <a:r>
              <a:rPr lang="en-US" dirty="0" err="1" smtClean="0"/>
              <a:t>std</a:t>
            </a:r>
            <a:r>
              <a:rPr lang="en-US" dirty="0" smtClean="0"/>
              <a:t>::bind()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//</a:t>
            </a:r>
            <a:r>
              <a:rPr lang="en-US" b="1" u="sng" dirty="0" smtClean="0"/>
              <a:t>void</a:t>
            </a:r>
            <a:r>
              <a:rPr lang="en-US" u="sng" dirty="0" smtClean="0"/>
              <a:t> :</a:t>
            </a:r>
          </a:p>
          <a:p>
            <a:pPr marL="0" indent="0">
              <a:buNone/>
            </a:pPr>
            <a:r>
              <a:rPr lang="en-US" dirty="0"/>
              <a:t>template &lt;class </a:t>
            </a:r>
            <a:r>
              <a:rPr lang="en-US" dirty="0" err="1"/>
              <a:t>Fn</a:t>
            </a:r>
            <a:r>
              <a:rPr lang="en-US" dirty="0"/>
              <a:t>, class... </a:t>
            </a:r>
            <a:r>
              <a:rPr lang="en-US" dirty="0" err="1"/>
              <a:t>Args</a:t>
            </a:r>
            <a:r>
              <a:rPr lang="en-US" dirty="0"/>
              <a:t>&gt; </a:t>
            </a:r>
            <a:r>
              <a:rPr lang="en-US" dirty="0" smtClean="0"/>
              <a:t>/*unspecified*/ </a:t>
            </a:r>
            <a:r>
              <a:rPr lang="en-US" b="1" dirty="0" smtClean="0">
                <a:solidFill>
                  <a:srgbClr val="FF0000"/>
                </a:solidFill>
              </a:rPr>
              <a:t>bind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&amp;&amp; </a:t>
            </a:r>
            <a:r>
              <a:rPr lang="en-US" dirty="0" err="1"/>
              <a:t>fn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&amp;&amp;... </a:t>
            </a:r>
            <a:r>
              <a:rPr lang="en-US" dirty="0" err="1"/>
              <a:t>args</a:t>
            </a:r>
            <a:r>
              <a:rPr lang="en-US" dirty="0" smtClean="0"/>
              <a:t>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</a:t>
            </a:r>
            <a:r>
              <a:rPr lang="ru-RU" b="1" dirty="0" smtClean="0"/>
              <a:t>с возвращаемым значением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en-US" dirty="0"/>
              <a:t>template &lt;</a:t>
            </a:r>
            <a:r>
              <a:rPr lang="en-US" b="1" dirty="0"/>
              <a:t>class Ret</a:t>
            </a:r>
            <a:r>
              <a:rPr lang="en-US" dirty="0"/>
              <a:t>, class </a:t>
            </a:r>
            <a:r>
              <a:rPr lang="en-US" dirty="0" err="1"/>
              <a:t>Fn</a:t>
            </a:r>
            <a:r>
              <a:rPr lang="en-US" dirty="0"/>
              <a:t>, class... </a:t>
            </a:r>
            <a:r>
              <a:rPr lang="en-US" dirty="0" err="1"/>
              <a:t>Args</a:t>
            </a:r>
            <a:r>
              <a:rPr lang="en-US" dirty="0"/>
              <a:t>&gt; </a:t>
            </a:r>
            <a:r>
              <a:rPr lang="en-US" dirty="0" smtClean="0"/>
              <a:t>/*unspecified </a:t>
            </a:r>
            <a:r>
              <a:rPr lang="en-US" dirty="0"/>
              <a:t>*/ </a:t>
            </a:r>
            <a:r>
              <a:rPr lang="en-US" b="1" dirty="0">
                <a:solidFill>
                  <a:srgbClr val="FF0000"/>
                </a:solidFill>
              </a:rPr>
              <a:t>bind</a:t>
            </a:r>
            <a:r>
              <a:rPr lang="en-US" dirty="0"/>
              <a:t> (</a:t>
            </a:r>
            <a:r>
              <a:rPr lang="en-US" dirty="0" err="1"/>
              <a:t>Fn</a:t>
            </a:r>
            <a:r>
              <a:rPr lang="en-US" dirty="0"/>
              <a:t>&amp;&amp; </a:t>
            </a:r>
            <a:r>
              <a:rPr lang="en-US" dirty="0" err="1"/>
              <a:t>fn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&amp;&amp;... </a:t>
            </a:r>
            <a:r>
              <a:rPr lang="en-US" dirty="0" err="1"/>
              <a:t>args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9245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</a:t>
            </a:r>
            <a:r>
              <a:rPr lang="en-US" dirty="0" err="1" smtClean="0"/>
              <a:t>std</a:t>
            </a:r>
            <a:r>
              <a:rPr lang="en-US" dirty="0" smtClean="0"/>
              <a:t>::bind()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Возвращает функциональный объект в котором хранятся:</a:t>
            </a:r>
          </a:p>
          <a:p>
            <a:r>
              <a:rPr lang="ru-RU" dirty="0" smtClean="0"/>
              <a:t>Указатель на функцию (метод класса) или функциональный объект </a:t>
            </a:r>
            <a:r>
              <a:rPr lang="en-US" dirty="0" smtClean="0"/>
              <a:t>- </a:t>
            </a:r>
            <a:r>
              <a:rPr lang="en-US" dirty="0" err="1"/>
              <a:t>fn</a:t>
            </a:r>
            <a:endParaRPr lang="ru-RU" dirty="0" smtClean="0"/>
          </a:p>
          <a:p>
            <a:r>
              <a:rPr lang="ru-RU" dirty="0" smtClean="0"/>
              <a:t>И значения</a:t>
            </a:r>
            <a:r>
              <a:rPr lang="en-US" dirty="0" smtClean="0"/>
              <a:t> (</a:t>
            </a:r>
            <a:r>
              <a:rPr lang="en-US" dirty="0" err="1" smtClean="0"/>
              <a:t>args</a:t>
            </a:r>
            <a:r>
              <a:rPr lang="en-US" dirty="0" smtClean="0"/>
              <a:t>…)</a:t>
            </a:r>
            <a:r>
              <a:rPr lang="ru-RU" dirty="0" smtClean="0"/>
              <a:t>, которые будут передаваться в качестве параметров в перегруженном </a:t>
            </a:r>
            <a:r>
              <a:rPr lang="en-US" dirty="0" smtClean="0"/>
              <a:t>operator(). </a:t>
            </a:r>
            <a:r>
              <a:rPr lang="ru-RU" sz="2000" dirty="0" smtClean="0"/>
              <a:t>Вместо передачи параметров непосредственно в функцию, они передаются через функциональный объект (с возможностью изменения числа параметров и их переупорядочения)</a:t>
            </a:r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0018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std</a:t>
            </a:r>
            <a:r>
              <a:rPr lang="en-US" dirty="0" smtClean="0"/>
              <a:t>::bind() </a:t>
            </a:r>
            <a:r>
              <a:rPr lang="ru-RU" dirty="0" smtClean="0"/>
              <a:t>и глобальной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GlobalF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char b, </a:t>
            </a:r>
            <a:r>
              <a:rPr lang="en-US" dirty="0" err="1"/>
              <a:t>int</a:t>
            </a:r>
            <a:r>
              <a:rPr lang="en-US" dirty="0"/>
              <a:t> c</a:t>
            </a:r>
            <a:r>
              <a:rPr lang="en-US" dirty="0" smtClean="0"/>
              <a:t>)</a:t>
            </a:r>
            <a:r>
              <a:rPr lang="ru-RU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&lt;&lt;a&lt;&lt;b&lt;&lt;c;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return </a:t>
            </a:r>
            <a:r>
              <a:rPr lang="en-US" dirty="0" err="1"/>
              <a:t>a+c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 smtClean="0"/>
              <a:t>}</a:t>
            </a:r>
          </a:p>
          <a:p>
            <a:pPr marL="0" indent="0"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main(){</a:t>
            </a:r>
          </a:p>
          <a:p>
            <a:pPr marL="400050" lvl="1" indent="0">
              <a:buNone/>
            </a:pPr>
            <a:r>
              <a:rPr lang="de-DE" dirty="0" err="1"/>
              <a:t>auto</a:t>
            </a:r>
            <a:r>
              <a:rPr lang="de-DE" dirty="0"/>
              <a:t> </a:t>
            </a:r>
            <a:r>
              <a:rPr lang="de-DE" dirty="0" err="1"/>
              <a:t>pf</a:t>
            </a:r>
            <a:r>
              <a:rPr lang="de-DE" dirty="0"/>
              <a:t> = </a:t>
            </a:r>
            <a:r>
              <a:rPr lang="de-DE" dirty="0" err="1"/>
              <a:t>std</a:t>
            </a:r>
            <a:r>
              <a:rPr lang="de-DE" dirty="0"/>
              <a:t>::bind(</a:t>
            </a:r>
            <a:r>
              <a:rPr lang="de-DE" dirty="0" err="1"/>
              <a:t>GlobalF</a:t>
            </a:r>
            <a:r>
              <a:rPr lang="de-DE" dirty="0"/>
              <a:t>, </a:t>
            </a:r>
            <a:r>
              <a:rPr lang="de-DE" dirty="0" smtClean="0"/>
              <a:t> 1, '+', 5);</a:t>
            </a:r>
            <a:r>
              <a:rPr lang="ru-RU" dirty="0" smtClean="0"/>
              <a:t> 				</a:t>
            </a:r>
            <a:r>
              <a:rPr lang="ru-RU" sz="2400" dirty="0" smtClean="0"/>
              <a:t>//</a:t>
            </a:r>
            <a:r>
              <a:rPr lang="en-US" sz="2400" dirty="0" err="1"/>
              <a:t>std</a:t>
            </a:r>
            <a:r>
              <a:rPr lang="en-US" sz="2400" dirty="0"/>
              <a:t>::_Bind&lt;1,int,int(*)(</a:t>
            </a:r>
            <a:r>
              <a:rPr lang="en-US" sz="2400" dirty="0" err="1"/>
              <a:t>int,char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), </a:t>
            </a:r>
            <a:r>
              <a:rPr lang="en-US" sz="2400" dirty="0" err="1"/>
              <a:t>int</a:t>
            </a:r>
            <a:r>
              <a:rPr lang="en-US" sz="2400" dirty="0"/>
              <a:t>, char, 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std</a:t>
            </a:r>
            <a:r>
              <a:rPr lang="en-US" sz="2400" dirty="0"/>
              <a:t>::_</a:t>
            </a:r>
            <a:r>
              <a:rPr lang="en-US" sz="2400" dirty="0" smtClean="0"/>
              <a:t>Nil, …</a:t>
            </a:r>
            <a:endParaRPr lang="de-DE" sz="2400" dirty="0"/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n=</a:t>
            </a:r>
            <a:r>
              <a:rPr lang="en-US" dirty="0" err="1"/>
              <a:t>pf</a:t>
            </a:r>
            <a:r>
              <a:rPr lang="en-US" dirty="0" smtClean="0"/>
              <a:t>();</a:t>
            </a:r>
          </a:p>
          <a:p>
            <a:pPr marL="400050" lvl="1" indent="0">
              <a:buNone/>
            </a:pPr>
            <a:r>
              <a:rPr lang="en-US" dirty="0" smtClean="0"/>
              <a:t>//</a:t>
            </a:r>
            <a:r>
              <a:rPr lang="ru-RU" dirty="0" smtClean="0"/>
              <a:t>или так:</a:t>
            </a:r>
          </a:p>
          <a:p>
            <a:pPr marL="400050" lvl="1" indent="0">
              <a:buNone/>
            </a:pPr>
            <a:r>
              <a:rPr lang="de-DE" dirty="0" smtClean="0"/>
              <a:t>n=</a:t>
            </a:r>
            <a:r>
              <a:rPr lang="de-DE" dirty="0" err="1" smtClean="0"/>
              <a:t>std</a:t>
            </a:r>
            <a:r>
              <a:rPr lang="de-DE" dirty="0"/>
              <a:t>::bind(</a:t>
            </a:r>
            <a:r>
              <a:rPr lang="de-DE" dirty="0" err="1"/>
              <a:t>GlobalF</a:t>
            </a:r>
            <a:r>
              <a:rPr lang="de-DE" dirty="0"/>
              <a:t>,  1, '+', 5</a:t>
            </a:r>
            <a:r>
              <a:rPr lang="de-DE" dirty="0" smtClean="0"/>
              <a:t>)();</a:t>
            </a:r>
            <a:r>
              <a:rPr lang="ru-RU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ru-RU" sz="24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24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Замечание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большинстве случаев </a:t>
            </a:r>
            <a:r>
              <a:rPr lang="ru-RU" sz="2000" dirty="0" smtClean="0"/>
              <a:t>(это НЕ обязательно)</a:t>
            </a:r>
            <a:r>
              <a:rPr lang="ru-RU" dirty="0" smtClean="0"/>
              <a:t> </a:t>
            </a:r>
            <a:r>
              <a:rPr lang="en-US" dirty="0" err="1" smtClean="0"/>
              <a:t>variadic</a:t>
            </a:r>
            <a:r>
              <a:rPr lang="en-US" dirty="0" smtClean="0"/>
              <a:t> </a:t>
            </a:r>
            <a:r>
              <a:rPr lang="ru-RU" dirty="0" smtClean="0"/>
              <a:t>функции делают рекурсивными, </a:t>
            </a:r>
            <a:r>
              <a:rPr lang="ru-RU" b="1" dirty="0" smtClean="0"/>
              <a:t>чтобы можно было «перемещаться» по параметрам</a:t>
            </a:r>
          </a:p>
          <a:p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должен быть предусмотрен выход из рекурсии 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3051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Если функция принимает параметр по ссылке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 smtClean="0"/>
              <a:t>out_int</a:t>
            </a:r>
            <a:r>
              <a:rPr lang="en-US" dirty="0" smtClean="0"/>
              <a:t>(</a:t>
            </a:r>
            <a:r>
              <a:rPr lang="en-US" dirty="0" err="1" smtClean="0"/>
              <a:t>ostream</a:t>
            </a:r>
            <a:r>
              <a:rPr lang="en-US" dirty="0"/>
              <a:t>&amp; 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pPr marL="0" indent="0">
              <a:buNone/>
            </a:pPr>
            <a:r>
              <a:rPr lang="en-US" dirty="0" smtClean="0"/>
              <a:t>{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/>
              <a:t>&lt;&lt; x &lt;&lt; </a:t>
            </a:r>
            <a:r>
              <a:rPr lang="en-US" dirty="0" err="1"/>
              <a:t>endl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bind(</a:t>
            </a:r>
            <a:r>
              <a:rPr lang="en-US" dirty="0" err="1" smtClean="0"/>
              <a:t>out_int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ref</a:t>
            </a:r>
            <a:r>
              <a:rPr lang="en-US" dirty="0"/>
              <a:t>(</a:t>
            </a:r>
            <a:r>
              <a:rPr lang="en-US" dirty="0" err="1"/>
              <a:t>cout</a:t>
            </a:r>
            <a:r>
              <a:rPr lang="en-US" dirty="0"/>
              <a:t>), </a:t>
            </a:r>
            <a:r>
              <a:rPr lang="en-US" dirty="0" smtClean="0"/>
              <a:t>1)();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6102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placeholders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namespace </a:t>
            </a:r>
            <a:r>
              <a:rPr lang="en-US" dirty="0" err="1" smtClean="0"/>
              <a:t>std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namespace </a:t>
            </a:r>
            <a:r>
              <a:rPr lang="en-US" b="1" dirty="0">
                <a:solidFill>
                  <a:srgbClr val="FF0000"/>
                </a:solidFill>
              </a:rPr>
              <a:t>placeholders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 </a:t>
            </a:r>
            <a:r>
              <a:rPr lang="en-US" dirty="0"/>
              <a:t>extern unspecified _1, _2, ... _M </a:t>
            </a:r>
            <a:r>
              <a:rPr lang="en-US" dirty="0" smtClean="0"/>
              <a:t>}</a:t>
            </a:r>
            <a:r>
              <a:rPr lang="ru-RU" dirty="0" smtClean="0"/>
              <a:t> 			</a:t>
            </a:r>
            <a:r>
              <a:rPr lang="en-US" sz="2000" dirty="0" smtClean="0"/>
              <a:t>//</a:t>
            </a:r>
            <a:r>
              <a:rPr lang="ru-RU" sz="2000" dirty="0" smtClean="0"/>
              <a:t>объекты, которые в свою очередь могут содержать 				объекты любого типа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0373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</a:t>
            </a:r>
            <a:r>
              <a:rPr lang="en-US" dirty="0"/>
              <a:t>placeholders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Позволяют функции в отмеченные таким образом позиции подставлять актуальные параметры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5759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placeholders</a:t>
            </a:r>
            <a:r>
              <a:rPr lang="ru-RU" dirty="0" smtClean="0"/>
              <a:t>: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GlobalF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char b, </a:t>
            </a:r>
            <a:r>
              <a:rPr lang="en-US" dirty="0" err="1"/>
              <a:t>int</a:t>
            </a:r>
            <a:r>
              <a:rPr lang="en-US" dirty="0"/>
              <a:t> c)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&lt;&lt;a&lt;&lt;b&lt;&lt;c;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return </a:t>
            </a:r>
            <a:r>
              <a:rPr lang="en-US" dirty="0" err="1"/>
              <a:t>a+c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lvl="1" indent="0">
              <a:buNone/>
            </a:pPr>
            <a:r>
              <a:rPr lang="de-DE" dirty="0" err="1" smtClean="0"/>
              <a:t>int</a:t>
            </a:r>
            <a:r>
              <a:rPr lang="de-DE" dirty="0" smtClean="0"/>
              <a:t> x=11, y=22;</a:t>
            </a:r>
          </a:p>
          <a:p>
            <a:pPr marL="0" lvl="1" indent="0">
              <a:buNone/>
            </a:pPr>
            <a:r>
              <a:rPr lang="de-DE" dirty="0" err="1" smtClean="0"/>
              <a:t>std</a:t>
            </a:r>
            <a:r>
              <a:rPr lang="de-DE" dirty="0"/>
              <a:t>::bind(</a:t>
            </a:r>
            <a:r>
              <a:rPr lang="de-DE" dirty="0" err="1"/>
              <a:t>GlobalF</a:t>
            </a:r>
            <a:r>
              <a:rPr lang="de-DE" dirty="0"/>
              <a:t>, </a:t>
            </a:r>
            <a:r>
              <a:rPr lang="en-US" sz="1900" dirty="0" smtClean="0"/>
              <a:t>placeholders::</a:t>
            </a:r>
            <a:r>
              <a:rPr lang="de-DE" dirty="0" smtClean="0"/>
              <a:t>_1</a:t>
            </a:r>
            <a:r>
              <a:rPr lang="de-DE" dirty="0"/>
              <a:t>, '+', </a:t>
            </a:r>
            <a:r>
              <a:rPr lang="en-US" sz="2200" dirty="0" smtClean="0"/>
              <a:t>placeholders::</a:t>
            </a:r>
            <a:r>
              <a:rPr lang="de-DE" dirty="0" smtClean="0"/>
              <a:t>_2)(</a:t>
            </a:r>
            <a:r>
              <a:rPr lang="de-DE" dirty="0" err="1" smtClean="0"/>
              <a:t>x,y</a:t>
            </a:r>
            <a:r>
              <a:rPr lang="de-DE" dirty="0" smtClean="0"/>
              <a:t>);</a:t>
            </a:r>
            <a:r>
              <a:rPr lang="ru-RU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2281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</a:t>
            </a:r>
            <a:r>
              <a:rPr lang="en-US" dirty="0" err="1"/>
              <a:t>std</a:t>
            </a:r>
            <a:r>
              <a:rPr lang="en-US" dirty="0"/>
              <a:t>::bind() </a:t>
            </a:r>
            <a:r>
              <a:rPr lang="ru-RU" dirty="0"/>
              <a:t>для задания предиката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600" dirty="0"/>
              <a:t>class A{</a:t>
            </a:r>
          </a:p>
          <a:p>
            <a:pPr marL="0" indent="0">
              <a:buNone/>
            </a:pPr>
            <a:r>
              <a:rPr lang="ru-RU" sz="2600" dirty="0" smtClean="0"/>
              <a:t>	</a:t>
            </a:r>
            <a:r>
              <a:rPr lang="en-US" sz="2600" dirty="0" err="1" smtClean="0"/>
              <a:t>int</a:t>
            </a:r>
            <a:r>
              <a:rPr lang="en-US" sz="2600" dirty="0" smtClean="0"/>
              <a:t> </a:t>
            </a:r>
            <a:r>
              <a:rPr lang="en-US" sz="2600" dirty="0"/>
              <a:t>m_a1,m_a2;</a:t>
            </a:r>
          </a:p>
          <a:p>
            <a:pPr marL="0" indent="0">
              <a:buNone/>
            </a:pPr>
            <a:r>
              <a:rPr lang="en-US" sz="2600" dirty="0"/>
              <a:t>public:</a:t>
            </a:r>
          </a:p>
          <a:p>
            <a:pPr marL="0" indent="0">
              <a:buNone/>
            </a:pPr>
            <a:r>
              <a:rPr lang="ru-RU" sz="2600" dirty="0" smtClean="0"/>
              <a:t>	…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void f1(</a:t>
            </a:r>
            <a:r>
              <a:rPr lang="en-US" sz="2600" dirty="0" err="1"/>
              <a:t>int</a:t>
            </a:r>
            <a:r>
              <a:rPr lang="en-US" sz="2600" dirty="0"/>
              <a:t> d){m_a1 += d; m_a2 += d;}</a:t>
            </a:r>
          </a:p>
          <a:p>
            <a:pPr marL="0" indent="0">
              <a:buNone/>
            </a:pPr>
            <a:r>
              <a:rPr lang="ru-RU" sz="2600" dirty="0" smtClean="0"/>
              <a:t>};</a:t>
            </a:r>
            <a:endParaRPr lang="en-US" sz="2600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sz="2900" dirty="0" smtClean="0"/>
              <a:t>  </a:t>
            </a:r>
            <a:r>
              <a:rPr lang="en-US" sz="2900" dirty="0" err="1" smtClean="0"/>
              <a:t>std</a:t>
            </a:r>
            <a:r>
              <a:rPr lang="en-US" sz="2900" dirty="0"/>
              <a:t>::vector&lt;A&gt; </a:t>
            </a:r>
            <a:r>
              <a:rPr lang="en-US" sz="2900" dirty="0" err="1" smtClean="0"/>
              <a:t>vA</a:t>
            </a:r>
            <a:r>
              <a:rPr lang="en-US" sz="2900" dirty="0" smtClean="0"/>
              <a:t>;</a:t>
            </a:r>
          </a:p>
          <a:p>
            <a:pPr marL="0" indent="0">
              <a:buNone/>
            </a:pPr>
            <a:r>
              <a:rPr lang="en-US" sz="2900" dirty="0" smtClean="0"/>
              <a:t>  </a:t>
            </a:r>
            <a:r>
              <a:rPr lang="en-US" sz="2900" dirty="0" err="1" smtClean="0"/>
              <a:t>vA.emplace_back</a:t>
            </a:r>
            <a:r>
              <a:rPr lang="en-US" sz="2900" dirty="0" smtClean="0"/>
              <a:t>(1,1);</a:t>
            </a:r>
          </a:p>
          <a:p>
            <a:pPr marL="0" indent="0">
              <a:buNone/>
            </a:pPr>
            <a:r>
              <a:rPr lang="en-US" sz="2900" dirty="0" smtClean="0"/>
              <a:t>  </a:t>
            </a:r>
            <a:r>
              <a:rPr lang="ru-RU" sz="2900" dirty="0" smtClean="0"/>
              <a:t>	…</a:t>
            </a:r>
            <a:endParaRPr lang="en-US" sz="2900" dirty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for_each</a:t>
            </a:r>
            <a:r>
              <a:rPr lang="en-US" dirty="0" smtClean="0"/>
              <a:t>(</a:t>
            </a:r>
            <a:r>
              <a:rPr lang="en-US" dirty="0" err="1" smtClean="0"/>
              <a:t>vA.begin</a:t>
            </a:r>
            <a:r>
              <a:rPr lang="en-US" dirty="0"/>
              <a:t>(), </a:t>
            </a:r>
            <a:r>
              <a:rPr lang="en-US" dirty="0" err="1"/>
              <a:t>vA.end</a:t>
            </a:r>
            <a:r>
              <a:rPr lang="en-US" dirty="0"/>
              <a:t>(),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>
                <a:solidFill>
                  <a:srgbClr val="FF0000"/>
                </a:solidFill>
              </a:rPr>
              <a:t>bind</a:t>
            </a:r>
            <a:r>
              <a:rPr lang="en-US" dirty="0" smtClean="0"/>
              <a:t>(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&amp;</a:t>
            </a:r>
            <a:r>
              <a:rPr lang="en-US" dirty="0"/>
              <a:t>A::f1</a:t>
            </a:r>
            <a:r>
              <a:rPr lang="en-US" dirty="0" smtClean="0"/>
              <a:t>,</a:t>
            </a:r>
            <a:r>
              <a:rPr lang="ru-RU" dirty="0" smtClean="0"/>
              <a:t> //</a:t>
            </a:r>
            <a:r>
              <a:rPr lang="ru-RU" dirty="0"/>
              <a:t>что </a:t>
            </a:r>
            <a:r>
              <a:rPr lang="ru-RU" dirty="0" smtClean="0"/>
              <a:t>вызываем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std</a:t>
            </a:r>
            <a:r>
              <a:rPr lang="en-US" dirty="0" smtClean="0">
                <a:solidFill>
                  <a:srgbClr val="FF0000"/>
                </a:solidFill>
              </a:rPr>
              <a:t>::placeholders::_1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sz="1800" dirty="0" smtClean="0"/>
              <a:t>//сюда будет подставлена ссылка на очередной </a:t>
            </a:r>
            <a:r>
              <a:rPr lang="ru-RU" sz="1800" dirty="0"/>
              <a:t>элемент контейнера</a:t>
            </a:r>
            <a:endParaRPr lang="ru-RU" sz="1800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));</a:t>
            </a:r>
            <a:r>
              <a:rPr lang="ru-RU" dirty="0" smtClean="0"/>
              <a:t> </a:t>
            </a:r>
            <a:r>
              <a:rPr lang="ru-RU" sz="2900" dirty="0" smtClean="0"/>
              <a:t>//что </a:t>
            </a:r>
            <a:r>
              <a:rPr lang="ru-RU" sz="2900" dirty="0"/>
              <a:t>передаем в качестве </a:t>
            </a:r>
            <a:r>
              <a:rPr lang="ru-RU" sz="2900" dirty="0" smtClean="0"/>
              <a:t>параметра методу</a:t>
            </a:r>
            <a:endParaRPr lang="en-US" sz="2900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6555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/>
              <a:t>class A{</a:t>
            </a:r>
          </a:p>
          <a:p>
            <a:pPr marL="0" indent="0">
              <a:buNone/>
            </a:pPr>
            <a:r>
              <a:rPr lang="ru-RU" sz="2900" dirty="0"/>
              <a:t>	</a:t>
            </a:r>
            <a:r>
              <a:rPr lang="en-US" sz="2900" dirty="0" err="1"/>
              <a:t>int</a:t>
            </a:r>
            <a:r>
              <a:rPr lang="en-US" sz="2900" dirty="0"/>
              <a:t> m_a1,m_a2;</a:t>
            </a:r>
          </a:p>
          <a:p>
            <a:pPr marL="0" indent="0">
              <a:buNone/>
            </a:pPr>
            <a:r>
              <a:rPr lang="en-US" sz="2900" dirty="0"/>
              <a:t>public:</a:t>
            </a:r>
          </a:p>
          <a:p>
            <a:pPr marL="0" indent="0">
              <a:buNone/>
            </a:pPr>
            <a:r>
              <a:rPr lang="ru-RU" sz="2900" dirty="0"/>
              <a:t>	…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void f2(</a:t>
            </a:r>
            <a:r>
              <a:rPr lang="en-US" sz="2900" dirty="0" err="1"/>
              <a:t>int</a:t>
            </a:r>
            <a:r>
              <a:rPr lang="en-US" sz="2900" dirty="0"/>
              <a:t> a1, </a:t>
            </a:r>
            <a:r>
              <a:rPr lang="en-US" sz="2900" dirty="0" err="1"/>
              <a:t>int</a:t>
            </a:r>
            <a:r>
              <a:rPr lang="en-US" sz="2900" dirty="0"/>
              <a:t> a2){m_a1 +=a1; m_a2 += a2</a:t>
            </a:r>
            <a:r>
              <a:rPr lang="en-US" sz="2900" dirty="0" smtClean="0"/>
              <a:t>;}</a:t>
            </a:r>
            <a:endParaRPr lang="ru-RU" sz="2900" dirty="0" smtClean="0"/>
          </a:p>
          <a:p>
            <a:pPr marL="0" indent="0">
              <a:buNone/>
            </a:pPr>
            <a:r>
              <a:rPr lang="ru-RU" sz="2900" dirty="0" smtClean="0"/>
              <a:t>};</a:t>
            </a:r>
            <a:endParaRPr lang="en-US" sz="29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sz="3600" dirty="0"/>
              <a:t>  </a:t>
            </a:r>
            <a:r>
              <a:rPr lang="en-US" sz="3600" dirty="0" err="1"/>
              <a:t>std</a:t>
            </a:r>
            <a:r>
              <a:rPr lang="en-US" sz="3600" dirty="0"/>
              <a:t>::vector&lt;A&gt; </a:t>
            </a:r>
            <a:r>
              <a:rPr lang="en-US" sz="3600" dirty="0" err="1"/>
              <a:t>vA</a:t>
            </a:r>
            <a:r>
              <a:rPr lang="en-US" sz="3600" dirty="0"/>
              <a:t>;</a:t>
            </a:r>
          </a:p>
          <a:p>
            <a:pPr marL="0" indent="0">
              <a:buNone/>
            </a:pPr>
            <a:r>
              <a:rPr lang="en-US" sz="3600" dirty="0"/>
              <a:t>  </a:t>
            </a:r>
            <a:r>
              <a:rPr lang="en-US" sz="3600" dirty="0" err="1"/>
              <a:t>vA.emplace_back</a:t>
            </a:r>
            <a:r>
              <a:rPr lang="en-US" sz="3600" dirty="0"/>
              <a:t>(1,1);</a:t>
            </a:r>
          </a:p>
          <a:p>
            <a:pPr marL="0" indent="0">
              <a:buNone/>
            </a:pPr>
            <a:r>
              <a:rPr lang="en-US" sz="3600" dirty="0"/>
              <a:t>  </a:t>
            </a:r>
            <a:r>
              <a:rPr lang="ru-RU" sz="3600" dirty="0"/>
              <a:t>	…</a:t>
            </a:r>
            <a:endParaRPr lang="en-US" sz="3600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for_each</a:t>
            </a:r>
            <a:r>
              <a:rPr lang="en-US" dirty="0"/>
              <a:t>(</a:t>
            </a:r>
            <a:r>
              <a:rPr lang="en-US" dirty="0" err="1"/>
              <a:t>vA.begin</a:t>
            </a:r>
            <a:r>
              <a:rPr lang="en-US" dirty="0"/>
              <a:t>(), </a:t>
            </a:r>
            <a:r>
              <a:rPr lang="en-US" dirty="0" err="1"/>
              <a:t>vA.end</a:t>
            </a:r>
            <a:r>
              <a:rPr lang="en-US" dirty="0"/>
              <a:t>(),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>
                <a:solidFill>
                  <a:srgbClr val="FF0000"/>
                </a:solidFill>
              </a:rPr>
              <a:t>bind</a:t>
            </a:r>
            <a:r>
              <a:rPr lang="en-US" dirty="0"/>
              <a:t>(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&amp;A::</a:t>
            </a:r>
            <a:r>
              <a:rPr lang="en-US" dirty="0" smtClean="0"/>
              <a:t>f</a:t>
            </a:r>
            <a:r>
              <a:rPr lang="ru-RU" dirty="0" smtClean="0"/>
              <a:t>2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/>
              <a:t>//что вызываем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 err="1">
                <a:solidFill>
                  <a:srgbClr val="FF0000"/>
                </a:solidFill>
              </a:rPr>
              <a:t>std</a:t>
            </a:r>
            <a:r>
              <a:rPr lang="en-US" dirty="0">
                <a:solidFill>
                  <a:srgbClr val="FF0000"/>
                </a:solidFill>
              </a:rPr>
              <a:t>::placeholders::_1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sz="1800" dirty="0"/>
              <a:t>//сюда будет подставлена ссылка на очередной элемент контейнера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rgbClr val="FF0000"/>
                </a:solidFill>
              </a:rPr>
              <a:t>5</a:t>
            </a:r>
            <a:r>
              <a:rPr lang="ru-RU" dirty="0" smtClean="0">
                <a:solidFill>
                  <a:srgbClr val="FF0000"/>
                </a:solidFill>
              </a:rPr>
              <a:t>, 6</a:t>
            </a:r>
            <a:r>
              <a:rPr lang="en-US" dirty="0" smtClean="0"/>
              <a:t>));</a:t>
            </a:r>
            <a:r>
              <a:rPr lang="ru-RU" dirty="0" smtClean="0"/>
              <a:t> </a:t>
            </a:r>
            <a:r>
              <a:rPr lang="ru-RU" sz="2900" dirty="0"/>
              <a:t>//что передаем в качестве параметра методу</a:t>
            </a:r>
            <a:endParaRPr lang="en-US" sz="2900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6028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placeholder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 err="1"/>
              <a:t>int</a:t>
            </a:r>
            <a:r>
              <a:rPr lang="en-US" dirty="0"/>
              <a:t> multiply(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</a:t>
            </a:r>
            <a:r>
              <a:rPr lang="en-US" dirty="0" smtClean="0"/>
              <a:t>){ </a:t>
            </a:r>
            <a:r>
              <a:rPr lang="en-US" dirty="0"/>
              <a:t>    return a * b</a:t>
            </a:r>
            <a:r>
              <a:rPr lang="en-US" dirty="0" smtClean="0"/>
              <a:t>;    }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 fontAlgn="base">
              <a:buNone/>
            </a:pP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auto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/>
              <a:t> = bind(multiply, 5,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smtClean="0"/>
              <a:t>placeholders::</a:t>
            </a:r>
            <a:r>
              <a:rPr lang="en-US" b="1" dirty="0" smtClean="0">
                <a:solidFill>
                  <a:srgbClr val="FF0000"/>
                </a:solidFill>
              </a:rPr>
              <a:t>_1</a:t>
            </a:r>
            <a:r>
              <a:rPr lang="en-US" dirty="0" smtClean="0"/>
              <a:t>);</a:t>
            </a:r>
            <a:r>
              <a:rPr lang="ru-RU" dirty="0" smtClean="0"/>
              <a:t> </a:t>
            </a:r>
            <a:r>
              <a:rPr lang="en-US" sz="3100" dirty="0" smtClean="0"/>
              <a:t>//</a:t>
            </a:r>
            <a:r>
              <a:rPr lang="en-US" sz="2300" dirty="0" smtClean="0"/>
              <a:t>”5” </a:t>
            </a:r>
            <a:r>
              <a:rPr lang="ru-RU" sz="2300" dirty="0" smtClean="0"/>
              <a:t>будет 		передаваться в </a:t>
            </a:r>
            <a:r>
              <a:rPr lang="en-US" sz="2300" dirty="0" smtClean="0"/>
              <a:t>multiply </a:t>
            </a:r>
            <a:r>
              <a:rPr lang="ru-RU" sz="2300" dirty="0" smtClean="0"/>
              <a:t>в качестве </a:t>
            </a:r>
            <a:r>
              <a:rPr lang="en-US" sz="2300" dirty="0" smtClean="0"/>
              <a:t>“a”</a:t>
            </a:r>
            <a:endParaRPr lang="ru-RU" sz="2300" dirty="0" smtClean="0"/>
          </a:p>
          <a:p>
            <a:pPr marL="0" indent="0" fontAlgn="base">
              <a:buNone/>
            </a:pPr>
            <a:r>
              <a:rPr lang="ru-RU" sz="2300" dirty="0"/>
              <a:t>	</a:t>
            </a:r>
            <a:r>
              <a:rPr lang="ru-RU" sz="2300" dirty="0" smtClean="0"/>
              <a:t>	//а в качестве </a:t>
            </a:r>
            <a:r>
              <a:rPr lang="en-US" sz="2300" dirty="0" smtClean="0"/>
              <a:t>“b” </a:t>
            </a:r>
            <a:r>
              <a:rPr lang="ru-RU" sz="2300" dirty="0" smtClean="0"/>
              <a:t>будет передаваться  параметр </a:t>
            </a:r>
            <a:r>
              <a:rPr lang="en-US" sz="2300" dirty="0" smtClean="0"/>
              <a:t>f </a:t>
            </a:r>
            <a:r>
              <a:rPr lang="ru-RU" sz="2300" dirty="0" smtClean="0"/>
              <a:t>с номером 1</a:t>
            </a:r>
            <a:endParaRPr lang="en-US" sz="2300" dirty="0"/>
          </a:p>
          <a:p>
            <a:pPr marL="0" indent="0" fontAlgn="base">
              <a:buNone/>
            </a:pPr>
            <a:r>
              <a:rPr lang="en-US" dirty="0"/>
              <a:t>    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 fontAlgn="base">
              <a:buNone/>
            </a:pPr>
            <a:r>
              <a:rPr lang="en-US" dirty="0"/>
              <a:t>    {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cout</a:t>
            </a:r>
            <a:r>
              <a:rPr lang="en-US" dirty="0"/>
              <a:t> &lt;&lt; "5 * " &lt;&lt; </a:t>
            </a:r>
            <a:r>
              <a:rPr lang="en-US" dirty="0" err="1"/>
              <a:t>i</a:t>
            </a:r>
            <a:r>
              <a:rPr lang="en-US" dirty="0"/>
              <a:t> &lt;&lt; " = " &lt;&lt; </a:t>
            </a:r>
            <a:r>
              <a:rPr lang="en-US" b="1" dirty="0">
                <a:solidFill>
                  <a:srgbClr val="FF0000"/>
                </a:solidFill>
              </a:rPr>
              <a:t>f(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 fontAlgn="base">
              <a:buNone/>
            </a:pPr>
            <a:r>
              <a:rPr lang="en-US" dirty="0"/>
              <a:t>    }</a:t>
            </a:r>
          </a:p>
          <a:p>
            <a:pPr marL="0" indent="0" fontAlgn="base">
              <a:buNone/>
            </a:pPr>
            <a:r>
              <a:rPr lang="en-US" dirty="0"/>
              <a:t>        return 0;</a:t>
            </a:r>
          </a:p>
          <a:p>
            <a:pPr marL="0" indent="0" fontAlgn="base">
              <a:buNone/>
            </a:pPr>
            <a:r>
              <a:rPr lang="en-US" dirty="0"/>
              <a:t>}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3761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bind() </a:t>
            </a:r>
            <a:r>
              <a:rPr lang="ru-RU" dirty="0" smtClean="0"/>
              <a:t>в обобщенных алгоритмах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A{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m_a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pt-BR" dirty="0"/>
              <a:t>A(int a = 0){ m_a = a; }</a:t>
            </a:r>
          </a:p>
          <a:p>
            <a:pPr marL="0" indent="0">
              <a:buNone/>
            </a:pPr>
            <a:r>
              <a:rPr lang="sv-SE" dirty="0" smtClean="0"/>
              <a:t>void </a:t>
            </a:r>
            <a:r>
              <a:rPr lang="sv-SE" dirty="0"/>
              <a:t>Inc(int delta) { m_a += delta; }</a:t>
            </a:r>
          </a:p>
          <a:p>
            <a:pPr marL="0" indent="0">
              <a:buNone/>
            </a:pPr>
            <a:r>
              <a:rPr lang="ru-RU" dirty="0" smtClean="0"/>
              <a:t>};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vector&lt;A&gt; v = {A(1), A(2), A(3)};</a:t>
            </a:r>
          </a:p>
          <a:p>
            <a:pPr marL="0" indent="0">
              <a:buNone/>
            </a:pPr>
            <a:r>
              <a:rPr lang="en-US" dirty="0" err="1"/>
              <a:t>for_each</a:t>
            </a:r>
            <a:r>
              <a:rPr lang="en-US" dirty="0"/>
              <a:t>(</a:t>
            </a:r>
            <a:r>
              <a:rPr lang="en-US" dirty="0" err="1"/>
              <a:t>v.begin</a:t>
            </a:r>
            <a:r>
              <a:rPr lang="en-US" dirty="0"/>
              <a:t>(), </a:t>
            </a:r>
            <a:r>
              <a:rPr lang="en-US" dirty="0" err="1"/>
              <a:t>v.end</a:t>
            </a:r>
            <a:r>
              <a:rPr lang="en-US" dirty="0"/>
              <a:t>(), bind(&amp;A::</a:t>
            </a:r>
            <a:r>
              <a:rPr lang="en-US" dirty="0" err="1"/>
              <a:t>Inc</a:t>
            </a:r>
            <a:r>
              <a:rPr lang="en-US" dirty="0"/>
              <a:t>, placeholders::_1, 5));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5227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Продолжение примера </a:t>
            </a:r>
            <a:r>
              <a:rPr lang="en-US" dirty="0" smtClean="0"/>
              <a:t>placeholder</a:t>
            </a:r>
            <a:r>
              <a:rPr lang="ru-RU" dirty="0" smtClean="0"/>
              <a:t> – </a:t>
            </a:r>
            <a:r>
              <a:rPr lang="ru-RU" sz="3600" dirty="0" smtClean="0"/>
              <a:t>изменение порядка параметров </a:t>
            </a:r>
            <a:r>
              <a:rPr lang="en-US" sz="3600" dirty="0" smtClean="0"/>
              <a:t>bind()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using </a:t>
            </a:r>
            <a:r>
              <a:rPr lang="en-US" dirty="0"/>
              <a:t>namespace </a:t>
            </a:r>
            <a:r>
              <a:rPr lang="en-US" dirty="0" err="1"/>
              <a:t>std</a:t>
            </a:r>
            <a:r>
              <a:rPr lang="en-US" dirty="0"/>
              <a:t>::placeholders;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void </a:t>
            </a:r>
            <a:r>
              <a:rPr lang="en-US" dirty="0"/>
              <a:t>show(</a:t>
            </a:r>
            <a:r>
              <a:rPr lang="en-US" dirty="0" err="1"/>
              <a:t>const</a:t>
            </a:r>
            <a:r>
              <a:rPr lang="en-US" dirty="0"/>
              <a:t> string&amp; a, </a:t>
            </a:r>
            <a:r>
              <a:rPr lang="en-US" dirty="0" err="1"/>
              <a:t>const</a:t>
            </a:r>
            <a:r>
              <a:rPr lang="en-US" dirty="0"/>
              <a:t> string&amp; b, </a:t>
            </a:r>
            <a:r>
              <a:rPr lang="en-US" dirty="0" err="1"/>
              <a:t>const</a:t>
            </a:r>
            <a:r>
              <a:rPr lang="en-US" dirty="0"/>
              <a:t> string&amp; c)</a:t>
            </a:r>
          </a:p>
          <a:p>
            <a:pPr marL="0" indent="0" fontAlgn="base">
              <a:buNone/>
            </a:pPr>
            <a:r>
              <a:rPr lang="en-US" dirty="0" smtClean="0"/>
              <a:t>{ </a:t>
            </a:r>
            <a:r>
              <a:rPr lang="en-US" dirty="0"/>
              <a:t>    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a &lt;&lt; "; " &lt;&lt; b &lt;&lt; "; " &lt;&lt; c &lt;&lt;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endl</a:t>
            </a:r>
            <a:r>
              <a:rPr lang="en-US" dirty="0" smtClean="0"/>
              <a:t>;  }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</a:t>
            </a:r>
          </a:p>
          <a:p>
            <a:pPr marL="0" indent="0" fontAlgn="base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 fontAlgn="base">
              <a:buNone/>
            </a:pPr>
            <a:r>
              <a:rPr lang="en-US" dirty="0"/>
              <a:t>{</a:t>
            </a:r>
          </a:p>
          <a:p>
            <a:pPr marL="0" indent="0" fontAlgn="base">
              <a:buNone/>
            </a:pPr>
            <a:r>
              <a:rPr lang="en-US" dirty="0"/>
              <a:t>    auto x = bind(show, _1, _2, _3);</a:t>
            </a:r>
          </a:p>
          <a:p>
            <a:pPr marL="0" indent="0" fontAlgn="base">
              <a:buNone/>
            </a:pPr>
            <a:r>
              <a:rPr lang="en-US" dirty="0"/>
              <a:t>    auto y = bind(show, _3, _1, _2);</a:t>
            </a:r>
          </a:p>
          <a:p>
            <a:pPr marL="0" indent="0" fontAlgn="base">
              <a:buNone/>
            </a:pPr>
            <a:r>
              <a:rPr lang="en-US" dirty="0"/>
              <a:t>    auto z = bind(show, "hello", _2, _1);</a:t>
            </a:r>
          </a:p>
          <a:p>
            <a:pPr marL="0" indent="0" fontAlgn="base">
              <a:buNone/>
            </a:pPr>
            <a:r>
              <a:rPr lang="en-US" dirty="0"/>
              <a:t>     </a:t>
            </a:r>
          </a:p>
          <a:p>
            <a:pPr marL="0" indent="0" fontAlgn="base">
              <a:buNone/>
            </a:pPr>
            <a:r>
              <a:rPr lang="en-US" dirty="0"/>
              <a:t>    x("one", "two", "three</a:t>
            </a:r>
            <a:r>
              <a:rPr lang="en-US" dirty="0" smtClean="0"/>
              <a:t>"); //</a:t>
            </a:r>
            <a:r>
              <a:rPr lang="en-US" dirty="0"/>
              <a:t>one; two; three</a:t>
            </a:r>
          </a:p>
          <a:p>
            <a:pPr marL="0" indent="0" fontAlgn="base">
              <a:buNone/>
            </a:pPr>
            <a:r>
              <a:rPr lang="en-US" dirty="0"/>
              <a:t>    y("one", "two", "three</a:t>
            </a:r>
            <a:r>
              <a:rPr lang="en-US" dirty="0" smtClean="0"/>
              <a:t>"); //</a:t>
            </a:r>
            <a:r>
              <a:rPr lang="en-US" dirty="0"/>
              <a:t>three; one; two</a:t>
            </a:r>
          </a:p>
          <a:p>
            <a:pPr marL="0" indent="0" fontAlgn="base">
              <a:buNone/>
            </a:pPr>
            <a:r>
              <a:rPr lang="en-US" dirty="0"/>
              <a:t>    z("one", "two</a:t>
            </a:r>
            <a:r>
              <a:rPr lang="en-US" dirty="0" smtClean="0"/>
              <a:t>"); //</a:t>
            </a:r>
            <a:r>
              <a:rPr lang="en-US" dirty="0"/>
              <a:t>hello; two; one</a:t>
            </a:r>
          </a:p>
          <a:p>
            <a:pPr marL="0" indent="0" fontAlgn="base">
              <a:buNone/>
            </a:pPr>
            <a:r>
              <a:rPr lang="en-US" dirty="0"/>
              <a:t>     </a:t>
            </a:r>
          </a:p>
          <a:p>
            <a:pPr marL="0" indent="0" fontAlgn="base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42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r>
              <a:rPr lang="en-US" dirty="0" err="1" smtClean="0"/>
              <a:t>variadic</a:t>
            </a:r>
            <a:r>
              <a:rPr lang="en-US" dirty="0" smtClean="0"/>
              <a:t> </a:t>
            </a:r>
            <a:r>
              <a:rPr lang="ru-RU" dirty="0" smtClean="0"/>
              <a:t>функции -суммирование «любых вещей»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Хотелось бы: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resInt</a:t>
            </a:r>
            <a:r>
              <a:rPr lang="en-US" dirty="0"/>
              <a:t>=sum(1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2,</a:t>
            </a:r>
            <a:r>
              <a:rPr lang="ru-RU" dirty="0" smtClean="0"/>
              <a:t> </a:t>
            </a:r>
            <a:r>
              <a:rPr lang="en-US" dirty="0" smtClean="0"/>
              <a:t>3,</a:t>
            </a:r>
            <a:r>
              <a:rPr lang="ru-RU" dirty="0" smtClean="0"/>
              <a:t> </a:t>
            </a:r>
            <a:r>
              <a:rPr lang="en-US" dirty="0" smtClean="0"/>
              <a:t>4,</a:t>
            </a:r>
            <a:r>
              <a:rPr lang="ru-RU" dirty="0" smtClean="0"/>
              <a:t> </a:t>
            </a:r>
            <a:r>
              <a:rPr lang="en-US" dirty="0" smtClean="0"/>
              <a:t>5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double </a:t>
            </a:r>
            <a:r>
              <a:rPr lang="en-US" dirty="0" err="1"/>
              <a:t>resDouble</a:t>
            </a:r>
            <a:r>
              <a:rPr lang="en-US" dirty="0"/>
              <a:t> = sum(5.5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smtClean="0"/>
              <a:t>0.3,</a:t>
            </a:r>
            <a:r>
              <a:rPr lang="ru-RU" dirty="0" smtClean="0"/>
              <a:t> </a:t>
            </a:r>
            <a:r>
              <a:rPr lang="en-US" dirty="0" smtClean="0"/>
              <a:t>3.1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41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Реализация</a:t>
            </a:r>
            <a:r>
              <a:rPr lang="en-US" dirty="0" smtClean="0"/>
              <a:t> (</a:t>
            </a:r>
            <a:r>
              <a:rPr lang="ru-RU" dirty="0" smtClean="0"/>
              <a:t>не идеальная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template&lt;</a:t>
            </a:r>
            <a:r>
              <a:rPr lang="en-US" dirty="0" err="1" smtClean="0"/>
              <a:t>typename</a:t>
            </a:r>
            <a:r>
              <a:rPr lang="en-US" dirty="0" smtClean="0"/>
              <a:t> </a:t>
            </a:r>
            <a:r>
              <a:rPr lang="en-US" dirty="0"/>
              <a:t>T&gt; </a:t>
            </a:r>
            <a:r>
              <a:rPr lang="en-US" dirty="0" err="1" smtClean="0"/>
              <a:t>const</a:t>
            </a:r>
            <a:r>
              <a:rPr lang="en-US" dirty="0" smtClean="0"/>
              <a:t> T&amp; </a:t>
            </a:r>
            <a:r>
              <a:rPr lang="en-US" b="1" dirty="0" smtClean="0">
                <a:solidFill>
                  <a:srgbClr val="FF0000"/>
                </a:solidFill>
              </a:rPr>
              <a:t>sum</a:t>
            </a:r>
            <a:r>
              <a:rPr lang="en-US" dirty="0" smtClean="0"/>
              <a:t>(</a:t>
            </a:r>
            <a:r>
              <a:rPr lang="fr-FR" dirty="0"/>
              <a:t>const T&amp; current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en-US" dirty="0" smtClean="0"/>
              <a:t>					</a:t>
            </a:r>
            <a:r>
              <a:rPr lang="ru-RU" sz="1800" dirty="0" smtClean="0"/>
              <a:t>//</a:t>
            </a:r>
            <a:r>
              <a:rPr lang="ru-RU" sz="1800" dirty="0"/>
              <a:t>выход из </a:t>
            </a:r>
            <a:r>
              <a:rPr lang="ru-RU" sz="1800" dirty="0" smtClean="0"/>
              <a:t>	</a:t>
            </a:r>
            <a:r>
              <a:rPr lang="en-US" sz="1800" dirty="0"/>
              <a:t> </a:t>
            </a:r>
            <a:r>
              <a:rPr lang="ru-RU" sz="1800" dirty="0" smtClean="0"/>
              <a:t>рекурсии</a:t>
            </a:r>
            <a:endParaRPr lang="en-US" sz="1800" dirty="0"/>
          </a:p>
          <a:p>
            <a:pPr marL="0" indent="0">
              <a:buNone/>
            </a:pPr>
            <a:r>
              <a:rPr lang="ru-RU" dirty="0" smtClean="0"/>
              <a:t>{ </a:t>
            </a:r>
            <a:r>
              <a:rPr lang="en-US" dirty="0" smtClean="0"/>
              <a:t> </a:t>
            </a:r>
            <a:r>
              <a:rPr lang="en-US" dirty="0"/>
              <a:t>return </a:t>
            </a:r>
            <a:r>
              <a:rPr lang="en-US" dirty="0" smtClean="0"/>
              <a:t>current;</a:t>
            </a:r>
            <a:r>
              <a:rPr lang="ru-RU" dirty="0" smtClean="0"/>
              <a:t> }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template&lt;</a:t>
            </a:r>
            <a:r>
              <a:rPr lang="en-US" dirty="0" err="1"/>
              <a:t>typename</a:t>
            </a:r>
            <a:r>
              <a:rPr lang="en-US" dirty="0"/>
              <a:t> T, </a:t>
            </a:r>
            <a:r>
              <a:rPr lang="en-US" dirty="0" err="1"/>
              <a:t>typename</a:t>
            </a:r>
            <a:r>
              <a:rPr lang="en-US" dirty="0"/>
              <a:t> ... Types&gt;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0070C0"/>
                </a:solidFill>
              </a:rPr>
              <a:t>T</a:t>
            </a:r>
            <a:r>
              <a:rPr lang="fr-FR" dirty="0" smtClean="0"/>
              <a:t> </a:t>
            </a:r>
            <a:r>
              <a:rPr lang="fr-FR" b="1" dirty="0" smtClean="0">
                <a:solidFill>
                  <a:srgbClr val="FF0000"/>
                </a:solidFill>
              </a:rPr>
              <a:t>sum</a:t>
            </a:r>
            <a:r>
              <a:rPr lang="fr-FR" dirty="0" smtClean="0"/>
              <a:t>(const </a:t>
            </a:r>
            <a:r>
              <a:rPr lang="fr-FR" dirty="0"/>
              <a:t>T&amp; current, Types ... rest)</a:t>
            </a:r>
          </a:p>
          <a:p>
            <a:pPr marL="0" indent="0">
              <a:buNone/>
            </a:pPr>
            <a:r>
              <a:rPr lang="ru-RU" dirty="0" smtClean="0"/>
              <a:t>{</a:t>
            </a:r>
            <a:r>
              <a:rPr lang="en-US" dirty="0" smtClean="0"/>
              <a:t>   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   return </a:t>
            </a:r>
            <a:r>
              <a:rPr lang="en-US" dirty="0"/>
              <a:t>current + </a:t>
            </a:r>
            <a:r>
              <a:rPr lang="en-US" dirty="0" smtClean="0"/>
              <a:t>sum( </a:t>
            </a:r>
            <a:r>
              <a:rPr lang="en-US" dirty="0"/>
              <a:t>rest</a:t>
            </a:r>
            <a:r>
              <a:rPr lang="en-US" sz="6400" b="1" dirty="0" smtClean="0">
                <a:solidFill>
                  <a:srgbClr val="FF0000"/>
                </a:solidFill>
              </a:rPr>
              <a:t>...</a:t>
            </a:r>
            <a:r>
              <a:rPr lang="en-US" dirty="0" smtClean="0"/>
              <a:t>);</a:t>
            </a:r>
            <a:r>
              <a:rPr lang="ru-RU" dirty="0"/>
              <a:t> </a:t>
            </a:r>
            <a:r>
              <a:rPr lang="en-US" sz="1900" dirty="0" smtClean="0"/>
              <a:t>//</a:t>
            </a:r>
            <a:r>
              <a:rPr lang="ru-RU" sz="1900" dirty="0" smtClean="0"/>
              <a:t>рекурсивный вызов с пакетом 					оставшихся параметров</a:t>
            </a:r>
            <a:endParaRPr lang="en-US" sz="1900" dirty="0"/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М. Полубенцева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5261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34484</TotalTime>
  <Words>2569</Words>
  <Application>Microsoft Office PowerPoint</Application>
  <PresentationFormat>Экран (4:3)</PresentationFormat>
  <Paragraphs>765</Paragraphs>
  <Slides>78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78</vt:i4>
      </vt:variant>
    </vt:vector>
  </HeadingPairs>
  <TitlesOfParts>
    <vt:vector size="79" baseType="lpstr">
      <vt:lpstr>Тема Office</vt:lpstr>
      <vt:lpstr>Variadic Templates </vt:lpstr>
      <vt:lpstr>variadic template – что это?</vt:lpstr>
      <vt:lpstr>variadic templates – зачем это?</vt:lpstr>
      <vt:lpstr>Используются в:</vt:lpstr>
      <vt:lpstr>Шаблон variadic функции</vt:lpstr>
      <vt:lpstr>Например:</vt:lpstr>
      <vt:lpstr>Замечание</vt:lpstr>
      <vt:lpstr>Пример variadic функции -суммирование «любых вещей»</vt:lpstr>
      <vt:lpstr>Реализация (не идеальная)</vt:lpstr>
      <vt:lpstr>Использование</vt:lpstr>
      <vt:lpstr>Реализация (лучше!)</vt:lpstr>
      <vt:lpstr>Теперь параметры могут быть разного типа</vt:lpstr>
      <vt:lpstr>Пока не очень эффективно (так как по умолчанию pack формирует параметры по значению) =&gt; </vt:lpstr>
      <vt:lpstr>Шаблоны ref() и cref()</vt:lpstr>
      <vt:lpstr>Пример variadic функции с параметрами разного типа</vt:lpstr>
      <vt:lpstr>Презентация PowerPoint</vt:lpstr>
      <vt:lpstr>В нашем случае:</vt:lpstr>
      <vt:lpstr>Чтобы шаблон any() работал с пользовательскими типами (A)</vt:lpstr>
      <vt:lpstr>Чтобы шаблон any() работал с пользовательскими типами (A) ???</vt:lpstr>
      <vt:lpstr>Как будет выполняться вызов  bool b1= any( 2.2, 3, A(1), 0); </vt:lpstr>
      <vt:lpstr>Дальше можно развить пример – эмуляция std::any – чтобы предикат был любым</vt:lpstr>
      <vt:lpstr>sizeof... для получения количества параметров в parameter pack:</vt:lpstr>
      <vt:lpstr>variadic класс</vt:lpstr>
      <vt:lpstr>sizeof... и variadic классы</vt:lpstr>
      <vt:lpstr>variadic при множественном наследовании</vt:lpstr>
      <vt:lpstr>STD::tuple</vt:lpstr>
      <vt:lpstr>Использование variadic классов для хранения любого количества объектов</vt:lpstr>
      <vt:lpstr>Создание tuple: конструктор и шаблон std::make_tuple() </vt:lpstr>
      <vt:lpstr>Распаковка значений из tuple: шаблон std::tie(), объект std::ignore</vt:lpstr>
      <vt:lpstr>Доступ к элементам tuple шаблон std::get()</vt:lpstr>
      <vt:lpstr>Шаблон forward_as_tuple (Types&amp;&amp;... args)</vt:lpstr>
      <vt:lpstr>Пример forward_as_tuple</vt:lpstr>
      <vt:lpstr>Шаблон std::tuple_cat</vt:lpstr>
      <vt:lpstr>Для std::tuple перегружены операторы ==,!=,&lt;,&lt;=,&gt;,&gt;=</vt:lpstr>
      <vt:lpstr>emplace</vt:lpstr>
      <vt:lpstr>Для контейнеров STL добавлен метод эффективной вставки вида:</vt:lpstr>
      <vt:lpstr>std::vector::emplace()</vt:lpstr>
      <vt:lpstr>Отличия вставки (insert(), push_back()…) и emplace() на примере vector</vt:lpstr>
      <vt:lpstr>Простой пример map::emplace</vt:lpstr>
      <vt:lpstr>Как использовать emplace() с более сложными типами?</vt:lpstr>
      <vt:lpstr>Объект std::piecewise_construct (тип - piecewise_construct_t)</vt:lpstr>
      <vt:lpstr>function</vt:lpstr>
      <vt:lpstr>Проблемы (сигнатуры того, что требуется вызвать одинаковы – double (double) )</vt:lpstr>
      <vt:lpstr>Проблемы (увеличение объема кода)</vt:lpstr>
      <vt:lpstr>Шаблонный класс std::function</vt:lpstr>
      <vt:lpstr>Решение:</vt:lpstr>
      <vt:lpstr>Унифицируем функцию wrap():</vt:lpstr>
      <vt:lpstr>Класс std::function</vt:lpstr>
      <vt:lpstr>Смысл обертки:</vt:lpstr>
      <vt:lpstr>Примеры использования std::function:</vt:lpstr>
      <vt:lpstr>Обертка для глобальной функции</vt:lpstr>
      <vt:lpstr>Обертка для метода класса</vt:lpstr>
      <vt:lpstr>Но!</vt:lpstr>
      <vt:lpstr>А так корректно!</vt:lpstr>
      <vt:lpstr>Обертка для вызова метода класса с параметрами</vt:lpstr>
      <vt:lpstr>Обертка для лямбда выражения</vt:lpstr>
      <vt:lpstr>Обертка для функционального объекта</vt:lpstr>
      <vt:lpstr>Рекурсивная лямбда функция</vt:lpstr>
      <vt:lpstr>Mem_FN</vt:lpstr>
      <vt:lpstr>Синтаксис:</vt:lpstr>
      <vt:lpstr>mem_fn</vt:lpstr>
      <vt:lpstr>Шаблон функции mem_fn</vt:lpstr>
      <vt:lpstr>Реализация функции mem_fn</vt:lpstr>
      <vt:lpstr>Использование mem_fn предиката</vt:lpstr>
      <vt:lpstr>bind</vt:lpstr>
      <vt:lpstr>Расширение возможностей bind1st и bind2nd</vt:lpstr>
      <vt:lpstr>Шаблон функции std::bind()</vt:lpstr>
      <vt:lpstr>Назначение std::bind()</vt:lpstr>
      <vt:lpstr>Пример std::bind() и глобальной функции</vt:lpstr>
      <vt:lpstr>Если функция принимает параметр по ссылке</vt:lpstr>
      <vt:lpstr>namespace placeholders</vt:lpstr>
      <vt:lpstr>Назначение placeholders</vt:lpstr>
      <vt:lpstr>Использование placeholders: </vt:lpstr>
      <vt:lpstr>Использование std::bind() для задания предиката</vt:lpstr>
      <vt:lpstr>Презентация PowerPoint</vt:lpstr>
      <vt:lpstr>Пример placeholder</vt:lpstr>
      <vt:lpstr>Использование bind() в обобщенных алгоритмах</vt:lpstr>
      <vt:lpstr>Продолжение примера placeholder – изменение порядка параметров bind()</vt:lpstr>
    </vt:vector>
  </TitlesOfParts>
  <Company>FST SPbSPU ISMI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Variardic temlates</dc:title>
  <dc:creator>MarinaP</dc:creator>
  <cp:lastModifiedBy>MarinaP</cp:lastModifiedBy>
  <cp:revision>212</cp:revision>
  <dcterms:created xsi:type="dcterms:W3CDTF">2014-03-10T14:28:30Z</dcterms:created>
  <dcterms:modified xsi:type="dcterms:W3CDTF">2016-06-14T05:16:44Z</dcterms:modified>
</cp:coreProperties>
</file>